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37" r:id="rId4"/>
  </p:sldMasterIdLst>
  <p:notesMasterIdLst>
    <p:notesMasterId r:id="rId31"/>
  </p:notesMasterIdLst>
  <p:sldIdLst>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9" autoAdjust="0"/>
    <p:restoredTop sz="94660"/>
  </p:normalViewPr>
  <p:slideViewPr>
    <p:cSldViewPr snapToGrid="0">
      <p:cViewPr varScale="1">
        <p:scale>
          <a:sx n="81" d="100"/>
          <a:sy n="81" d="100"/>
        </p:scale>
        <p:origin x="39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11/28/2020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2F5248-46FB-4B21-86CC-193094DCEFA0}" type="datetime1">
              <a:rPr lang="en-US" smtClean="0"/>
              <a:t>11/28/2020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59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E312BF-6E7B-46F2-B83A-98982FB970FA}"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01874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E312BF-6E7B-46F2-B83A-98982FB970FA}"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34384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E312BF-6E7B-46F2-B83A-98982FB970FA}"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3611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312BF-6E7B-46F2-B83A-98982FB970FA}"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98549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E312BF-6E7B-46F2-B83A-98982FB970FA}" type="datetime1">
              <a:rPr lang="en-US" smtClean="0"/>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32149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E312BF-6E7B-46F2-B83A-98982FB970FA}" type="datetime1">
              <a:rPr lang="en-US" smtClean="0"/>
              <a:t>11/28/2020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6701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3D1CC9A-5A1F-4B55-A065-BB4E65346D4D}"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841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F9D0E3-2BD6-4254-82D0-8E1441667E33}"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0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033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618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30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534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48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3852E-F5CF-4AEE-8E73-07BBAD90892A}" type="datetime1">
              <a:rPr lang="en-US" smtClean="0"/>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296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294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613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3E312BF-6E7B-46F2-B83A-98982FB970FA}" type="datetime1">
              <a:rPr lang="en-US" smtClean="0"/>
              <a:t>11/28/2020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06204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mtholyoke.edu/courses/kpepe/Stats%20webpage%20articles/Predicting%20the%20Near%20and%20Distant%20Future.pdf" TargetMode="Externa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xcm/RestAPI"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2193167" y="2590984"/>
            <a:ext cx="7369642" cy="2359839"/>
          </a:xfrm>
        </p:spPr>
        <p:txBody>
          <a:bodyPr>
            <a:normAutofit fontScale="90000"/>
          </a:bodyPr>
          <a:lstStyle/>
          <a:p>
            <a:pPr algn="l"/>
            <a:r>
              <a:rPr lang="en-US" sz="8000" dirty="0" smtClean="0">
                <a:latin typeface="Times New Roman" panose="02020603050405020304" pitchFamily="18" charset="0"/>
                <a:cs typeface="Times New Roman" panose="02020603050405020304" pitchFamily="18" charset="0"/>
              </a:rPr>
              <a:t>Predicting Forex Price</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2193166" y="4857008"/>
            <a:ext cx="6437630" cy="936926"/>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(EUR/USD)</a:t>
            </a:r>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Auto </a:t>
            </a:r>
            <a:r>
              <a:rPr lang="en-US" dirty="0" smtClean="0">
                <a:latin typeface="Times New Roman" panose="02020603050405020304" pitchFamily="18" charset="0"/>
                <a:cs typeface="Times New Roman" panose="02020603050405020304" pitchFamily="18" charset="0"/>
              </a:rPr>
              <a:t>Regressive (AR)</a:t>
            </a:r>
            <a:endParaRPr lang="en-US" sz="3600" dirty="0">
              <a:latin typeface="Times New Roman" panose="02020603050405020304" pitchFamily="18" charset="0"/>
              <a:cs typeface="Times New Roman" panose="02020603050405020304" pitchFamily="18" charset="0"/>
            </a:endParaRPr>
          </a:p>
        </p:txBody>
      </p:sp>
      <p:pic>
        <p:nvPicPr>
          <p:cNvPr id="717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67" y="3504262"/>
            <a:ext cx="10746775" cy="12235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67013" y="5085147"/>
            <a:ext cx="6096000" cy="120032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is called the lag order. It represents the number of prior lag observations we include in the model i.e. the number of lags which have a significant correlation with the current observation.</a:t>
            </a:r>
          </a:p>
        </p:txBody>
      </p:sp>
      <p:sp>
        <p:nvSpPr>
          <p:cNvPr id="4" name="Rectangle 3"/>
          <p:cNvSpPr/>
          <p:nvPr/>
        </p:nvSpPr>
        <p:spPr>
          <a:xfrm>
            <a:off x="1290453" y="5085146"/>
            <a:ext cx="3032166" cy="1200329"/>
          </a:xfrm>
          <a:prstGeom prst="rect">
            <a:avLst/>
          </a:prstGeom>
        </p:spPr>
        <p:txBody>
          <a:bodyPr wrap="square">
            <a:spAutoFit/>
          </a:bodyPr>
          <a:lstStyle/>
          <a:p>
            <a:r>
              <a:rPr lang="en-US" dirty="0">
                <a:solidFill>
                  <a:srgbClr val="292929"/>
                </a:solidFill>
                <a:latin typeface="Times New Roman" panose="02020603050405020304" pitchFamily="18" charset="0"/>
                <a:cs typeface="Times New Roman" panose="02020603050405020304" pitchFamily="18" charset="0"/>
              </a:rPr>
              <a:t>Where:</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p: is the order</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c: is a constant</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epsilon: noise</a:t>
            </a:r>
            <a:endParaRPr lang="en-US"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1825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Moving Average (MA</a:t>
            </a:r>
            <a:r>
              <a:rPr lang="en-US"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5867013" y="5085147"/>
            <a:ext cx="6096000" cy="1200329"/>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represents the size of the moving window i.e. the number of lag observation errors which have a significant impact on the current observation. Its similar to the lag order(p), but it considers errors instead of the observations themselves.</a:t>
            </a:r>
          </a:p>
        </p:txBody>
      </p:sp>
      <p:sp>
        <p:nvSpPr>
          <p:cNvPr id="4" name="Rectangle 3"/>
          <p:cNvSpPr/>
          <p:nvPr/>
        </p:nvSpPr>
        <p:spPr>
          <a:xfrm>
            <a:off x="1741715" y="5085146"/>
            <a:ext cx="3032166" cy="1200329"/>
          </a:xfrm>
          <a:prstGeom prst="rect">
            <a:avLst/>
          </a:prstGeom>
        </p:spPr>
        <p:txBody>
          <a:bodyPr wrap="square">
            <a:spAutoFit/>
          </a:bodyPr>
          <a:lstStyle/>
          <a:p>
            <a:r>
              <a:rPr lang="en-US" dirty="0" smtClean="0">
                <a:solidFill>
                  <a:srgbClr val="292929"/>
                </a:solidFill>
                <a:latin typeface="Times New Roman" panose="02020603050405020304" pitchFamily="18" charset="0"/>
                <a:cs typeface="Times New Roman" panose="02020603050405020304" pitchFamily="18" charset="0"/>
              </a:rPr>
              <a:t>Where:</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q</a:t>
            </a:r>
            <a:r>
              <a:rPr lang="en-US" dirty="0" smtClean="0">
                <a:solidFill>
                  <a:srgbClr val="292929"/>
                </a:solidFill>
                <a:latin typeface="Times New Roman" panose="02020603050405020304" pitchFamily="18" charset="0"/>
                <a:cs typeface="Times New Roman" panose="02020603050405020304" pitchFamily="18" charset="0"/>
              </a:rPr>
              <a:t>: is the order</a:t>
            </a:r>
          </a:p>
          <a:p>
            <a:pPr>
              <a:buFont typeface="Arial" panose="020B0604020202020204" pitchFamily="34" charset="0"/>
              <a:buChar char="•"/>
            </a:pPr>
            <a:r>
              <a:rPr lang="en-US" dirty="0" smtClean="0">
                <a:solidFill>
                  <a:srgbClr val="292929"/>
                </a:solidFill>
                <a:latin typeface="Times New Roman" panose="02020603050405020304" pitchFamily="18" charset="0"/>
                <a:cs typeface="Times New Roman" panose="02020603050405020304" pitchFamily="18" charset="0"/>
              </a:rPr>
              <a:t>c: is a constant</a:t>
            </a:r>
          </a:p>
          <a:p>
            <a:pPr>
              <a:buFont typeface="Arial" panose="020B0604020202020204" pitchFamily="34" charset="0"/>
              <a:buChar char="•"/>
            </a:pPr>
            <a:r>
              <a:rPr lang="en-US" dirty="0" smtClean="0">
                <a:solidFill>
                  <a:srgbClr val="292929"/>
                </a:solidFill>
                <a:latin typeface="Times New Roman" panose="02020603050405020304" pitchFamily="18" charset="0"/>
                <a:cs typeface="Times New Roman" panose="02020603050405020304" pitchFamily="18" charset="0"/>
              </a:rPr>
              <a:t>epsilon: noise</a:t>
            </a:r>
            <a:endParaRPr lang="en-US" b="0" i="0" dirty="0">
              <a:solidFill>
                <a:srgbClr val="292929"/>
              </a:solidFill>
              <a:effectLst/>
              <a:latin typeface="Times New Roman" panose="02020603050405020304" pitchFamily="18" charset="0"/>
              <a:cs typeface="Times New Roman" panose="02020603050405020304" pitchFamily="18" charset="0"/>
            </a:endParaRPr>
          </a:p>
        </p:txBody>
      </p:sp>
      <p:pic>
        <p:nvPicPr>
          <p:cNvPr id="819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5" y="3342925"/>
            <a:ext cx="8411688" cy="134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300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ARMA</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Then, an ARMA(</a:t>
            </a:r>
            <a:r>
              <a:rPr lang="en-US" sz="1600" dirty="0" err="1">
                <a:latin typeface="Times New Roman" panose="02020603050405020304" pitchFamily="18" charset="0"/>
                <a:cs typeface="Times New Roman" panose="02020603050405020304" pitchFamily="18" charset="0"/>
              </a:rPr>
              <a:t>p,q</a:t>
            </a:r>
            <a:r>
              <a:rPr lang="en-US" sz="1600" dirty="0">
                <a:latin typeface="Times New Roman" panose="02020603050405020304" pitchFamily="18" charset="0"/>
                <a:cs typeface="Times New Roman" panose="02020603050405020304" pitchFamily="18" charset="0"/>
              </a:rPr>
              <a:t>) is simply the combination of both models into a single equation:</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807522" y="4567731"/>
            <a:ext cx="10984676"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MA model supplements the AR model by taking into considerations, the errors from the previous time-periods thereby helping to get a better estimate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Hence, this model can explain the relationship of a time series with both random noise (moving average part) and itself at a previous step (autoregressive part)</a:t>
            </a:r>
          </a:p>
        </p:txBody>
      </p:sp>
      <p:pic>
        <p:nvPicPr>
          <p:cNvPr id="921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22" y="3463481"/>
            <a:ext cx="10877798" cy="81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5472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smtClean="0"/>
              <a:t>Stationarity</a:t>
            </a:r>
            <a:endParaRPr lang="en-US" sz="2800" dirty="0"/>
          </a:p>
        </p:txBody>
      </p:sp>
      <p:sp>
        <p:nvSpPr>
          <p:cNvPr id="3" name="Rectangle 2"/>
          <p:cNvSpPr/>
          <p:nvPr/>
        </p:nvSpPr>
        <p:spPr>
          <a:xfrm>
            <a:off x="1148798" y="3577117"/>
            <a:ext cx="10477146"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models we’ve discussed so far (AR and MA) assume that the series is stationary. This is also means that </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stationarity”</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a necessary condition to take advantage of these models for any time series. </a:t>
            </a:r>
            <a:endParaRPr lang="en-US"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But…what </a:t>
            </a:r>
            <a:r>
              <a:rPr lang="en-US" b="1" dirty="0">
                <a:latin typeface="Times New Roman" panose="02020603050405020304" pitchFamily="18" charset="0"/>
                <a:cs typeface="Times New Roman" panose="02020603050405020304" pitchFamily="18" charset="0"/>
              </a:rPr>
              <a:t>is Stationarity ? </a:t>
            </a: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Basically</a:t>
            </a:r>
            <a:r>
              <a:rPr lang="en-US" dirty="0">
                <a:latin typeface="Times New Roman" panose="02020603050405020304" pitchFamily="18" charset="0"/>
                <a:cs typeface="Times New Roman" panose="02020603050405020304" pitchFamily="18" charset="0"/>
              </a:rPr>
              <a:t>, for a time series to be stationary, it should satisfy the following 3 conditions…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1.</a:t>
            </a:r>
            <a:r>
              <a:rPr lang="en-US" dirty="0" smtClean="0">
                <a:solidFill>
                  <a:schemeClr val="accent2"/>
                </a:solidFill>
                <a:latin typeface="Times New Roman" panose="02020603050405020304" pitchFamily="18" charset="0"/>
                <a:cs typeface="Times New Roman" panose="02020603050405020304" pitchFamily="18" charset="0"/>
              </a:rPr>
              <a:t> Mean</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(μ)</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constant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2. </a:t>
            </a:r>
            <a:r>
              <a:rPr lang="en-US" dirty="0" smtClean="0">
                <a:solidFill>
                  <a:schemeClr val="accent2"/>
                </a:solidFill>
                <a:latin typeface="Times New Roman" panose="02020603050405020304" pitchFamily="18" charset="0"/>
                <a:cs typeface="Times New Roman" panose="02020603050405020304" pitchFamily="18" charset="0"/>
              </a:rPr>
              <a:t>Standard </a:t>
            </a:r>
            <a:r>
              <a:rPr lang="en-US" dirty="0">
                <a:solidFill>
                  <a:schemeClr val="accent2"/>
                </a:solidFill>
                <a:latin typeface="Times New Roman" panose="02020603050405020304" pitchFamily="18" charset="0"/>
                <a:cs typeface="Times New Roman" panose="02020603050405020304" pitchFamily="18" charset="0"/>
              </a:rPr>
              <a:t>Deviation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is constant </a:t>
            </a:r>
          </a:p>
          <a:p>
            <a:pPr lvl="1"/>
            <a:r>
              <a:rPr lang="en-US" dirty="0" smtClean="0">
                <a:latin typeface="Times New Roman" panose="02020603050405020304" pitchFamily="18" charset="0"/>
                <a:cs typeface="Times New Roman" panose="02020603050405020304" pitchFamily="18" charset="0"/>
              </a:rPr>
              <a:t>3. </a:t>
            </a:r>
            <a:r>
              <a:rPr lang="en-US" dirty="0" smtClean="0">
                <a:solidFill>
                  <a:schemeClr val="accent2"/>
                </a:solidFill>
                <a:latin typeface="Times New Roman" panose="02020603050405020304" pitchFamily="18" charset="0"/>
                <a:cs typeface="Times New Roman" panose="02020603050405020304" pitchFamily="18" charset="0"/>
              </a:rPr>
              <a:t>Seasonality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doesn’t exist</a:t>
            </a:r>
          </a:p>
        </p:txBody>
      </p:sp>
    </p:spTree>
    <p:extLst>
      <p:ext uri="{BB962C8B-B14F-4D97-AF65-F5344CB8AC3E}">
        <p14:creationId xmlns:p14="http://schemas.microsoft.com/office/powerpoint/2010/main" val="424478115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Integrated (I) </a:t>
            </a:r>
          </a:p>
        </p:txBody>
      </p:sp>
      <p:sp>
        <p:nvSpPr>
          <p:cNvPr id="3" name="Rectangle 2"/>
          <p:cNvSpPr/>
          <p:nvPr/>
        </p:nvSpPr>
        <p:spPr>
          <a:xfrm>
            <a:off x="1148798" y="3565242"/>
            <a:ext cx="10869032"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You will came across a lot of series which are clearly not stationary.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this mean that forecasting cannot be applied in these cases ?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Well…this </a:t>
            </a:r>
            <a:r>
              <a:rPr lang="en-US" sz="2400" dirty="0">
                <a:latin typeface="Times New Roman" panose="02020603050405020304" pitchFamily="18" charset="0"/>
                <a:cs typeface="Times New Roman" panose="02020603050405020304" pitchFamily="18" charset="0"/>
              </a:rPr>
              <a:t>is where the sub-acronym I comes in…</a:t>
            </a:r>
          </a:p>
        </p:txBody>
      </p:sp>
    </p:spTree>
    <p:extLst>
      <p:ext uri="{BB962C8B-B14F-4D97-AF65-F5344CB8AC3E}">
        <p14:creationId xmlns:p14="http://schemas.microsoft.com/office/powerpoint/2010/main" val="24494272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Transformation</a:t>
            </a:r>
            <a:endParaRPr lang="en-US" dirty="0">
              <a:latin typeface="Times New Roman" panose="02020603050405020304" pitchFamily="18" charset="0"/>
              <a:cs typeface="Times New Roman" panose="02020603050405020304" pitchFamily="18" charset="0"/>
            </a:endParaRPr>
          </a:p>
        </p:txBody>
      </p:sp>
      <p:pic>
        <p:nvPicPr>
          <p:cNvPr id="10242"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36" y="3386013"/>
            <a:ext cx="3848100" cy="25812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8798" y="5967289"/>
            <a:ext cx="300595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Amazon stock value over time</a:t>
            </a:r>
          </a:p>
        </p:txBody>
      </p:sp>
      <p:pic>
        <p:nvPicPr>
          <p:cNvPr id="10246" name="Picture 6"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517" y="3386013"/>
            <a:ext cx="3867150" cy="25812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118639" y="4133726"/>
            <a:ext cx="1485900" cy="542925"/>
          </a:xfrm>
          <a:prstGeom prst="rect">
            <a:avLst/>
          </a:prstGeom>
        </p:spPr>
      </p:pic>
      <p:sp>
        <p:nvSpPr>
          <p:cNvPr id="9" name="Rectangle 8"/>
          <p:cNvSpPr/>
          <p:nvPr/>
        </p:nvSpPr>
        <p:spPr>
          <a:xfrm>
            <a:off x="5118639" y="4676651"/>
            <a:ext cx="161281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Transformation</a:t>
            </a:r>
          </a:p>
        </p:txBody>
      </p:sp>
    </p:spTree>
    <p:extLst>
      <p:ext uri="{BB962C8B-B14F-4D97-AF65-F5344CB8AC3E}">
        <p14:creationId xmlns:p14="http://schemas.microsoft.com/office/powerpoint/2010/main" val="32457962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The (d) </a:t>
            </a:r>
            <a:r>
              <a:rPr lang="en-US" dirty="0" smtClean="0">
                <a:latin typeface="Times New Roman" panose="02020603050405020304" pitchFamily="18" charset="0"/>
                <a:cs typeface="Times New Roman" panose="02020603050405020304" pitchFamily="18" charset="0"/>
              </a:rPr>
              <a:t>Parameter</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order of differencing </a:t>
            </a:r>
            <a:r>
              <a:rPr lang="en-US" sz="2200" b="1" dirty="0" smtClean="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 is </a:t>
            </a:r>
            <a:r>
              <a:rPr lang="en-US" sz="2200" dirty="0">
                <a:latin typeface="Times New Roman" panose="02020603050405020304" pitchFamily="18" charset="0"/>
                <a:cs typeface="Times New Roman" panose="02020603050405020304" pitchFamily="18" charset="0"/>
              </a:rPr>
              <a:t>an important parameter of ARIMA and determines the success of the model</a:t>
            </a:r>
          </a:p>
        </p:txBody>
      </p:sp>
      <p:pic>
        <p:nvPicPr>
          <p:cNvPr id="1331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98" y="3583359"/>
            <a:ext cx="5905500"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70310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148798" y="386524"/>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Prediction</a:t>
            </a:r>
            <a:endParaRPr lang="en-US" sz="31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34365" y="1873237"/>
            <a:ext cx="10223443" cy="4984763"/>
          </a:xfrm>
          <a:prstGeom prst="rect">
            <a:avLst/>
          </a:prstGeom>
        </p:spPr>
      </p:pic>
    </p:spTree>
    <p:extLst>
      <p:ext uri="{BB962C8B-B14F-4D97-AF65-F5344CB8AC3E}">
        <p14:creationId xmlns:p14="http://schemas.microsoft.com/office/powerpoint/2010/main" val="169912363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932789"/>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Accuracy</a:t>
            </a:r>
            <a:endParaRPr lang="en-US" sz="31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6762" y="3410816"/>
            <a:ext cx="6571570" cy="2750890"/>
          </a:xfrm>
          <a:prstGeom prst="rect">
            <a:avLst/>
          </a:prstGeom>
        </p:spPr>
      </p:pic>
    </p:spTree>
    <p:extLst>
      <p:ext uri="{BB962C8B-B14F-4D97-AF65-F5344CB8AC3E}">
        <p14:creationId xmlns:p14="http://schemas.microsoft.com/office/powerpoint/2010/main" val="23160946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a:latin typeface="Times New Roman" panose="02020603050405020304" pitchFamily="18" charset="0"/>
                <a:cs typeface="Times New Roman" panose="02020603050405020304" pitchFamily="18" charset="0"/>
              </a:rPr>
              <a:t>Takeaways</a:t>
            </a:r>
            <a:endParaRPr lang="en-US" sz="3100" dirty="0">
              <a:latin typeface="Times New Roman" panose="02020603050405020304" pitchFamily="18" charset="0"/>
              <a:cs typeface="Times New Roman" panose="02020603050405020304" pitchFamily="18" charset="0"/>
            </a:endParaRPr>
          </a:p>
        </p:txBody>
      </p:sp>
      <p:sp>
        <p:nvSpPr>
          <p:cNvPr id="3" name="Rectangle 2"/>
          <p:cNvSpPr/>
          <p:nvPr/>
        </p:nvSpPr>
        <p:spPr>
          <a:xfrm>
            <a:off x="1102135" y="3141737"/>
            <a:ext cx="8661070"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ARIMA is a widely used forecasting models due to its simplicity and its ability to </a:t>
            </a:r>
            <a:r>
              <a:rPr lang="en-US" sz="2400" dirty="0" err="1">
                <a:latin typeface="Times New Roman" panose="02020603050405020304" pitchFamily="18" charset="0"/>
                <a:cs typeface="Times New Roman" panose="02020603050405020304" pitchFamily="18" charset="0"/>
              </a:rPr>
              <a:t>generalise</a:t>
            </a:r>
            <a:r>
              <a:rPr lang="en-US" sz="2400" dirty="0">
                <a:latin typeface="Times New Roman" panose="02020603050405020304" pitchFamily="18" charset="0"/>
                <a:cs typeface="Times New Roman" panose="02020603050405020304" pitchFamily="18" charset="0"/>
              </a:rPr>
              <a:t> for non-stationary series.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Though, it’s important to understand when to use ARIMA and when not to use it. ARIMA doesn’t work well for </a:t>
            </a:r>
            <a:r>
              <a:rPr lang="en-US" sz="2400" dirty="0">
                <a:solidFill>
                  <a:schemeClr val="accent2"/>
                </a:solidFill>
                <a:latin typeface="Times New Roman" panose="02020603050405020304" pitchFamily="18" charset="0"/>
                <a:cs typeface="Times New Roman" panose="02020603050405020304" pitchFamily="18" charset="0"/>
              </a:rPr>
              <a:t>seasonal</a:t>
            </a:r>
            <a:r>
              <a:rPr lang="en-US" sz="2400" dirty="0">
                <a:latin typeface="Times New Roman" panose="02020603050405020304" pitchFamily="18" charset="0"/>
                <a:cs typeface="Times New Roman" panose="02020603050405020304" pitchFamily="18" charset="0"/>
              </a:rPr>
              <a:t> type of data. For example, crop yield prediction or sales of Artificial Christmas Trees !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Its better to use </a:t>
            </a:r>
            <a:r>
              <a:rPr lang="en-US" sz="2400" dirty="0">
                <a:solidFill>
                  <a:schemeClr val="accent2"/>
                </a:solidFill>
                <a:latin typeface="Times New Roman" panose="02020603050405020304" pitchFamily="18" charset="0"/>
                <a:cs typeface="Times New Roman" panose="02020603050405020304" pitchFamily="18" charset="0"/>
              </a:rPr>
              <a:t>Seasonal ARIMA</a:t>
            </a:r>
            <a:r>
              <a:rPr lang="en-US" sz="2400" dirty="0">
                <a:latin typeface="Times New Roman" panose="02020603050405020304" pitchFamily="18" charset="0"/>
                <a:cs typeface="Times New Roman" panose="02020603050405020304" pitchFamily="18" charset="0"/>
              </a:rPr>
              <a:t> (SARIMA)in these cases.</a:t>
            </a:r>
          </a:p>
        </p:txBody>
      </p:sp>
    </p:spTree>
    <p:extLst>
      <p:ext uri="{BB962C8B-B14F-4D97-AF65-F5344CB8AC3E}">
        <p14:creationId xmlns:p14="http://schemas.microsoft.com/office/powerpoint/2010/main" val="2576732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pPr algn="l"/>
            <a:r>
              <a:rPr lang="en-US" dirty="0" smtClean="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736270" y="2927268"/>
            <a:ext cx="8543699" cy="3930732"/>
          </a:xfrm>
        </p:spPr>
        <p:txBody>
          <a:bodyPr>
            <a:normAutofit/>
          </a:bodyPr>
          <a:lstStyle/>
          <a:p>
            <a:r>
              <a:rPr lang="en-US" sz="2000" b="1" dirty="0" smtClean="0">
                <a:latin typeface="Times New Roman" panose="02020603050405020304" pitchFamily="18" charset="0"/>
                <a:cs typeface="Times New Roman" panose="02020603050405020304" pitchFamily="18" charset="0"/>
              </a:rPr>
              <a:t>1. Business </a:t>
            </a:r>
            <a:r>
              <a:rPr lang="en-US" sz="2000" b="1" dirty="0">
                <a:latin typeface="Times New Roman" panose="02020603050405020304" pitchFamily="18" charset="0"/>
                <a:cs typeface="Times New Roman" panose="02020603050405020304" pitchFamily="18" charset="0"/>
              </a:rPr>
              <a:t>Problem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Task for Time Series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Data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Models: </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ARIMA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RNN-LSTM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 Prophet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 Summary</a:t>
            </a:r>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LSTM - Recurrent </a:t>
            </a:r>
            <a:r>
              <a:rPr lang="en-US" dirty="0">
                <a:latin typeface="Times New Roman" panose="02020603050405020304" pitchFamily="18" charset="0"/>
                <a:cs typeface="Times New Roman" panose="02020603050405020304" pitchFamily="18" charset="0"/>
              </a:rPr>
              <a:t>Neural Networks</a:t>
            </a:r>
          </a:p>
        </p:txBody>
      </p:sp>
      <p:pic>
        <p:nvPicPr>
          <p:cNvPr id="4" name="Picture 3"/>
          <p:cNvPicPr>
            <a:picLocks noChangeAspect="1"/>
          </p:cNvPicPr>
          <p:nvPr/>
        </p:nvPicPr>
        <p:blipFill>
          <a:blip r:embed="rId2"/>
          <a:stretch>
            <a:fillRect/>
          </a:stretch>
        </p:blipFill>
        <p:spPr>
          <a:xfrm>
            <a:off x="901596" y="2501734"/>
            <a:ext cx="6127872" cy="4219699"/>
          </a:xfrm>
          <a:prstGeom prst="rect">
            <a:avLst/>
          </a:prstGeom>
        </p:spPr>
      </p:pic>
    </p:spTree>
    <p:extLst>
      <p:ext uri="{BB962C8B-B14F-4D97-AF65-F5344CB8AC3E}">
        <p14:creationId xmlns:p14="http://schemas.microsoft.com/office/powerpoint/2010/main" val="87484585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LSTM – Predicting</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16762" y="2325956"/>
            <a:ext cx="9991664" cy="4438650"/>
          </a:xfrm>
          <a:prstGeom prst="rect">
            <a:avLst/>
          </a:prstGeom>
        </p:spPr>
      </p:pic>
    </p:spTree>
    <p:extLst>
      <p:ext uri="{BB962C8B-B14F-4D97-AF65-F5344CB8AC3E}">
        <p14:creationId xmlns:p14="http://schemas.microsoft.com/office/powerpoint/2010/main" val="174327128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6762" y="3240401"/>
            <a:ext cx="7504389" cy="3041646"/>
          </a:xfrm>
          <a:prstGeom prst="rect">
            <a:avLst/>
          </a:prstGeom>
        </p:spPr>
      </p:pic>
    </p:spTree>
    <p:extLst>
      <p:ext uri="{BB962C8B-B14F-4D97-AF65-F5344CB8AC3E}">
        <p14:creationId xmlns:p14="http://schemas.microsoft.com/office/powerpoint/2010/main" val="249691820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a:latin typeface="Times New Roman" panose="02020603050405020304" pitchFamily="18" charset="0"/>
                <a:cs typeface="Times New Roman" panose="02020603050405020304" pitchFamily="18" charset="0"/>
              </a:rPr>
              <a:t>Prophet (by Facebook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016762" y="2210773"/>
            <a:ext cx="3617337"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https://facebook.github.io/prophet/</a:t>
            </a:r>
          </a:p>
        </p:txBody>
      </p:sp>
      <p:pic>
        <p:nvPicPr>
          <p:cNvPr id="8" name="Picture 7"/>
          <p:cNvPicPr>
            <a:picLocks noChangeAspect="1"/>
          </p:cNvPicPr>
          <p:nvPr/>
        </p:nvPicPr>
        <p:blipFill>
          <a:blip r:embed="rId2"/>
          <a:stretch>
            <a:fillRect/>
          </a:stretch>
        </p:blipFill>
        <p:spPr>
          <a:xfrm>
            <a:off x="986783" y="2867025"/>
            <a:ext cx="10698536" cy="3990975"/>
          </a:xfrm>
          <a:prstGeom prst="rect">
            <a:avLst/>
          </a:prstGeom>
        </p:spPr>
      </p:pic>
    </p:spTree>
    <p:extLst>
      <p:ext uri="{BB962C8B-B14F-4D97-AF65-F5344CB8AC3E}">
        <p14:creationId xmlns:p14="http://schemas.microsoft.com/office/powerpoint/2010/main" val="419680121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a:latin typeface="Times New Roman" panose="02020603050405020304" pitchFamily="18" charset="0"/>
                <a:cs typeface="Times New Roman" panose="02020603050405020304" pitchFamily="18" charset="0"/>
              </a:rPr>
              <a:t>Seasonal Decompose</a:t>
            </a:r>
          </a:p>
        </p:txBody>
      </p:sp>
      <p:pic>
        <p:nvPicPr>
          <p:cNvPr id="3" name="Picture 2"/>
          <p:cNvPicPr>
            <a:picLocks noChangeAspect="1"/>
          </p:cNvPicPr>
          <p:nvPr/>
        </p:nvPicPr>
        <p:blipFill>
          <a:blip r:embed="rId2"/>
          <a:stretch>
            <a:fillRect/>
          </a:stretch>
        </p:blipFill>
        <p:spPr>
          <a:xfrm>
            <a:off x="486888" y="1983178"/>
            <a:ext cx="11305309" cy="4436671"/>
          </a:xfrm>
          <a:prstGeom prst="rect">
            <a:avLst/>
          </a:prstGeom>
        </p:spPr>
      </p:pic>
    </p:spTree>
    <p:extLst>
      <p:ext uri="{BB962C8B-B14F-4D97-AF65-F5344CB8AC3E}">
        <p14:creationId xmlns:p14="http://schemas.microsoft.com/office/powerpoint/2010/main" val="3214314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Predicting the Near and Distance Future</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016762" y="2026107"/>
            <a:ext cx="7342909" cy="369332"/>
          </a:xfrm>
          <a:prstGeom prst="rect">
            <a:avLst/>
          </a:prstGeom>
        </p:spPr>
        <p:txBody>
          <a:bodyPr wrap="square">
            <a:spAutoFit/>
          </a:bodyPr>
          <a:lstStyle/>
          <a:p>
            <a:r>
              <a:rPr lang="en-US" dirty="0">
                <a:solidFill>
                  <a:srgbClr val="FF0000"/>
                </a:solidFill>
                <a:hlinkClick r:id="rId2"/>
              </a:rPr>
              <a:t>Predicting the Near and Distant Future.pdf (mtholyoke.edu)</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2055543" y="2493322"/>
            <a:ext cx="7302213" cy="4364678"/>
          </a:xfrm>
          <a:prstGeom prst="rect">
            <a:avLst/>
          </a:prstGeom>
        </p:spPr>
      </p:pic>
    </p:spTree>
    <p:extLst>
      <p:ext uri="{BB962C8B-B14F-4D97-AF65-F5344CB8AC3E}">
        <p14:creationId xmlns:p14="http://schemas.microsoft.com/office/powerpoint/2010/main" val="95676651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016762" y="837787"/>
            <a:ext cx="8831816" cy="1372986"/>
          </a:xfrm>
        </p:spPr>
        <p:txBody>
          <a:bodyPr>
            <a:normAutofit/>
          </a:bodyPr>
          <a:lstStyle/>
          <a:p>
            <a:r>
              <a:rPr lang="en-US" dirty="0" smtClean="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33635" y="3408218"/>
            <a:ext cx="6788131" cy="2841543"/>
          </a:xfrm>
          <a:prstGeom prst="rect">
            <a:avLst/>
          </a:prstGeom>
        </p:spPr>
      </p:pic>
    </p:spTree>
    <p:extLst>
      <p:ext uri="{BB962C8B-B14F-4D97-AF65-F5344CB8AC3E}">
        <p14:creationId xmlns:p14="http://schemas.microsoft.com/office/powerpoint/2010/main" val="24659822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0953" b="10649"/>
          <a:stretch/>
        </p:blipFill>
        <p:spPr>
          <a:xfrm>
            <a:off x="4227616" y="1735399"/>
            <a:ext cx="7489371" cy="5122601"/>
          </a:xfrm>
          <a:prstGeom prst="rect">
            <a:avLst/>
          </a:prstGeom>
        </p:spPr>
      </p:pic>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pPr algn="l"/>
            <a:r>
              <a:rPr lang="en-US" dirty="0" smtClean="0">
                <a:latin typeface="Times New Roman" panose="02020603050405020304" pitchFamily="18" charset="0"/>
                <a:cs typeface="Times New Roman" panose="02020603050405020304" pitchFamily="18" charset="0"/>
              </a:rPr>
              <a:t>Introductory</a:t>
            </a:r>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half" idx="2"/>
          </p:nvPr>
        </p:nvSpPr>
        <p:spPr>
          <a:xfrm>
            <a:off x="600892" y="3194462"/>
            <a:ext cx="3745477" cy="3663537"/>
          </a:xfrm>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Predicting how the Forex market going is one of the hardest things to do (than the Stock market). Stock trading involves buying and selling shares of individual companies, whereas forex trading involves exchanging – buying and selling simultaneously – cash minted by two different countries. ... Stock trading is best when markets are rising, since low liquidity makes it difficult to short sell in falling markets.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5800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acquisition and cleaning</a:t>
            </a:r>
          </a:p>
        </p:txBody>
      </p:sp>
      <p:sp>
        <p:nvSpPr>
          <p:cNvPr id="6" name="Text Placeholder 5"/>
          <p:cNvSpPr>
            <a:spLocks noGrp="1"/>
          </p:cNvSpPr>
          <p:nvPr>
            <p:ph type="body" sz="half" idx="2"/>
          </p:nvPr>
        </p:nvSpPr>
        <p:spPr>
          <a:xfrm>
            <a:off x="391886" y="3105398"/>
            <a:ext cx="11483439" cy="3752602"/>
          </a:xfrm>
        </p:spPr>
        <p:txBody>
          <a:bodyPr>
            <a:normAutofit/>
          </a:bodyPr>
          <a:lstStyle/>
          <a:p>
            <a:r>
              <a:rPr lang="en-US" sz="2400" dirty="0">
                <a:latin typeface="Times New Roman" panose="02020603050405020304" pitchFamily="18" charset="0"/>
                <a:cs typeface="Times New Roman" panose="02020603050405020304" pitchFamily="18" charset="0"/>
              </a:rPr>
              <a:t>● The Forex Exchange(finance.yahoo.com/currencies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financial newspaper(</a:t>
            </a:r>
            <a:r>
              <a:rPr lang="en-US" sz="2400" dirty="0" err="1">
                <a:latin typeface="Times New Roman" panose="02020603050405020304" pitchFamily="18" charset="0"/>
                <a:cs typeface="Times New Roman" panose="02020603050405020304" pitchFamily="18" charset="0"/>
              </a:rPr>
              <a:t>cafef,vietstock</a:t>
            </a:r>
            <a:r>
              <a:rPr lang="en-US" sz="2400" dirty="0">
                <a:latin typeface="Times New Roman" panose="02020603050405020304" pitchFamily="18" charset="0"/>
                <a:cs typeface="Times New Roman" panose="02020603050405020304" pitchFamily="18" charset="0"/>
              </a:rPr>
              <a:t>...), Stock brokerage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Fxpro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Exness</a:t>
            </a:r>
            <a:r>
              <a:rPr lang="en-US" sz="2400" dirty="0">
                <a:latin typeface="Times New Roman" panose="02020603050405020304" pitchFamily="18" charset="0"/>
                <a:cs typeface="Times New Roman" panose="02020603050405020304" pitchFamily="18" charset="0"/>
              </a:rPr>
              <a:t>, IC Markets</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package (</a:t>
            </a:r>
            <a:r>
              <a:rPr lang="en-US" sz="2400" dirty="0" err="1" smtClean="0">
                <a:latin typeface="Times New Roman" panose="02020603050405020304" pitchFamily="18" charset="0"/>
                <a:cs typeface="Times New Roman" panose="02020603050405020304" pitchFamily="18" charset="0"/>
              </a:rPr>
              <a:t>fxcmpy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alphavantage</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total, 3235 rows and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features for the </a:t>
            </a:r>
            <a:r>
              <a:rPr lang="en-US" sz="2400" dirty="0" smtClean="0">
                <a:latin typeface="Times New Roman" panose="02020603050405020304" pitchFamily="18" charset="0"/>
                <a:cs typeface="Times New Roman" panose="02020603050405020304" pitchFamily="18" charset="0"/>
              </a:rPr>
              <a:t>‘EUR/USD’ </a:t>
            </a:r>
            <a:r>
              <a:rPr lang="en-US" sz="2400" dirty="0">
                <a:latin typeface="Times New Roman" panose="02020603050405020304" pitchFamily="18" charset="0"/>
                <a:cs typeface="Times New Roman" panose="02020603050405020304" pitchFamily="18" charset="0"/>
              </a:rPr>
              <a:t>alone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data from the: </a:t>
            </a:r>
            <a:r>
              <a:rPr lang="en-US" sz="2000" u="sng" dirty="0">
                <a:latin typeface="Times New Roman" panose="02020603050405020304" pitchFamily="18" charset="0"/>
                <a:cs typeface="Times New Roman" panose="02020603050405020304" pitchFamily="18" charset="0"/>
                <a:hlinkClick r:id="rId2"/>
              </a:rPr>
              <a:t>https://</a:t>
            </a:r>
            <a:r>
              <a:rPr lang="en-US" sz="2000" u="sng" dirty="0" smtClean="0">
                <a:latin typeface="Times New Roman" panose="02020603050405020304" pitchFamily="18" charset="0"/>
                <a:cs typeface="Times New Roman" panose="02020603050405020304" pitchFamily="18" charset="0"/>
                <a:hlinkClick r:id="rId2"/>
              </a:rPr>
              <a:t>github.com/fxcm/RestAPI</a:t>
            </a:r>
            <a:r>
              <a:rPr lang="en-US" sz="20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pretty </a:t>
            </a:r>
            <a:r>
              <a:rPr lang="en-US" sz="2400" dirty="0">
                <a:latin typeface="Times New Roman" panose="02020603050405020304" pitchFamily="18" charset="0"/>
                <a:cs typeface="Times New Roman" panose="02020603050405020304" pitchFamily="18" charset="0"/>
              </a:rPr>
              <a:t>clean =&gt;No duplicate, highly similar or highly correlated features.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Cleaned data contains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features.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7104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Would you </a:t>
            </a:r>
            <a:r>
              <a:rPr lang="en-US" dirty="0" smtClean="0">
                <a:latin typeface="Times New Roman" panose="02020603050405020304" pitchFamily="18" charset="0"/>
                <a:cs typeface="Times New Roman" panose="02020603050405020304" pitchFamily="18" charset="0"/>
              </a:rPr>
              <a:t>buy or sell </a:t>
            </a:r>
            <a:r>
              <a:rPr lang="en-US" dirty="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‘EUR/USD’?</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92964" y="3182587"/>
            <a:ext cx="11001321" cy="3675413"/>
          </a:xfrm>
          <a:prstGeom prst="rect">
            <a:avLst/>
          </a:prstGeom>
        </p:spPr>
      </p:pic>
    </p:spTree>
    <p:extLst>
      <p:ext uri="{BB962C8B-B14F-4D97-AF65-F5344CB8AC3E}">
        <p14:creationId xmlns:p14="http://schemas.microsoft.com/office/powerpoint/2010/main" val="39874725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Training &amp; Testing</a:t>
            </a:r>
          </a:p>
        </p:txBody>
      </p:sp>
      <p:pic>
        <p:nvPicPr>
          <p:cNvPr id="3" name="Picture 2"/>
          <p:cNvPicPr>
            <a:picLocks noChangeAspect="1"/>
          </p:cNvPicPr>
          <p:nvPr/>
        </p:nvPicPr>
        <p:blipFill>
          <a:blip r:embed="rId2"/>
          <a:stretch>
            <a:fillRect/>
          </a:stretch>
        </p:blipFill>
        <p:spPr>
          <a:xfrm>
            <a:off x="955368" y="2193589"/>
            <a:ext cx="10100559" cy="4664411"/>
          </a:xfrm>
          <a:prstGeom prst="rect">
            <a:avLst/>
          </a:prstGeom>
        </p:spPr>
      </p:pic>
    </p:spTree>
    <p:extLst>
      <p:ext uri="{BB962C8B-B14F-4D97-AF65-F5344CB8AC3E}">
        <p14:creationId xmlns:p14="http://schemas.microsoft.com/office/powerpoint/2010/main" val="15538834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ARIMA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Most </a:t>
            </a:r>
            <a:r>
              <a:rPr lang="en-US" sz="2200" dirty="0">
                <a:latin typeface="Times New Roman" panose="02020603050405020304" pitchFamily="18" charset="0"/>
                <a:cs typeface="Times New Roman" panose="02020603050405020304" pitchFamily="18" charset="0"/>
              </a:rPr>
              <a:t>popular Time Series Forecasting model out there</a:t>
            </a:r>
          </a:p>
        </p:txBody>
      </p:sp>
      <p:pic>
        <p:nvPicPr>
          <p:cNvPr id="3074"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89" y="4714504"/>
            <a:ext cx="7276088" cy="21434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8798" y="3438345"/>
            <a:ext cx="6072249"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A</a:t>
            </a:r>
            <a:r>
              <a:rPr lang="en-US" sz="2800" dirty="0" err="1" smtClean="0">
                <a:latin typeface="Times New Roman" panose="02020603050405020304" pitchFamily="18" charset="0"/>
                <a:cs typeface="Times New Roman" panose="02020603050405020304" pitchFamily="18" charset="0"/>
              </a:rPr>
              <a:t>uto</a:t>
            </a:r>
            <a:r>
              <a:rPr lang="en-US" sz="2800" b="1" dirty="0" err="1" smtClean="0">
                <a:latin typeface="Times New Roman" panose="02020603050405020304" pitchFamily="18" charset="0"/>
                <a:cs typeface="Times New Roman" panose="02020603050405020304" pitchFamily="18" charset="0"/>
              </a:rPr>
              <a:t>R</a:t>
            </a:r>
            <a:r>
              <a:rPr lang="en-US" sz="2800" dirty="0" err="1" smtClean="0">
                <a:latin typeface="Times New Roman" panose="02020603050405020304" pitchFamily="18" charset="0"/>
                <a:cs typeface="Times New Roman" panose="02020603050405020304" pitchFamily="18" charset="0"/>
              </a:rPr>
              <a:t>egressive</a:t>
            </a:r>
            <a:r>
              <a:rPr lang="en-US" sz="28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a:t>
            </a:r>
            <a:r>
              <a:rPr lang="en-US" sz="2800" b="1" dirty="0" smtClean="0">
                <a:latin typeface="Times New Roman" panose="02020603050405020304" pitchFamily="18" charset="0"/>
                <a:cs typeface="Times New Roman" panose="02020603050405020304" pitchFamily="18" charset="0"/>
              </a:rPr>
              <a:t>) I</a:t>
            </a:r>
            <a:r>
              <a:rPr lang="en-US" sz="2800" dirty="0" smtClean="0">
                <a:latin typeface="Times New Roman" panose="02020603050405020304" pitchFamily="18" charset="0"/>
                <a:cs typeface="Times New Roman" panose="02020603050405020304" pitchFamily="18" charset="0"/>
              </a:rPr>
              <a:t>ntegrated </a:t>
            </a:r>
            <a:r>
              <a:rPr lang="en-US" sz="2800" dirty="0">
                <a:latin typeface="Times New Roman" panose="02020603050405020304" pitchFamily="18" charset="0"/>
                <a:cs typeface="Times New Roman" panose="02020603050405020304" pitchFamily="18" charset="0"/>
              </a:rPr>
              <a:t>(d)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(MA</a:t>
            </a:r>
            <a:r>
              <a:rPr lang="en-US" sz="2800" b="1" dirty="0" smtClean="0">
                <a:latin typeface="Times New Roman" panose="02020603050405020304" pitchFamily="18" charset="0"/>
                <a:cs typeface="Times New Roman" panose="02020603050405020304" pitchFamily="18" charset="0"/>
              </a:rPr>
              <a:t>) M</a:t>
            </a:r>
            <a:r>
              <a:rPr lang="en-US" sz="2800" dirty="0" smtClean="0">
                <a:latin typeface="Times New Roman" panose="02020603050405020304" pitchFamily="18" charset="0"/>
                <a:cs typeface="Times New Roman" panose="02020603050405020304" pitchFamily="18" charset="0"/>
              </a:rPr>
              <a:t>oving </a:t>
            </a:r>
            <a:r>
              <a:rPr lang="en-US" sz="2800" b="1" dirty="0" err="1">
                <a:latin typeface="Times New Roman" panose="02020603050405020304" pitchFamily="18" charset="0"/>
                <a:cs typeface="Times New Roman" panose="02020603050405020304" pitchFamily="18" charset="0"/>
              </a:rPr>
              <a:t>A</a:t>
            </a:r>
            <a:r>
              <a:rPr lang="en-US" sz="2800" dirty="0" err="1">
                <a:latin typeface="Times New Roman" panose="02020603050405020304" pitchFamily="18" charset="0"/>
                <a:cs typeface="Times New Roman" panose="02020603050405020304" pitchFamily="18" charset="0"/>
              </a:rPr>
              <a:t>rverage</a:t>
            </a:r>
            <a:r>
              <a:rPr lang="en-US" sz="2800" dirty="0">
                <a:latin typeface="Times New Roman" panose="02020603050405020304" pitchFamily="18" charset="0"/>
                <a:cs typeface="Times New Roman" panose="02020603050405020304" pitchFamily="18" charset="0"/>
              </a:rPr>
              <a:t> (q)</a:t>
            </a:r>
          </a:p>
        </p:txBody>
      </p:sp>
    </p:spTree>
    <p:extLst>
      <p:ext uri="{BB962C8B-B14F-4D97-AF65-F5344CB8AC3E}">
        <p14:creationId xmlns:p14="http://schemas.microsoft.com/office/powerpoint/2010/main" val="23549805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Correlation and Lag </a:t>
            </a:r>
            <a:r>
              <a:rPr lang="en-US" dirty="0" smtClean="0">
                <a:latin typeface="Times New Roman" panose="02020603050405020304" pitchFamily="18" charset="0"/>
                <a:cs typeface="Times New Roman" panose="02020603050405020304" pitchFamily="18" charset="0"/>
              </a:rPr>
              <a:t>Factor </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Let’s consider an example of predicting the price of gas at any particular day, say Sunday. It’s obvious and easy to think of, that Sunday’s price will be dependent on Saturday’s price.</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97" y="4726379"/>
            <a:ext cx="6039592" cy="2131621"/>
          </a:xfrm>
          <a:prstGeom prst="rect">
            <a:avLst/>
          </a:prstGeom>
        </p:spPr>
      </p:pic>
      <p:pic>
        <p:nvPicPr>
          <p:cNvPr id="2050"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821" y="4943823"/>
            <a:ext cx="4362171" cy="15579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4816" y="3268078"/>
            <a:ext cx="11317184"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Correlation (positive, negative)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Auto-correlation, which considers both direct and indirect effects (illustrated in the diagram below</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Partial Auto-correlation, which considers only the direct effects like in the figure below</a:t>
            </a:r>
          </a:p>
        </p:txBody>
      </p:sp>
    </p:spTree>
    <p:extLst>
      <p:ext uri="{BB962C8B-B14F-4D97-AF65-F5344CB8AC3E}">
        <p14:creationId xmlns:p14="http://schemas.microsoft.com/office/powerpoint/2010/main" val="6034745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Lag Factor </a:t>
            </a:r>
            <a:br>
              <a:rPr lang="en-US"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566" y="5577081"/>
            <a:ext cx="3586574" cy="128091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711" y="3260766"/>
            <a:ext cx="7257903" cy="192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98787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38766F-4A4C-4A97-A586-D473DB738966}">
  <ds:schemaRefs>
    <ds:schemaRef ds:uri="16c05727-aa75-4e4a-9b5f-8a80a1165891"/>
    <ds:schemaRef ds:uri="71af3243-3dd4-4a8d-8c0d-dd76da1f02a5"/>
    <ds:schemaRef ds:uri="http://schemas.microsoft.com/office/infopath/2007/PartnerControls"/>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3.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682</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 Boardroom</vt:lpstr>
      <vt:lpstr>Predicting Forex Price</vt:lpstr>
      <vt:lpstr>Outline</vt:lpstr>
      <vt:lpstr>Introductory</vt:lpstr>
      <vt:lpstr>Data acquisition and cleaning</vt:lpstr>
      <vt:lpstr>Would you buy or sell this ‘EUR/USD’?</vt:lpstr>
      <vt:lpstr>Training &amp; Testing</vt:lpstr>
      <vt:lpstr>ARIMA  Most popular Time Series Forecasting model out there</vt:lpstr>
      <vt:lpstr>Correlation and Lag Factor  Let’s consider an example of predicting the price of gas at any particular day, say Sunday. It’s obvious and easy to think of, that Sunday’s price will be dependent on Saturday’s price.</vt:lpstr>
      <vt:lpstr>Lag Factor  </vt:lpstr>
      <vt:lpstr>Auto Regressive (AR)</vt:lpstr>
      <vt:lpstr>Moving Average (MA)</vt:lpstr>
      <vt:lpstr>ARMA Then, an ARMA(p,q) is simply the combination of both models into a single equation:</vt:lpstr>
      <vt:lpstr>Stationarity</vt:lpstr>
      <vt:lpstr>Integrated (I) </vt:lpstr>
      <vt:lpstr>Transformation</vt:lpstr>
      <vt:lpstr>The (d) Parameter This order of differencing (d) is an important parameter of ARIMA and determines the success of the model</vt:lpstr>
      <vt:lpstr>Prediction</vt:lpstr>
      <vt:lpstr>Accuracy</vt:lpstr>
      <vt:lpstr>Takeaways</vt:lpstr>
      <vt:lpstr>LSTM - Recurrent Neural Networks</vt:lpstr>
      <vt:lpstr>LSTM – Predicting</vt:lpstr>
      <vt:lpstr>Accuracy</vt:lpstr>
      <vt:lpstr>Prophet (by Facebook)</vt:lpstr>
      <vt:lpstr>Seasonal Decompose</vt:lpstr>
      <vt:lpstr>Predicting the Near and Distance Future</vt:lpstr>
      <vt:lpstr>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2020-11-26T08:54:31Z</dcterms:created>
  <dcterms:modified xsi:type="dcterms:W3CDTF">2020-11-28T15:37:37Z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