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39817c9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39817c9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EntraID was the only option allowed and we did not have an EntraID, nor were we able to change our roles and allow access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39817c91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39817c91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able to set the app and Open AI account settings to allow for managed identity, but the role assignments option was not available.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39817c9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39817c9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database was set up to be queried with global energy resources information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39817c9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39817c9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token table was set up to receive data from the chatbot site and allow for it to be called and printed to the site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39817c91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39817c9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query to print token usage cost, request cost, and response costs along with other information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507b405a6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507b405a6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would have liked another few days to work through all of the error messages fully, but we did learn a lot about how to create, deploy, and destroy resources.</a:t>
            </a:r>
            <a:endParaRPr/>
          </a:p>
          <a:p>
            <a:pPr indent="0" lvl="0" marL="0" rtl="0" algn="l">
              <a:spcBef>
                <a:spcPts val="0"/>
              </a:spcBef>
              <a:spcAft>
                <a:spcPts val="0"/>
              </a:spcAft>
              <a:buNone/>
            </a:pPr>
            <a:r>
              <a:rPr lang="en"/>
              <a:t>Hassan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507b405a6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507b405a6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time, and for the opportunity to try out all of these resources.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507b405a6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507b405a6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507b405a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507b405a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TPS for business was designed to help managers keep track of chatbot usage costs.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507b405a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507b405a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plan was to set up a chatbot </a:t>
            </a:r>
            <a:r>
              <a:rPr lang="en"/>
              <a:t>which</a:t>
            </a:r>
            <a:r>
              <a:rPr lang="en"/>
              <a:t> would use natural language queries to give local weather information, or global energy information to users, then track usage costs.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507b405a6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507b405a6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code for the front end solution we were working toward is in this repo</a:t>
            </a:r>
            <a:endParaRPr/>
          </a:p>
          <a:p>
            <a:pPr indent="0" lvl="0" marL="0" rtl="0" algn="l">
              <a:spcBef>
                <a:spcPts val="0"/>
              </a:spcBef>
              <a:spcAft>
                <a:spcPts val="0"/>
              </a:spcAft>
              <a:buNone/>
            </a:pPr>
            <a:r>
              <a:rPr lang="en"/>
              <a:t>Hassan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Hello my name is hassan and I worked on the front end</a:t>
            </a:r>
            <a:endParaRPr/>
          </a:p>
          <a:p>
            <a:pPr indent="0" lvl="0" marL="0" rtl="0" algn="l">
              <a:spcBef>
                <a:spcPts val="0"/>
              </a:spcBef>
              <a:spcAft>
                <a:spcPts val="0"/>
              </a:spcAft>
              <a:buNone/>
            </a:pPr>
            <a:r>
              <a:rPr lang="en"/>
              <a:t>our repository can be found at this github link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just a few important snippets of the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left you have the logic for displaying all the chats where the messages would be a list of javascript objects.</a:t>
            </a:r>
            <a:endParaRPr/>
          </a:p>
          <a:p>
            <a:pPr indent="0" lvl="0" marL="0" rtl="0" algn="l">
              <a:spcBef>
                <a:spcPts val="0"/>
              </a:spcBef>
              <a:spcAft>
                <a:spcPts val="0"/>
              </a:spcAft>
              <a:buNone/>
            </a:pPr>
            <a:r>
              <a:rPr lang="en"/>
              <a:t>They would dynamically be rendered based on the stored message history.</a:t>
            </a:r>
            <a:endParaRPr/>
          </a:p>
          <a:p>
            <a:pPr indent="0" lvl="0" marL="0" rtl="0" algn="l">
              <a:spcBef>
                <a:spcPts val="0"/>
              </a:spcBef>
              <a:spcAft>
                <a:spcPts val="0"/>
              </a:spcAft>
              <a:buNone/>
            </a:pPr>
            <a:r>
              <a:rPr lang="en"/>
              <a:t>Below that you would see the area where the user would enter their input and send using the send button.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right, we have an example of what chat history would look like in html.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507b405a6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507b405a6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quite a few Azure resources in attempting to build this web app/chatbot project.</a:t>
            </a:r>
            <a:endParaRPr/>
          </a:p>
          <a:p>
            <a:pPr indent="0" lvl="0" marL="0" rtl="0" algn="l">
              <a:spcBef>
                <a:spcPts val="0"/>
              </a:spcBef>
              <a:spcAft>
                <a:spcPts val="0"/>
              </a:spcAft>
              <a:buNone/>
            </a:pPr>
            <a:r>
              <a:rPr lang="en"/>
              <a:t>Hassan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Azure OpenAI Studio - </a:t>
            </a:r>
            <a:r>
              <a:rPr lang="en" sz="1050">
                <a:solidFill>
                  <a:srgbClr val="0E0E0E"/>
                </a:solidFill>
              </a:rPr>
              <a:t>to build, train, and deploy AI models with OpenAI on Azure.</a:t>
            </a:r>
            <a:endParaRPr/>
          </a:p>
          <a:p>
            <a:pPr indent="0" lvl="0" marL="0" rtl="0" algn="l">
              <a:spcBef>
                <a:spcPts val="0"/>
              </a:spcBef>
              <a:spcAft>
                <a:spcPts val="0"/>
              </a:spcAft>
              <a:buClr>
                <a:schemeClr val="dk1"/>
              </a:buClr>
              <a:buSzPts val="1100"/>
              <a:buFont typeface="Arial"/>
              <a:buNone/>
            </a:pPr>
            <a:r>
              <a:rPr lang="en"/>
              <a:t>Azure SQL database - </a:t>
            </a:r>
            <a:r>
              <a:rPr lang="en" sz="1050">
                <a:solidFill>
                  <a:srgbClr val="0E0E0E"/>
                </a:solidFill>
              </a:rPr>
              <a:t>to store and querying the relational data.</a:t>
            </a:r>
            <a:endParaRPr/>
          </a:p>
          <a:p>
            <a:pPr indent="0" lvl="0" marL="0" rtl="0" algn="l">
              <a:spcBef>
                <a:spcPts val="0"/>
              </a:spcBef>
              <a:spcAft>
                <a:spcPts val="0"/>
              </a:spcAft>
              <a:buClr>
                <a:schemeClr val="dk1"/>
              </a:buClr>
              <a:buSzPts val="1100"/>
              <a:buFont typeface="Arial"/>
              <a:buNone/>
            </a:pPr>
            <a:r>
              <a:rPr lang="en"/>
              <a:t>Azure SQL server - To host the data on azure.</a:t>
            </a:r>
            <a:endParaRPr/>
          </a:p>
          <a:p>
            <a:pPr indent="0" lvl="0" marL="0" rtl="0" algn="l">
              <a:spcBef>
                <a:spcPts val="0"/>
              </a:spcBef>
              <a:spcAft>
                <a:spcPts val="0"/>
              </a:spcAft>
              <a:buClr>
                <a:schemeClr val="dk1"/>
              </a:buClr>
              <a:buSzPts val="1100"/>
              <a:buFont typeface="Arial"/>
              <a:buNone/>
            </a:pPr>
            <a:r>
              <a:rPr lang="en"/>
              <a:t>Azure search service - To provide a way for the AI to search for the data.</a:t>
            </a:r>
            <a:endParaRPr/>
          </a:p>
          <a:p>
            <a:pPr indent="0" lvl="0" marL="0" rtl="0" algn="l">
              <a:spcBef>
                <a:spcPts val="0"/>
              </a:spcBef>
              <a:spcAft>
                <a:spcPts val="0"/>
              </a:spcAft>
              <a:buClr>
                <a:schemeClr val="dk1"/>
              </a:buClr>
              <a:buSzPts val="1100"/>
              <a:buFont typeface="Arial"/>
              <a:buNone/>
            </a:pPr>
            <a:r>
              <a:rPr lang="en"/>
              <a:t>Azure AI chat playground - To create and test the chat applications..</a:t>
            </a:r>
            <a:endParaRPr/>
          </a:p>
          <a:p>
            <a:pPr indent="0" lvl="0" marL="0" rtl="0" algn="l">
              <a:spcBef>
                <a:spcPts val="0"/>
              </a:spcBef>
              <a:spcAft>
                <a:spcPts val="0"/>
              </a:spcAft>
              <a:buClr>
                <a:schemeClr val="dk1"/>
              </a:buClr>
              <a:buSzPts val="1100"/>
              <a:buFont typeface="Arial"/>
              <a:buNone/>
            </a:pPr>
            <a:r>
              <a:rPr lang="en"/>
              <a:t>Github - To host our repository and collaborate.</a:t>
            </a:r>
            <a:endParaRPr/>
          </a:p>
          <a:p>
            <a:pPr indent="0" lvl="0" marL="0" rtl="0" algn="l">
              <a:spcBef>
                <a:spcPts val="0"/>
              </a:spcBef>
              <a:spcAft>
                <a:spcPts val="0"/>
              </a:spcAft>
              <a:buClr>
                <a:schemeClr val="dk1"/>
              </a:buClr>
              <a:buSzPts val="1100"/>
              <a:buFont typeface="Arial"/>
              <a:buNone/>
            </a:pPr>
            <a:r>
              <a:rPr lang="en"/>
              <a:t>GitKraken - to give a easy to manage visual</a:t>
            </a:r>
            <a:r>
              <a:rPr lang="en"/>
              <a:t> overview</a:t>
            </a:r>
            <a:r>
              <a:rPr lang="en"/>
              <a:t> of the repository as a desktop application</a:t>
            </a:r>
            <a:endParaRPr/>
          </a:p>
          <a:p>
            <a:pPr indent="0" lvl="0" marL="0" rtl="0" algn="l">
              <a:spcBef>
                <a:spcPts val="0"/>
              </a:spcBef>
              <a:spcAft>
                <a:spcPts val="0"/>
              </a:spcAft>
              <a:buClr>
                <a:schemeClr val="dk1"/>
              </a:buClr>
              <a:buSzPts val="1100"/>
              <a:buFont typeface="Arial"/>
              <a:buNone/>
            </a:pPr>
            <a:r>
              <a:rPr lang="en"/>
              <a:t>Google Docs - To document our work in real time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39817c91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39817c91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a web app in Azure OpenAI Studio which was deployable and ready to launch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39817c9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39817c9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tried to ingest data, the indexer had trouble reading the sample data sets we tried to ingest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39817c9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39817c9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Azure OpenAI Studio we got our chatbot ready to launch. There was data to pull from, and the launch button was lit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39817c91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39817c9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split second we caught the webapp on video open and ready to start being used.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habioye" TargetMode="External"/><Relationship Id="rId4" Type="http://schemas.openxmlformats.org/officeDocument/2006/relationships/hyperlink" Target="https://www.linkedin.com/in/hassan-abioye-801613186/" TargetMode="External"/><Relationship Id="rId5" Type="http://schemas.openxmlformats.org/officeDocument/2006/relationships/hyperlink" Target="http://linkedin.com/in/merrick-brown-4a507313b" TargetMode="External"/><Relationship Id="rId6" Type="http://schemas.openxmlformats.org/officeDocument/2006/relationships/hyperlink" Target="https://linkedin.com/in/eknowak2024" TargetMode="External"/><Relationship Id="rId7" Type="http://schemas.openxmlformats.org/officeDocument/2006/relationships/hyperlink" Target="https://www.linkedin.com/in/kahasim-brown/" TargetMode="External"/><Relationship Id="rId8" Type="http://schemas.openxmlformats.org/officeDocument/2006/relationships/hyperlink" Target="http://www.linkedin.com/in/annjad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51375" y="1052200"/>
            <a:ext cx="5892000" cy="20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200"/>
              <a:t> </a:t>
            </a:r>
            <a:r>
              <a:rPr b="1" lang="en" sz="4911"/>
              <a:t>TPS</a:t>
            </a:r>
            <a:r>
              <a:rPr b="1" lang="en" sz="4911"/>
              <a:t> for Business</a:t>
            </a:r>
            <a:endParaRPr b="1" sz="4911"/>
          </a:p>
        </p:txBody>
      </p:sp>
      <p:sp>
        <p:nvSpPr>
          <p:cNvPr id="135" name="Google Shape;135;p13"/>
          <p:cNvSpPr txBox="1"/>
          <p:nvPr>
            <p:ph idx="1" type="subTitle"/>
          </p:nvPr>
        </p:nvSpPr>
        <p:spPr>
          <a:xfrm>
            <a:off x="4998400" y="372177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Hassan Abioye, Elizabeth Nowak, Merrick, Kahasim Brown, Ane Jademi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2"/>
          <p:cNvPicPr preferRelativeResize="0"/>
          <p:nvPr/>
        </p:nvPicPr>
        <p:blipFill>
          <a:blip r:embed="rId3">
            <a:alphaModFix/>
          </a:blip>
          <a:stretch>
            <a:fillRect/>
          </a:stretch>
        </p:blipFill>
        <p:spPr>
          <a:xfrm>
            <a:off x="152400" y="718738"/>
            <a:ext cx="8839200" cy="37060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3"/>
          <p:cNvPicPr preferRelativeResize="0"/>
          <p:nvPr/>
        </p:nvPicPr>
        <p:blipFill>
          <a:blip r:embed="rId3">
            <a:alphaModFix/>
          </a:blip>
          <a:stretch>
            <a:fillRect/>
          </a:stretch>
        </p:blipFill>
        <p:spPr>
          <a:xfrm>
            <a:off x="304800" y="1199025"/>
            <a:ext cx="8839200" cy="31489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4"/>
          <p:cNvPicPr preferRelativeResize="0"/>
          <p:nvPr/>
        </p:nvPicPr>
        <p:blipFill>
          <a:blip r:embed="rId3">
            <a:alphaModFix/>
          </a:blip>
          <a:stretch>
            <a:fillRect/>
          </a:stretch>
        </p:blipFill>
        <p:spPr>
          <a:xfrm>
            <a:off x="238800" y="462075"/>
            <a:ext cx="8666400" cy="39179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5"/>
          <p:cNvPicPr preferRelativeResize="0"/>
          <p:nvPr/>
        </p:nvPicPr>
        <p:blipFill>
          <a:blip r:embed="rId3">
            <a:alphaModFix/>
          </a:blip>
          <a:stretch>
            <a:fillRect/>
          </a:stretch>
        </p:blipFill>
        <p:spPr>
          <a:xfrm>
            <a:off x="1612625" y="152400"/>
            <a:ext cx="7051747" cy="48386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6"/>
          <p:cNvPicPr preferRelativeResize="0"/>
          <p:nvPr/>
        </p:nvPicPr>
        <p:blipFill>
          <a:blip r:embed="rId3">
            <a:alphaModFix/>
          </a:blip>
          <a:stretch>
            <a:fillRect/>
          </a:stretch>
        </p:blipFill>
        <p:spPr>
          <a:xfrm>
            <a:off x="1140588" y="152400"/>
            <a:ext cx="6862835"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nvSpPr>
        <p:spPr>
          <a:xfrm>
            <a:off x="1347350" y="566750"/>
            <a:ext cx="6835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accent2"/>
                </a:solidFill>
                <a:latin typeface="Montserrat"/>
                <a:ea typeface="Montserrat"/>
                <a:cs typeface="Montserrat"/>
                <a:sym typeface="Montserrat"/>
              </a:rPr>
              <a:t>Lessons Learned</a:t>
            </a:r>
            <a:endParaRPr/>
          </a:p>
        </p:txBody>
      </p:sp>
      <p:sp>
        <p:nvSpPr>
          <p:cNvPr id="213" name="Google Shape;213;p27"/>
          <p:cNvSpPr txBox="1"/>
          <p:nvPr/>
        </p:nvSpPr>
        <p:spPr>
          <a:xfrm>
            <a:off x="753450" y="1371150"/>
            <a:ext cx="7637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Connecting to Azure involves multipale steps across various components—backend, frontend, dta, and AI chatbot. Each of these requires its own instance, incurring separate costs. Instances can be created and attached individually, emphasizing the need to plan for both setup complexity and budget management.</a:t>
            </a:r>
            <a:endParaRPr sz="1600">
              <a:solidFill>
                <a:schemeClr val="lt1"/>
              </a:solidFill>
            </a:endParaRPr>
          </a:p>
          <a:p>
            <a:pPr indent="0" lvl="0" marL="0" rtl="0" algn="l">
              <a:spcBef>
                <a:spcPts val="0"/>
              </a:spcBef>
              <a:spcAft>
                <a:spcPts val="0"/>
              </a:spcAft>
              <a:buNone/>
            </a:pPr>
            <a:r>
              <a:rPr lang="en" sz="1600">
                <a:solidFill>
                  <a:schemeClr val="lt1"/>
                </a:solidFill>
              </a:rPr>
              <a:t>Access management is a key ingredient to Azure resource </a:t>
            </a:r>
            <a:r>
              <a:rPr lang="en" sz="1600">
                <a:solidFill>
                  <a:schemeClr val="lt1"/>
                </a:solidFill>
              </a:rPr>
              <a:t>management</a:t>
            </a:r>
            <a:r>
              <a:rPr lang="en" sz="1600">
                <a:solidFill>
                  <a:schemeClr val="lt1"/>
                </a:solidFill>
              </a:rPr>
              <a:t>. Without proper access, no management is possible, including cost oversight.</a:t>
            </a:r>
            <a:endParaRPr sz="1600">
              <a:solidFill>
                <a:schemeClr val="lt1"/>
              </a:solidFill>
            </a:endParaRPr>
          </a:p>
          <a:p>
            <a:pPr indent="0" lvl="0" marL="0" rtl="0" algn="l">
              <a:spcBef>
                <a:spcPts val="0"/>
              </a:spcBef>
              <a:spcAft>
                <a:spcPts val="0"/>
              </a:spcAft>
              <a:buNone/>
            </a:pPr>
            <a:r>
              <a:rPr lang="en" sz="1600">
                <a:solidFill>
                  <a:schemeClr val="lt1"/>
                </a:solidFill>
              </a:rPr>
              <a:t>Mentors are necessary, but they should be made aware of the different projects and be prepared to guide or help specifically.</a:t>
            </a:r>
            <a:endParaRPr sz="1600">
              <a:solidFill>
                <a:schemeClr val="lt1"/>
              </a:solidFill>
            </a:endParaRPr>
          </a:p>
          <a:p>
            <a:pPr indent="0" lvl="0" marL="0" rtl="0" algn="l">
              <a:spcBef>
                <a:spcPts val="0"/>
              </a:spcBef>
              <a:spcAft>
                <a:spcPts val="0"/>
              </a:spcAft>
              <a:buNone/>
            </a:pPr>
            <a:r>
              <a:rPr lang="en" sz="1600">
                <a:solidFill>
                  <a:schemeClr val="lt1"/>
                </a:solidFill>
              </a:rPr>
              <a:t>Azure AI Studio and Azure OpenAI Studio do not work the same.</a:t>
            </a:r>
            <a:endParaRPr sz="1600">
              <a:solidFill>
                <a:schemeClr val="lt1"/>
              </a:solidFill>
            </a:endParaRPr>
          </a:p>
          <a:p>
            <a:pPr indent="0" lvl="0" marL="0" rtl="0" algn="l">
              <a:spcBef>
                <a:spcPts val="0"/>
              </a:spcBef>
              <a:spcAft>
                <a:spcPts val="0"/>
              </a:spcAft>
              <a:buNone/>
            </a:pPr>
            <a:r>
              <a:rPr lang="en" sz="1600">
                <a:solidFill>
                  <a:schemeClr val="lt1"/>
                </a:solidFill>
              </a:rPr>
              <a:t>Creating web apps and SQL servers is not the same as deploying a web app or a sql database in Azure resources. </a:t>
            </a:r>
            <a:endParaRPr sz="1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idx="1" type="body"/>
          </p:nvPr>
        </p:nvSpPr>
        <p:spPr>
          <a:xfrm>
            <a:off x="1271050" y="1014475"/>
            <a:ext cx="7393200" cy="392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Hassan-Cloud Software Engineer</a:t>
            </a:r>
            <a:endParaRPr/>
          </a:p>
          <a:p>
            <a:pPr indent="0" lvl="0" marL="0" rtl="0" algn="l">
              <a:spcBef>
                <a:spcPts val="1200"/>
              </a:spcBef>
              <a:spcAft>
                <a:spcPts val="0"/>
              </a:spcAft>
              <a:buNone/>
            </a:pPr>
            <a:r>
              <a:rPr lang="en" u="sng">
                <a:solidFill>
                  <a:schemeClr val="hlink"/>
                </a:solidFill>
                <a:hlinkClick r:id="rId3"/>
              </a:rPr>
              <a:t>https://github.com/habioye</a:t>
            </a:r>
            <a:endParaRPr/>
          </a:p>
          <a:p>
            <a:pPr indent="0" lvl="0" marL="0" rtl="0" algn="l">
              <a:spcBef>
                <a:spcPts val="1200"/>
              </a:spcBef>
              <a:spcAft>
                <a:spcPts val="0"/>
              </a:spcAft>
              <a:buNone/>
            </a:pPr>
            <a:r>
              <a:rPr lang="en" u="sng">
                <a:solidFill>
                  <a:schemeClr val="hlink"/>
                </a:solidFill>
                <a:hlinkClick r:id="rId4"/>
              </a:rPr>
              <a:t>https://www.linkedin.com/in/hassan-abioye-801613186/</a:t>
            </a:r>
            <a:endParaRPr/>
          </a:p>
          <a:p>
            <a:pPr indent="0" lvl="0" marL="0" rtl="0" algn="l">
              <a:spcBef>
                <a:spcPts val="1200"/>
              </a:spcBef>
              <a:spcAft>
                <a:spcPts val="0"/>
              </a:spcAft>
              <a:buNone/>
            </a:pPr>
            <a:r>
              <a:rPr lang="en"/>
              <a:t>Merrick-Full stack Programmer</a:t>
            </a:r>
            <a:endParaRPr/>
          </a:p>
          <a:p>
            <a:pPr indent="0" lvl="0" marL="0" rtl="0" algn="l">
              <a:spcBef>
                <a:spcPts val="1200"/>
              </a:spcBef>
              <a:spcAft>
                <a:spcPts val="0"/>
              </a:spcAft>
              <a:buNone/>
            </a:pPr>
            <a:r>
              <a:rPr lang="en" u="sng">
                <a:solidFill>
                  <a:schemeClr val="hlink"/>
                </a:solidFill>
                <a:hlinkClick r:id="rId5"/>
              </a:rPr>
              <a:t>linkedin.com/in/merrick-brown-4a507313b</a:t>
            </a:r>
            <a:endParaRPr/>
          </a:p>
          <a:p>
            <a:pPr indent="0" lvl="0" marL="0" rtl="0" algn="l">
              <a:spcBef>
                <a:spcPts val="1200"/>
              </a:spcBef>
              <a:spcAft>
                <a:spcPts val="0"/>
              </a:spcAft>
              <a:buNone/>
            </a:pPr>
            <a:r>
              <a:rPr lang="en"/>
              <a:t>Elizabeth-Cybersecurity/AI /junior developer</a:t>
            </a:r>
            <a:endParaRPr/>
          </a:p>
          <a:p>
            <a:pPr indent="0" lvl="0" marL="0" rtl="0" algn="l">
              <a:spcBef>
                <a:spcPts val="1200"/>
              </a:spcBef>
              <a:spcAft>
                <a:spcPts val="0"/>
              </a:spcAft>
              <a:buNone/>
            </a:pPr>
            <a:r>
              <a:rPr lang="en" u="sng">
                <a:solidFill>
                  <a:schemeClr val="hlink"/>
                </a:solidFill>
                <a:hlinkClick r:id="rId6"/>
              </a:rPr>
              <a:t>https://linkedin.com/in/eknowak2024</a:t>
            </a:r>
            <a:endParaRPr/>
          </a:p>
          <a:p>
            <a:pPr indent="0" lvl="0" marL="0" rtl="0" algn="l">
              <a:spcBef>
                <a:spcPts val="1200"/>
              </a:spcBef>
              <a:spcAft>
                <a:spcPts val="0"/>
              </a:spcAft>
              <a:buNone/>
            </a:pPr>
            <a:r>
              <a:rPr lang="en"/>
              <a:t>Kahasim-</a:t>
            </a:r>
            <a:endParaRPr/>
          </a:p>
          <a:p>
            <a:pPr indent="0" lvl="0" marL="0" rtl="0" algn="l">
              <a:spcBef>
                <a:spcPts val="1200"/>
              </a:spcBef>
              <a:spcAft>
                <a:spcPts val="0"/>
              </a:spcAft>
              <a:buNone/>
            </a:pPr>
            <a:r>
              <a:rPr lang="en" u="sng">
                <a:solidFill>
                  <a:schemeClr val="hlink"/>
                </a:solidFill>
                <a:latin typeface="Arial"/>
                <a:ea typeface="Arial"/>
                <a:cs typeface="Arial"/>
                <a:sym typeface="Arial"/>
                <a:hlinkClick r:id="rId7"/>
              </a:rPr>
              <a:t>https://www.linkedin.com/in/kahasim-brown/</a:t>
            </a:r>
            <a:endParaRPr sz="1500"/>
          </a:p>
          <a:p>
            <a:pPr indent="0" lvl="0" marL="0" rtl="0" algn="l">
              <a:spcBef>
                <a:spcPts val="1200"/>
              </a:spcBef>
              <a:spcAft>
                <a:spcPts val="0"/>
              </a:spcAft>
              <a:buNone/>
            </a:pPr>
            <a:r>
              <a:rPr lang="en"/>
              <a:t>Ane- IT Program Manager</a:t>
            </a:r>
            <a:endParaRPr/>
          </a:p>
          <a:p>
            <a:pPr indent="0" lvl="0" marL="0" rtl="0" algn="l">
              <a:spcBef>
                <a:spcPts val="1200"/>
              </a:spcBef>
              <a:spcAft>
                <a:spcPts val="1200"/>
              </a:spcAft>
              <a:buNone/>
            </a:pPr>
            <a:r>
              <a:rPr lang="en">
                <a:highlight>
                  <a:schemeClr val="dk1"/>
                </a:highlight>
                <a:latin typeface="Arial"/>
                <a:ea typeface="Arial"/>
                <a:cs typeface="Arial"/>
                <a:sym typeface="Arial"/>
              </a:rPr>
              <a:t> </a:t>
            </a:r>
            <a:r>
              <a:rPr lang="en" u="sng">
                <a:solidFill>
                  <a:schemeClr val="accent5"/>
                </a:solidFill>
                <a:highlight>
                  <a:schemeClr val="dk1"/>
                </a:highlight>
                <a:latin typeface="Roboto"/>
                <a:ea typeface="Roboto"/>
                <a:cs typeface="Roboto"/>
                <a:sym typeface="Roboto"/>
                <a:hlinkClick r:id="rId8">
                  <a:extLst>
                    <a:ext uri="{A12FA001-AC4F-418D-AE19-62706E023703}">
                      <ahyp:hlinkClr val="tx"/>
                    </a:ext>
                  </a:extLst>
                </a:hlinkClick>
              </a:rPr>
              <a:t>www.linkedin.com/in/annjade</a:t>
            </a:r>
            <a:endParaRPr>
              <a:solidFill>
                <a:schemeClr val="accent5"/>
              </a:solidFill>
              <a:highlight>
                <a:schemeClr val="dk1"/>
              </a:highlight>
            </a:endParaRPr>
          </a:p>
        </p:txBody>
      </p:sp>
      <p:sp>
        <p:nvSpPr>
          <p:cNvPr id="219" name="Google Shape;219;p28"/>
          <p:cNvSpPr txBox="1"/>
          <p:nvPr/>
        </p:nvSpPr>
        <p:spPr>
          <a:xfrm>
            <a:off x="1422225" y="214075"/>
            <a:ext cx="729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accent2"/>
                </a:solidFill>
                <a:latin typeface="Montserrat"/>
                <a:ea typeface="Montserrat"/>
                <a:cs typeface="Montserrat"/>
                <a:sym typeface="Montserrat"/>
              </a:rPr>
              <a:t>Links to LinkedIn/Github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idx="1" type="body"/>
          </p:nvPr>
        </p:nvSpPr>
        <p:spPr>
          <a:xfrm>
            <a:off x="3327000" y="2626200"/>
            <a:ext cx="2490000" cy="116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604"/>
              <a:t>Special thanks to </a:t>
            </a:r>
            <a:endParaRPr sz="1604"/>
          </a:p>
          <a:p>
            <a:pPr indent="-330517" lvl="0" marL="457200" rtl="0" algn="l">
              <a:lnSpc>
                <a:spcPct val="95000"/>
              </a:lnSpc>
              <a:spcBef>
                <a:spcPts val="1200"/>
              </a:spcBef>
              <a:spcAft>
                <a:spcPts val="0"/>
              </a:spcAft>
              <a:buSzPts val="1605"/>
              <a:buChar char="❏"/>
            </a:pPr>
            <a:r>
              <a:rPr lang="en" sz="1604"/>
              <a:t>Noah Feldman</a:t>
            </a:r>
            <a:endParaRPr sz="1604"/>
          </a:p>
          <a:p>
            <a:pPr indent="-330517" lvl="0" marL="457200" rtl="0" algn="l">
              <a:lnSpc>
                <a:spcPct val="95000"/>
              </a:lnSpc>
              <a:spcBef>
                <a:spcPts val="0"/>
              </a:spcBef>
              <a:spcAft>
                <a:spcPts val="0"/>
              </a:spcAft>
              <a:buSzPts val="1605"/>
              <a:buChar char="❏"/>
            </a:pPr>
            <a:r>
              <a:rPr lang="en" sz="1604"/>
              <a:t>Kyle Johnson</a:t>
            </a:r>
            <a:endParaRPr sz="1604"/>
          </a:p>
          <a:p>
            <a:pPr indent="0" lvl="0" marL="0" rtl="0" algn="l">
              <a:lnSpc>
                <a:spcPct val="95000"/>
              </a:lnSpc>
              <a:spcBef>
                <a:spcPts val="1200"/>
              </a:spcBef>
              <a:spcAft>
                <a:spcPts val="1200"/>
              </a:spcAft>
              <a:buSzPts val="935"/>
              <a:buNone/>
            </a:pPr>
            <a:r>
              <a:t/>
            </a:r>
            <a:endParaRPr sz="1105"/>
          </a:p>
        </p:txBody>
      </p:sp>
      <p:sp>
        <p:nvSpPr>
          <p:cNvPr id="225" name="Google Shape;225;p29"/>
          <p:cNvSpPr txBox="1"/>
          <p:nvPr/>
        </p:nvSpPr>
        <p:spPr>
          <a:xfrm>
            <a:off x="2154300" y="1251125"/>
            <a:ext cx="4835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accent2"/>
                </a:solidFill>
                <a:latin typeface="Montserrat"/>
                <a:ea typeface="Montserrat"/>
                <a:cs typeface="Montserrat"/>
                <a:sym typeface="Montserrat"/>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077350" y="6801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2"/>
                </a:solidFill>
              </a:rPr>
              <a:t>Summary</a:t>
            </a:r>
            <a:endParaRPr b="1">
              <a:solidFill>
                <a:schemeClr val="accent2"/>
              </a:solidFill>
            </a:endParaRPr>
          </a:p>
        </p:txBody>
      </p:sp>
      <p:sp>
        <p:nvSpPr>
          <p:cNvPr id="141" name="Google Shape;141;p14"/>
          <p:cNvSpPr txBox="1"/>
          <p:nvPr>
            <p:ph idx="1" type="subTitle"/>
          </p:nvPr>
        </p:nvSpPr>
        <p:spPr>
          <a:xfrm>
            <a:off x="3006975" y="2403975"/>
            <a:ext cx="5945700" cy="1578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b="1" lang="en" sz="1800">
                <a:solidFill>
                  <a:schemeClr val="lt2"/>
                </a:solidFill>
                <a:highlight>
                  <a:schemeClr val="dk1"/>
                </a:highlight>
                <a:latin typeface="Arial"/>
                <a:ea typeface="Arial"/>
                <a:cs typeface="Arial"/>
                <a:sym typeface="Arial"/>
              </a:rPr>
              <a:t>Introducing TPS: Token Positioning System</a:t>
            </a:r>
            <a:endParaRPr b="1" sz="1800">
              <a:solidFill>
                <a:schemeClr val="lt2"/>
              </a:solidFill>
              <a:highlight>
                <a:schemeClr val="dk1"/>
              </a:highlight>
              <a:latin typeface="Arial"/>
              <a:ea typeface="Arial"/>
              <a:cs typeface="Arial"/>
              <a:sym typeface="Arial"/>
            </a:endParaRPr>
          </a:p>
          <a:p>
            <a:pPr indent="0" lvl="0" marL="0" rtl="0" algn="l">
              <a:lnSpc>
                <a:spcPct val="95000"/>
              </a:lnSpc>
              <a:spcBef>
                <a:spcPts val="1200"/>
              </a:spcBef>
              <a:spcAft>
                <a:spcPts val="0"/>
              </a:spcAft>
              <a:buNone/>
            </a:pPr>
            <a:r>
              <a:t/>
            </a:r>
            <a:endParaRPr b="1" sz="1800">
              <a:solidFill>
                <a:schemeClr val="lt2"/>
              </a:solidFill>
              <a:highlight>
                <a:schemeClr val="dk1"/>
              </a:highlight>
              <a:latin typeface="Arial"/>
              <a:ea typeface="Arial"/>
              <a:cs typeface="Arial"/>
              <a:sym typeface="Arial"/>
            </a:endParaRPr>
          </a:p>
          <a:p>
            <a:pPr indent="0" lvl="0" marL="0" rtl="0" algn="l">
              <a:lnSpc>
                <a:spcPct val="95000"/>
              </a:lnSpc>
              <a:spcBef>
                <a:spcPts val="1200"/>
              </a:spcBef>
              <a:spcAft>
                <a:spcPts val="0"/>
              </a:spcAft>
              <a:buNone/>
            </a:pPr>
            <a:r>
              <a:rPr i="1" lang="en" sz="1800">
                <a:solidFill>
                  <a:schemeClr val="lt2"/>
                </a:solidFill>
                <a:highlight>
                  <a:schemeClr val="dk1"/>
                </a:highlight>
                <a:latin typeface="Arial"/>
                <a:ea typeface="Arial"/>
                <a:cs typeface="Arial"/>
                <a:sym typeface="Arial"/>
              </a:rPr>
              <a:t>Purpose</a:t>
            </a:r>
            <a:r>
              <a:rPr lang="en" sz="1800">
                <a:solidFill>
                  <a:schemeClr val="lt2"/>
                </a:solidFill>
                <a:highlight>
                  <a:schemeClr val="dk1"/>
                </a:highlight>
                <a:latin typeface="Arial"/>
                <a:ea typeface="Arial"/>
                <a:cs typeface="Arial"/>
                <a:sym typeface="Arial"/>
              </a:rPr>
              <a:t>: To track and manage costs associated with verbal database queries.</a:t>
            </a:r>
            <a:endParaRPr sz="1800">
              <a:solidFill>
                <a:schemeClr val="lt2"/>
              </a:solidFill>
              <a:highlight>
                <a:schemeClr val="dk1"/>
              </a:highlight>
              <a:latin typeface="Arial"/>
              <a:ea typeface="Arial"/>
              <a:cs typeface="Arial"/>
              <a:sym typeface="Arial"/>
            </a:endParaRPr>
          </a:p>
          <a:p>
            <a:pPr indent="0" lvl="0" marL="0" rtl="0" algn="l">
              <a:lnSpc>
                <a:spcPct val="80000"/>
              </a:lnSpc>
              <a:spcBef>
                <a:spcPts val="120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4187825" y="2277000"/>
            <a:ext cx="4737900" cy="2421900"/>
          </a:xfrm>
          <a:prstGeom prst="rect">
            <a:avLst/>
          </a:prstGeom>
        </p:spPr>
        <p:txBody>
          <a:bodyPr anchorCtr="0" anchor="t" bIns="91425" lIns="91425" spcFirstLastPara="1" rIns="91425" wrap="square" tIns="91425">
            <a:noAutofit/>
          </a:bodyPr>
          <a:lstStyle/>
          <a:p>
            <a:pPr indent="-330358" lvl="0" marL="457200" rtl="0" algn="l">
              <a:lnSpc>
                <a:spcPct val="95000"/>
              </a:lnSpc>
              <a:spcBef>
                <a:spcPts val="0"/>
              </a:spcBef>
              <a:spcAft>
                <a:spcPts val="0"/>
              </a:spcAft>
              <a:buSzPts val="1603"/>
              <a:buChar char="❏"/>
            </a:pPr>
            <a:r>
              <a:rPr lang="en" sz="1602"/>
              <a:t>Set up natural language prompts to query database</a:t>
            </a:r>
            <a:endParaRPr sz="1602"/>
          </a:p>
          <a:p>
            <a:pPr indent="-330358" lvl="0" marL="457200" rtl="0" algn="l">
              <a:lnSpc>
                <a:spcPct val="95000"/>
              </a:lnSpc>
              <a:spcBef>
                <a:spcPts val="0"/>
              </a:spcBef>
              <a:spcAft>
                <a:spcPts val="0"/>
              </a:spcAft>
              <a:buSzPts val="1603"/>
              <a:buChar char="❏"/>
            </a:pPr>
            <a:r>
              <a:rPr lang="en" sz="1602"/>
              <a:t>Collect the costs of usage and data surrounding their usage</a:t>
            </a:r>
            <a:endParaRPr sz="1602"/>
          </a:p>
          <a:p>
            <a:pPr indent="-330358" lvl="0" marL="457200" rtl="0" algn="l">
              <a:lnSpc>
                <a:spcPct val="95000"/>
              </a:lnSpc>
              <a:spcBef>
                <a:spcPts val="0"/>
              </a:spcBef>
              <a:spcAft>
                <a:spcPts val="0"/>
              </a:spcAft>
              <a:buSzPts val="1603"/>
              <a:buChar char="❏"/>
            </a:pPr>
            <a:r>
              <a:rPr lang="en" sz="1602"/>
              <a:t>Send the above information to a secondary table to simplify cost management</a:t>
            </a:r>
            <a:endParaRPr sz="1602"/>
          </a:p>
          <a:p>
            <a:pPr indent="0" lvl="0" marL="0" rtl="0" algn="l">
              <a:lnSpc>
                <a:spcPct val="95000"/>
              </a:lnSpc>
              <a:spcBef>
                <a:spcPts val="1200"/>
              </a:spcBef>
              <a:spcAft>
                <a:spcPts val="1200"/>
              </a:spcAft>
              <a:buSzPts val="1018"/>
              <a:buNone/>
            </a:pPr>
            <a:r>
              <a:t/>
            </a:r>
            <a:endParaRPr sz="1602"/>
          </a:p>
        </p:txBody>
      </p:sp>
      <p:sp>
        <p:nvSpPr>
          <p:cNvPr id="147" name="Google Shape;147;p15"/>
          <p:cNvSpPr txBox="1"/>
          <p:nvPr/>
        </p:nvSpPr>
        <p:spPr>
          <a:xfrm>
            <a:off x="1689550" y="213875"/>
            <a:ext cx="340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accent2"/>
                </a:solidFill>
                <a:latin typeface="Montserrat"/>
                <a:ea typeface="Montserrat"/>
                <a:cs typeface="Montserrat"/>
                <a:sym typeface="Montserrat"/>
              </a:rPr>
              <a:t>Goal</a:t>
            </a:r>
            <a:endParaRPr/>
          </a:p>
        </p:txBody>
      </p:sp>
      <p:pic>
        <p:nvPicPr>
          <p:cNvPr id="148" name="Google Shape;148;p15"/>
          <p:cNvPicPr preferRelativeResize="0"/>
          <p:nvPr/>
        </p:nvPicPr>
        <p:blipFill>
          <a:blip r:embed="rId3">
            <a:alphaModFix/>
          </a:blip>
          <a:stretch>
            <a:fillRect/>
          </a:stretch>
        </p:blipFill>
        <p:spPr>
          <a:xfrm>
            <a:off x="270975" y="1958875"/>
            <a:ext cx="3883025" cy="27400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1297500" y="13243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600"/>
              <a:t>https://github.com/habioye/Azure-Innovation-Challenge</a:t>
            </a:r>
            <a:endParaRPr sz="1600"/>
          </a:p>
        </p:txBody>
      </p:sp>
      <p:sp>
        <p:nvSpPr>
          <p:cNvPr id="154" name="Google Shape;154;p16"/>
          <p:cNvSpPr txBox="1"/>
          <p:nvPr/>
        </p:nvSpPr>
        <p:spPr>
          <a:xfrm>
            <a:off x="1297500" y="52397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accent2"/>
                </a:solidFill>
                <a:latin typeface="Montserrat"/>
                <a:ea typeface="Montserrat"/>
                <a:cs typeface="Montserrat"/>
                <a:sym typeface="Montserrat"/>
              </a:rPr>
              <a:t>Repo</a:t>
            </a:r>
            <a:endParaRPr/>
          </a:p>
        </p:txBody>
      </p:sp>
      <p:pic>
        <p:nvPicPr>
          <p:cNvPr id="155" name="Google Shape;155;p16"/>
          <p:cNvPicPr preferRelativeResize="0"/>
          <p:nvPr/>
        </p:nvPicPr>
        <p:blipFill>
          <a:blip r:embed="rId3">
            <a:alphaModFix/>
          </a:blip>
          <a:stretch>
            <a:fillRect/>
          </a:stretch>
        </p:blipFill>
        <p:spPr>
          <a:xfrm>
            <a:off x="115075" y="1953700"/>
            <a:ext cx="3969651" cy="2697578"/>
          </a:xfrm>
          <a:prstGeom prst="rect">
            <a:avLst/>
          </a:prstGeom>
          <a:noFill/>
          <a:ln>
            <a:noFill/>
          </a:ln>
        </p:spPr>
      </p:pic>
      <p:pic>
        <p:nvPicPr>
          <p:cNvPr id="156" name="Google Shape;156;p16"/>
          <p:cNvPicPr preferRelativeResize="0"/>
          <p:nvPr/>
        </p:nvPicPr>
        <p:blipFill>
          <a:blip r:embed="rId4">
            <a:alphaModFix/>
          </a:blip>
          <a:stretch>
            <a:fillRect/>
          </a:stretch>
        </p:blipFill>
        <p:spPr>
          <a:xfrm>
            <a:off x="4131000" y="2267300"/>
            <a:ext cx="4805401" cy="1025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idx="1" type="body"/>
          </p:nvPr>
        </p:nvSpPr>
        <p:spPr>
          <a:xfrm>
            <a:off x="1297500" y="1567550"/>
            <a:ext cx="3794700" cy="223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Azure OpenAI Studio</a:t>
            </a:r>
            <a:endParaRPr sz="1600"/>
          </a:p>
          <a:p>
            <a:pPr indent="-330200" lvl="0" marL="457200" rtl="0" algn="l">
              <a:spcBef>
                <a:spcPts val="0"/>
              </a:spcBef>
              <a:spcAft>
                <a:spcPts val="0"/>
              </a:spcAft>
              <a:buSzPts val="1600"/>
              <a:buChar char="❏"/>
            </a:pPr>
            <a:r>
              <a:rPr lang="en" sz="1600"/>
              <a:t>Azure SQL database</a:t>
            </a:r>
            <a:endParaRPr sz="1600"/>
          </a:p>
          <a:p>
            <a:pPr indent="-330200" lvl="0" marL="457200" rtl="0" algn="l">
              <a:spcBef>
                <a:spcPts val="0"/>
              </a:spcBef>
              <a:spcAft>
                <a:spcPts val="0"/>
              </a:spcAft>
              <a:buSzPts val="1600"/>
              <a:buChar char="❏"/>
            </a:pPr>
            <a:r>
              <a:rPr lang="en" sz="1600"/>
              <a:t>Azure SQL server</a:t>
            </a:r>
            <a:endParaRPr sz="1600"/>
          </a:p>
          <a:p>
            <a:pPr indent="-330200" lvl="0" marL="457200" rtl="0" algn="l">
              <a:spcBef>
                <a:spcPts val="0"/>
              </a:spcBef>
              <a:spcAft>
                <a:spcPts val="0"/>
              </a:spcAft>
              <a:buSzPts val="1600"/>
              <a:buChar char="❏"/>
            </a:pPr>
            <a:r>
              <a:rPr lang="en" sz="1600"/>
              <a:t>Azure search service</a:t>
            </a:r>
            <a:endParaRPr sz="1600"/>
          </a:p>
          <a:p>
            <a:pPr indent="-330200" lvl="0" marL="457200" rtl="0" algn="l">
              <a:spcBef>
                <a:spcPts val="0"/>
              </a:spcBef>
              <a:spcAft>
                <a:spcPts val="0"/>
              </a:spcAft>
              <a:buSzPts val="1600"/>
              <a:buChar char="❏"/>
            </a:pPr>
            <a:r>
              <a:rPr lang="en" sz="1600"/>
              <a:t>Azure AI chat playground</a:t>
            </a:r>
            <a:endParaRPr sz="1600"/>
          </a:p>
          <a:p>
            <a:pPr indent="-330200" lvl="0" marL="457200" rtl="0" algn="l">
              <a:spcBef>
                <a:spcPts val="0"/>
              </a:spcBef>
              <a:spcAft>
                <a:spcPts val="0"/>
              </a:spcAft>
              <a:buSzPts val="1600"/>
              <a:buChar char="❏"/>
            </a:pPr>
            <a:r>
              <a:rPr lang="en" sz="1600"/>
              <a:t>Github</a:t>
            </a:r>
            <a:endParaRPr sz="1600"/>
          </a:p>
          <a:p>
            <a:pPr indent="-330200" lvl="0" marL="457200" rtl="0" algn="l">
              <a:spcBef>
                <a:spcPts val="0"/>
              </a:spcBef>
              <a:spcAft>
                <a:spcPts val="0"/>
              </a:spcAft>
              <a:buSzPts val="1600"/>
              <a:buChar char="❏"/>
            </a:pPr>
            <a:r>
              <a:rPr lang="en" sz="1600"/>
              <a:t>GitKraken</a:t>
            </a:r>
            <a:endParaRPr sz="1600"/>
          </a:p>
          <a:p>
            <a:pPr indent="-330200" lvl="0" marL="457200" rtl="0" algn="l">
              <a:spcBef>
                <a:spcPts val="0"/>
              </a:spcBef>
              <a:spcAft>
                <a:spcPts val="0"/>
              </a:spcAft>
              <a:buSzPts val="1600"/>
              <a:buChar char="❏"/>
            </a:pPr>
            <a:r>
              <a:rPr lang="en" sz="1600"/>
              <a:t>Google Docs</a:t>
            </a:r>
            <a:endParaRPr sz="1600"/>
          </a:p>
        </p:txBody>
      </p:sp>
      <p:sp>
        <p:nvSpPr>
          <p:cNvPr id="162" name="Google Shape;162;p17"/>
          <p:cNvSpPr txBox="1"/>
          <p:nvPr/>
        </p:nvSpPr>
        <p:spPr>
          <a:xfrm>
            <a:off x="1297500" y="556050"/>
            <a:ext cx="4735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accent2"/>
                </a:solidFill>
                <a:latin typeface="Montserrat"/>
                <a:ea typeface="Montserrat"/>
                <a:cs typeface="Montserrat"/>
                <a:sym typeface="Montserrat"/>
              </a:rPr>
              <a:t>Resources Used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8"/>
          <p:cNvPicPr preferRelativeResize="0"/>
          <p:nvPr/>
        </p:nvPicPr>
        <p:blipFill>
          <a:blip r:embed="rId3">
            <a:alphaModFix/>
          </a:blip>
          <a:stretch>
            <a:fillRect/>
          </a:stretch>
        </p:blipFill>
        <p:spPr>
          <a:xfrm>
            <a:off x="304800" y="457525"/>
            <a:ext cx="8839200" cy="46859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9"/>
          <p:cNvPicPr preferRelativeResize="0"/>
          <p:nvPr/>
        </p:nvPicPr>
        <p:blipFill>
          <a:blip r:embed="rId3">
            <a:alphaModFix/>
          </a:blip>
          <a:stretch>
            <a:fillRect/>
          </a:stretch>
        </p:blipFill>
        <p:spPr>
          <a:xfrm>
            <a:off x="152400" y="1508288"/>
            <a:ext cx="8839200" cy="21269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0"/>
          <p:cNvPicPr preferRelativeResize="0"/>
          <p:nvPr/>
        </p:nvPicPr>
        <p:blipFill>
          <a:blip r:embed="rId3">
            <a:alphaModFix/>
          </a:blip>
          <a:stretch>
            <a:fillRect/>
          </a:stretch>
        </p:blipFill>
        <p:spPr>
          <a:xfrm>
            <a:off x="304800" y="570800"/>
            <a:ext cx="8839203" cy="45726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1"/>
          <p:cNvPicPr preferRelativeResize="0"/>
          <p:nvPr/>
        </p:nvPicPr>
        <p:blipFill>
          <a:blip r:embed="rId3">
            <a:alphaModFix/>
          </a:blip>
          <a:stretch>
            <a:fillRect/>
          </a:stretch>
        </p:blipFill>
        <p:spPr>
          <a:xfrm>
            <a:off x="2279700" y="1649850"/>
            <a:ext cx="6602926" cy="315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