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74189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3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7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8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9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9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6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6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9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0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BE4249-C0D0-4B06-8692-E8BB871AF643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2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9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>
            <a:extLst>
              <a:ext uri="{FF2B5EF4-FFF2-40B4-BE49-F238E27FC236}">
                <a16:creationId xmlns:a16="http://schemas.microsoft.com/office/drawing/2014/main" id="{0204FF0E-CAC1-48FD-BCFE-1A2B050E63A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1BC2EB8A-AAA6-8F1F-E964-49D16A8E341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5B8DE08E-3058-4F63-A537-4830AAEF448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5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0.png"/><Relationship Id="rId26" Type="http://schemas.openxmlformats.org/officeDocument/2006/relationships/customXml" Target="../ink/ink14.xml"/><Relationship Id="rId3" Type="http://schemas.openxmlformats.org/officeDocument/2006/relationships/image" Target="../media/image5.png"/><Relationship Id="rId21" Type="http://schemas.openxmlformats.org/officeDocument/2006/relationships/image" Target="../media/image4.png"/><Relationship Id="rId34" Type="http://schemas.openxmlformats.org/officeDocument/2006/relationships/customXml" Target="../ink/ink21.xml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17" Type="http://schemas.openxmlformats.org/officeDocument/2006/relationships/customXml" Target="../ink/ink7.xml"/><Relationship Id="rId25" Type="http://schemas.openxmlformats.org/officeDocument/2006/relationships/customXml" Target="../ink/ink13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9.xml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20.xml"/><Relationship Id="rId23" Type="http://schemas.openxmlformats.org/officeDocument/2006/relationships/customXml" Target="../ink/ink11.xml"/><Relationship Id="rId28" Type="http://schemas.openxmlformats.org/officeDocument/2006/relationships/customXml" Target="../ink/ink16.xml"/><Relationship Id="rId36" Type="http://schemas.openxmlformats.org/officeDocument/2006/relationships/image" Target="../media/image7.png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22" Type="http://schemas.openxmlformats.org/officeDocument/2006/relationships/customXml" Target="../ink/ink10.xml"/><Relationship Id="rId27" Type="http://schemas.openxmlformats.org/officeDocument/2006/relationships/customXml" Target="../ink/ink15.xml"/><Relationship Id="rId30" Type="http://schemas.openxmlformats.org/officeDocument/2006/relationships/customXml" Target="../ink/ink18.xml"/><Relationship Id="rId35" Type="http://schemas.openxmlformats.org/officeDocument/2006/relationships/customXml" Target="../ink/ink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ataplatform.cloud.ibm.com/dashboards/2a2b56d9-c549-474e-b4cb-1bc5fb4197ff/view/4236f43b7d9234e949ddeae4079a7d002e65705bbabb870180867b495a667997a9381396c87e4959da195335f6e8130d98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18.png"/><Relationship Id="rId18" Type="http://schemas.openxmlformats.org/officeDocument/2006/relationships/customXml" Target="../ink/ink32.xml"/><Relationship Id="rId3" Type="http://schemas.openxmlformats.org/officeDocument/2006/relationships/customXml" Target="../ink/ink23.xml"/><Relationship Id="rId7" Type="http://schemas.openxmlformats.org/officeDocument/2006/relationships/image" Target="../media/image50.png"/><Relationship Id="rId12" Type="http://schemas.openxmlformats.org/officeDocument/2006/relationships/customXml" Target="../ink/ink27.xml"/><Relationship Id="rId17" Type="http://schemas.openxmlformats.org/officeDocument/2006/relationships/customXml" Target="../ink/ink31.xml"/><Relationship Id="rId2" Type="http://schemas.openxmlformats.org/officeDocument/2006/relationships/image" Target="../media/image6.png"/><Relationship Id="rId16" Type="http://schemas.openxmlformats.org/officeDocument/2006/relationships/customXml" Target="../ink/ink30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29.xml"/><Relationship Id="rId10" Type="http://schemas.openxmlformats.org/officeDocument/2006/relationships/customXml" Target="../ink/ink26.xml"/><Relationship Id="rId9" Type="http://schemas.openxmlformats.org/officeDocument/2006/relationships/customXml" Target="../ink/ink25.xml"/><Relationship Id="rId14" Type="http://schemas.openxmlformats.org/officeDocument/2006/relationships/customXml" Target="../ink/ink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531" y="2082109"/>
            <a:ext cx="5785360" cy="1325563"/>
          </a:xfrm>
        </p:spPr>
        <p:txBody>
          <a:bodyPr anchor="ctr">
            <a:noAutofit/>
          </a:bodyPr>
          <a:lstStyle/>
          <a:p>
            <a:pPr algn="ctr"/>
            <a:r>
              <a:rPr lang="tr-TR" sz="4400" b="1" dirty="0" err="1">
                <a:solidFill>
                  <a:schemeClr val="tx1"/>
                </a:solidFill>
                <a:latin typeface="+mj-lt"/>
              </a:rPr>
              <a:t>Stackoverflow</a:t>
            </a:r>
            <a:r>
              <a:rPr lang="tr-TR" sz="4400" b="1" dirty="0">
                <a:solidFill>
                  <a:schemeClr val="tx1"/>
                </a:solidFill>
                <a:latin typeface="+mj-lt"/>
              </a:rPr>
              <a:t> Developer </a:t>
            </a:r>
            <a:r>
              <a:rPr lang="tr-TR" sz="4400" b="1" dirty="0" err="1">
                <a:solidFill>
                  <a:schemeClr val="tx1"/>
                </a:solidFill>
                <a:latin typeface="+mj-lt"/>
              </a:rPr>
              <a:t>Survey</a:t>
            </a:r>
            <a:r>
              <a:rPr lang="tr-TR" sz="4400" b="1" dirty="0">
                <a:solidFill>
                  <a:schemeClr val="tx1"/>
                </a:solidFill>
                <a:latin typeface="+mj-lt"/>
              </a:rPr>
              <a:t> Data Analysis</a:t>
            </a:r>
            <a:endParaRPr lang="en-US" sz="4400" b="1" dirty="0">
              <a:solidFill>
                <a:srgbClr val="0E659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457200" lvl="1" indent="0" algn="r">
              <a:buNone/>
            </a:pPr>
            <a:endParaRPr lang="tr-TR" dirty="0"/>
          </a:p>
          <a:p>
            <a:pPr marL="457200" lvl="1" indent="0" algn="r">
              <a:buNone/>
            </a:pPr>
            <a:endParaRPr lang="tr-TR" dirty="0"/>
          </a:p>
          <a:p>
            <a:pPr marL="457200" lvl="1" indent="0" algn="r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457200" lvl="1" indent="0" algn="r">
              <a:buNone/>
            </a:pPr>
            <a:r>
              <a:rPr lang="tr-TR" sz="2400" dirty="0">
                <a:solidFill>
                  <a:schemeClr val="tx1"/>
                </a:solidFill>
              </a:rPr>
              <a:t>Habip </a:t>
            </a:r>
            <a:r>
              <a:rPr lang="tr-TR" sz="2400" dirty="0" err="1">
                <a:solidFill>
                  <a:schemeClr val="tx1"/>
                </a:solidFill>
              </a:rPr>
              <a:t>Bingol</a:t>
            </a:r>
            <a:endParaRPr lang="en-US" sz="2400" dirty="0">
              <a:solidFill>
                <a:schemeClr val="tx1"/>
              </a:solidFill>
            </a:endParaRPr>
          </a:p>
          <a:p>
            <a:pPr marL="457200" lvl="1" indent="0" algn="r">
              <a:buNone/>
            </a:pPr>
            <a:r>
              <a:rPr lang="tr-TR" sz="2400" dirty="0" err="1">
                <a:solidFill>
                  <a:schemeClr val="tx1"/>
                </a:solidFill>
              </a:rPr>
              <a:t>Apr</a:t>
            </a:r>
            <a:r>
              <a:rPr lang="tr-TR" sz="2400" dirty="0">
                <a:solidFill>
                  <a:schemeClr val="tx1"/>
                </a:solidFill>
              </a:rPr>
              <a:t> 11, 2023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53" y="286603"/>
            <a:ext cx="11464505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  <a:latin typeface="+mn-lt"/>
              </a:rPr>
              <a:t>Interest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in MySQL, Microsoft SQL Server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SQLite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has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decreased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for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next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year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  <a:latin typeface="+mn-lt"/>
              </a:rPr>
              <a:t>Interest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in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PostgreSQL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have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increased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compared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current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year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  <a:latin typeface="+mn-lt"/>
              </a:rPr>
              <a:t>There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is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gained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interest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in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Redis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Elasticsearch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for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next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year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  <a:latin typeface="+mn-lt"/>
              </a:rPr>
              <a:t>You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can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employ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less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people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skilled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in MySQL, Microsoft SQL Server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SQLite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  <a:latin typeface="+mn-lt"/>
              </a:rPr>
              <a:t>You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can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employ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more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people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skilled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in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PostgreSQL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  <a:latin typeface="+mn-lt"/>
              </a:rPr>
              <a:t>You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can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employ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more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people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skilled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in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Redis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Elasticsearch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u="none" strike="noStrike" dirty="0">
                <a:effectLst/>
                <a:latin typeface="-apple-system"/>
                <a:hlinkClick r:id="rId2"/>
              </a:rPr>
              <a:t>Click here to view the Dashboard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378" y="-75706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DASHBOARD TAB 1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7B36D99-7259-CCF4-67DE-ED190B3DD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958" y="957532"/>
            <a:ext cx="10809702" cy="5332614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883" y="-92959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DASHBOARD TAB 2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8AA047A-06EF-74A8-E08F-14C4E1164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85" y="1021899"/>
            <a:ext cx="10151566" cy="528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72" y="-75706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DASHBOARD TAB 3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D33B856-0C50-CFA8-71E5-B1B5932C4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72" y="843665"/>
            <a:ext cx="10607327" cy="534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9138" y="2330445"/>
            <a:ext cx="3054361" cy="3054361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6" y="0"/>
            <a:ext cx="10058400" cy="1450757"/>
          </a:xfrm>
        </p:spPr>
        <p:txBody>
          <a:bodyPr/>
          <a:lstStyle/>
          <a:p>
            <a:pPr algn="ctr"/>
            <a:r>
              <a:rPr lang="en-US" b="1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Findings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More than 90 percent of those surveyed are men.</a:t>
            </a:r>
            <a:endParaRPr lang="tr-TR" sz="2000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The average age of the respondents is 30.</a:t>
            </a:r>
            <a:endParaRPr lang="tr-TR" sz="2000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tx1"/>
                </a:solidFill>
                <a:latin typeface="+mn-lt"/>
              </a:rPr>
              <a:t>Typescript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is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gaining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significant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interest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Python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continues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grow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as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well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tx1"/>
                </a:solidFill>
                <a:latin typeface="+mn-lt"/>
              </a:rPr>
              <a:t>Redis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Elasticsearch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PostgreSQL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are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gaining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more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interest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tx1"/>
                </a:solidFill>
                <a:latin typeface="+mn-lt"/>
              </a:rPr>
              <a:t>Interest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Slack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Windows is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dropping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significantly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tx1"/>
                </a:solidFill>
                <a:latin typeface="+mn-lt"/>
              </a:rPr>
              <a:t>Vue.js is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gaining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substantial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interest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React.js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continues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grow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as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well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Implications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software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space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continues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be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male-dominated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It still seems difficult to find highly experienced personnel in the field of development.</a:t>
            </a:r>
            <a:endParaRPr lang="tr-TR" sz="2000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tx1"/>
                </a:solidFill>
                <a:latin typeface="+mn-lt"/>
              </a:rPr>
              <a:t>You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can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continue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staff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enough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Javascript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HTML/CSS but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employ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more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people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skilled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in Python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Typescript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tx1"/>
                </a:solidFill>
                <a:latin typeface="+mn-lt"/>
              </a:rPr>
              <a:t>You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can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employ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more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people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skilled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in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PostgreSQL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Elasticsearch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Redis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tx1"/>
                </a:solidFill>
                <a:latin typeface="+mn-lt"/>
              </a:rPr>
              <a:t>You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can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continue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staff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enough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ASP.NET but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employ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more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people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skilled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in Vue.js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React.js.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tx1"/>
                </a:solidFill>
                <a:latin typeface="+mn-lt"/>
              </a:rPr>
              <a:t>You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can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continue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staff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enough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Linux,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employ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more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people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skilled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in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Docker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, AWS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Android, but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make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reductions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Slack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0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2000" dirty="0">
                <a:solidFill>
                  <a:schemeClr val="tx1"/>
                </a:solidFill>
                <a:latin typeface="+mn-lt"/>
              </a:rPr>
              <a:t> Windows.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  <a:latin typeface="+mn-lt"/>
              </a:rPr>
              <a:t>You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can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make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adjustmenst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in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staff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for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those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skills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no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longer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in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demand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  <a:latin typeface="+mn-lt"/>
              </a:rPr>
              <a:t>You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can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carve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out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budget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in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order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hire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additional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staff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with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skills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needed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fill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any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gaps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  <a:latin typeface="+mn-lt"/>
              </a:rPr>
              <a:t>You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can set aside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budget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or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put a program in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place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upskill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those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already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employed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.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IBM Data </a:t>
            </a:r>
            <a:r>
              <a:rPr lang="tr-TR" dirty="0" err="1"/>
              <a:t>Analyst</a:t>
            </a:r>
            <a:r>
              <a:rPr lang="tr-TR" dirty="0"/>
              <a:t> Professional </a:t>
            </a:r>
            <a:r>
              <a:rPr lang="tr-TR" dirty="0" err="1"/>
              <a:t>Certificate</a:t>
            </a:r>
            <a:r>
              <a:rPr lang="tr-TR" dirty="0"/>
              <a:t> </a:t>
            </a:r>
            <a:r>
              <a:rPr lang="tr-TR" dirty="0" err="1"/>
              <a:t>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2C0A9F-F792-7670-BB11-7028AC1F274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75" y="2035474"/>
            <a:ext cx="10055927" cy="378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2273" y="2025672"/>
            <a:ext cx="4937760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Executive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Results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Visualization – Charts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Discussion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Findings &amp; Implications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A5B111-6BCF-0231-61D7-7F75F5A1600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12" y="1974487"/>
            <a:ext cx="10110158" cy="382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0788" y="1899968"/>
            <a:ext cx="7334706" cy="421002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200" dirty="0" err="1">
                <a:solidFill>
                  <a:schemeClr val="tx1"/>
                </a:solidFill>
                <a:latin typeface="+mn-lt"/>
              </a:rPr>
              <a:t>Relevant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skills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required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in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field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of IT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business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consulting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are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ever-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changing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evolving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200" dirty="0" err="1">
                <a:solidFill>
                  <a:schemeClr val="tx1"/>
                </a:solidFill>
                <a:latin typeface="+mn-lt"/>
              </a:rPr>
              <a:t>It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is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important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identify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future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skill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requirements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trends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keep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peace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with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changing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technologies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remain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competitive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.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200" dirty="0" err="1">
                <a:solidFill>
                  <a:schemeClr val="tx1"/>
                </a:solidFill>
                <a:latin typeface="+mn-lt"/>
              </a:rPr>
              <a:t>This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presentation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will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show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current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future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trends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in Programming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Languages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, Databases,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Platforms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Webframes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.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200" dirty="0" err="1">
                <a:solidFill>
                  <a:schemeClr val="tx1"/>
                </a:solidFill>
                <a:latin typeface="+mn-lt"/>
              </a:rPr>
              <a:t>Overall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aim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in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identifying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future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skill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requirements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trends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is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help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firm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make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more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informed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data-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driven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hiring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budgetary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decisions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.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68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6" y="1825625"/>
            <a:ext cx="6817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800" dirty="0" err="1">
                <a:solidFill>
                  <a:schemeClr val="tx1"/>
                </a:solidFill>
                <a:latin typeface="+mn-lt"/>
              </a:rPr>
              <a:t>This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presentation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has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been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crated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for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stakeholders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business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decision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makers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within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global IT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business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consulting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services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firm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just"/>
            <a:endParaRPr lang="tr-TR" sz="1800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tr-TR" sz="18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presentation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will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help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identify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future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skill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requirements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in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global IT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sector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necessarry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for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firm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keep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pace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with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changing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technologies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remain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competitive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just"/>
            <a:endParaRPr lang="tr-TR" sz="1800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tr-TR" sz="1800" dirty="0" err="1">
                <a:solidFill>
                  <a:schemeClr val="tx1"/>
                </a:solidFill>
                <a:latin typeface="+mn-lt"/>
              </a:rPr>
              <a:t>Recommendations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will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be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stated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based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on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analysis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.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chemeClr val="tx1"/>
                </a:solidFill>
                <a:latin typeface="+mn-lt"/>
              </a:rPr>
              <a:t>Using a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modified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subset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of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Stackoverflow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dataset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data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was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wrangled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in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order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remove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duplicates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impute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missing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values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normalize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200" dirty="0" err="1">
                <a:solidFill>
                  <a:schemeClr val="tx1"/>
                </a:solidFill>
                <a:latin typeface="+mn-lt"/>
              </a:rPr>
              <a:t>Next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data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underwent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exploratory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analysis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in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order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find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distribution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of data, presence of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outliers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determine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correlation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between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different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columns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in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dataset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2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data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was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then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used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visualize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distribution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relationship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between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two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features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composition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comparison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of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200" dirty="0" err="1">
                <a:solidFill>
                  <a:schemeClr val="tx1"/>
                </a:solidFill>
                <a:latin typeface="+mn-lt"/>
              </a:rPr>
              <a:t>Finally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after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downloading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two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files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which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are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also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a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modified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subset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of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Stackowerflpw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dataset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Cognos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Dashboard Embedded(CDE)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was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used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create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three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2200" dirty="0" err="1">
                <a:solidFill>
                  <a:schemeClr val="tx1"/>
                </a:solidFill>
                <a:latin typeface="+mn-lt"/>
              </a:rPr>
              <a:t>slides</a:t>
            </a:r>
            <a:r>
              <a:rPr lang="tr-TR" sz="22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tr-TR" sz="1800" dirty="0" err="1">
                <a:solidFill>
                  <a:schemeClr val="tx1"/>
                </a:solidFill>
                <a:latin typeface="+mn-lt"/>
              </a:rPr>
              <a:t>Current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Technology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Usage</a:t>
            </a:r>
            <a:endParaRPr lang="tr-TR" sz="1800" dirty="0">
              <a:solidFill>
                <a:schemeClr val="tx1"/>
              </a:solidFill>
              <a:latin typeface="+mn-lt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tr-TR" sz="1800" dirty="0" err="1">
                <a:solidFill>
                  <a:schemeClr val="tx1"/>
                </a:solidFill>
                <a:latin typeface="+mn-lt"/>
              </a:rPr>
              <a:t>Future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Technology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+mn-lt"/>
              </a:rPr>
              <a:t>Trends</a:t>
            </a:r>
            <a:endParaRPr lang="tr-TR" sz="1800" dirty="0">
              <a:solidFill>
                <a:schemeClr val="tx1"/>
              </a:solidFill>
              <a:latin typeface="+mn-lt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tr-TR" sz="1800" dirty="0" err="1">
                <a:solidFill>
                  <a:schemeClr val="tx1"/>
                </a:solidFill>
                <a:latin typeface="+mn-lt"/>
              </a:rPr>
              <a:t>Demographics</a:t>
            </a:r>
            <a:r>
              <a:rPr lang="tr-TR" sz="1800" dirty="0">
                <a:solidFill>
                  <a:schemeClr val="tx1"/>
                </a:solidFill>
                <a:latin typeface="+mn-lt"/>
              </a:rPr>
              <a:t> 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6EF35DE-3DDB-7001-5F34-C29F545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7" y="2327564"/>
            <a:ext cx="5058347" cy="29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4285D65-0A40-5358-33D3-ED18B9D6F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75" y="2389427"/>
            <a:ext cx="5593777" cy="306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37" y="730657"/>
            <a:ext cx="11680166" cy="75394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1"/>
                </a:solidFill>
                <a:latin typeface="+mn-lt"/>
              </a:rPr>
              <a:t>JavaScript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HTML/CSS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continue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be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top two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most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popular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programming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languages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for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this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year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next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1"/>
                </a:solidFill>
                <a:latin typeface="+mn-lt"/>
              </a:rPr>
              <a:t>Python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TypeScript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have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gained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more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intereset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for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next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year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  <a:latin typeface="+mn-lt"/>
              </a:rPr>
              <a:t>Whereas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interest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in SQL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Bash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/Shell/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Powershell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has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decreased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endParaRPr lang="tr-TR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  <a:latin typeface="+mn-lt"/>
              </a:rPr>
              <a:t>You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can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continue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employ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a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similar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number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of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people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skilled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in JavaScript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HTML/CSS.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  <a:latin typeface="+mn-lt"/>
              </a:rPr>
              <a:t>You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can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employ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more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people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skilled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in Python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Typescript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  <a:latin typeface="+mn-lt"/>
              </a:rPr>
              <a:t>You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can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employ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less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people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skilled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in SQL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Bash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/Shell/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PowerShell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.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572EA1D-9308-7BB7-11B4-A672E8309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5" y="2327564"/>
            <a:ext cx="11413069" cy="39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476</TotalTime>
  <Words>745</Words>
  <Application>Microsoft Office PowerPoint</Application>
  <PresentationFormat>Geniş ekran</PresentationFormat>
  <Paragraphs>102</Paragraphs>
  <Slides>20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IBM Plex Mono Text</vt:lpstr>
      <vt:lpstr>Geçmişe bakış</vt:lpstr>
      <vt:lpstr>Stackoverflow Developer Survey Data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habip bngl</cp:lastModifiedBy>
  <cp:revision>18</cp:revision>
  <dcterms:created xsi:type="dcterms:W3CDTF">2020-10-28T18:29:43Z</dcterms:created>
  <dcterms:modified xsi:type="dcterms:W3CDTF">2023-04-11T12:01:51Z</dcterms:modified>
</cp:coreProperties>
</file>