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34"/>
  </p:notesMasterIdLst>
  <p:handoutMasterIdLst>
    <p:handoutMasterId r:id="rId35"/>
  </p:handoutMasterIdLst>
  <p:sldIdLst>
    <p:sldId id="2585" r:id="rId5"/>
    <p:sldId id="257" r:id="rId6"/>
    <p:sldId id="258" r:id="rId7"/>
    <p:sldId id="2868" r:id="rId8"/>
    <p:sldId id="2882" r:id="rId9"/>
    <p:sldId id="2869" r:id="rId10"/>
    <p:sldId id="2870" r:id="rId11"/>
    <p:sldId id="262" r:id="rId12"/>
    <p:sldId id="2879" r:id="rId13"/>
    <p:sldId id="2871" r:id="rId14"/>
    <p:sldId id="2872" r:id="rId15"/>
    <p:sldId id="266" r:id="rId16"/>
    <p:sldId id="267" r:id="rId17"/>
    <p:sldId id="268" r:id="rId18"/>
    <p:sldId id="2873" r:id="rId19"/>
    <p:sldId id="270" r:id="rId20"/>
    <p:sldId id="2881" r:id="rId21"/>
    <p:sldId id="2874" r:id="rId22"/>
    <p:sldId id="272" r:id="rId23"/>
    <p:sldId id="2875" r:id="rId24"/>
    <p:sldId id="2876" r:id="rId25"/>
    <p:sldId id="2877" r:id="rId26"/>
    <p:sldId id="2883" r:id="rId27"/>
    <p:sldId id="2878" r:id="rId28"/>
    <p:sldId id="277" r:id="rId29"/>
    <p:sldId id="2880" r:id="rId30"/>
    <p:sldId id="2863" r:id="rId31"/>
    <p:sldId id="2865" r:id="rId32"/>
    <p:sldId id="2866"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B5F"/>
    <a:srgbClr val="243A5E"/>
    <a:srgbClr val="177D8A"/>
    <a:srgbClr val="003E56"/>
    <a:srgbClr val="006EA8"/>
    <a:srgbClr val="75757A"/>
    <a:srgbClr val="0078D3"/>
    <a:srgbClr val="CC6600"/>
    <a:srgbClr val="FFFFFF"/>
    <a:srgbClr val="0055AD"/>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CC899-96E5-0CAF-0D91-673554A88F09}" v="1" dt="2022-10-11T09:07:12.535"/>
    <p1510:client id="{C28A2722-236B-0613-1135-80C3171C88FC}" v="17" dt="2023-08-01T00:16:42.337"/>
    <p1510:client id="{D8600395-74DA-6A37-C8E5-57BD0E590602}" v="18" dt="2023-07-30T10:03:38.678"/>
    <p1510:client id="{E2F24F7F-D421-44B1-9520-70597CA35948}" v="10" dt="2022-05-26T11:52:51.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70" autoAdjust="0"/>
    <p:restoredTop sz="95726" autoAdjust="0"/>
  </p:normalViewPr>
  <p:slideViewPr>
    <p:cSldViewPr snapToGrid="0">
      <p:cViewPr varScale="1">
        <p:scale>
          <a:sx n="92" d="100"/>
          <a:sy n="92" d="100"/>
        </p:scale>
        <p:origin x="840" y="67"/>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502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12/20/2023 7:57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12/20/2023 7:55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cKy6rlXOQ5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274037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FFE9F3A-55FA-4D48-B80E-B8A050BD44B1}"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6857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overloaded methods enable you to provide different versions of a method.</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each overload will share the same method name, but must have a unique signature—the parameters they accept.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Ensure students are aware that the method return type does not form part of the method’s signature. A student who does not know this might try to compile a class with overloads that differ only in the return type.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35489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optional parameters were introduced into the Visual C# language as an alternative to method overloading because COM does not support method overloading.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when defining optional parameters, you specify the default value alongside the parameter definition in the method signature.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that you must define all mandatory parameters first. Similarly, when invoking a method with optional parameters, you must provide arguments for all mandatory parameters.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Do not be tempted to introduce named arguments in this topic, as they are discussed in detail in the following topic.</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47573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use named arguments to satisfy method parameters by name. Use the example on the slide and point out how the example satisfies the </a:t>
            </a:r>
            <a:r>
              <a:rPr lang="en-US" sz="1000" b="1" dirty="0" err="1">
                <a:latin typeface="Arial"/>
                <a:ea typeface="Calibri"/>
                <a:cs typeface="Times New Roman"/>
              </a:rPr>
              <a:t>serviceID</a:t>
            </a:r>
            <a:r>
              <a:rPr lang="en-US" sz="1000" dirty="0">
                <a:latin typeface="Arial"/>
                <a:ea typeface="Calibri"/>
                <a:cs typeface="Segoe UI"/>
              </a:rPr>
              <a:t> parameter by name.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394832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you can use output parameters to return data from a method; this data is in addition to any data that might be returned by using a </a:t>
            </a:r>
            <a:r>
              <a:rPr lang="en-US" sz="1000" b="1">
                <a:latin typeface="Arial"/>
                <a:ea typeface="Calibri"/>
                <a:cs typeface="Times New Roman"/>
              </a:rPr>
              <a:t>return </a:t>
            </a:r>
            <a:r>
              <a:rPr lang="en-US" sz="1000">
                <a:latin typeface="Arial"/>
                <a:ea typeface="Calibri"/>
                <a:cs typeface="Segoe UI"/>
              </a:rPr>
              <a:t>statement.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the code example on the slide to explain how to define an output parameter by prefixing the parameter with the </a:t>
            </a:r>
            <a:r>
              <a:rPr lang="en-US" sz="1000" b="1">
                <a:latin typeface="Arial"/>
                <a:ea typeface="Calibri"/>
                <a:cs typeface="Times New Roman"/>
              </a:rPr>
              <a:t>out</a:t>
            </a:r>
            <a:r>
              <a:rPr lang="en-US" sz="1000">
                <a:latin typeface="Arial"/>
                <a:ea typeface="Calibri"/>
                <a:cs typeface="Segoe UI"/>
              </a:rPr>
              <a:t> keyword.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853447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module explains the purpose of exceptions and how you can handle exceptions in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606281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Provide a brief overview of what an exception is and why they are actually a very useful feature of the .NET Framework.</a:t>
            </a:r>
          </a:p>
          <a:p>
            <a:pPr>
              <a:lnSpc>
                <a:spcPct val="115000"/>
              </a:lnSpc>
              <a:spcAft>
                <a:spcPts val="1000"/>
              </a:spcAft>
            </a:pPr>
            <a:r>
              <a:rPr lang="en-US" sz="1000" dirty="0">
                <a:latin typeface="Arial"/>
                <a:ea typeface="Calibri"/>
                <a:cs typeface="Arial"/>
              </a:rPr>
              <a:t>Describe some of the exception classes that the NET Framework provides.</a:t>
            </a:r>
          </a:p>
          <a:p>
            <a:pPr>
              <a:lnSpc>
                <a:spcPct val="114999"/>
              </a:lnSpc>
              <a:spcAft>
                <a:spcPts val="1000"/>
              </a:spcAft>
            </a:pPr>
            <a:endParaRPr lang="en-US" sz="1000" dirty="0">
              <a:latin typeface="Arial"/>
              <a:ea typeface="Calibri"/>
              <a:cs typeface="Arial"/>
            </a:endParaRPr>
          </a:p>
          <a:p>
            <a:r>
              <a:rPr lang="en-US"/>
              <a:t>n C#, an exception is a runtime occurrence that disrupts the normal flow of program execution. It represents an abnormal condition or an error that occurs while a program is running. When an exceptional situation occurs, the program creates an exception object that contains information about the error, such as its type and message, and then it "throws" the exception.</a:t>
            </a:r>
          </a:p>
          <a:p>
            <a:r>
              <a:rPr lang="en-US"/>
              <a:t>Errors, on the other hand, encompass a broader category that includes both compile-time errors and runtime exceptions:</a:t>
            </a:r>
          </a:p>
          <a:p>
            <a:r>
              <a:rPr lang="en-US"/>
              <a:t>Compile-time errors: These are also known as syntax errors. They occur when the code violates the language rules and cannot be compiled successfully. The compiler identifies these errors and prevents the program from being executed until the issues are fixed.</a:t>
            </a:r>
          </a:p>
          <a:p>
            <a:r>
              <a:rPr lang="en-US"/>
              <a:t>Runtime exceptions: These are errors that occur during the execution of a program when an unexpected condition arises. Common examples include attempting to divide by zero, accessing an invalid index in an array, or trying to read from a file that doesn't exist. These errors are not caught by the compiler during the compilation phase but are detected at runtime.</a:t>
            </a:r>
          </a:p>
          <a:p>
            <a:pPr>
              <a:lnSpc>
                <a:spcPct val="114999"/>
              </a:lnSpc>
              <a:spcAft>
                <a:spcPts val="1000"/>
              </a:spcAft>
            </a:pPr>
            <a:endParaRPr lang="en-US"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301130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Provide a brief overview of what an exception is and why they are actually a very useful feature of the .NET Framework.</a:t>
            </a:r>
          </a:p>
          <a:p>
            <a:pPr>
              <a:lnSpc>
                <a:spcPct val="115000"/>
              </a:lnSpc>
              <a:spcAft>
                <a:spcPts val="1000"/>
              </a:spcAft>
            </a:pPr>
            <a:r>
              <a:rPr lang="en-US" sz="1000" dirty="0">
                <a:latin typeface="Arial"/>
                <a:ea typeface="Calibri"/>
                <a:cs typeface="Arial"/>
              </a:rPr>
              <a:t>Describe some of the exception classes that the NET Framework provides.</a:t>
            </a:r>
          </a:p>
          <a:p>
            <a:pPr>
              <a:lnSpc>
                <a:spcPct val="114999"/>
              </a:lnSpc>
              <a:spcAft>
                <a:spcPts val="1000"/>
              </a:spcAft>
            </a:pPr>
            <a:endParaRPr lang="en-US" sz="1000" dirty="0">
              <a:latin typeface="Arial"/>
              <a:ea typeface="Calibri"/>
              <a:cs typeface="Arial"/>
            </a:endParaRPr>
          </a:p>
          <a:p>
            <a:r>
              <a:rPr lang="en-US"/>
              <a:t>n C#, an exception is a runtime occurrence that disrupts the normal flow of program execution. It represents an abnormal condition or an error that occurs while a program is running. When an exceptional situation occurs, the program creates an exception object that contains information about the error, such as its type and message, and then it "throws" the exception.</a:t>
            </a:r>
          </a:p>
          <a:p>
            <a:r>
              <a:rPr lang="en-US"/>
              <a:t>Errors, on the other hand, encompass a broader category that includes both compile-time errors and runtime exceptions:</a:t>
            </a:r>
          </a:p>
          <a:p>
            <a:r>
              <a:rPr lang="en-US"/>
              <a:t>Compile-time errors: These are also known as syntax errors. They occur when the code violates the language rules and cannot be compiled successfully. The compiler identifies these errors and prevents the program from being executed until the issues are fixed.</a:t>
            </a:r>
          </a:p>
          <a:p>
            <a:r>
              <a:rPr lang="en-US"/>
              <a:t>Runtime exceptions: These are errors that occur during the execution of a program when an unexpected condition arises. Common examples include attempting to divide by zero, accessing an invalid index in an array, or trying to read from a file that doesn't exist. These errors are not caught by the compiler during the compilation phase but are detected at runtime.</a:t>
            </a:r>
          </a:p>
          <a:p>
            <a:pPr>
              <a:lnSpc>
                <a:spcPct val="114999"/>
              </a:lnSpc>
              <a:spcAft>
                <a:spcPts val="1000"/>
              </a:spcAft>
            </a:pPr>
            <a:endParaRPr lang="en-US"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3598154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syntax of using a try/catch block.</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importance of ordering catch blocks (most specific first).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18404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syntax for using a finally block. Explain that you can use a finally block with or without a catch block (try/finally OR try/catch/finally)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the code you specify in a finally block will always run, regardless of whether an exception occurs.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89357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an introductory module that should serve as a recap for most students. Most students should already be familiar with most, if not all, of the concepts covered in this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does not contain any formal demonstrations. Instead, keep Visual Studio open and use it to perform ad hoc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2682374-5605-4319-954E-EF028AA1C85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086824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you can use the </a:t>
            </a:r>
            <a:r>
              <a:rPr lang="en-US" sz="1000" b="1">
                <a:latin typeface="Arial"/>
                <a:ea typeface="Calibri"/>
                <a:cs typeface="Times New Roman"/>
              </a:rPr>
              <a:t>throw</a:t>
            </a:r>
            <a:r>
              <a:rPr lang="en-US" sz="1000">
                <a:latin typeface="Arial"/>
                <a:ea typeface="Calibri"/>
                <a:cs typeface="Segoe UI"/>
              </a:rPr>
              <a:t> keyword to raise a new exception or to rethrow an existing exception.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36229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a:rPr>
              <a:t>Explain that this lesson introduces the concepts of logging and tracing.</a:t>
            </a:r>
          </a:p>
          <a:p>
            <a:endParaRPr lang="en-US" sz="1000" dirty="0">
              <a:latin typeface="Arial"/>
              <a:cs typeface="Arial"/>
            </a:endParaRPr>
          </a:p>
          <a:p>
            <a:endParaRPr lang="en-US" sz="1000" dirty="0">
              <a:latin typeface="Arial"/>
              <a:cs typeface="Arial"/>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47939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Be prepared to explain the difference between Debug and Release builds if questions arise.</a:t>
            </a:r>
          </a:p>
          <a:p>
            <a:pPr>
              <a:lnSpc>
                <a:spcPct val="114999"/>
              </a:lnSpc>
              <a:spcAft>
                <a:spcPts val="1000"/>
              </a:spcAft>
            </a:pPr>
            <a:endParaRPr lang="en-US" sz="1000" dirty="0">
              <a:latin typeface="Arial"/>
              <a:ea typeface="Calibri"/>
              <a:cs typeface="Arial"/>
            </a:endParaRPr>
          </a:p>
          <a:p>
            <a:pPr>
              <a:lnSpc>
                <a:spcPct val="114999"/>
              </a:lnSpc>
              <a:spcAft>
                <a:spcPts val="1000"/>
              </a:spcAft>
            </a:pPr>
            <a:r>
              <a:rPr lang="en-US" sz="1000" dirty="0">
                <a:latin typeface="Arial"/>
                <a:ea typeface="Calibri"/>
                <a:cs typeface="Arial"/>
              </a:rPr>
              <a:t>Windows event log: </a:t>
            </a:r>
            <a:r>
              <a:rPr lang="en-US" dirty="0">
                <a:latin typeface="Segoe UI"/>
                <a:cs typeface="Segoe UI"/>
                <a:hlinkClick r:id="rId3"/>
              </a:rPr>
              <a:t>https://www.youtube.com/watch?v=cKy6rlXOQ5M</a:t>
            </a:r>
            <a:endParaRPr lang="en-US" sz="1000" dirty="0">
              <a:latin typeface="Segoe UI"/>
              <a:cs typeface="Segoe UI"/>
            </a:endParaRPr>
          </a:p>
          <a:p>
            <a:pPr>
              <a:lnSpc>
                <a:spcPct val="114999"/>
              </a:lnSpc>
              <a:spcAft>
                <a:spcPts val="1000"/>
              </a:spcAft>
            </a:pPr>
            <a:r>
              <a:rPr lang="en-US" dirty="0">
                <a:latin typeface="Segoe UI"/>
                <a:ea typeface="Calibri"/>
                <a:cs typeface="Segoe UI"/>
              </a:rPr>
              <a:t>Use can simply create a new event and log that in windows event log.  Check the video above to implement it</a:t>
            </a:r>
          </a:p>
          <a:p>
            <a:pPr>
              <a:lnSpc>
                <a:spcPct val="114999"/>
              </a:lnSpc>
              <a:spcAft>
                <a:spcPts val="1000"/>
              </a:spcAft>
            </a:pPr>
            <a:endParaRPr lang="en-US" dirty="0">
              <a:latin typeface="Segoe UI"/>
              <a:ea typeface="Calibri"/>
              <a:cs typeface="Segoe UI"/>
            </a:endParaRPr>
          </a:p>
          <a:p>
            <a:r>
              <a:rPr lang="en-US" dirty="0" err="1">
                <a:latin typeface="Segoe UI"/>
                <a:cs typeface="Segoe UI"/>
              </a:rPr>
              <a:t>Console.WriteLine</a:t>
            </a:r>
            <a:r>
              <a:rPr lang="en-US" dirty="0">
                <a:latin typeface="Segoe UI"/>
                <a:cs typeface="Segoe UI"/>
              </a:rPr>
              <a:t>("Hello World!");</a:t>
            </a:r>
          </a:p>
          <a:p>
            <a:r>
              <a:rPr lang="en-US" dirty="0">
                <a:latin typeface="Segoe UI"/>
                <a:cs typeface="Segoe UI"/>
              </a:rPr>
              <a:t>            </a:t>
            </a:r>
            <a:r>
              <a:rPr lang="en-US" dirty="0" err="1">
                <a:latin typeface="Segoe UI"/>
                <a:cs typeface="Segoe UI"/>
              </a:rPr>
              <a:t>Debug.WriteLine</a:t>
            </a:r>
            <a:r>
              <a:rPr lang="en-US" dirty="0">
                <a:latin typeface="Segoe UI"/>
                <a:cs typeface="Segoe UI"/>
              </a:rPr>
              <a:t>("file create and logged in output");</a:t>
            </a:r>
          </a:p>
          <a:p>
            <a:r>
              <a:rPr lang="en-US" dirty="0">
                <a:latin typeface="Segoe UI"/>
                <a:cs typeface="Segoe UI"/>
              </a:rPr>
              <a:t>            </a:t>
            </a:r>
            <a:r>
              <a:rPr lang="en-US" dirty="0" err="1">
                <a:latin typeface="Segoe UI"/>
                <a:cs typeface="Segoe UI"/>
              </a:rPr>
              <a:t>Trace.WriteLine</a:t>
            </a:r>
            <a:r>
              <a:rPr lang="en-US" dirty="0">
                <a:latin typeface="Segoe UI"/>
                <a:cs typeface="Segoe UI"/>
              </a:rPr>
              <a:t>("File create using trace");</a:t>
            </a:r>
          </a:p>
          <a:p>
            <a:r>
              <a:rPr lang="en-US" dirty="0">
                <a:latin typeface="Segoe UI"/>
                <a:cs typeface="Segoe UI"/>
              </a:rPr>
              <a:t>            </a:t>
            </a:r>
            <a:r>
              <a:rPr lang="en-US" dirty="0" err="1">
                <a:latin typeface="Segoe UI"/>
                <a:cs typeface="Segoe UI"/>
              </a:rPr>
              <a:t>Debug.Assert</a:t>
            </a:r>
            <a:r>
              <a:rPr lang="en-US" dirty="0">
                <a:latin typeface="Segoe UI"/>
                <a:cs typeface="Segoe UI"/>
              </a:rPr>
              <a:t>(true, "something bad happened");</a:t>
            </a:r>
          </a:p>
          <a:p>
            <a:r>
              <a:rPr lang="en-US" dirty="0">
                <a:latin typeface="Segoe UI"/>
                <a:cs typeface="Segoe UI"/>
              </a:rPr>
              <a:t>            </a:t>
            </a:r>
            <a:r>
              <a:rPr lang="en-US" dirty="0" err="1">
                <a:latin typeface="Segoe UI"/>
                <a:cs typeface="Segoe UI"/>
              </a:rPr>
              <a:t>Debug.WriteLineIf</a:t>
            </a:r>
            <a:r>
              <a:rPr lang="en-US" dirty="0">
                <a:latin typeface="Segoe UI"/>
                <a:cs typeface="Segoe UI"/>
              </a:rPr>
              <a:t>(true, "example for </a:t>
            </a:r>
            <a:r>
              <a:rPr lang="en-US" dirty="0" err="1">
                <a:latin typeface="Segoe UI"/>
                <a:cs typeface="Segoe UI"/>
              </a:rPr>
              <a:t>writelineIf</a:t>
            </a:r>
            <a:r>
              <a:rPr lang="en-US" dirty="0">
                <a:latin typeface="Segoe UI"/>
                <a:cs typeface="Segoe UI"/>
              </a:rPr>
              <a:t>");</a:t>
            </a:r>
          </a:p>
          <a:p>
            <a:r>
              <a:rPr lang="en-US" dirty="0">
                <a:latin typeface="Segoe UI"/>
                <a:cs typeface="Segoe UI"/>
              </a:rPr>
              <a:t>           </a:t>
            </a:r>
            <a:endParaRPr lang="en-US" dirty="0">
              <a:cs typeface="Segoe UI"/>
            </a:endParaRPr>
          </a:p>
          <a:p>
            <a:r>
              <a:rPr lang="en-US" dirty="0">
                <a:latin typeface="Segoe UI"/>
                <a:cs typeface="Segoe UI"/>
              </a:rPr>
              <a:t> </a:t>
            </a:r>
          </a:p>
          <a:p>
            <a:r>
              <a:rPr lang="en-US" dirty="0">
                <a:latin typeface="Segoe UI"/>
                <a:cs typeface="Segoe UI"/>
              </a:rPr>
              <a:t>            </a:t>
            </a:r>
            <a:r>
              <a:rPr lang="en-US" dirty="0" err="1">
                <a:latin typeface="Segoe UI"/>
                <a:cs typeface="Segoe UI"/>
              </a:rPr>
              <a:t>Trace.Listeners.Add</a:t>
            </a:r>
            <a:r>
              <a:rPr lang="en-US" dirty="0">
                <a:latin typeface="Segoe UI"/>
                <a:cs typeface="Segoe UI"/>
              </a:rPr>
              <a:t>(new </a:t>
            </a:r>
            <a:r>
              <a:rPr lang="en-US" dirty="0" err="1">
                <a:latin typeface="Segoe UI"/>
                <a:cs typeface="Segoe UI"/>
              </a:rPr>
              <a:t>ConsoleTraceListener</a:t>
            </a:r>
            <a:r>
              <a:rPr lang="en-US" dirty="0">
                <a:latin typeface="Segoe UI"/>
                <a:cs typeface="Segoe UI"/>
              </a:rPr>
              <a:t>());</a:t>
            </a:r>
          </a:p>
          <a:p>
            <a:pPr>
              <a:lnSpc>
                <a:spcPct val="114999"/>
              </a:lnSpc>
              <a:spcAft>
                <a:spcPts val="1000"/>
              </a:spcAft>
            </a:pPr>
            <a:r>
              <a:rPr lang="en-US" dirty="0">
                <a:latin typeface="Segoe UI"/>
                <a:cs typeface="Segoe UI"/>
              </a:rPr>
              <a:t>            </a:t>
            </a:r>
            <a:r>
              <a:rPr lang="en-US" dirty="0" err="1">
                <a:latin typeface="Segoe UI"/>
                <a:cs typeface="Segoe UI"/>
              </a:rPr>
              <a:t>Trace.WriteLine</a:t>
            </a:r>
            <a:r>
              <a:rPr lang="en-US" dirty="0">
                <a:latin typeface="Segoe UI"/>
                <a:cs typeface="Segoe UI"/>
              </a:rPr>
              <a:t>("This is a trace message.");</a:t>
            </a:r>
          </a:p>
        </p:txBody>
      </p:sp>
      <p:sp>
        <p:nvSpPr>
          <p:cNvPr id="4" name="Slide Number Placeholder 3"/>
          <p:cNvSpPr>
            <a:spLocks noGrp="1"/>
          </p:cNvSpPr>
          <p:nvPr>
            <p:ph type="sldNum" sz="quarter" idx="10"/>
          </p:nvPr>
        </p:nvSpPr>
        <p:spPr/>
        <p:txBody>
          <a:bodyPr/>
          <a:lstStyle/>
          <a:p>
            <a:fld id="{8FFE9F3A-55FA-4D48-B80E-B8A050BD44B1}"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75861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Mention that the additional reading link provides comprehensive information on every aspect of the Visual Studio Profiling Tools.</a:t>
            </a:r>
          </a:p>
          <a:p>
            <a:pPr>
              <a:lnSpc>
                <a:spcPct val="114999"/>
              </a:lnSpc>
              <a:spcAft>
                <a:spcPts val="1000"/>
              </a:spcAft>
            </a:pPr>
            <a:endParaRPr lang="en-US" sz="1000" dirty="0">
              <a:latin typeface="Arial"/>
              <a:ea typeface="Calibri"/>
              <a:cs typeface="Arial"/>
            </a:endParaRPr>
          </a:p>
          <a:p>
            <a:pPr>
              <a:lnSpc>
                <a:spcPct val="114999"/>
              </a:lnSpc>
              <a:spcAft>
                <a:spcPts val="1000"/>
              </a:spcAft>
            </a:pPr>
            <a:endParaRPr lang="en-US" sz="1000" dirty="0">
              <a:latin typeface="Arial"/>
              <a:ea typeface="Calibri"/>
              <a:cs typeface="Arial"/>
            </a:endParaRPr>
          </a:p>
          <a:p>
            <a:pPr>
              <a:lnSpc>
                <a:spcPct val="114999"/>
              </a:lnSpc>
              <a:spcAft>
                <a:spcPts val="1000"/>
              </a:spcAft>
            </a:pPr>
            <a:r>
              <a:rPr lang="en-US" sz="1000" dirty="0">
                <a:latin typeface="Arial"/>
                <a:ea typeface="Calibri"/>
                <a:cs typeface="Arial"/>
              </a:rPr>
              <a:t>Its really simple: Open the console app .  Click on the debug and performance profiler.  In the </a:t>
            </a:r>
            <a:r>
              <a:rPr lang="en-US" sz="1000" dirty="0" err="1">
                <a:latin typeface="Arial"/>
                <a:ea typeface="Calibri"/>
                <a:cs typeface="Arial"/>
              </a:rPr>
              <a:t>profilig</a:t>
            </a:r>
            <a:r>
              <a:rPr lang="en-US" sz="1000" dirty="0">
                <a:latin typeface="Arial"/>
                <a:ea typeface="Calibri"/>
                <a:cs typeface="Arial"/>
              </a:rPr>
              <a:t> tab choosing the sampling(CPU usage).  click okay and run your application.  Look at the report generate.</a:t>
            </a:r>
          </a:p>
        </p:txBody>
      </p:sp>
      <p:sp>
        <p:nvSpPr>
          <p:cNvPr id="4" name="Slide Number Placeholder 3"/>
          <p:cNvSpPr>
            <a:spLocks noGrp="1"/>
          </p:cNvSpPr>
          <p:nvPr>
            <p:ph type="sldNum" sz="quarter" idx="10"/>
          </p:nvPr>
        </p:nvSpPr>
        <p:spPr/>
        <p:txBody>
          <a:bodyPr/>
          <a:lstStyle/>
          <a:p>
            <a:fld id="{8FFE9F3A-55FA-4D48-B80E-B8A050BD44B1}"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98267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Arial"/>
              </a:rPr>
              <a:t>Mention that the </a:t>
            </a:r>
            <a:r>
              <a:rPr lang="en-US" sz="1000" b="1" dirty="0" err="1">
                <a:latin typeface="Arial"/>
                <a:ea typeface="Calibri"/>
                <a:cs typeface="Arial"/>
              </a:rPr>
              <a:t>PerformanceCounter</a:t>
            </a:r>
            <a:r>
              <a:rPr lang="en-US" sz="1000" dirty="0">
                <a:latin typeface="Arial"/>
                <a:ea typeface="Calibri"/>
                <a:cs typeface="Arial"/>
              </a:rPr>
              <a:t> and </a:t>
            </a:r>
            <a:r>
              <a:rPr lang="en-US" sz="1000" b="1" dirty="0" err="1">
                <a:latin typeface="Arial"/>
                <a:ea typeface="Calibri"/>
                <a:cs typeface="Arial"/>
              </a:rPr>
              <a:t>PerformanceCounterCategory</a:t>
            </a:r>
            <a:r>
              <a:rPr lang="en-US" sz="1000" dirty="0">
                <a:latin typeface="Arial"/>
                <a:ea typeface="Calibri"/>
                <a:cs typeface="Arial"/>
              </a:rPr>
              <a:t> classes are in the </a:t>
            </a:r>
            <a:r>
              <a:rPr lang="en-US" sz="1000" b="1" dirty="0" err="1">
                <a:latin typeface="Arial"/>
                <a:ea typeface="Calibri"/>
                <a:cs typeface="Arial"/>
              </a:rPr>
              <a:t>System.Diagnostics</a:t>
            </a:r>
            <a:r>
              <a:rPr lang="en-US" sz="1000" dirty="0">
                <a:latin typeface="Arial"/>
                <a:ea typeface="Calibri"/>
                <a:cs typeface="Arial"/>
              </a:rPr>
              <a:t> namespace, along with all the other classes you have discussed in this lesson. Mention that creating performance counter categories and performance counters require access to the registry.</a:t>
            </a:r>
          </a:p>
          <a:p>
            <a:pPr>
              <a:lnSpc>
                <a:spcPct val="114999"/>
              </a:lnSpc>
              <a:spcAft>
                <a:spcPts val="1000"/>
              </a:spcAft>
            </a:pPr>
            <a:endParaRPr lang="en-US" sz="1000" dirty="0">
              <a:latin typeface="Arial"/>
              <a:ea typeface="Calibri"/>
              <a:cs typeface="Arial"/>
            </a:endParaRPr>
          </a:p>
          <a:p>
            <a:pPr>
              <a:lnSpc>
                <a:spcPct val="114999"/>
              </a:lnSpc>
              <a:spcAft>
                <a:spcPts val="1000"/>
              </a:spcAft>
            </a:pPr>
            <a:r>
              <a:rPr lang="en-US" sz="1000" dirty="0">
                <a:latin typeface="Arial"/>
                <a:ea typeface="Calibri"/>
                <a:cs typeface="Arial"/>
              </a:rPr>
              <a:t>Check this: </a:t>
            </a:r>
            <a:r>
              <a:rPr lang="en-US" dirty="0"/>
              <a:t>https://www.youtube.com/watch?v=ya1WYiGWNSI</a:t>
            </a:r>
            <a:endParaRPr lang="en-US"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153080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800" b="1" dirty="0">
                <a:latin typeface="Arial"/>
                <a:ea typeface="Calibri"/>
                <a:cs typeface="Times New Roman"/>
              </a:rPr>
              <a:t>Demonstration Steps</a:t>
            </a:r>
          </a:p>
          <a:p>
            <a:pPr>
              <a:lnSpc>
                <a:spcPct val="115000"/>
              </a:lnSpc>
              <a:spcAft>
                <a:spcPts val="1000"/>
              </a:spcAft>
            </a:pPr>
            <a:endParaRPr lang="en-US" sz="1800" b="1" dirty="0">
              <a:latin typeface="Arial"/>
              <a:ea typeface="Calibri"/>
              <a:cs typeface="Times New Roman"/>
            </a:endParaRPr>
          </a:p>
          <a:p>
            <a:pPr>
              <a:lnSpc>
                <a:spcPct val="115000"/>
              </a:lnSpc>
              <a:spcAft>
                <a:spcPts val="1000"/>
              </a:spcAft>
            </a:pPr>
            <a:r>
              <a:rPr lang="en-US" sz="1800" b="0" dirty="0">
                <a:latin typeface="Arial"/>
                <a:ea typeface="Calibri"/>
                <a:cs typeface="Times New Roman"/>
              </a:rPr>
              <a:t>Demonstrate the lab steps</a:t>
            </a:r>
          </a:p>
        </p:txBody>
      </p:sp>
      <p:sp>
        <p:nvSpPr>
          <p:cNvPr id="4" name="Slide Number Placeholder 3"/>
          <p:cNvSpPr>
            <a:spLocks noGrp="1"/>
          </p:cNvSpPr>
          <p:nvPr>
            <p:ph type="sldNum" sz="quarter" idx="10"/>
          </p:nvPr>
        </p:nvSpPr>
        <p:spPr/>
        <p:txBody>
          <a:bodyPr/>
          <a:lstStyle/>
          <a:p>
            <a:fld id="{12682374-5605-4319-954E-EF028AA1C85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363276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115000"/>
              </a:lnSpc>
              <a:spcBef>
                <a:spcPts val="0"/>
              </a:spcBef>
              <a:spcAft>
                <a:spcPts val="1000"/>
              </a:spcAft>
              <a:buClrTx/>
              <a:buSzTx/>
              <a:buFontTx/>
              <a:buNone/>
              <a:tabLst/>
              <a:defRPr/>
            </a:pPr>
            <a:r>
              <a:rPr lang="en-US" sz="900" dirty="0">
                <a:latin typeface="Segoe UI"/>
              </a:rPr>
              <a:t>Estimated Time: 90 Minutes</a:t>
            </a:r>
          </a:p>
          <a:p>
            <a:pPr>
              <a:lnSpc>
                <a:spcPct val="115000"/>
              </a:lnSpc>
              <a:spcAft>
                <a:spcPts val="1000"/>
              </a:spcAft>
            </a:pPr>
            <a:endParaRPr lang="en-US" sz="900" dirty="0">
              <a:latin typeface="Arial"/>
              <a:ea typeface="Calibri"/>
              <a:cs typeface="Times New Roman"/>
            </a:endParaRPr>
          </a:p>
          <a:p>
            <a:pPr marL="0" marR="0" lvl="0" indent="0" algn="l" defTabSz="932742" rtl="0" eaLnBrk="1" fontAlgn="auto" latinLnBrk="0" hangingPunct="1">
              <a:lnSpc>
                <a:spcPct val="115000"/>
              </a:lnSpc>
              <a:spcBef>
                <a:spcPts val="0"/>
              </a:spcBef>
              <a:spcAft>
                <a:spcPts val="1000"/>
              </a:spcAft>
              <a:buClrTx/>
              <a:buSzTx/>
              <a:buFontTx/>
              <a:buNone/>
              <a:tabLst/>
              <a:defRPr/>
            </a:pPr>
            <a:r>
              <a:rPr lang="en-US" sz="900" dirty="0">
                <a:latin typeface="Arial"/>
                <a:ea typeface="Calibri"/>
                <a:cs typeface="Times New Roman"/>
              </a:rPr>
              <a:t>Point out to students that they must complete the steps to set up the </a:t>
            </a:r>
            <a:r>
              <a:rPr lang="en-US" sz="900" dirty="0" err="1">
                <a:latin typeface="Arial"/>
                <a:ea typeface="Calibri"/>
                <a:cs typeface="Times New Roman"/>
              </a:rPr>
              <a:t>SchoolDB</a:t>
            </a:r>
            <a:r>
              <a:rPr lang="en-US" sz="900" dirty="0">
                <a:latin typeface="Arial"/>
                <a:ea typeface="Calibri"/>
                <a:cs typeface="Times New Roman"/>
              </a:rPr>
              <a:t> database even if they still have the database running from the previous lab. This is to ensure that the data is reset and in a known state.</a:t>
            </a:r>
          </a:p>
          <a:p>
            <a:pPr>
              <a:lnSpc>
                <a:spcPct val="115000"/>
              </a:lnSpc>
              <a:spcAft>
                <a:spcPts val="1000"/>
              </a:spcAft>
            </a:pPr>
            <a:endParaRPr lang="en-US" sz="900" dirty="0">
              <a:latin typeface="Arial"/>
              <a:ea typeface="Calibri"/>
              <a:cs typeface="Times New Roman"/>
            </a:endParaRPr>
          </a:p>
          <a:p>
            <a:pPr>
              <a:lnSpc>
                <a:spcPct val="115000"/>
              </a:lnSpc>
              <a:spcAft>
                <a:spcPts val="1000"/>
              </a:spcAft>
            </a:pPr>
            <a:endParaRPr lang="en-US" sz="900" dirty="0">
              <a:latin typeface="Arial"/>
              <a:ea typeface="Calibri"/>
              <a:cs typeface="Times New Roman"/>
            </a:endParaRPr>
          </a:p>
          <a:p>
            <a:pPr>
              <a:lnSpc>
                <a:spcPct val="115000"/>
              </a:lnSpc>
              <a:spcAft>
                <a:spcPts val="1000"/>
              </a:spcAft>
            </a:pPr>
            <a:r>
              <a:rPr lang="en-US" sz="900" b="1" dirty="0">
                <a:latin typeface="Arial"/>
                <a:ea typeface="Calibri"/>
                <a:cs typeface="Times New Roman"/>
              </a:rPr>
              <a:t>Exercise 1: Refactoring the Enrollment Code</a:t>
            </a:r>
          </a:p>
          <a:p>
            <a:pPr>
              <a:lnSpc>
                <a:spcPct val="115000"/>
              </a:lnSpc>
              <a:spcAft>
                <a:spcPts val="1000"/>
              </a:spcAft>
            </a:pPr>
            <a:r>
              <a:rPr lang="en-US" sz="900" dirty="0">
                <a:latin typeface="Arial"/>
                <a:ea typeface="Calibri"/>
                <a:cs typeface="Segoe UI"/>
              </a:rPr>
              <a:t>In this exercise, you will refactor the existing code to avoid writing duplicate code.</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Segoe UI"/>
              </a:rPr>
              <a:t>The application currently enables a user to edit a student’s details by pressing Enter, but you now want them to also be able to initiate the edit process by double-clicking on a student in the list. You will begin by creating a new method that contains the code for editing a student’s details. This will avoid duplicating and maintaining the code in both event handlers. You will then call the new method from both the </a:t>
            </a:r>
            <a:r>
              <a:rPr lang="en-US" sz="900" b="1" dirty="0" err="1">
                <a:latin typeface="Arial"/>
                <a:ea typeface="Calibri"/>
                <a:cs typeface="Times New Roman"/>
              </a:rPr>
              <a:t>studentsList_MouseDoubleClick</a:t>
            </a:r>
            <a:r>
              <a:rPr lang="en-US" sz="900" dirty="0">
                <a:latin typeface="Arial"/>
                <a:ea typeface="Calibri"/>
                <a:cs typeface="Segoe UI"/>
              </a:rPr>
              <a:t> and </a:t>
            </a:r>
            <a:r>
              <a:rPr lang="en-US" sz="900" b="1" dirty="0" err="1">
                <a:latin typeface="Arial"/>
                <a:ea typeface="Calibri"/>
                <a:cs typeface="Times New Roman"/>
              </a:rPr>
              <a:t>StudentsList_Keydown</a:t>
            </a:r>
            <a:r>
              <a:rPr lang="en-US" sz="900" dirty="0">
                <a:latin typeface="Arial"/>
                <a:ea typeface="Calibri"/>
                <a:cs typeface="Segoe UI"/>
              </a:rPr>
              <a:t> events. While doing this, you also decide to refactor the code for adding and deleting students into separate methods, so that it can be called from other parts of the application if the need arises. You will then run the application and verify that users can press Enter or double-click on a student to edit the student’s details, can press Insert to add a new student, and can press Delete to remove a student.</a:t>
            </a:r>
            <a:endParaRPr lang="en-US" sz="900" dirty="0">
              <a:latin typeface="Arial"/>
              <a:ea typeface="Calibri"/>
              <a:cs typeface="Times New Roman"/>
            </a:endParaRPr>
          </a:p>
          <a:p>
            <a:pPr>
              <a:lnSpc>
                <a:spcPct val="115000"/>
              </a:lnSpc>
              <a:spcAft>
                <a:spcPts val="1000"/>
              </a:spcAft>
            </a:pPr>
            <a:endParaRPr lang="en-US" sz="900" dirty="0">
              <a:latin typeface="Arial"/>
              <a:ea typeface="Calibri"/>
              <a:cs typeface="Times New Roman"/>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12/20/2023 7:55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70649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The return type of a method forms part of a methods signature.</a:t>
            </a:r>
          </a:p>
          <a:p>
            <a:pPr>
              <a:lnSpc>
                <a:spcPct val="115000"/>
              </a:lnSpc>
              <a:spcAft>
                <a:spcPts val="1000"/>
              </a:spcAft>
            </a:pPr>
            <a:r>
              <a:rPr lang="en-IN" sz="1000" dirty="0">
                <a:latin typeface="Arial"/>
                <a:ea typeface="Calibri"/>
                <a:cs typeface="Segoe UI"/>
              </a:rPr>
              <a:t>(   )False</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   )True</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(√)False</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return type of a method does not form part of a methods signature.</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When using output parameters in a method signature, which one of the following statements is true?</a:t>
            </a:r>
          </a:p>
          <a:p>
            <a:pPr>
              <a:lnSpc>
                <a:spcPct val="115000"/>
              </a:lnSpc>
              <a:spcAft>
                <a:spcPts val="1000"/>
              </a:spcAft>
            </a:pPr>
            <a:r>
              <a:rPr lang="en-IN" sz="1000" dirty="0">
                <a:latin typeface="Arial"/>
                <a:ea typeface="Calibri"/>
                <a:cs typeface="Segoe UI"/>
              </a:rPr>
              <a:t>(   )Option 1: You cannot return data by using a return statement in a method that use output parameters.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2: You can only use the type object when defining an output parameter.</a:t>
            </a:r>
          </a:p>
          <a:p>
            <a:pPr>
              <a:lnSpc>
                <a:spcPct val="115000"/>
              </a:lnSpc>
              <a:spcAft>
                <a:spcPts val="1000"/>
              </a:spcAft>
            </a:pPr>
            <a:r>
              <a:rPr lang="en-IN" sz="1000" dirty="0">
                <a:latin typeface="Arial"/>
                <a:ea typeface="Calibri"/>
                <a:cs typeface="Times New Roman"/>
              </a:rPr>
              <a:t>(   )Option 3: You must assign a value to an output parameter before the method returns.</a:t>
            </a:r>
          </a:p>
          <a:p>
            <a:pPr>
              <a:lnSpc>
                <a:spcPct val="115000"/>
              </a:lnSpc>
              <a:spcAft>
                <a:spcPts val="1000"/>
              </a:spcAft>
            </a:pPr>
            <a:r>
              <a:rPr lang="en-IN" sz="1000" dirty="0">
                <a:latin typeface="Arial"/>
                <a:ea typeface="Calibri"/>
                <a:cs typeface="Times New Roman"/>
              </a:rPr>
              <a:t>(   )Option 4: You define an output parameter by using the output keyword.</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3: You must assign a value to an output parameter before the method returns.</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You must assign a value to an output parameter before the method returns, otherwise your code will not compile.</a:t>
            </a: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2682374-5605-4319-954E-EF028AA1C85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20694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methods, and describes how to create, invoke, and debug them.</a:t>
            </a:r>
          </a:p>
          <a:p>
            <a:r>
              <a:rPr lang="en-US" sz="1000" dirty="0">
                <a:latin typeface="Arial" panose="020B0604020202020204" pitchFamily="34" charset="0"/>
                <a:cs typeface="Arial" panose="020B0604020202020204" pitchFamily="34" charset="0"/>
              </a:rPr>
              <a:t>This lesson does not mention static methods, which are discussed in module 4 of this course.</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There is a demonstration in this lesson showing students how to create, invoke, and debug a method.</a:t>
            </a:r>
          </a:p>
        </p:txBody>
      </p:sp>
      <p:sp>
        <p:nvSpPr>
          <p:cNvPr id="4" name="Slide Number Placeholder 3"/>
          <p:cNvSpPr>
            <a:spLocks noGrp="1"/>
          </p:cNvSpPr>
          <p:nvPr>
            <p:ph type="sldNum" sz="quarter" idx="10"/>
          </p:nvPr>
        </p:nvSpPr>
        <p:spPr/>
        <p:txBody>
          <a:bodyPr/>
          <a:lstStyle/>
          <a:p>
            <a:fld id="{953C16C1-F6EC-4320-92E9-E6EB029AFB68}"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10975A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 Introduction to Core Programming Concepts</a:t>
            </a:r>
            <a:endParaRPr lang="en-US" sz="1200" b="1">
              <a:solidFill>
                <a:srgbClr val="336699"/>
              </a:solidFill>
              <a:latin typeface="Arial"/>
            </a:endParaRPr>
          </a:p>
        </p:txBody>
      </p:sp>
    </p:spTree>
    <p:extLst>
      <p:ext uri="{BB962C8B-B14F-4D97-AF65-F5344CB8AC3E}">
        <p14:creationId xmlns:p14="http://schemas.microsoft.com/office/powerpoint/2010/main" val="4069914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methods are a fundamental concept in object-orientated programming because they enable you to encapsulate and protect data.</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all desktop applications have a method named </a:t>
            </a:r>
            <a:r>
              <a:rPr lang="en-US" sz="1000" b="1">
                <a:latin typeface="Arial"/>
                <a:ea typeface="Calibri"/>
                <a:cs typeface="Times New Roman"/>
              </a:rPr>
              <a:t>Main</a:t>
            </a:r>
            <a:r>
              <a:rPr lang="en-US" sz="1000">
                <a:latin typeface="Arial"/>
                <a:ea typeface="Calibri"/>
                <a:cs typeface="Segoe UI"/>
              </a:rPr>
              <a:t>. Don’t mention that it is a static method.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89078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methods are a fundamental concept in object-orientated programming because they enable you to encapsulate and protect data.</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all desktop applications have a method named </a:t>
            </a:r>
            <a:r>
              <a:rPr lang="en-US" sz="1000" b="1">
                <a:latin typeface="Arial"/>
                <a:ea typeface="Calibri"/>
                <a:cs typeface="Times New Roman"/>
              </a:rPr>
              <a:t>Main</a:t>
            </a:r>
            <a:r>
              <a:rPr lang="en-US" sz="1000">
                <a:latin typeface="Arial"/>
                <a:ea typeface="Calibri"/>
                <a:cs typeface="Segoe UI"/>
              </a:rPr>
              <a:t>. Don’t mention that it is a static method.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17139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two parts to a method, the signature and the body.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the code example on the slide to explain how to create a method that does not return data, but does accept two parameters.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purpose of the </a:t>
            </a:r>
            <a:r>
              <a:rPr lang="en-US" sz="1000" b="1">
                <a:latin typeface="Arial"/>
                <a:ea typeface="Calibri"/>
                <a:cs typeface="Times New Roman"/>
              </a:rPr>
              <a:t>ref</a:t>
            </a:r>
            <a:r>
              <a:rPr lang="en-US" sz="1000">
                <a:latin typeface="Arial"/>
                <a:ea typeface="Calibri"/>
                <a:cs typeface="Segoe UI"/>
              </a:rPr>
              <a:t> keyword and how you can use it when defining parameter.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Explain that the </a:t>
            </a:r>
            <a:r>
              <a:rPr lang="en-US" sz="1000" b="1">
                <a:latin typeface="Arial"/>
                <a:ea typeface="Calibri"/>
                <a:cs typeface="Times New Roman"/>
              </a:rPr>
              <a:t>return</a:t>
            </a:r>
            <a:r>
              <a:rPr lang="en-US" sz="1000">
                <a:solidFill>
                  <a:srgbClr val="000000"/>
                </a:solidFill>
                <a:latin typeface="Arial"/>
                <a:ea typeface="Calibri"/>
                <a:cs typeface="Segoe UI"/>
              </a:rPr>
              <a:t> keyword is required when the method is expected to return a response.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156972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to invoke a method, you specify the method name and any parameters the method accepts. Use the example on the slide to explain this.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49758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when debugging a method, you can use the step into, step over, and step out debug tools.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following demonstration shows students how to use these tools when debugging a method.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FFE9F3A-55FA-4D48-B80E-B8A050BD44B1}"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2: Creating Methods, Handling Exceptions, and Monitoring Applications</a:t>
            </a:r>
          </a:p>
        </p:txBody>
      </p:sp>
    </p:spTree>
    <p:extLst>
      <p:ext uri="{BB962C8B-B14F-4D97-AF65-F5344CB8AC3E}">
        <p14:creationId xmlns:p14="http://schemas.microsoft.com/office/powerpoint/2010/main" val="254453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800" b="1" dirty="0">
                <a:latin typeface="Arial"/>
                <a:ea typeface="Calibri"/>
                <a:cs typeface="Times New Roman"/>
              </a:rPr>
              <a:t>Demonstration Steps</a:t>
            </a:r>
          </a:p>
          <a:p>
            <a:pPr>
              <a:lnSpc>
                <a:spcPct val="115000"/>
              </a:lnSpc>
              <a:spcAft>
                <a:spcPts val="1000"/>
              </a:spcAft>
            </a:pPr>
            <a:endParaRPr lang="en-US" sz="1800" b="1" dirty="0">
              <a:latin typeface="Arial"/>
              <a:ea typeface="Calibri"/>
              <a:cs typeface="Times New Roman"/>
            </a:endParaRPr>
          </a:p>
          <a:p>
            <a:pPr>
              <a:lnSpc>
                <a:spcPct val="115000"/>
              </a:lnSpc>
              <a:spcAft>
                <a:spcPts val="1000"/>
              </a:spcAft>
            </a:pPr>
            <a:r>
              <a:rPr lang="en-US" sz="1800" b="0" dirty="0">
                <a:latin typeface="Arial"/>
                <a:ea typeface="Calibri"/>
                <a:cs typeface="Times New Roman"/>
              </a:rPr>
              <a:t>Demonstrate the steps in the lab</a:t>
            </a:r>
          </a:p>
        </p:txBody>
      </p:sp>
      <p:sp>
        <p:nvSpPr>
          <p:cNvPr id="4" name="Slide Number Placeholder 3"/>
          <p:cNvSpPr>
            <a:spLocks noGrp="1"/>
          </p:cNvSpPr>
          <p:nvPr>
            <p:ph type="sldNum" sz="quarter" idx="10"/>
          </p:nvPr>
        </p:nvSpPr>
        <p:spPr/>
        <p:txBody>
          <a:bodyPr/>
          <a:lstStyle/>
          <a:p>
            <a:fld id="{12682374-5605-4319-954E-EF028AA1C85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04836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rgbClr val="243A5E"/>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FFFFFF"/>
                </a:solidFill>
              </a:defRPr>
            </a:lvl1pPr>
          </a:lstStyle>
          <a:p>
            <a:endParaRPr lang="en-US" dirty="0"/>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C2EA5-C3CB-4FFC-BED1-32C6E52402C7}"/>
              </a:ext>
            </a:extLst>
          </p:cNvPr>
          <p:cNvSpPr/>
          <p:nvPr userDrawn="1"/>
        </p:nvSpPr>
        <p:spPr bwMode="auto">
          <a:xfrm>
            <a:off x="0" y="239282"/>
            <a:ext cx="9878938" cy="1521152"/>
          </a:xfrm>
          <a:prstGeom prst="rect">
            <a:avLst/>
          </a:pr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04007" y="677743"/>
            <a:ext cx="9070923"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Lesson: </a:t>
            </a:r>
          </a:p>
        </p:txBody>
      </p:sp>
    </p:spTree>
    <p:extLst>
      <p:ext uri="{BB962C8B-B14F-4D97-AF65-F5344CB8AC3E}">
        <p14:creationId xmlns:p14="http://schemas.microsoft.com/office/powerpoint/2010/main" val="22837297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a:extLst>
              <a:ext uri="{FF2B5EF4-FFF2-40B4-BE49-F238E27FC236}">
                <a16:creationId xmlns:a16="http://schemas.microsoft.com/office/drawing/2014/main" id="{53662B73-D174-4B03-B446-D7D6ADE11513}"/>
              </a:ext>
            </a:extLst>
          </p:cNvPr>
          <p:cNvSpPr>
            <a:spLocks noGrp="1"/>
          </p:cNvSpPr>
          <p:nvPr>
            <p:ph type="body" idx="1"/>
          </p:nvPr>
        </p:nvSpPr>
        <p:spPr>
          <a:xfrm>
            <a:off x="465138" y="1546011"/>
            <a:ext cx="11456988" cy="1538883"/>
          </a:xfrm>
        </p:spPr>
        <p:txBody>
          <a:bodyPr/>
          <a:lstStyle>
            <a:lvl1pPr marL="342900" indent="-342900">
              <a:buFont typeface="Arial" panose="020B0604020202020204" pitchFamily="34" charset="0"/>
              <a:buChar char="•"/>
              <a:defRPr>
                <a:latin typeface="Segoe UI Semilight" panose="020B0402040204020203" pitchFamily="34" charset="0"/>
                <a:cs typeface="Segoe UI Semilight" panose="020B0402040204020203" pitchFamily="34" charset="0"/>
              </a:defRPr>
            </a:lvl1pPr>
            <a:lvl2pPr marL="715963" indent="-342900">
              <a:buFont typeface="Arial" panose="020B0604020202020204" pitchFamily="34" charset="0"/>
              <a:buChar char="•"/>
              <a:defRPr>
                <a:latin typeface="Segoe UI Semilight" panose="020B0402040204020203" pitchFamily="34" charset="0"/>
                <a:cs typeface="Segoe UI Semilight" panose="020B0402040204020203" pitchFamily="34" charset="0"/>
              </a:defRPr>
            </a:lvl2pPr>
            <a:lvl3pPr marL="987425" indent="-285750">
              <a:buFont typeface="Arial" panose="020B0604020202020204" pitchFamily="34" charset="0"/>
              <a:buChar char="•"/>
              <a:defRPr>
                <a:latin typeface="Segoe UI Semilight" panose="020B0402040204020203" pitchFamily="34" charset="0"/>
                <a:cs typeface="Segoe UI Semilight" panose="020B0402040204020203" pitchFamily="34" charset="0"/>
              </a:defRPr>
            </a:lvl3pPr>
            <a:lvl4pPr marL="0" indent="0">
              <a:buFontTx/>
              <a:buNone/>
              <a:defRPr>
                <a:latin typeface="Segoe UI Semilight" panose="020B0402040204020203" pitchFamily="34" charset="0"/>
                <a:cs typeface="Segoe UI Semilight" panose="020B0402040204020203" pitchFamily="34" charset="0"/>
              </a:defRPr>
            </a:lvl4pPr>
            <a:lvl5pPr marL="0" indent="0">
              <a:buFontTx/>
              <a:buNone/>
              <a:defRPr>
                <a:latin typeface="Segoe UI Semilight" panose="020B0402040204020203" pitchFamily="34" charset="0"/>
                <a:cs typeface="Segoe UI Semilight" panose="020B0402040204020203" pitchFamily="34" charset="0"/>
              </a:defRPr>
            </a:lvl5pPr>
          </a:lstStyle>
          <a:p>
            <a:pPr lvl="0"/>
            <a:r>
              <a:rPr lang="en-US" dirty="0"/>
              <a:t>Click to edit Master text styles</a:t>
            </a:r>
          </a:p>
          <a:p>
            <a:pPr lvl="1"/>
            <a:r>
              <a:rPr lang="en-US" dirty="0"/>
              <a:t>Second level</a:t>
            </a:r>
          </a:p>
          <a:p>
            <a:pPr lvl="1"/>
            <a:r>
              <a:rPr lang="en-US" dirty="0"/>
              <a:t>Second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919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33244" y="1632056"/>
            <a:ext cx="11089190" cy="1446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87136A94-6F05-4A87-AEEB-F362EB3D76DD}"/>
              </a:ext>
            </a:extLst>
          </p:cNvPr>
          <p:cNvSpPr>
            <a:spLocks noGrp="1"/>
          </p:cNvSpPr>
          <p:nvPr>
            <p:ph type="dt" sz="half" idx="10"/>
          </p:nvPr>
        </p:nvSpPr>
        <p:spPr>
          <a:xfrm>
            <a:off x="8290983" y="6372790"/>
            <a:ext cx="3627305" cy="372394"/>
          </a:xfrm>
          <a:prstGeom prst="rect">
            <a:avLst/>
          </a:prstGeom>
        </p:spPr>
        <p:txBody>
          <a:bodyPr/>
          <a:lstStyle>
            <a:lvl1pPr>
              <a:defRPr>
                <a:cs typeface="+mn-cs"/>
              </a:defRPr>
            </a:lvl1pPr>
          </a:lstStyle>
          <a:p>
            <a:pPr>
              <a:defRPr/>
            </a:pPr>
            <a:fld id="{F0C7B7E8-406D-4EBA-BACD-5B62F07D6E4A}" type="datetimeFigureOut">
              <a:rPr lang="en-US"/>
              <a:pPr>
                <a:defRPr/>
              </a:pPr>
              <a:t>12/20/2023</a:t>
            </a:fld>
            <a:endParaRPr lang="en-GB"/>
          </a:p>
        </p:txBody>
      </p:sp>
      <p:sp>
        <p:nvSpPr>
          <p:cNvPr id="4" name="Footer Placeholder 4">
            <a:extLst>
              <a:ext uri="{FF2B5EF4-FFF2-40B4-BE49-F238E27FC236}">
                <a16:creationId xmlns:a16="http://schemas.microsoft.com/office/drawing/2014/main" id="{DB7BB887-2D4A-434F-B423-4BF4C31024EC}"/>
              </a:ext>
            </a:extLst>
          </p:cNvPr>
          <p:cNvSpPr>
            <a:spLocks noGrp="1"/>
          </p:cNvSpPr>
          <p:nvPr>
            <p:ph type="ftr" sz="quarter" idx="11"/>
          </p:nvPr>
        </p:nvSpPr>
        <p:spPr>
          <a:xfrm>
            <a:off x="829099" y="6372790"/>
            <a:ext cx="7373362" cy="372394"/>
          </a:xfrm>
          <a:prstGeom prst="rect">
            <a:avLst/>
          </a:prstGeom>
        </p:spPr>
        <p:txBody>
          <a:bodyPr/>
          <a:lstStyle>
            <a:lvl1pPr>
              <a:defRPr>
                <a:cs typeface="+mn-cs"/>
              </a:defRPr>
            </a:lvl1pPr>
          </a:lstStyle>
          <a:p>
            <a:pPr>
              <a:defRPr/>
            </a:pPr>
            <a:r>
              <a:rPr lang="en-GB"/>
              <a:t>fsi</a:t>
            </a:r>
          </a:p>
        </p:txBody>
      </p:sp>
      <p:sp>
        <p:nvSpPr>
          <p:cNvPr id="5" name="Slide Number Placeholder 5">
            <a:extLst>
              <a:ext uri="{FF2B5EF4-FFF2-40B4-BE49-F238E27FC236}">
                <a16:creationId xmlns:a16="http://schemas.microsoft.com/office/drawing/2014/main" id="{B73795A3-6154-4063-9A5E-F62327BF33E4}"/>
              </a:ext>
            </a:extLst>
          </p:cNvPr>
          <p:cNvSpPr>
            <a:spLocks noGrp="1"/>
          </p:cNvSpPr>
          <p:nvPr>
            <p:ph type="sldNum" sz="quarter" idx="12"/>
          </p:nvPr>
        </p:nvSpPr>
        <p:spPr>
          <a:xfrm>
            <a:off x="0" y="1296902"/>
            <a:ext cx="725461" cy="249342"/>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defRPr>
            </a:lvl1pPr>
          </a:lstStyle>
          <a:p>
            <a:fld id="{92E5287A-8B2E-47D2-980E-6B65F7385759}" type="slidenum">
              <a:rPr lang="en-GB" altLang="en-US"/>
              <a:pPr/>
              <a:t>‹#›</a:t>
            </a:fld>
            <a:endParaRPr lang="en-GB" altLang="en-US"/>
          </a:p>
        </p:txBody>
      </p:sp>
    </p:spTree>
    <p:extLst>
      <p:ext uri="{BB962C8B-B14F-4D97-AF65-F5344CB8AC3E}">
        <p14:creationId xmlns:p14="http://schemas.microsoft.com/office/powerpoint/2010/main" val="2200252541"/>
      </p:ext>
    </p:extLst>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1" r:id="rId5"/>
    <p:sldLayoutId id="2147484622" r:id="rId6"/>
    <p:sldLayoutId id="2147484624" r:id="rId7"/>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B17611-E3F4-4527-A077-EB2599107644}"/>
              </a:ext>
            </a:extLst>
          </p:cNvPr>
          <p:cNvSpPr>
            <a:spLocks noGrp="1"/>
          </p:cNvSpPr>
          <p:nvPr>
            <p:ph type="title"/>
          </p:nvPr>
        </p:nvSpPr>
        <p:spPr>
          <a:xfrm>
            <a:off x="461798" y="3497262"/>
            <a:ext cx="5756439" cy="1828800"/>
          </a:xfrm>
        </p:spPr>
        <p:txBody>
          <a:bodyPr/>
          <a:lstStyle/>
          <a:p>
            <a:r>
              <a:rPr lang="en-US" sz="2400" dirty="0"/>
              <a:t>M55339A</a:t>
            </a:r>
            <a:br>
              <a:rPr lang="en-US" dirty="0"/>
            </a:br>
            <a:br>
              <a:rPr lang="en-US" dirty="0"/>
            </a:br>
            <a:r>
              <a:rPr lang="en-US" dirty="0"/>
              <a:t>Module 2 </a:t>
            </a:r>
            <a:br>
              <a:rPr lang="en-US" dirty="0"/>
            </a:br>
            <a:br>
              <a:rPr lang="en-US" dirty="0"/>
            </a:br>
            <a:r>
              <a:rPr lang="en-US" sz="3600" dirty="0"/>
              <a:t>C# Language Concepts</a:t>
            </a:r>
            <a:br>
              <a:rPr lang="en-US" sz="3600" dirty="0"/>
            </a:br>
            <a:endParaRPr lang="en-GB" dirty="0"/>
          </a:p>
        </p:txBody>
      </p:sp>
      <p:pic>
        <p:nvPicPr>
          <p:cNvPr id="4" name="Picture 3">
            <a:extLst>
              <a:ext uri="{FF2B5EF4-FFF2-40B4-BE49-F238E27FC236}">
                <a16:creationId xmlns:a16="http://schemas.microsoft.com/office/drawing/2014/main" id="{F0DBA9A2-2425-42D5-BEE0-C84F7EF593CE}"/>
              </a:ext>
            </a:extLst>
          </p:cNvPr>
          <p:cNvPicPr>
            <a:picLocks noChangeAspect="1"/>
          </p:cNvPicPr>
          <p:nvPr/>
        </p:nvPicPr>
        <p:blipFill>
          <a:blip r:embed="rId3"/>
          <a:stretch>
            <a:fillRect/>
          </a:stretch>
        </p:blipFill>
        <p:spPr>
          <a:xfrm>
            <a:off x="7659329" y="3427197"/>
            <a:ext cx="4511674" cy="2501037"/>
          </a:xfrm>
          <a:prstGeom prst="rect">
            <a:avLst/>
          </a:prstGeom>
        </p:spPr>
      </p:pic>
    </p:spTree>
    <p:extLst>
      <p:ext uri="{BB962C8B-B14F-4D97-AF65-F5344CB8AC3E}">
        <p14:creationId xmlns:p14="http://schemas.microsoft.com/office/powerpoint/2010/main" val="30682667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07" y="794973"/>
            <a:ext cx="9070923" cy="443198"/>
          </a:xfrm>
        </p:spPr>
        <p:txBody>
          <a:bodyPr/>
          <a:lstStyle/>
          <a:p>
            <a:r>
              <a:rPr lang="en-US" dirty="0"/>
              <a:t>Lesson 2: Method Overloading</a:t>
            </a:r>
          </a:p>
        </p:txBody>
      </p:sp>
      <p:sp>
        <p:nvSpPr>
          <p:cNvPr id="3" name="Text Placeholder 2"/>
          <p:cNvSpPr>
            <a:spLocks noGrp="1"/>
          </p:cNvSpPr>
          <p:nvPr>
            <p:ph type="body" idx="4294967295"/>
          </p:nvPr>
        </p:nvSpPr>
        <p:spPr>
          <a:xfrm>
            <a:off x="404007" y="1835149"/>
            <a:ext cx="11456988" cy="1662113"/>
          </a:xfrm>
        </p:spPr>
        <p:txBody>
          <a:bodyPr/>
          <a:lstStyle/>
          <a:p>
            <a:pPr marL="342900" indent="-342900">
              <a:buFont typeface="Arial" panose="020B0604020202020204" pitchFamily="34" charset="0"/>
              <a:buChar char="•"/>
            </a:pPr>
            <a:r>
              <a:rPr lang="en-US" dirty="0"/>
              <a:t>Creating Overloaded Methods
Creating Methods that Use Optional Parameters
Calling a Method by Using Named Arguments
Creating Methods that Use Output Parameters</a:t>
            </a:r>
          </a:p>
        </p:txBody>
      </p:sp>
    </p:spTree>
    <p:extLst>
      <p:ext uri="{BB962C8B-B14F-4D97-AF65-F5344CB8AC3E}">
        <p14:creationId xmlns:p14="http://schemas.microsoft.com/office/powerpoint/2010/main" val="15379397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Overloaded Methods</a:t>
            </a:r>
          </a:p>
        </p:txBody>
      </p:sp>
      <p:sp>
        <p:nvSpPr>
          <p:cNvPr id="3" name="Text Placeholder 2">
            <a:extLst>
              <a:ext uri="{FF2B5EF4-FFF2-40B4-BE49-F238E27FC236}">
                <a16:creationId xmlns:a16="http://schemas.microsoft.com/office/drawing/2014/main" id="{B33F8A1C-95A1-9990-7C00-F4D5D67142E7}"/>
              </a:ext>
            </a:extLst>
          </p:cNvPr>
          <p:cNvSpPr>
            <a:spLocks noGrp="1"/>
          </p:cNvSpPr>
          <p:nvPr>
            <p:ph type="body" idx="1"/>
          </p:nvPr>
        </p:nvSpPr>
        <p:spPr>
          <a:xfrm>
            <a:off x="465138" y="1546011"/>
            <a:ext cx="11456988" cy="1292662"/>
          </a:xfrm>
        </p:spPr>
        <p:txBody>
          <a:bodyPr/>
          <a:lstStyle/>
          <a:p>
            <a:r>
              <a:rPr lang="en-GB" sz="2400" dirty="0"/>
              <a:t>Overloaded methods share the same method name</a:t>
            </a:r>
          </a:p>
          <a:p>
            <a:r>
              <a:rPr lang="en-GB" sz="2400" dirty="0"/>
              <a:t>Overloaded methods have a unique signature</a:t>
            </a:r>
            <a:endParaRPr lang="en-US" sz="2400" dirty="0"/>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
        <p:nvSpPr>
          <p:cNvPr id="5" name="TextBox 4"/>
          <p:cNvSpPr txBox="1"/>
          <p:nvPr/>
        </p:nvSpPr>
        <p:spPr>
          <a:xfrm>
            <a:off x="845047" y="2517766"/>
            <a:ext cx="10643567" cy="412809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a:t>
            </a:r>
          </a:p>
          <a:p>
            <a:endParaRPr lang="en-GB" sz="1836" b="0" dirty="0">
              <a:latin typeface="Lucida Sans Unicode" pitchFamily="34" charset="0"/>
              <a:cs typeface="Lucida Sans Unicode" pitchFamily="34" charset="0"/>
            </a:endParaRPr>
          </a:p>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(string </a:t>
            </a:r>
            <a:r>
              <a:rPr lang="en-GB" sz="1836" b="0" dirty="0" err="1">
                <a:latin typeface="Lucida Sans Unicode" pitchFamily="34" charset="0"/>
                <a:cs typeface="Lucida Sans Unicode" pitchFamily="34" charset="0"/>
              </a:rPr>
              <a:t>serviceName</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a:t>
            </a:r>
          </a:p>
          <a:p>
            <a:endParaRPr lang="en-GB" sz="1836" b="0" dirty="0">
              <a:latin typeface="Lucida Sans Unicode" pitchFamily="34" charset="0"/>
              <a:cs typeface="Lucida Sans Unicode" pitchFamily="34" charset="0"/>
            </a:endParaRPr>
          </a:p>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int</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serviceId</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1590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Methods that Use Optional Parameters</a:t>
            </a:r>
          </a:p>
        </p:txBody>
      </p:sp>
      <p:sp>
        <p:nvSpPr>
          <p:cNvPr id="3" name="Text Placeholder 2">
            <a:extLst>
              <a:ext uri="{FF2B5EF4-FFF2-40B4-BE49-F238E27FC236}">
                <a16:creationId xmlns:a16="http://schemas.microsoft.com/office/drawing/2014/main" id="{3CD10916-7C56-D6B4-43D9-314658C6D826}"/>
              </a:ext>
            </a:extLst>
          </p:cNvPr>
          <p:cNvSpPr>
            <a:spLocks noGrp="1"/>
          </p:cNvSpPr>
          <p:nvPr>
            <p:ph type="body" idx="1"/>
          </p:nvPr>
        </p:nvSpPr>
        <p:spPr>
          <a:xfrm>
            <a:off x="465138" y="1112683"/>
            <a:ext cx="11456988" cy="4039567"/>
          </a:xfrm>
        </p:spPr>
        <p:txBody>
          <a:bodyPr/>
          <a:lstStyle/>
          <a:p>
            <a:r>
              <a:rPr lang="en-GB" sz="2400" dirty="0"/>
              <a:t>Define all mandatory parameters first</a:t>
            </a:r>
          </a:p>
          <a:p>
            <a:endParaRPr lang="en-GB" dirty="0"/>
          </a:p>
          <a:p>
            <a:endParaRPr lang="en-GB" sz="2400" dirty="0"/>
          </a:p>
          <a:p>
            <a:endParaRPr lang="en-GB" sz="2400" dirty="0"/>
          </a:p>
          <a:p>
            <a:endParaRPr lang="en-GB" sz="2400" dirty="0"/>
          </a:p>
          <a:p>
            <a:endParaRPr lang="en-GB" sz="2400" dirty="0"/>
          </a:p>
          <a:p>
            <a:endParaRPr lang="en-GB" sz="2400" dirty="0"/>
          </a:p>
          <a:p>
            <a:endParaRPr lang="en-GB" sz="1050" dirty="0"/>
          </a:p>
          <a:p>
            <a:r>
              <a:rPr lang="en-GB" sz="2400" dirty="0"/>
              <a:t>Satisfy parameters in sequence</a:t>
            </a:r>
          </a:p>
          <a:p>
            <a:pPr marL="0" indent="0">
              <a:buNone/>
            </a:pPr>
            <a:endParaRPr lang="en-US" sz="2400" dirty="0"/>
          </a:p>
          <a:p>
            <a:endParaRPr lang="en-GB" dirty="0"/>
          </a:p>
        </p:txBody>
      </p:sp>
      <p:sp>
        <p:nvSpPr>
          <p:cNvPr id="4" name="Content Placeholder 2"/>
          <p:cNvSpPr>
            <a:spLocks noGrp="1"/>
          </p:cNvSpPr>
          <p:nvPr/>
        </p:nvSpPr>
        <p:spPr bwMode="auto">
          <a:xfrm>
            <a:off x="2023142" y="854886"/>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856" dirty="0"/>
          </a:p>
        </p:txBody>
      </p:sp>
      <p:sp>
        <p:nvSpPr>
          <p:cNvPr id="5" name="TextBox 4"/>
          <p:cNvSpPr txBox="1"/>
          <p:nvPr/>
        </p:nvSpPr>
        <p:spPr>
          <a:xfrm>
            <a:off x="828374" y="1669155"/>
            <a:ext cx="10800917" cy="211113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bool </a:t>
            </a:r>
            <a:r>
              <a:rPr lang="en-GB" sz="1836" b="0" dirty="0" err="1">
                <a:latin typeface="Lucida Sans Unicode" pitchFamily="34" charset="0"/>
                <a:cs typeface="Lucida Sans Unicode" pitchFamily="34" charset="0"/>
              </a:rPr>
              <a:t>forceStop</a:t>
            </a:r>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   string </a:t>
            </a:r>
            <a:r>
              <a:rPr lang="en-GB" sz="1836" b="0" dirty="0" err="1">
                <a:latin typeface="Lucida Sans Unicode" pitchFamily="34" charset="0"/>
                <a:cs typeface="Lucida Sans Unicode" pitchFamily="34" charset="0"/>
              </a:rPr>
              <a:t>serviceName</a:t>
            </a:r>
            <a:r>
              <a:rPr lang="en-GB" sz="1836" b="0" dirty="0">
                <a:latin typeface="Lucida Sans Unicode" pitchFamily="34" charset="0"/>
                <a:cs typeface="Lucida Sans Unicode" pitchFamily="34" charset="0"/>
              </a:rPr>
              <a:t> = null, </a:t>
            </a:r>
          </a:p>
          <a:p>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int</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serviceId</a:t>
            </a:r>
            <a:r>
              <a:rPr lang="en-GB" sz="1836" b="0" dirty="0">
                <a:latin typeface="Lucida Sans Unicode" pitchFamily="34" charset="0"/>
                <a:cs typeface="Lucida Sans Unicode" pitchFamily="34" charset="0"/>
              </a:rPr>
              <a:t> =1)</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
        <p:nvSpPr>
          <p:cNvPr id="6" name="TextBox 5"/>
          <p:cNvSpPr txBox="1"/>
          <p:nvPr/>
        </p:nvSpPr>
        <p:spPr>
          <a:xfrm>
            <a:off x="828374" y="4367560"/>
            <a:ext cx="10800917" cy="239927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forceStop</a:t>
            </a:r>
            <a:r>
              <a:rPr lang="en-GB" sz="1836" b="0" dirty="0">
                <a:latin typeface="Lucida Sans Unicode" pitchFamily="34" charset="0"/>
                <a:cs typeface="Lucida Sans Unicode" pitchFamily="34" charset="0"/>
              </a:rPr>
              <a:t> = true;</a:t>
            </a:r>
          </a:p>
          <a:p>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forceStop</a:t>
            </a:r>
            <a:r>
              <a:rPr lang="en-GB" sz="1836" b="0" dirty="0">
                <a:latin typeface="Lucida Sans Unicode" pitchFamily="34" charset="0"/>
                <a:cs typeface="Lucida Sans Unicode" pitchFamily="34" charset="0"/>
              </a:rPr>
              <a:t>);</a:t>
            </a:r>
          </a:p>
          <a:p>
            <a:endParaRPr lang="en-GB" sz="1836" b="0" dirty="0">
              <a:latin typeface="Lucida Sans Unicode" pitchFamily="34" charset="0"/>
              <a:cs typeface="Lucida Sans Unicode" pitchFamily="34" charset="0"/>
            </a:endParaRPr>
          </a:p>
          <a:p>
            <a:r>
              <a:rPr lang="en-GB" sz="1836" b="0" dirty="0">
                <a:latin typeface="Lucida Sans Unicode" pitchFamily="34" charset="0"/>
                <a:cs typeface="Lucida Sans Unicode" pitchFamily="34" charset="0"/>
              </a:rPr>
              <a:t>// OR</a:t>
            </a:r>
          </a:p>
          <a:p>
            <a:endParaRPr lang="en-GB" sz="1836" b="0" dirty="0">
              <a:latin typeface="Lucida Sans Unicode" pitchFamily="34" charset="0"/>
              <a:cs typeface="Lucida Sans Unicode" pitchFamily="34" charset="0"/>
            </a:endParaRPr>
          </a:p>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forceStop</a:t>
            </a:r>
            <a:r>
              <a:rPr lang="en-GB" sz="1836" b="0" dirty="0">
                <a:latin typeface="Lucida Sans Unicode" pitchFamily="34" charset="0"/>
                <a:cs typeface="Lucida Sans Unicode" pitchFamily="34" charset="0"/>
              </a:rPr>
              <a:t> = true;</a:t>
            </a:r>
          </a:p>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serviceName</a:t>
            </a:r>
            <a:r>
              <a:rPr lang="en-GB" sz="1836" b="0" dirty="0">
                <a:latin typeface="Lucida Sans Unicode" pitchFamily="34" charset="0"/>
                <a:cs typeface="Lucida Sans Unicode" pitchFamily="34" charset="0"/>
              </a:rPr>
              <a:t> = "</a:t>
            </a:r>
            <a:r>
              <a:rPr lang="en-GB" sz="1836" b="0" dirty="0" err="1">
                <a:latin typeface="Lucida Sans Unicode" pitchFamily="34" charset="0"/>
                <a:cs typeface="Lucida Sans Unicode" pitchFamily="34" charset="0"/>
              </a:rPr>
              <a:t>FourthCoffee.SalesService</a:t>
            </a:r>
            <a:r>
              <a:rPr lang="en-GB" sz="1836" b="0" dirty="0">
                <a:latin typeface="Lucida Sans Unicode" pitchFamily="34" charset="0"/>
                <a:cs typeface="Lucida Sans Unicode" pitchFamily="34" charset="0"/>
              </a:rPr>
              <a:t>";</a:t>
            </a:r>
          </a:p>
          <a:p>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forceStop</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serviceName</a:t>
            </a:r>
            <a:r>
              <a:rPr lang="en-GB" sz="1836"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60381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Method by Using Named Arguments</a:t>
            </a:r>
          </a:p>
        </p:txBody>
      </p:sp>
      <p:sp>
        <p:nvSpPr>
          <p:cNvPr id="3" name="Text Placeholder 2">
            <a:extLst>
              <a:ext uri="{FF2B5EF4-FFF2-40B4-BE49-F238E27FC236}">
                <a16:creationId xmlns:a16="http://schemas.microsoft.com/office/drawing/2014/main" id="{F125F194-C55B-1ECC-E4AA-166F5D227AEF}"/>
              </a:ext>
            </a:extLst>
          </p:cNvPr>
          <p:cNvSpPr>
            <a:spLocks noGrp="1"/>
          </p:cNvSpPr>
          <p:nvPr>
            <p:ph type="body" idx="1"/>
          </p:nvPr>
        </p:nvSpPr>
        <p:spPr>
          <a:xfrm>
            <a:off x="465138" y="1546011"/>
            <a:ext cx="11456988" cy="1661993"/>
          </a:xfrm>
        </p:spPr>
        <p:txBody>
          <a:bodyPr/>
          <a:lstStyle/>
          <a:p>
            <a:r>
              <a:rPr lang="en-GB" sz="2400" dirty="0"/>
              <a:t>Specify parameters by name</a:t>
            </a:r>
          </a:p>
          <a:p>
            <a:r>
              <a:rPr lang="en-GB" sz="2400" dirty="0"/>
              <a:t>Supply arguments in a sequence that differs from the method’s signature</a:t>
            </a:r>
          </a:p>
          <a:p>
            <a:r>
              <a:rPr lang="en-GB" sz="2400" dirty="0"/>
              <a:t>Supply the parameter name and corresponding value separated by a colon</a:t>
            </a:r>
            <a:endParaRPr lang="en-US" sz="2400" dirty="0"/>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
        <p:nvSpPr>
          <p:cNvPr id="5" name="TextBox 4"/>
          <p:cNvSpPr txBox="1"/>
          <p:nvPr/>
        </p:nvSpPr>
        <p:spPr>
          <a:xfrm>
            <a:off x="814658" y="2967307"/>
            <a:ext cx="10873249" cy="38230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err="1">
                <a:latin typeface="Lucida Sans Unicode" pitchFamily="34" charset="0"/>
                <a:cs typeface="Lucida Sans Unicode" pitchFamily="34" charset="0"/>
              </a:rPr>
              <a:t>StopService</a:t>
            </a:r>
            <a:r>
              <a:rPr lang="en-GB" sz="1836" b="0" dirty="0">
                <a:latin typeface="Lucida Sans Unicode" pitchFamily="34" charset="0"/>
                <a:cs typeface="Lucida Sans Unicode" pitchFamily="34" charset="0"/>
              </a:rPr>
              <a:t>(true, </a:t>
            </a:r>
            <a:r>
              <a:rPr lang="en-GB" sz="1836" b="0" dirty="0" err="1">
                <a:latin typeface="Lucida Sans Unicode" pitchFamily="34" charset="0"/>
                <a:cs typeface="Lucida Sans Unicode" pitchFamily="34" charset="0"/>
              </a:rPr>
              <a:t>serviceID</a:t>
            </a:r>
            <a:r>
              <a:rPr lang="en-GB" sz="1836" b="0" dirty="0">
                <a:latin typeface="Lucida Sans Unicode" pitchFamily="34" charset="0"/>
                <a:cs typeface="Lucida Sans Unicode" pitchFamily="34" charset="0"/>
              </a:rPr>
              <a:t>: 1);</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6687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Methods that Use Output Parameters</a:t>
            </a:r>
          </a:p>
        </p:txBody>
      </p:sp>
      <p:sp>
        <p:nvSpPr>
          <p:cNvPr id="3" name="Text Placeholder 2">
            <a:extLst>
              <a:ext uri="{FF2B5EF4-FFF2-40B4-BE49-F238E27FC236}">
                <a16:creationId xmlns:a16="http://schemas.microsoft.com/office/drawing/2014/main" id="{11DC8ECC-E2C5-EE97-C443-776BB7648C28}"/>
              </a:ext>
            </a:extLst>
          </p:cNvPr>
          <p:cNvSpPr>
            <a:spLocks noGrp="1"/>
          </p:cNvSpPr>
          <p:nvPr>
            <p:ph type="body" idx="1"/>
          </p:nvPr>
        </p:nvSpPr>
        <p:spPr>
          <a:xfrm>
            <a:off x="465138" y="1546011"/>
            <a:ext cx="11456988" cy="3139321"/>
          </a:xfrm>
        </p:spPr>
        <p:txBody>
          <a:bodyPr/>
          <a:lstStyle/>
          <a:p>
            <a:r>
              <a:rPr lang="en-GB" sz="2400" dirty="0"/>
              <a:t>Use the </a:t>
            </a:r>
            <a:r>
              <a:rPr lang="en-GB" sz="2400" b="1" dirty="0"/>
              <a:t>out </a:t>
            </a:r>
            <a:r>
              <a:rPr lang="en-GB" sz="2400" dirty="0"/>
              <a:t>keyword to define an output parameter</a:t>
            </a:r>
          </a:p>
          <a:p>
            <a:endParaRPr lang="en-GB" sz="2400" b="1" dirty="0"/>
          </a:p>
          <a:p>
            <a:endParaRPr lang="en-GB" sz="2400" b="1" dirty="0"/>
          </a:p>
          <a:p>
            <a:endParaRPr lang="en-GB" sz="2400" b="1" dirty="0"/>
          </a:p>
          <a:p>
            <a:endParaRPr lang="en-GB" sz="2400" b="1" dirty="0"/>
          </a:p>
          <a:p>
            <a:endParaRPr lang="en-GB" sz="2400" dirty="0"/>
          </a:p>
          <a:p>
            <a:r>
              <a:rPr lang="en-GB" sz="2400" dirty="0"/>
              <a:t>Provide a variable for the corresponding argument when you call the method</a:t>
            </a:r>
            <a:endParaRPr lang="en-US" sz="2400" dirty="0"/>
          </a:p>
          <a:p>
            <a:endParaRPr lang="en-GB" dirty="0"/>
          </a:p>
        </p:txBody>
      </p:sp>
      <p:sp>
        <p:nvSpPr>
          <p:cNvPr id="6"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
        <p:nvSpPr>
          <p:cNvPr id="7" name="TextBox 6"/>
          <p:cNvSpPr txBox="1"/>
          <p:nvPr/>
        </p:nvSpPr>
        <p:spPr>
          <a:xfrm>
            <a:off x="845048" y="2102894"/>
            <a:ext cx="10655290" cy="12467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bool </a:t>
            </a:r>
            <a:r>
              <a:rPr lang="en-GB" sz="1836" b="0" dirty="0" err="1">
                <a:latin typeface="Lucida Sans Unicode" pitchFamily="34" charset="0"/>
                <a:cs typeface="Lucida Sans Unicode" pitchFamily="34" charset="0"/>
              </a:rPr>
              <a:t>IsServiceOnline</a:t>
            </a:r>
            <a:r>
              <a:rPr lang="en-GB" sz="1836" b="0" dirty="0">
                <a:latin typeface="Lucida Sans Unicode" pitchFamily="34" charset="0"/>
                <a:cs typeface="Lucida Sans Unicode" pitchFamily="34" charset="0"/>
              </a:rPr>
              <a:t>(string </a:t>
            </a:r>
            <a:r>
              <a:rPr lang="en-GB" sz="1836" b="0" dirty="0" err="1">
                <a:latin typeface="Lucida Sans Unicode" pitchFamily="34" charset="0"/>
                <a:cs typeface="Lucida Sans Unicode" pitchFamily="34" charset="0"/>
              </a:rPr>
              <a:t>serviceName</a:t>
            </a:r>
            <a:r>
              <a:rPr lang="en-GB" sz="1836" b="0" dirty="0">
                <a:latin typeface="Lucida Sans Unicode" pitchFamily="34" charset="0"/>
                <a:cs typeface="Lucida Sans Unicode" pitchFamily="34" charset="0"/>
              </a:rPr>
              <a:t>, out string </a:t>
            </a:r>
            <a:r>
              <a:rPr lang="en-GB" sz="1836" b="0" dirty="0" err="1">
                <a:latin typeface="Lucida Sans Unicode" pitchFamily="34" charset="0"/>
                <a:cs typeface="Lucida Sans Unicode" pitchFamily="34" charset="0"/>
              </a:rPr>
              <a:t>statusMessage</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
        <p:nvSpPr>
          <p:cNvPr id="8" name="TextBox 7"/>
          <p:cNvSpPr txBox="1"/>
          <p:nvPr/>
        </p:nvSpPr>
        <p:spPr>
          <a:xfrm>
            <a:off x="835890" y="4340252"/>
            <a:ext cx="10655290" cy="12467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statusMessage</a:t>
            </a:r>
            <a:r>
              <a:rPr lang="en-GB" sz="1836" b="0" dirty="0">
                <a:latin typeface="Lucida Sans Unicode" pitchFamily="34" charset="0"/>
                <a:cs typeface="Lucida Sans Unicode" pitchFamily="34" charset="0"/>
              </a:rPr>
              <a:t> = </a:t>
            </a:r>
            <a:r>
              <a:rPr lang="en-GB" sz="1836" b="0" dirty="0" err="1">
                <a:latin typeface="Lucida Sans Unicode" pitchFamily="34" charset="0"/>
                <a:cs typeface="Lucida Sans Unicode" pitchFamily="34" charset="0"/>
              </a:rPr>
              <a:t>string.Empty</a:t>
            </a:r>
            <a:r>
              <a:rPr lang="en-GB" sz="1836" b="0" dirty="0">
                <a:latin typeface="Lucida Sans Unicode" pitchFamily="34" charset="0"/>
                <a:cs typeface="Lucida Sans Unicode" pitchFamily="34" charset="0"/>
              </a:rPr>
              <a:t>;</a:t>
            </a:r>
          </a:p>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isServiceOnline</a:t>
            </a:r>
            <a:r>
              <a:rPr lang="en-GB" sz="1836" b="0" dirty="0">
                <a:latin typeface="Lucida Sans Unicode" pitchFamily="34" charset="0"/>
                <a:cs typeface="Lucida Sans Unicode" pitchFamily="34" charset="0"/>
              </a:rPr>
              <a:t> = </a:t>
            </a:r>
            <a:r>
              <a:rPr lang="en-GB" sz="1836" b="0" dirty="0" err="1">
                <a:latin typeface="Lucida Sans Unicode" pitchFamily="34" charset="0"/>
                <a:cs typeface="Lucida Sans Unicode" pitchFamily="34" charset="0"/>
              </a:rPr>
              <a:t>IsServiceOnline</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FourthCoffee.SalesService</a:t>
            </a:r>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    out </a:t>
            </a:r>
            <a:r>
              <a:rPr lang="en-GB" sz="1836" b="0" dirty="0" err="1">
                <a:latin typeface="Lucida Sans Unicode" pitchFamily="34" charset="0"/>
                <a:cs typeface="Lucida Sans Unicode" pitchFamily="34" charset="0"/>
              </a:rPr>
              <a:t>statusMessage</a:t>
            </a:r>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6865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730" y="759804"/>
            <a:ext cx="9070923" cy="443198"/>
          </a:xfrm>
        </p:spPr>
        <p:txBody>
          <a:bodyPr/>
          <a:lstStyle/>
          <a:p>
            <a:r>
              <a:rPr lang="en-US" dirty="0"/>
              <a:t>Lesson 3: Exception Handling</a:t>
            </a:r>
          </a:p>
        </p:txBody>
      </p:sp>
      <p:sp>
        <p:nvSpPr>
          <p:cNvPr id="3" name="Text Placeholder 2"/>
          <p:cNvSpPr>
            <a:spLocks noGrp="1"/>
          </p:cNvSpPr>
          <p:nvPr>
            <p:ph type="body" idx="4294967295"/>
          </p:nvPr>
        </p:nvSpPr>
        <p:spPr>
          <a:xfrm>
            <a:off x="415730" y="1921364"/>
            <a:ext cx="11456988" cy="1662113"/>
          </a:xfrm>
        </p:spPr>
        <p:txBody>
          <a:bodyPr/>
          <a:lstStyle/>
          <a:p>
            <a:pPr marL="342900" indent="-342900">
              <a:buFont typeface="Arial" panose="020B0604020202020204" pitchFamily="34" charset="0"/>
              <a:buChar char="•"/>
            </a:pPr>
            <a:r>
              <a:rPr lang="en-US" dirty="0"/>
              <a:t>What Is an Exception?
Handling Exception by Using a Try/Catch Block
Using a Finally Block
Throwing Exceptions</a:t>
            </a:r>
          </a:p>
        </p:txBody>
      </p:sp>
    </p:spTree>
    <p:extLst>
      <p:ext uri="{BB962C8B-B14F-4D97-AF65-F5344CB8AC3E}">
        <p14:creationId xmlns:p14="http://schemas.microsoft.com/office/powerpoint/2010/main" val="38934556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Exception?</a:t>
            </a:r>
          </a:p>
        </p:txBody>
      </p:sp>
      <p:sp>
        <p:nvSpPr>
          <p:cNvPr id="3" name="Text Placeholder 2">
            <a:extLst>
              <a:ext uri="{FF2B5EF4-FFF2-40B4-BE49-F238E27FC236}">
                <a16:creationId xmlns:a16="http://schemas.microsoft.com/office/drawing/2014/main" id="{5923699A-3093-EAA8-B3A4-411813F339A8}"/>
              </a:ext>
            </a:extLst>
          </p:cNvPr>
          <p:cNvSpPr>
            <a:spLocks noGrp="1"/>
          </p:cNvSpPr>
          <p:nvPr>
            <p:ph type="body" idx="1"/>
          </p:nvPr>
        </p:nvSpPr>
        <p:spPr>
          <a:xfrm>
            <a:off x="465138" y="1546011"/>
            <a:ext cx="11456988" cy="3693191"/>
          </a:xfrm>
        </p:spPr>
        <p:txBody>
          <a:bodyPr/>
          <a:lstStyle/>
          <a:p>
            <a:r>
              <a:rPr lang="en-GB" sz="2856" dirty="0"/>
              <a:t>An exception is an indication of an error or exceptional condition</a:t>
            </a:r>
          </a:p>
          <a:p>
            <a:r>
              <a:rPr lang="en-GB" sz="2856" dirty="0"/>
              <a:t>The .NET Framework provides many exception classes:</a:t>
            </a:r>
          </a:p>
          <a:p>
            <a:pPr lvl="1"/>
            <a:r>
              <a:rPr lang="en-GB" sz="2448" b="1" dirty="0"/>
              <a:t>Exception</a:t>
            </a:r>
            <a:r>
              <a:rPr lang="en-GB" sz="2448" dirty="0"/>
              <a:t>	</a:t>
            </a:r>
          </a:p>
          <a:p>
            <a:pPr lvl="1"/>
            <a:r>
              <a:rPr lang="en-GB" sz="2448" b="1" dirty="0" err="1"/>
              <a:t>SystemException</a:t>
            </a:r>
            <a:r>
              <a:rPr lang="en-GB" sz="2448" dirty="0"/>
              <a:t>	</a:t>
            </a:r>
          </a:p>
          <a:p>
            <a:pPr lvl="1"/>
            <a:r>
              <a:rPr lang="en-GB" sz="2448" b="1" dirty="0" err="1"/>
              <a:t>ApplicationException</a:t>
            </a:r>
            <a:r>
              <a:rPr lang="en-GB" sz="2448" dirty="0"/>
              <a:t>	</a:t>
            </a:r>
          </a:p>
          <a:p>
            <a:pPr lvl="1"/>
            <a:r>
              <a:rPr lang="en-GB" sz="2448" b="1" dirty="0" err="1"/>
              <a:t>NullReferenceException</a:t>
            </a:r>
            <a:r>
              <a:rPr lang="en-GB" sz="2448" dirty="0"/>
              <a:t>	</a:t>
            </a:r>
          </a:p>
          <a:p>
            <a:pPr lvl="1"/>
            <a:r>
              <a:rPr lang="en-GB" sz="2448" b="1" dirty="0" err="1"/>
              <a:t>FileNotFoundException</a:t>
            </a:r>
            <a:r>
              <a:rPr lang="en-GB" sz="2448" dirty="0"/>
              <a:t>	</a:t>
            </a:r>
          </a:p>
          <a:p>
            <a:pPr lvl="1"/>
            <a:r>
              <a:rPr lang="en-GB" sz="2448" b="1" dirty="0" err="1"/>
              <a:t>SerializationException</a:t>
            </a:r>
            <a:r>
              <a:rPr lang="en-GB" sz="2448" dirty="0"/>
              <a:t>	</a:t>
            </a:r>
            <a:endParaRPr lang="en-US" sz="2448" dirty="0"/>
          </a:p>
          <a:p>
            <a:endParaRPr lang="en-GB" dirty="0"/>
          </a:p>
        </p:txBody>
      </p:sp>
      <p:sp>
        <p:nvSpPr>
          <p:cNvPr id="4" name="Content Placeholder 2"/>
          <p:cNvSpPr>
            <a:spLocks noGrp="1"/>
          </p:cNvSpPr>
          <p:nvPr/>
        </p:nvSpPr>
        <p:spPr bwMode="auto">
          <a:xfrm>
            <a:off x="2023142" y="1041545"/>
            <a:ext cx="8280787" cy="50980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448" dirty="0"/>
          </a:p>
        </p:txBody>
      </p:sp>
    </p:spTree>
    <p:extLst>
      <p:ext uri="{BB962C8B-B14F-4D97-AF65-F5344CB8AC3E}">
        <p14:creationId xmlns:p14="http://schemas.microsoft.com/office/powerpoint/2010/main" val="396131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diagram of an application&#10;&#10;Description automatically generated">
            <a:extLst>
              <a:ext uri="{FF2B5EF4-FFF2-40B4-BE49-F238E27FC236}">
                <a16:creationId xmlns:a16="http://schemas.microsoft.com/office/drawing/2014/main" id="{BF183026-5005-8A34-C3B5-36119179FB7A}"/>
              </a:ext>
            </a:extLst>
          </p:cNvPr>
          <p:cNvPicPr>
            <a:picLocks noChangeAspect="1"/>
          </p:cNvPicPr>
          <p:nvPr/>
        </p:nvPicPr>
        <p:blipFill rotWithShape="1">
          <a:blip r:embed="rId3"/>
          <a:srcRect l="873" t="1778" r="2096" b="2111"/>
          <a:stretch/>
        </p:blipFill>
        <p:spPr>
          <a:xfrm>
            <a:off x="904585" y="54080"/>
            <a:ext cx="8414657" cy="6559310"/>
          </a:xfrm>
          <a:prstGeom prst="rect">
            <a:avLst/>
          </a:prstGeom>
        </p:spPr>
      </p:pic>
    </p:spTree>
    <p:extLst>
      <p:ext uri="{BB962C8B-B14F-4D97-AF65-F5344CB8AC3E}">
        <p14:creationId xmlns:p14="http://schemas.microsoft.com/office/powerpoint/2010/main" val="248073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 by Using a Try/Catch Block</a:t>
            </a:r>
          </a:p>
        </p:txBody>
      </p:sp>
      <p:sp>
        <p:nvSpPr>
          <p:cNvPr id="3" name="Text Placeholder 2">
            <a:extLst>
              <a:ext uri="{FF2B5EF4-FFF2-40B4-BE49-F238E27FC236}">
                <a16:creationId xmlns:a16="http://schemas.microsoft.com/office/drawing/2014/main" id="{DAF51633-7E8F-1795-C5A0-AD42C41EE56E}"/>
              </a:ext>
            </a:extLst>
          </p:cNvPr>
          <p:cNvSpPr>
            <a:spLocks noGrp="1"/>
          </p:cNvSpPr>
          <p:nvPr>
            <p:ph type="body" idx="1"/>
          </p:nvPr>
        </p:nvSpPr>
        <p:spPr>
          <a:xfrm>
            <a:off x="465138" y="1546011"/>
            <a:ext cx="11456988" cy="1292662"/>
          </a:xfrm>
        </p:spPr>
        <p:txBody>
          <a:bodyPr/>
          <a:lstStyle/>
          <a:p>
            <a:r>
              <a:rPr lang="en-GB" sz="2400" dirty="0"/>
              <a:t>Use try/catch blocks to handle exceptions</a:t>
            </a:r>
          </a:p>
          <a:p>
            <a:r>
              <a:rPr lang="en-GB" sz="2400" dirty="0"/>
              <a:t>Use one or more catch blocks to catch different types of exceptions</a:t>
            </a:r>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GB" sz="2856" dirty="0"/>
          </a:p>
        </p:txBody>
      </p:sp>
      <p:sp>
        <p:nvSpPr>
          <p:cNvPr id="5" name="TextBox 5"/>
          <p:cNvSpPr txBox="1"/>
          <p:nvPr/>
        </p:nvSpPr>
        <p:spPr>
          <a:xfrm>
            <a:off x="808250" y="2524011"/>
            <a:ext cx="10668642" cy="326368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try</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Catch all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 exceptions.</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(Exception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Catch all other exceptions.</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0845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Finally Block</a:t>
            </a:r>
          </a:p>
        </p:txBody>
      </p:sp>
      <p:sp>
        <p:nvSpPr>
          <p:cNvPr id="3" name="Text Placeholder 2">
            <a:extLst>
              <a:ext uri="{FF2B5EF4-FFF2-40B4-BE49-F238E27FC236}">
                <a16:creationId xmlns:a16="http://schemas.microsoft.com/office/drawing/2014/main" id="{F6833C34-9ADD-FED2-B3F3-590ABD03E2C5}"/>
              </a:ext>
            </a:extLst>
          </p:cNvPr>
          <p:cNvSpPr>
            <a:spLocks noGrp="1"/>
          </p:cNvSpPr>
          <p:nvPr>
            <p:ph type="body" idx="1"/>
          </p:nvPr>
        </p:nvSpPr>
        <p:spPr>
          <a:xfrm>
            <a:off x="465138" y="1546011"/>
            <a:ext cx="11456988" cy="923330"/>
          </a:xfrm>
        </p:spPr>
        <p:txBody>
          <a:bodyPr/>
          <a:lstStyle/>
          <a:p>
            <a:r>
              <a:rPr lang="en-GB" sz="2400" dirty="0"/>
              <a:t>Use a finally block to run code whether or not an exception has occurred</a:t>
            </a:r>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GB" sz="2856" dirty="0"/>
          </a:p>
        </p:txBody>
      </p:sp>
      <p:sp>
        <p:nvSpPr>
          <p:cNvPr id="5" name="TextBox 4"/>
          <p:cNvSpPr txBox="1"/>
          <p:nvPr/>
        </p:nvSpPr>
        <p:spPr>
          <a:xfrm>
            <a:off x="845048" y="2203865"/>
            <a:ext cx="10584952" cy="44162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try</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Catch all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 exceptions.</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(Exception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Catch all other exceptions.</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finally</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Code that always runs.</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9105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4294967295"/>
          </p:nvPr>
        </p:nvSpPr>
        <p:spPr>
          <a:xfrm>
            <a:off x="3876069" y="2850931"/>
            <a:ext cx="8415280" cy="1661993"/>
          </a:xfrm>
        </p:spPr>
        <p:txBody>
          <a:bodyPr vert="horz" wrap="square" lIns="0" tIns="91440" rIns="146304" bIns="91440" rtlCol="0" anchor="t">
            <a:spAutoFit/>
          </a:bodyPr>
          <a:lstStyle/>
          <a:p>
            <a:pPr marL="342900" indent="-342900">
              <a:buFont typeface="Arial" panose="020B0604020202020204" pitchFamily="34" charset="0"/>
              <a:buChar char="•"/>
            </a:pPr>
            <a:r>
              <a:rPr lang="en-US" dirty="0"/>
              <a:t>Methods</a:t>
            </a:r>
          </a:p>
          <a:p>
            <a:pPr marL="342900" indent="-342900">
              <a:buFont typeface="Arial" panose="020B0604020202020204" pitchFamily="34" charset="0"/>
              <a:buChar char="•"/>
            </a:pPr>
            <a:r>
              <a:rPr lang="en-US" dirty="0"/>
              <a:t>Method Overloading</a:t>
            </a:r>
          </a:p>
          <a:p>
            <a:pPr marL="342900" indent="-342900">
              <a:buFont typeface="Arial" panose="020B0604020202020204" pitchFamily="34" charset="0"/>
              <a:buChar char="•"/>
            </a:pPr>
            <a:r>
              <a:rPr lang="en-US" dirty="0"/>
              <a:t>Exception Handling</a:t>
            </a:r>
          </a:p>
          <a:p>
            <a:pPr marL="342900" indent="-342900">
              <a:buFont typeface="Arial" panose="020B0604020202020204" pitchFamily="34" charset="0"/>
              <a:buChar char="•"/>
            </a:pPr>
            <a:r>
              <a:rPr lang="en-US" dirty="0"/>
              <a:t>Monitoring</a:t>
            </a:r>
          </a:p>
        </p:txBody>
      </p:sp>
    </p:spTree>
    <p:extLst>
      <p:ext uri="{BB962C8B-B14F-4D97-AF65-F5344CB8AC3E}">
        <p14:creationId xmlns:p14="http://schemas.microsoft.com/office/powerpoint/2010/main" val="37207929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Exceptions</a:t>
            </a:r>
          </a:p>
        </p:txBody>
      </p:sp>
      <p:sp>
        <p:nvSpPr>
          <p:cNvPr id="3" name="Text Placeholder 2">
            <a:extLst>
              <a:ext uri="{FF2B5EF4-FFF2-40B4-BE49-F238E27FC236}">
                <a16:creationId xmlns:a16="http://schemas.microsoft.com/office/drawing/2014/main" id="{7DFDCA43-FA34-F13D-4BB0-D450238C1B0B}"/>
              </a:ext>
            </a:extLst>
          </p:cNvPr>
          <p:cNvSpPr>
            <a:spLocks noGrp="1"/>
          </p:cNvSpPr>
          <p:nvPr>
            <p:ph type="body" idx="1"/>
          </p:nvPr>
        </p:nvSpPr>
        <p:spPr>
          <a:xfrm>
            <a:off x="465138" y="1167285"/>
            <a:ext cx="11456988" cy="2769989"/>
          </a:xfrm>
        </p:spPr>
        <p:txBody>
          <a:bodyPr/>
          <a:lstStyle/>
          <a:p>
            <a:r>
              <a:rPr lang="en-GB" sz="2400" dirty="0"/>
              <a:t>Use the </a:t>
            </a:r>
            <a:r>
              <a:rPr lang="en-GB" sz="2400" b="1" dirty="0"/>
              <a:t>throw</a:t>
            </a:r>
            <a:r>
              <a:rPr lang="en-GB" sz="2400" dirty="0"/>
              <a:t> keyword to throw a new exception</a:t>
            </a:r>
          </a:p>
          <a:p>
            <a:endParaRPr lang="en-GB" dirty="0"/>
          </a:p>
          <a:p>
            <a:endParaRPr lang="en-GB" sz="2400" dirty="0"/>
          </a:p>
          <a:p>
            <a:endParaRPr lang="en-GB" sz="2400" dirty="0"/>
          </a:p>
          <a:p>
            <a:endParaRPr lang="en-GB" sz="2400" dirty="0"/>
          </a:p>
          <a:p>
            <a:r>
              <a:rPr lang="en-GB" sz="2400" dirty="0"/>
              <a:t>Use the </a:t>
            </a:r>
            <a:r>
              <a:rPr lang="en-GB" sz="2400" b="1" dirty="0"/>
              <a:t>throw</a:t>
            </a:r>
            <a:r>
              <a:rPr lang="en-GB" sz="2400" dirty="0"/>
              <a:t> keyword to rethrow an existing exception</a:t>
            </a:r>
          </a:p>
          <a:p>
            <a:endParaRPr lang="en-GB" dirty="0"/>
          </a:p>
        </p:txBody>
      </p:sp>
      <p:sp>
        <p:nvSpPr>
          <p:cNvPr id="4" name="Content Placeholder 2"/>
          <p:cNvSpPr>
            <a:spLocks noGrp="1"/>
          </p:cNvSpPr>
          <p:nvPr/>
        </p:nvSpPr>
        <p:spPr bwMode="auto">
          <a:xfrm>
            <a:off x="2023142" y="854886"/>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GB" sz="2856" dirty="0"/>
          </a:p>
        </p:txBody>
      </p:sp>
      <p:sp>
        <p:nvSpPr>
          <p:cNvPr id="5" name="TextBox 4"/>
          <p:cNvSpPr txBox="1"/>
          <p:nvPr/>
        </p:nvSpPr>
        <p:spPr>
          <a:xfrm>
            <a:off x="845047" y="3497262"/>
            <a:ext cx="10702183" cy="326368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try</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catch (Exception ex)</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a:t>
            </a:r>
          </a:p>
          <a:p>
            <a:r>
              <a:rPr lang="en-GB" sz="1836" b="0" dirty="0">
                <a:latin typeface="Lucida Sans Unicode" pitchFamily="34" charset="0"/>
                <a:cs typeface="Lucida Sans Unicode" pitchFamily="34" charset="0"/>
              </a:rPr>
              <a:t>    throw;</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
        <p:nvSpPr>
          <p:cNvPr id="6" name="TextBox 5"/>
          <p:cNvSpPr txBox="1"/>
          <p:nvPr/>
        </p:nvSpPr>
        <p:spPr>
          <a:xfrm>
            <a:off x="845047" y="1771877"/>
            <a:ext cx="10702183" cy="95858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ex = </a:t>
            </a:r>
          </a:p>
          <a:p>
            <a:r>
              <a:rPr lang="en-GB" sz="1836" b="0" dirty="0">
                <a:latin typeface="Lucida Sans Unicode" pitchFamily="34" charset="0"/>
                <a:cs typeface="Lucida Sans Unicode" pitchFamily="34" charset="0"/>
              </a:rPr>
              <a:t>   new </a:t>
            </a:r>
            <a:r>
              <a:rPr lang="en-GB" sz="1836" b="0" dirty="0" err="1">
                <a:latin typeface="Lucida Sans Unicode" pitchFamily="34" charset="0"/>
                <a:cs typeface="Lucida Sans Unicode" pitchFamily="34" charset="0"/>
              </a:rPr>
              <a:t>NullReferenceException</a:t>
            </a:r>
            <a:r>
              <a:rPr lang="en-GB" sz="1836" b="0" dirty="0">
                <a:latin typeface="Lucida Sans Unicode" pitchFamily="34" charset="0"/>
                <a:cs typeface="Lucida Sans Unicode" pitchFamily="34" charset="0"/>
              </a:rPr>
              <a:t>("The 'Name' parameter is null.");</a:t>
            </a:r>
          </a:p>
          <a:p>
            <a:r>
              <a:rPr lang="en-GB" sz="1836" b="0" dirty="0">
                <a:latin typeface="Lucida Sans Unicode" pitchFamily="34" charset="0"/>
                <a:cs typeface="Lucida Sans Unicode" pitchFamily="34" charset="0"/>
              </a:rPr>
              <a:t>throw ex;</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8441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07" y="783251"/>
            <a:ext cx="9070923" cy="443198"/>
          </a:xfrm>
        </p:spPr>
        <p:txBody>
          <a:bodyPr/>
          <a:lstStyle/>
          <a:p>
            <a:r>
              <a:rPr lang="en-US" dirty="0"/>
              <a:t>Lesson 4: Monitoring</a:t>
            </a:r>
          </a:p>
        </p:txBody>
      </p:sp>
      <p:sp>
        <p:nvSpPr>
          <p:cNvPr id="3" name="Text Placeholder 2"/>
          <p:cNvSpPr>
            <a:spLocks noGrp="1"/>
          </p:cNvSpPr>
          <p:nvPr>
            <p:ph type="body" idx="4294967295"/>
          </p:nvPr>
        </p:nvSpPr>
        <p:spPr>
          <a:xfrm>
            <a:off x="404007" y="1835149"/>
            <a:ext cx="11456988" cy="1662113"/>
          </a:xfrm>
        </p:spPr>
        <p:txBody>
          <a:bodyPr/>
          <a:lstStyle/>
          <a:p>
            <a:pPr marL="342900" indent="-342900">
              <a:buFont typeface="Arial" panose="020B0604020202020204" pitchFamily="34" charset="0"/>
              <a:buChar char="•"/>
            </a:pPr>
            <a:r>
              <a:rPr lang="en-US" dirty="0"/>
              <a:t>Using Logging and Tracing
Using Application Profiling
Using Performance Counters
Demonstration: Extending the Class Enrollment Application Functionality Lab</a:t>
            </a:r>
          </a:p>
        </p:txBody>
      </p:sp>
    </p:spTree>
    <p:extLst>
      <p:ext uri="{BB962C8B-B14F-4D97-AF65-F5344CB8AC3E}">
        <p14:creationId xmlns:p14="http://schemas.microsoft.com/office/powerpoint/2010/main" val="27968958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Logging and Tracing</a:t>
            </a:r>
          </a:p>
        </p:txBody>
      </p:sp>
      <p:sp>
        <p:nvSpPr>
          <p:cNvPr id="3" name="Text Placeholder 2">
            <a:extLst>
              <a:ext uri="{FF2B5EF4-FFF2-40B4-BE49-F238E27FC236}">
                <a16:creationId xmlns:a16="http://schemas.microsoft.com/office/drawing/2014/main" id="{2F3CE96D-FCFA-336A-6553-8B284517A31F}"/>
              </a:ext>
            </a:extLst>
          </p:cNvPr>
          <p:cNvSpPr>
            <a:spLocks noGrp="1"/>
          </p:cNvSpPr>
          <p:nvPr>
            <p:ph type="body" idx="1"/>
          </p:nvPr>
        </p:nvSpPr>
        <p:spPr>
          <a:xfrm>
            <a:off x="465138" y="1546011"/>
            <a:ext cx="11456988" cy="3755965"/>
          </a:xfrm>
        </p:spPr>
        <p:txBody>
          <a:bodyPr/>
          <a:lstStyle/>
          <a:p>
            <a:pPr lvl="0"/>
            <a:r>
              <a:rPr lang="en-GB" sz="2856" i="1" dirty="0"/>
              <a:t>Logging</a:t>
            </a:r>
            <a:r>
              <a:rPr lang="en-GB" sz="2856" dirty="0"/>
              <a:t> provides information to users and administrators</a:t>
            </a:r>
          </a:p>
          <a:p>
            <a:pPr lvl="1"/>
            <a:r>
              <a:rPr lang="en-GB" sz="2448" dirty="0"/>
              <a:t>Windows event log</a:t>
            </a:r>
          </a:p>
          <a:p>
            <a:pPr lvl="1"/>
            <a:r>
              <a:rPr lang="en-GB" sz="2448" dirty="0"/>
              <a:t>Text files</a:t>
            </a:r>
          </a:p>
          <a:p>
            <a:pPr lvl="1"/>
            <a:r>
              <a:rPr lang="en-GB" sz="2448" dirty="0"/>
              <a:t>Custom logging destinations</a:t>
            </a:r>
          </a:p>
          <a:p>
            <a:pPr lvl="0"/>
            <a:r>
              <a:rPr lang="en-GB" sz="2856" i="1" dirty="0"/>
              <a:t>Tracing</a:t>
            </a:r>
            <a:r>
              <a:rPr lang="en-GB" sz="2856" dirty="0"/>
              <a:t> provides information to developers</a:t>
            </a:r>
          </a:p>
          <a:p>
            <a:pPr lvl="1"/>
            <a:r>
              <a:rPr lang="en-GB" sz="2448" dirty="0"/>
              <a:t>Visual Studio Output window</a:t>
            </a:r>
          </a:p>
          <a:p>
            <a:pPr lvl="1"/>
            <a:r>
              <a:rPr lang="en-GB" sz="2448" dirty="0"/>
              <a:t>Custom tracing destinations</a:t>
            </a:r>
          </a:p>
          <a:p>
            <a:endParaRPr lang="en-US" sz="2856" dirty="0"/>
          </a:p>
          <a:p>
            <a:endParaRPr lang="en-GB" dirty="0"/>
          </a:p>
        </p:txBody>
      </p:sp>
      <p:sp>
        <p:nvSpPr>
          <p:cNvPr id="4" name="Content Placeholder 2"/>
          <p:cNvSpPr>
            <a:spLocks noGrp="1"/>
          </p:cNvSpPr>
          <p:nvPr/>
        </p:nvSpPr>
        <p:spPr bwMode="auto">
          <a:xfrm>
            <a:off x="2023142" y="1033380"/>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403374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1278-3E48-C077-D390-71A797D9C5D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7E8E75B-D926-9680-E11B-01151DA0C7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12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Application Profiling</a:t>
            </a:r>
          </a:p>
        </p:txBody>
      </p:sp>
      <p:sp>
        <p:nvSpPr>
          <p:cNvPr id="3" name="Text Placeholder 2">
            <a:extLst>
              <a:ext uri="{FF2B5EF4-FFF2-40B4-BE49-F238E27FC236}">
                <a16:creationId xmlns:a16="http://schemas.microsoft.com/office/drawing/2014/main" id="{5CE92AFD-097F-C90E-177B-69F5CB116B38}"/>
              </a:ext>
            </a:extLst>
          </p:cNvPr>
          <p:cNvSpPr>
            <a:spLocks noGrp="1"/>
          </p:cNvSpPr>
          <p:nvPr>
            <p:ph type="body" idx="1"/>
          </p:nvPr>
        </p:nvSpPr>
        <p:spPr>
          <a:xfrm>
            <a:off x="465138" y="1546011"/>
            <a:ext cx="11456988" cy="2031325"/>
          </a:xfrm>
        </p:spPr>
        <p:txBody>
          <a:bodyPr/>
          <a:lstStyle/>
          <a:p>
            <a:pPr lvl="0"/>
            <a:r>
              <a:rPr lang="en-GB" sz="2400" dirty="0"/>
              <a:t>Create and run a </a:t>
            </a:r>
            <a:r>
              <a:rPr lang="en-GB" sz="2400" i="1" dirty="0"/>
              <a:t>performance session</a:t>
            </a:r>
            <a:endParaRPr lang="en-GB" sz="2400" dirty="0"/>
          </a:p>
          <a:p>
            <a:pPr lvl="0"/>
            <a:r>
              <a:rPr lang="en-GB" sz="2400" dirty="0" err="1"/>
              <a:t>Analyze</a:t>
            </a:r>
            <a:r>
              <a:rPr lang="en-GB" sz="2400" dirty="0"/>
              <a:t> the </a:t>
            </a:r>
            <a:r>
              <a:rPr lang="en-GB" sz="2400" i="1" dirty="0"/>
              <a:t>profiling report</a:t>
            </a:r>
            <a:endParaRPr lang="en-GB" sz="2400" dirty="0"/>
          </a:p>
          <a:p>
            <a:pPr lvl="0"/>
            <a:r>
              <a:rPr lang="en-GB" sz="2400" dirty="0"/>
              <a:t>Revise your code and repeat</a:t>
            </a:r>
          </a:p>
          <a:p>
            <a:endParaRPr lang="en-US" sz="2400" dirty="0"/>
          </a:p>
          <a:p>
            <a:endParaRPr lang="en-GB" dirty="0"/>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96816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Performance Counters</a:t>
            </a:r>
          </a:p>
        </p:txBody>
      </p:sp>
      <p:sp>
        <p:nvSpPr>
          <p:cNvPr id="3" name="Text Placeholder 2">
            <a:extLst>
              <a:ext uri="{FF2B5EF4-FFF2-40B4-BE49-F238E27FC236}">
                <a16:creationId xmlns:a16="http://schemas.microsoft.com/office/drawing/2014/main" id="{6F614099-EFEB-5BE2-F366-104EB56B7056}"/>
              </a:ext>
            </a:extLst>
          </p:cNvPr>
          <p:cNvSpPr>
            <a:spLocks noGrp="1"/>
          </p:cNvSpPr>
          <p:nvPr>
            <p:ph type="body" idx="1"/>
          </p:nvPr>
        </p:nvSpPr>
        <p:spPr>
          <a:xfrm>
            <a:off x="465138" y="1546011"/>
            <a:ext cx="11456988" cy="4320991"/>
          </a:xfrm>
        </p:spPr>
        <p:txBody>
          <a:bodyPr/>
          <a:lstStyle/>
          <a:p>
            <a:pPr lvl="0"/>
            <a:r>
              <a:rPr lang="en-GB" sz="2856" dirty="0"/>
              <a:t>Create performance counters and categories in code or in Server Explorer</a:t>
            </a:r>
          </a:p>
          <a:p>
            <a:pPr lvl="0"/>
            <a:r>
              <a:rPr lang="en-GB" sz="2856" dirty="0"/>
              <a:t>Specify:</a:t>
            </a:r>
          </a:p>
          <a:p>
            <a:pPr lvl="1"/>
            <a:r>
              <a:rPr lang="en-GB" sz="2448" dirty="0"/>
              <a:t>A name</a:t>
            </a:r>
          </a:p>
          <a:p>
            <a:pPr lvl="1"/>
            <a:r>
              <a:rPr lang="en-GB" sz="2448" dirty="0"/>
              <a:t>Some help text</a:t>
            </a:r>
          </a:p>
          <a:p>
            <a:pPr lvl="1"/>
            <a:r>
              <a:rPr lang="en-GB" sz="2448" dirty="0"/>
              <a:t>The base performance counter type</a:t>
            </a:r>
          </a:p>
          <a:p>
            <a:pPr lvl="0"/>
            <a:r>
              <a:rPr lang="en-GB" sz="2856" dirty="0"/>
              <a:t>Update custom performance counters in code</a:t>
            </a:r>
          </a:p>
          <a:p>
            <a:pPr lvl="0"/>
            <a:r>
              <a:rPr lang="en-GB" sz="2856" dirty="0"/>
              <a:t>View performance counters in Performance Monitor (perfmon.exe)</a:t>
            </a:r>
          </a:p>
          <a:p>
            <a:endParaRPr lang="en-US" sz="2856" dirty="0"/>
          </a:p>
          <a:p>
            <a:endParaRPr lang="en-GB" dirty="0"/>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131565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79194" y="2076235"/>
            <a:ext cx="11735460" cy="1828800"/>
          </a:xfrm>
        </p:spPr>
        <p:txBody>
          <a:bodyPr/>
          <a:lstStyle/>
          <a:p>
            <a:r>
              <a:rPr lang="en-US" dirty="0"/>
              <a:t>Demonstration: Extending the Class Enrollment Application Functionality Lab</a:t>
            </a:r>
          </a:p>
        </p:txBody>
      </p:sp>
      <p:sp>
        <p:nvSpPr>
          <p:cNvPr id="3" name="Text Placeholder 2">
            <a:extLst>
              <a:ext uri="{FF2B5EF4-FFF2-40B4-BE49-F238E27FC236}">
                <a16:creationId xmlns:a16="http://schemas.microsoft.com/office/drawing/2014/main" id="{07AED97E-19F8-415C-B95D-28F111A286D3}"/>
              </a:ext>
            </a:extLst>
          </p:cNvPr>
          <p:cNvSpPr>
            <a:spLocks noGrp="1"/>
          </p:cNvSpPr>
          <p:nvPr>
            <p:ph type="body" idx="4294967295"/>
          </p:nvPr>
        </p:nvSpPr>
        <p:spPr>
          <a:xfrm>
            <a:off x="533895" y="4164175"/>
            <a:ext cx="11456988" cy="923330"/>
          </a:xfrm>
        </p:spPr>
        <p:txBody>
          <a:bodyPr/>
          <a:lstStyle/>
          <a:p>
            <a:pPr marL="0" indent="0">
              <a:buNone/>
            </a:pPr>
            <a:r>
              <a:rPr lang="en-US" sz="2400" dirty="0">
                <a:solidFill>
                  <a:schemeClr val="bg1"/>
                </a:solidFill>
              </a:rPr>
              <a:t>In this demonstration, you will learn about the tasks that you will perform in the lab for this module</a:t>
            </a:r>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39536126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CA" dirty="0"/>
              <a:t>Lab: </a:t>
            </a:r>
            <a:r>
              <a:rPr lang="en-US" dirty="0"/>
              <a:t>Extending the Class Enrollment Application Functionality</a:t>
            </a:r>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329320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endParaRPr lang="en-US" sz="1200" spc="0" dirty="0">
              <a:solidFill>
                <a:schemeClr val="tx1"/>
              </a:solidFill>
              <a:latin typeface="+mn-lt"/>
              <a:cs typeface="Segoe UI Semilight"/>
            </a:endParaRPr>
          </a:p>
          <a:p>
            <a:r>
              <a:rPr lang="en-US" sz="2000" spc="0" dirty="0">
                <a:solidFill>
                  <a:schemeClr val="tx1"/>
                </a:solidFill>
                <a:latin typeface="+mn-lt"/>
                <a:cs typeface="Segoe UI Semilight"/>
              </a:rPr>
              <a:t>You have been asked to refactor the code that you wrote in the lab exercises for module 1 into separate methods to avoid the duplication of code in the Class Enrollment Application.</a:t>
            </a:r>
          </a:p>
          <a:p>
            <a:r>
              <a:rPr lang="en-US" sz="2000" spc="0" dirty="0">
                <a:solidFill>
                  <a:schemeClr val="tx1"/>
                </a:solidFill>
                <a:latin typeface="+mn-lt"/>
                <a:cs typeface="Segoe UI Semilight"/>
              </a:rPr>
              <a:t> </a:t>
            </a:r>
          </a:p>
          <a:p>
            <a:r>
              <a:rPr lang="en-US" sz="2000" spc="0" dirty="0">
                <a:solidFill>
                  <a:schemeClr val="tx1"/>
                </a:solidFill>
                <a:latin typeface="+mn-lt"/>
                <a:cs typeface="Segoe UI Semilight"/>
              </a:rPr>
              <a:t>Also, you have been asked to write code that validates the student information that the user enters and to enable the updated student information to be written back to the database, handling any errors that may occur.</a:t>
            </a:r>
          </a:p>
          <a:p>
            <a:r>
              <a:rPr lang="en-US" sz="2000" spc="0" dirty="0">
                <a:solidFill>
                  <a:schemeClr val="tx1"/>
                </a:solidFill>
                <a:latin typeface="+mn-lt"/>
                <a:cs typeface="Segoe UI Semilight"/>
              </a:rPr>
              <a:t> </a:t>
            </a:r>
          </a:p>
          <a:p>
            <a:endParaRPr lang="en-GB" sz="1800" spc="0" dirty="0">
              <a:solidFill>
                <a:schemeClr val="tx1"/>
              </a:solidFill>
              <a:latin typeface="+mn-lt"/>
              <a:cs typeface="Segoe UI Semilight"/>
            </a:endParaRPr>
          </a:p>
          <a:p>
            <a:endParaRPr lang="en-GB" sz="2000" spc="0" dirty="0">
              <a:solidFill>
                <a:schemeClr val="tx1"/>
              </a:solidFill>
              <a:latin typeface="+mn-lt"/>
              <a:cs typeface="Segoe UI Semilight"/>
            </a:endParaRPr>
          </a:p>
        </p:txBody>
      </p:sp>
      <p:sp>
        <p:nvSpPr>
          <p:cNvPr id="4" name="Text Placeholder 2">
            <a:extLst>
              <a:ext uri="{FF2B5EF4-FFF2-40B4-BE49-F238E27FC236}">
                <a16:creationId xmlns:a16="http://schemas.microsoft.com/office/drawing/2014/main" id="{9B550A2E-E023-66BB-FBBF-E53140183304}"/>
              </a:ext>
            </a:extLst>
          </p:cNvPr>
          <p:cNvSpPr txBox="1">
            <a:spLocks/>
          </p:cNvSpPr>
          <p:nvPr/>
        </p:nvSpPr>
        <p:spPr>
          <a:xfrm>
            <a:off x="427037" y="4301399"/>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970F024E-F2B3-BEE9-16DC-21DC532C48D4}"/>
              </a:ext>
            </a:extLst>
          </p:cNvPr>
          <p:cNvSpPr/>
          <p:nvPr/>
        </p:nvSpPr>
        <p:spPr bwMode="auto">
          <a:xfrm>
            <a:off x="427037" y="4838229"/>
            <a:ext cx="2667855" cy="19563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Exercise 1:</a:t>
            </a:r>
            <a:br>
              <a:rPr lang="en-US" sz="2000" dirty="0">
                <a:solidFill>
                  <a:schemeClr val="tx1"/>
                </a:solidFill>
                <a:cs typeface="Segoe UI Semilight"/>
              </a:rPr>
            </a:br>
            <a:r>
              <a:rPr lang="en-US" sz="2000" dirty="0">
                <a:solidFill>
                  <a:schemeClr val="tx1"/>
                </a:solidFill>
                <a:cs typeface="Segoe UI Semilight"/>
              </a:rPr>
              <a:t>Refactoring the Enrollment Code</a:t>
            </a:r>
          </a:p>
        </p:txBody>
      </p:sp>
      <p:sp>
        <p:nvSpPr>
          <p:cNvPr id="6" name="Rectangle 5">
            <a:extLst>
              <a:ext uri="{FF2B5EF4-FFF2-40B4-BE49-F238E27FC236}">
                <a16:creationId xmlns:a16="http://schemas.microsoft.com/office/drawing/2014/main" id="{D8A1EE10-923E-3C9A-7A42-A8A050909BCF}"/>
              </a:ext>
            </a:extLst>
          </p:cNvPr>
          <p:cNvSpPr/>
          <p:nvPr/>
        </p:nvSpPr>
        <p:spPr bwMode="auto">
          <a:xfrm>
            <a:off x="3306636" y="4838229"/>
            <a:ext cx="2667855" cy="19563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Exercise 2:</a:t>
            </a:r>
            <a:br>
              <a:rPr lang="en-US" sz="2000" dirty="0">
                <a:solidFill>
                  <a:schemeClr val="tx1"/>
                </a:solidFill>
                <a:cs typeface="Segoe UI Semilight"/>
              </a:rPr>
            </a:br>
            <a:r>
              <a:rPr lang="en-US" sz="2000" dirty="0">
                <a:solidFill>
                  <a:schemeClr val="tx1"/>
                </a:solidFill>
                <a:cs typeface="Segoe UI Semilight"/>
              </a:rPr>
              <a:t>Validating Student Information</a:t>
            </a:r>
          </a:p>
        </p:txBody>
      </p:sp>
      <p:sp>
        <p:nvSpPr>
          <p:cNvPr id="7" name="Rectangle 6">
            <a:extLst>
              <a:ext uri="{FF2B5EF4-FFF2-40B4-BE49-F238E27FC236}">
                <a16:creationId xmlns:a16="http://schemas.microsoft.com/office/drawing/2014/main" id="{0C10865A-C793-7430-D482-F3D603B07D12}"/>
              </a:ext>
            </a:extLst>
          </p:cNvPr>
          <p:cNvSpPr/>
          <p:nvPr/>
        </p:nvSpPr>
        <p:spPr bwMode="auto">
          <a:xfrm>
            <a:off x="6186235" y="4838229"/>
            <a:ext cx="2667855" cy="19563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Exercise 3:</a:t>
            </a:r>
            <a:br>
              <a:rPr lang="en-US" sz="2000" dirty="0">
                <a:solidFill>
                  <a:schemeClr val="tx1"/>
                </a:solidFill>
                <a:cs typeface="Segoe UI Semilight"/>
              </a:rPr>
            </a:br>
            <a:r>
              <a:rPr lang="en-US" sz="2000" dirty="0">
                <a:solidFill>
                  <a:schemeClr val="tx1"/>
                </a:solidFill>
                <a:cs typeface="Segoe UI Semilight"/>
              </a:rPr>
              <a:t>Saving Changes to the Class List</a:t>
            </a:r>
          </a:p>
        </p:txBody>
      </p:sp>
    </p:spTree>
    <p:extLst>
      <p:ext uri="{BB962C8B-B14F-4D97-AF65-F5344CB8AC3E}">
        <p14:creationId xmlns:p14="http://schemas.microsoft.com/office/powerpoint/2010/main" val="18719057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4294967295"/>
          </p:nvPr>
        </p:nvSpPr>
        <p:spPr>
          <a:xfrm>
            <a:off x="3632200" y="2851149"/>
            <a:ext cx="11456988" cy="1292225"/>
          </a:xfrm>
        </p:spPr>
        <p:txBody>
          <a:bodyPr/>
          <a:lstStyle/>
          <a:p>
            <a:pPr marL="342900" indent="-342900">
              <a:buFont typeface="Arial" panose="020B0604020202020204" pitchFamily="34" charset="0"/>
              <a:buChar char="•"/>
            </a:pPr>
            <a:r>
              <a:rPr lang="en-US" dirty="0"/>
              <a:t>Review Questions
Tools
Common Issues and Troubleshooting Tips</a:t>
            </a:r>
          </a:p>
        </p:txBody>
      </p:sp>
      <p:pic>
        <p:nvPicPr>
          <p:cNvPr id="5" name="Graphic 4">
            <a:extLst>
              <a:ext uri="{FF2B5EF4-FFF2-40B4-BE49-F238E27FC236}">
                <a16:creationId xmlns:a16="http://schemas.microsoft.com/office/drawing/2014/main" id="{0325094C-18AF-974C-8F2D-B0B7B83F3A5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754" y="4781006"/>
            <a:ext cx="1361096" cy="1875289"/>
          </a:xfrm>
          <a:prstGeom prst="rect">
            <a:avLst/>
          </a:prstGeom>
        </p:spPr>
      </p:pic>
    </p:spTree>
    <p:extLst>
      <p:ext uri="{BB962C8B-B14F-4D97-AF65-F5344CB8AC3E}">
        <p14:creationId xmlns:p14="http://schemas.microsoft.com/office/powerpoint/2010/main" val="14256680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a:xfrm>
            <a:off x="378607" y="766643"/>
            <a:ext cx="9070923" cy="443198"/>
          </a:xfrm>
        </p:spPr>
        <p:txBody>
          <a:bodyPr/>
          <a:lstStyle/>
          <a:p>
            <a:r>
              <a:rPr lang="en-US" dirty="0"/>
              <a:t>End of presentation</a:t>
            </a:r>
          </a:p>
        </p:txBody>
      </p:sp>
    </p:spTree>
    <p:extLst>
      <p:ext uri="{BB962C8B-B14F-4D97-AF65-F5344CB8AC3E}">
        <p14:creationId xmlns:p14="http://schemas.microsoft.com/office/powerpoint/2010/main" val="13658174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07" y="800573"/>
            <a:ext cx="9070923" cy="443198"/>
          </a:xfrm>
        </p:spPr>
        <p:txBody>
          <a:bodyPr/>
          <a:lstStyle/>
          <a:p>
            <a:r>
              <a:rPr lang="en-US" dirty="0"/>
              <a:t>Lesson 1: Methods</a:t>
            </a:r>
          </a:p>
        </p:txBody>
      </p:sp>
      <p:sp>
        <p:nvSpPr>
          <p:cNvPr id="3" name="Text Placeholder 2"/>
          <p:cNvSpPr>
            <a:spLocks noGrp="1"/>
          </p:cNvSpPr>
          <p:nvPr>
            <p:ph type="body" idx="4294967295"/>
          </p:nvPr>
        </p:nvSpPr>
        <p:spPr>
          <a:xfrm>
            <a:off x="404007" y="1805533"/>
            <a:ext cx="11456988" cy="2031325"/>
          </a:xfrm>
        </p:spPr>
        <p:txBody>
          <a:bodyPr/>
          <a:lstStyle/>
          <a:p>
            <a:pPr marL="342900" indent="-342900">
              <a:buFont typeface="Arial" panose="020B0604020202020204" pitchFamily="34" charset="0"/>
              <a:buChar char="•"/>
            </a:pPr>
            <a:r>
              <a:rPr lang="en-US" dirty="0"/>
              <a:t>What Is a Method?</a:t>
            </a:r>
          </a:p>
          <a:p>
            <a:pPr marL="342900" indent="-342900">
              <a:buFont typeface="Arial" panose="020B0604020202020204" pitchFamily="34" charset="0"/>
              <a:buChar char="•"/>
            </a:pPr>
            <a:r>
              <a:rPr lang="en-US" dirty="0"/>
              <a:t>Creating Methods</a:t>
            </a:r>
          </a:p>
          <a:p>
            <a:pPr marL="342900" indent="-342900">
              <a:buFont typeface="Arial" panose="020B0604020202020204" pitchFamily="34" charset="0"/>
              <a:buChar char="•"/>
            </a:pPr>
            <a:r>
              <a:rPr lang="en-US" dirty="0"/>
              <a:t>Invoking Methods</a:t>
            </a:r>
          </a:p>
          <a:p>
            <a:pPr marL="342900" indent="-342900">
              <a:buFont typeface="Arial" panose="020B0604020202020204" pitchFamily="34" charset="0"/>
              <a:buChar char="•"/>
            </a:pPr>
            <a:r>
              <a:rPr lang="en-US" dirty="0"/>
              <a:t>Debugging Methods</a:t>
            </a:r>
          </a:p>
          <a:p>
            <a:pPr marL="342900" indent="-342900">
              <a:buFont typeface="Arial" panose="020B0604020202020204" pitchFamily="34" charset="0"/>
              <a:buChar char="•"/>
            </a:pPr>
            <a:r>
              <a:rPr lang="en-US" dirty="0"/>
              <a:t>Demonstration: Creating, Invoking, and Debugging Methods</a:t>
            </a:r>
          </a:p>
        </p:txBody>
      </p:sp>
    </p:spTree>
    <p:extLst>
      <p:ext uri="{BB962C8B-B14F-4D97-AF65-F5344CB8AC3E}">
        <p14:creationId xmlns:p14="http://schemas.microsoft.com/office/powerpoint/2010/main" val="42209788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Method?</a:t>
            </a:r>
          </a:p>
        </p:txBody>
      </p:sp>
      <p:sp>
        <p:nvSpPr>
          <p:cNvPr id="3" name="Text Placeholder 2">
            <a:extLst>
              <a:ext uri="{FF2B5EF4-FFF2-40B4-BE49-F238E27FC236}">
                <a16:creationId xmlns:a16="http://schemas.microsoft.com/office/drawing/2014/main" id="{E48CCBDD-FA71-AC94-DE45-0D1A80E8347B}"/>
              </a:ext>
            </a:extLst>
          </p:cNvPr>
          <p:cNvSpPr>
            <a:spLocks noGrp="1"/>
          </p:cNvSpPr>
          <p:nvPr>
            <p:ph type="body" idx="1"/>
          </p:nvPr>
        </p:nvSpPr>
        <p:spPr>
          <a:xfrm>
            <a:off x="465138" y="1977499"/>
            <a:ext cx="11456988" cy="1107996"/>
          </a:xfrm>
        </p:spPr>
        <p:txBody>
          <a:bodyPr vert="horz" wrap="square" lIns="0" tIns="91440" rIns="146304" bIns="91440" rtlCol="0" anchor="t">
            <a:spAutoFit/>
          </a:bodyPr>
          <a:lstStyle/>
          <a:p>
            <a:pPr marL="0" indent="0">
              <a:buNone/>
            </a:pPr>
            <a:r>
              <a:rPr lang="en-GB" sz="2000" dirty="0">
                <a:solidFill>
                  <a:schemeClr val="tx1"/>
                </a:solidFill>
                <a:latin typeface="Segoe UI Semilight"/>
                <a:cs typeface="Segoe UI Semilight"/>
              </a:rPr>
              <a:t>A method is a code block that contains a series of statements. A program causes the statements to be executed by calling the method and specifying any required method arguments. In C#, every executed instruction is performed in the context of a method.</a:t>
            </a:r>
            <a:endParaRPr lang="en-US" sz="2000">
              <a:solidFill>
                <a:schemeClr val="tx1"/>
              </a:solidFill>
              <a:latin typeface="Segoe UI Semilight"/>
              <a:cs typeface="Segoe UI Semilight"/>
            </a:endParaRPr>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151896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Method?</a:t>
            </a:r>
          </a:p>
        </p:txBody>
      </p:sp>
      <p:sp>
        <p:nvSpPr>
          <p:cNvPr id="3" name="Text Placeholder 2">
            <a:extLst>
              <a:ext uri="{FF2B5EF4-FFF2-40B4-BE49-F238E27FC236}">
                <a16:creationId xmlns:a16="http://schemas.microsoft.com/office/drawing/2014/main" id="{E48CCBDD-FA71-AC94-DE45-0D1A80E8347B}"/>
              </a:ext>
            </a:extLst>
          </p:cNvPr>
          <p:cNvSpPr>
            <a:spLocks noGrp="1"/>
          </p:cNvSpPr>
          <p:nvPr>
            <p:ph type="body" idx="1"/>
          </p:nvPr>
        </p:nvSpPr>
        <p:spPr>
          <a:xfrm>
            <a:off x="465138" y="1546011"/>
            <a:ext cx="11456988" cy="1661993"/>
          </a:xfrm>
        </p:spPr>
        <p:txBody>
          <a:bodyPr/>
          <a:lstStyle/>
          <a:p>
            <a:r>
              <a:rPr lang="en-GB" sz="2400" dirty="0"/>
              <a:t>Methods encapsulate operations that protect data</a:t>
            </a:r>
            <a:endParaRPr lang="en-US" sz="2400" dirty="0"/>
          </a:p>
          <a:p>
            <a:r>
              <a:rPr lang="en-US" sz="2400" dirty="0"/>
              <a:t>.NET Framework applications contain a </a:t>
            </a:r>
            <a:r>
              <a:rPr lang="en-US" sz="2400" b="1" dirty="0"/>
              <a:t>Main</a:t>
            </a:r>
            <a:r>
              <a:rPr lang="en-US" sz="2400" dirty="0"/>
              <a:t> entry point method</a:t>
            </a:r>
          </a:p>
          <a:p>
            <a:r>
              <a:rPr lang="en-US" sz="2400" dirty="0"/>
              <a:t>The .NET Framework provides many methods in the base class library</a:t>
            </a:r>
          </a:p>
          <a:p>
            <a:endParaRPr lang="en-GB" dirty="0"/>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253276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Methods</a:t>
            </a:r>
          </a:p>
        </p:txBody>
      </p:sp>
      <p:sp>
        <p:nvSpPr>
          <p:cNvPr id="3" name="Text Placeholder 2">
            <a:extLst>
              <a:ext uri="{FF2B5EF4-FFF2-40B4-BE49-F238E27FC236}">
                <a16:creationId xmlns:a16="http://schemas.microsoft.com/office/drawing/2014/main" id="{57F03902-7331-D5AD-8378-C51CE4941474}"/>
              </a:ext>
            </a:extLst>
          </p:cNvPr>
          <p:cNvSpPr>
            <a:spLocks noGrp="1"/>
          </p:cNvSpPr>
          <p:nvPr>
            <p:ph type="body" idx="1"/>
          </p:nvPr>
        </p:nvSpPr>
        <p:spPr>
          <a:xfrm>
            <a:off x="465138" y="1546011"/>
            <a:ext cx="11456988" cy="4313617"/>
          </a:xfrm>
        </p:spPr>
        <p:txBody>
          <a:bodyPr/>
          <a:lstStyle/>
          <a:p>
            <a:r>
              <a:rPr lang="en-GB" sz="2856" dirty="0"/>
              <a:t>Methods comprise two elements:</a:t>
            </a:r>
          </a:p>
          <a:p>
            <a:pPr lvl="1"/>
            <a:r>
              <a:rPr lang="en-GB" sz="2448" dirty="0"/>
              <a:t>Method specification (return type, name, parameters)</a:t>
            </a:r>
          </a:p>
          <a:p>
            <a:pPr lvl="1"/>
            <a:r>
              <a:rPr lang="en-GB" sz="2448" dirty="0"/>
              <a:t>Method body </a:t>
            </a:r>
            <a:endParaRPr lang="en-US" sz="2448" dirty="0"/>
          </a:p>
          <a:p>
            <a:r>
              <a:rPr lang="en-US" sz="2856" dirty="0"/>
              <a:t>Use the </a:t>
            </a:r>
            <a:r>
              <a:rPr lang="en-US" sz="2856" b="1" dirty="0"/>
              <a:t>ref</a:t>
            </a:r>
            <a:r>
              <a:rPr lang="en-US" sz="2856" dirty="0"/>
              <a:t> keyword to pass parameter references</a:t>
            </a:r>
          </a:p>
          <a:p>
            <a:pPr marL="0" indent="0">
              <a:buNone/>
            </a:pPr>
            <a:endParaRPr lang="en-US" sz="2856" dirty="0"/>
          </a:p>
          <a:p>
            <a:pPr marL="0" indent="0">
              <a:buNone/>
            </a:pPr>
            <a:endParaRPr lang="en-US" sz="2856" dirty="0"/>
          </a:p>
          <a:p>
            <a:pPr marL="0" indent="0">
              <a:buNone/>
            </a:pPr>
            <a:endParaRPr lang="en-US" sz="2856" dirty="0"/>
          </a:p>
          <a:p>
            <a:pPr marL="0" indent="0">
              <a:buNone/>
            </a:pPr>
            <a:endParaRPr lang="en-US" sz="2856" dirty="0"/>
          </a:p>
          <a:p>
            <a:r>
              <a:rPr lang="en-US" dirty="0"/>
              <a:t>Use the return keyword to return a value from the method</a:t>
            </a:r>
          </a:p>
          <a:p>
            <a:endParaRPr lang="en-GB" dirty="0"/>
          </a:p>
        </p:txBody>
      </p:sp>
      <p:sp>
        <p:nvSpPr>
          <p:cNvPr id="4" name="Content Placeholder 2"/>
          <p:cNvSpPr>
            <a:spLocks noGrp="1"/>
          </p:cNvSpPr>
          <p:nvPr/>
        </p:nvSpPr>
        <p:spPr bwMode="auto">
          <a:xfrm>
            <a:off x="2023142" y="1041545"/>
            <a:ext cx="8280787" cy="27665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856" dirty="0"/>
          </a:p>
        </p:txBody>
      </p:sp>
      <p:sp>
        <p:nvSpPr>
          <p:cNvPr id="5" name="TextBox 4"/>
          <p:cNvSpPr txBox="1"/>
          <p:nvPr/>
        </p:nvSpPr>
        <p:spPr>
          <a:xfrm>
            <a:off x="845048" y="3404684"/>
            <a:ext cx="10690460" cy="12467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StartService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int</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upTime</a:t>
            </a:r>
            <a:r>
              <a:rPr lang="en-GB" sz="1836" b="0" dirty="0">
                <a:latin typeface="Lucida Sans Unicode" pitchFamily="34" charset="0"/>
                <a:cs typeface="Lucida Sans Unicode" pitchFamily="34" charset="0"/>
              </a:rPr>
              <a:t>, bool </a:t>
            </a:r>
            <a:r>
              <a:rPr lang="en-GB" sz="1836" b="0" dirty="0" err="1">
                <a:latin typeface="Lucida Sans Unicode" pitchFamily="34" charset="0"/>
                <a:cs typeface="Lucida Sans Unicode" pitchFamily="34" charset="0"/>
              </a:rPr>
              <a:t>shutdownAutomatically</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Perform some processing here.</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
        <p:nvSpPr>
          <p:cNvPr id="6" name="Content Placeholder 2">
            <a:extLst>
              <a:ext uri="{FF2B5EF4-FFF2-40B4-BE49-F238E27FC236}">
                <a16:creationId xmlns:a16="http://schemas.microsoft.com/office/drawing/2014/main" id="{A907B7C3-F536-4BF5-80B8-01E413583EF0}"/>
              </a:ext>
            </a:extLst>
          </p:cNvPr>
          <p:cNvSpPr txBox="1">
            <a:spLocks/>
          </p:cNvSpPr>
          <p:nvPr/>
        </p:nvSpPr>
        <p:spPr bwMode="auto">
          <a:xfrm>
            <a:off x="2021522" y="4305656"/>
            <a:ext cx="8280787" cy="9790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193" indent="-177193">
              <a:buClr>
                <a:srgbClr val="0070C0"/>
              </a:buClr>
              <a:buSzPct val="90000"/>
              <a:buFont typeface="Arial" panose="020B0604020202020204" pitchFamily="34" charset="0"/>
              <a:buChar char="•"/>
            </a:pPr>
            <a:endParaRPr lang="en-GB" sz="2856" b="0" kern="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79D84ED-9B92-4D75-BF43-C5C94530C58D}"/>
              </a:ext>
            </a:extLst>
          </p:cNvPr>
          <p:cNvSpPr txBox="1"/>
          <p:nvPr/>
        </p:nvSpPr>
        <p:spPr>
          <a:xfrm>
            <a:off x="845048" y="5513879"/>
            <a:ext cx="10690460" cy="12467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836" b="0" dirty="0">
                <a:latin typeface="Lucida Sans Unicode" panose="020B0602030504020204" pitchFamily="34" charset="0"/>
                <a:cs typeface="Lucida Sans Unicode" panose="020B0602030504020204" pitchFamily="34" charset="0"/>
              </a:rPr>
              <a:t>string </a:t>
            </a:r>
            <a:r>
              <a:rPr lang="en-US" sz="1836" b="0" dirty="0" err="1">
                <a:latin typeface="Lucida Sans Unicode" panose="020B0602030504020204" pitchFamily="34" charset="0"/>
                <a:cs typeface="Lucida Sans Unicode" panose="020B0602030504020204" pitchFamily="34" charset="0"/>
              </a:rPr>
              <a:t>GetServiceName</a:t>
            </a:r>
            <a:r>
              <a:rPr lang="en-US" sz="1836" b="0" dirty="0">
                <a:latin typeface="Lucida Sans Unicode" panose="020B0602030504020204" pitchFamily="34" charset="0"/>
                <a:cs typeface="Lucida Sans Unicode" panose="020B0602030504020204" pitchFamily="34" charset="0"/>
              </a:rPr>
              <a:t>()</a:t>
            </a:r>
            <a:endParaRPr lang="x-none" sz="1836" b="0" dirty="0">
              <a:latin typeface="Lucida Sans Unicode" panose="020B0602030504020204" pitchFamily="34" charset="0"/>
              <a:cs typeface="Lucida Sans Unicode" panose="020B0602030504020204" pitchFamily="34" charset="0"/>
            </a:endParaRPr>
          </a:p>
          <a:p>
            <a:r>
              <a:rPr lang="en-US" sz="1836" b="0" dirty="0">
                <a:latin typeface="Lucida Sans Unicode" panose="020B0602030504020204" pitchFamily="34" charset="0"/>
                <a:cs typeface="Lucida Sans Unicode" panose="020B0602030504020204" pitchFamily="34" charset="0"/>
              </a:rPr>
              <a:t>{</a:t>
            </a:r>
            <a:endParaRPr lang="x-none" sz="1836" b="0" dirty="0">
              <a:latin typeface="Lucida Sans Unicode" panose="020B0602030504020204" pitchFamily="34" charset="0"/>
              <a:cs typeface="Lucida Sans Unicode" panose="020B0602030504020204" pitchFamily="34" charset="0"/>
            </a:endParaRPr>
          </a:p>
          <a:p>
            <a:r>
              <a:rPr lang="en-US" sz="1836" b="0" dirty="0">
                <a:latin typeface="Lucida Sans Unicode" panose="020B0602030504020204" pitchFamily="34" charset="0"/>
                <a:cs typeface="Lucida Sans Unicode" panose="020B0602030504020204" pitchFamily="34" charset="0"/>
              </a:rPr>
              <a:t>    return "</a:t>
            </a:r>
            <a:r>
              <a:rPr lang="en-US" sz="1836" b="0" dirty="0" err="1">
                <a:latin typeface="Lucida Sans Unicode" panose="020B0602030504020204" pitchFamily="34" charset="0"/>
                <a:cs typeface="Lucida Sans Unicode" panose="020B0602030504020204" pitchFamily="34" charset="0"/>
              </a:rPr>
              <a:t>FourthCoffee.SalesService</a:t>
            </a:r>
            <a:r>
              <a:rPr lang="en-US" sz="1836" b="0" dirty="0">
                <a:latin typeface="Lucida Sans Unicode" panose="020B0602030504020204" pitchFamily="34" charset="0"/>
                <a:cs typeface="Lucida Sans Unicode" panose="020B0602030504020204" pitchFamily="34" charset="0"/>
              </a:rPr>
              <a:t>";</a:t>
            </a:r>
            <a:endParaRPr lang="x-none" sz="1836" b="0" dirty="0">
              <a:latin typeface="Lucida Sans Unicode" panose="020B0602030504020204" pitchFamily="34" charset="0"/>
              <a:cs typeface="Lucida Sans Unicode" panose="020B0602030504020204" pitchFamily="34" charset="0"/>
            </a:endParaRPr>
          </a:p>
          <a:p>
            <a:r>
              <a:rPr lang="en-US" sz="1836"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35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Methods</a:t>
            </a:r>
          </a:p>
        </p:txBody>
      </p:sp>
      <p:sp>
        <p:nvSpPr>
          <p:cNvPr id="6" name="Text Placeholder 5">
            <a:extLst>
              <a:ext uri="{FF2B5EF4-FFF2-40B4-BE49-F238E27FC236}">
                <a16:creationId xmlns:a16="http://schemas.microsoft.com/office/drawing/2014/main" id="{D62DD20F-EC5D-74C6-A349-EE4DC2C4A44C}"/>
              </a:ext>
            </a:extLst>
          </p:cNvPr>
          <p:cNvSpPr>
            <a:spLocks noGrp="1"/>
          </p:cNvSpPr>
          <p:nvPr>
            <p:ph type="body" idx="1"/>
          </p:nvPr>
        </p:nvSpPr>
        <p:spPr>
          <a:xfrm>
            <a:off x="465138" y="1546011"/>
            <a:ext cx="11456988" cy="2031325"/>
          </a:xfrm>
        </p:spPr>
        <p:txBody>
          <a:bodyPr/>
          <a:lstStyle/>
          <a:p>
            <a:pPr marL="0" indent="0">
              <a:buNone/>
            </a:pPr>
            <a:r>
              <a:rPr lang="en-GB" sz="2400" dirty="0"/>
              <a:t>To call a method specify:</a:t>
            </a:r>
          </a:p>
          <a:p>
            <a:r>
              <a:rPr lang="en-GB" sz="2400" dirty="0"/>
              <a:t>Method name</a:t>
            </a:r>
          </a:p>
          <a:p>
            <a:r>
              <a:rPr lang="en-GB" sz="2400" dirty="0"/>
              <a:t>Any arguments to satisfy parameters </a:t>
            </a:r>
            <a:endParaRPr lang="en-US" sz="2400" dirty="0"/>
          </a:p>
          <a:p>
            <a:pPr marL="0" indent="0">
              <a:buNone/>
            </a:pPr>
            <a:endParaRPr lang="en-US" sz="2400" dirty="0"/>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856" dirty="0"/>
          </a:p>
        </p:txBody>
      </p:sp>
      <p:sp>
        <p:nvSpPr>
          <p:cNvPr id="5" name="TextBox 4"/>
          <p:cNvSpPr txBox="1"/>
          <p:nvPr/>
        </p:nvSpPr>
        <p:spPr>
          <a:xfrm>
            <a:off x="805356" y="3024061"/>
            <a:ext cx="10624644" cy="268740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upTime</a:t>
            </a:r>
            <a:r>
              <a:rPr lang="en-GB" sz="1836" b="0" dirty="0">
                <a:latin typeface="Lucida Sans Unicode" pitchFamily="34" charset="0"/>
                <a:cs typeface="Lucida Sans Unicode" pitchFamily="34" charset="0"/>
              </a:rPr>
              <a:t> = 2000;</a:t>
            </a:r>
          </a:p>
          <a:p>
            <a:r>
              <a:rPr lang="en-GB" sz="1836" b="0" dirty="0" err="1">
                <a:latin typeface="Lucida Sans Unicode" pitchFamily="34" charset="0"/>
                <a:cs typeface="Lucida Sans Unicode" pitchFamily="34" charset="0"/>
              </a:rPr>
              <a:t>var</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shutdownAutomatically</a:t>
            </a:r>
            <a:r>
              <a:rPr lang="en-GB" sz="1836" b="0" dirty="0">
                <a:latin typeface="Lucida Sans Unicode" pitchFamily="34" charset="0"/>
                <a:cs typeface="Lucida Sans Unicode" pitchFamily="34" charset="0"/>
              </a:rPr>
              <a:t> = true;</a:t>
            </a:r>
          </a:p>
          <a:p>
            <a:r>
              <a:rPr lang="en-GB" sz="1836" b="0" dirty="0" err="1">
                <a:latin typeface="Lucida Sans Unicode" pitchFamily="34" charset="0"/>
                <a:cs typeface="Lucida Sans Unicode" pitchFamily="34" charset="0"/>
              </a:rPr>
              <a:t>StartService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upTime</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shutdownAutomatically</a:t>
            </a:r>
            <a:r>
              <a:rPr lang="en-GB" sz="1836" b="0" dirty="0">
                <a:latin typeface="Lucida Sans Unicode" pitchFamily="34" charset="0"/>
                <a:cs typeface="Lucida Sans Unicode" pitchFamily="34" charset="0"/>
              </a:rPr>
              <a:t>);        </a:t>
            </a:r>
          </a:p>
          <a:p>
            <a:endParaRPr lang="en-GB" sz="1836" b="0" dirty="0">
              <a:latin typeface="Lucida Sans Unicode" pitchFamily="34" charset="0"/>
              <a:cs typeface="Lucida Sans Unicode" pitchFamily="34" charset="0"/>
            </a:endParaRPr>
          </a:p>
          <a:p>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StartService</a:t>
            </a:r>
            <a:r>
              <a:rPr lang="en-GB" sz="1836" b="0" dirty="0">
                <a:latin typeface="Lucida Sans Unicode" pitchFamily="34" charset="0"/>
                <a:cs typeface="Lucida Sans Unicode" pitchFamily="34" charset="0"/>
              </a:rPr>
              <a:t> method.</a:t>
            </a:r>
          </a:p>
          <a:p>
            <a:r>
              <a:rPr lang="en-GB" sz="1836" b="0" dirty="0">
                <a:latin typeface="Lucida Sans Unicode" pitchFamily="34" charset="0"/>
                <a:cs typeface="Lucida Sans Unicode" pitchFamily="34" charset="0"/>
              </a:rPr>
              <a:t>void </a:t>
            </a:r>
            <a:r>
              <a:rPr lang="en-GB" sz="1836" b="0" dirty="0" err="1">
                <a:latin typeface="Lucida Sans Unicode" pitchFamily="34" charset="0"/>
                <a:cs typeface="Lucida Sans Unicode" pitchFamily="34" charset="0"/>
              </a:rPr>
              <a:t>StartService</a:t>
            </a:r>
            <a:r>
              <a:rPr lang="en-GB" sz="1836" b="0" dirty="0">
                <a:latin typeface="Lucida Sans Unicode" pitchFamily="34" charset="0"/>
                <a:cs typeface="Lucida Sans Unicode" pitchFamily="34" charset="0"/>
              </a:rPr>
              <a:t>(</a:t>
            </a:r>
            <a:r>
              <a:rPr lang="en-GB" sz="1836" b="0" dirty="0" err="1">
                <a:latin typeface="Lucida Sans Unicode" pitchFamily="34" charset="0"/>
                <a:cs typeface="Lucida Sans Unicode" pitchFamily="34" charset="0"/>
              </a:rPr>
              <a:t>int</a:t>
            </a:r>
            <a:r>
              <a:rPr lang="en-GB" sz="1836" b="0" dirty="0">
                <a:latin typeface="Lucida Sans Unicode" pitchFamily="34" charset="0"/>
                <a:cs typeface="Lucida Sans Unicode" pitchFamily="34" charset="0"/>
              </a:rPr>
              <a:t> </a:t>
            </a:r>
            <a:r>
              <a:rPr lang="en-GB" sz="1836" b="0" dirty="0" err="1">
                <a:latin typeface="Lucida Sans Unicode" pitchFamily="34" charset="0"/>
                <a:cs typeface="Lucida Sans Unicode" pitchFamily="34" charset="0"/>
              </a:rPr>
              <a:t>upTime</a:t>
            </a:r>
            <a:r>
              <a:rPr lang="en-GB" sz="1836" b="0" dirty="0">
                <a:latin typeface="Lucida Sans Unicode" pitchFamily="34" charset="0"/>
                <a:cs typeface="Lucida Sans Unicode" pitchFamily="34" charset="0"/>
              </a:rPr>
              <a:t>, bool </a:t>
            </a:r>
            <a:r>
              <a:rPr lang="en-GB" sz="1836" b="0" dirty="0" err="1">
                <a:latin typeface="Lucida Sans Unicode" pitchFamily="34" charset="0"/>
                <a:cs typeface="Lucida Sans Unicode" pitchFamily="34" charset="0"/>
              </a:rPr>
              <a:t>shutdownAutomatically</a:t>
            </a:r>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a:t>
            </a:r>
          </a:p>
          <a:p>
            <a:r>
              <a:rPr lang="en-GB" sz="1836" b="0" dirty="0">
                <a:latin typeface="Lucida Sans Unicode" pitchFamily="34" charset="0"/>
                <a:cs typeface="Lucida Sans Unicode" pitchFamily="34" charset="0"/>
              </a:rPr>
              <a:t>   // Perform some processing here.</a:t>
            </a:r>
          </a:p>
          <a:p>
            <a:r>
              <a:rPr lang="en-GB" sz="1836" b="0" dirty="0">
                <a:latin typeface="Lucida Sans Unicode" pitchFamily="34" charset="0"/>
                <a:cs typeface="Lucida Sans Unicode" pitchFamily="34" charset="0"/>
              </a:rPr>
              <a:t>}</a:t>
            </a:r>
            <a:endParaRPr lang="en-US" sz="1836"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5232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 Methods</a:t>
            </a:r>
          </a:p>
        </p:txBody>
      </p:sp>
      <p:sp>
        <p:nvSpPr>
          <p:cNvPr id="3" name="Text Placeholder 2">
            <a:extLst>
              <a:ext uri="{FF2B5EF4-FFF2-40B4-BE49-F238E27FC236}">
                <a16:creationId xmlns:a16="http://schemas.microsoft.com/office/drawing/2014/main" id="{81300F82-937A-4346-AE8A-A1BF2EA4499E}"/>
              </a:ext>
            </a:extLst>
          </p:cNvPr>
          <p:cNvSpPr>
            <a:spLocks noGrp="1"/>
          </p:cNvSpPr>
          <p:nvPr>
            <p:ph type="body" idx="1"/>
          </p:nvPr>
        </p:nvSpPr>
        <p:spPr>
          <a:xfrm>
            <a:off x="465138" y="1546011"/>
            <a:ext cx="11456988" cy="2563074"/>
          </a:xfrm>
        </p:spPr>
        <p:txBody>
          <a:bodyPr/>
          <a:lstStyle/>
          <a:p>
            <a:r>
              <a:rPr lang="en-US" sz="2856" dirty="0"/>
              <a:t>Visual Studio provides debug tools that enable you to step through code</a:t>
            </a:r>
            <a:endParaRPr lang="en-GB" sz="2856" dirty="0"/>
          </a:p>
          <a:p>
            <a:r>
              <a:rPr lang="en-GB" sz="2856" dirty="0"/>
              <a:t>When debugging methods you can:</a:t>
            </a:r>
          </a:p>
          <a:p>
            <a:pPr lvl="1"/>
            <a:r>
              <a:rPr lang="en-GB" sz="2448" dirty="0"/>
              <a:t>Step into the method</a:t>
            </a:r>
          </a:p>
          <a:p>
            <a:pPr lvl="1"/>
            <a:r>
              <a:rPr lang="en-GB" sz="2448" dirty="0"/>
              <a:t>Step over the method</a:t>
            </a:r>
          </a:p>
          <a:p>
            <a:pPr lvl="1"/>
            <a:r>
              <a:rPr lang="en-GB" sz="2448" dirty="0"/>
              <a:t>Step out of the method</a:t>
            </a:r>
            <a:endParaRPr lang="en-US" sz="2448" dirty="0"/>
          </a:p>
          <a:p>
            <a:endParaRPr lang="en-GB" dirty="0"/>
          </a:p>
        </p:txBody>
      </p:sp>
      <p:sp>
        <p:nvSpPr>
          <p:cNvPr id="4" name="Content Placeholder 2"/>
          <p:cNvSpPr>
            <a:spLocks noGrp="1"/>
          </p:cNvSpPr>
          <p:nvPr/>
        </p:nvSpPr>
        <p:spPr bwMode="auto">
          <a:xfrm>
            <a:off x="2023142" y="1041545"/>
            <a:ext cx="8280787" cy="18339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448" dirty="0"/>
          </a:p>
        </p:txBody>
      </p:sp>
    </p:spTree>
    <p:extLst>
      <p:ext uri="{BB962C8B-B14F-4D97-AF65-F5344CB8AC3E}">
        <p14:creationId xmlns:p14="http://schemas.microsoft.com/office/powerpoint/2010/main" val="153283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94" y="2076235"/>
            <a:ext cx="11735460" cy="1828800"/>
          </a:xfrm>
        </p:spPr>
        <p:txBody>
          <a:bodyPr/>
          <a:lstStyle/>
          <a:p>
            <a:r>
              <a:rPr lang="en-US" dirty="0"/>
              <a:t>Demonstration: Creating, Invoking, and Debugging Methods</a:t>
            </a:r>
          </a:p>
        </p:txBody>
      </p:sp>
      <p:sp>
        <p:nvSpPr>
          <p:cNvPr id="3" name="Text Placeholder 2">
            <a:extLst>
              <a:ext uri="{FF2B5EF4-FFF2-40B4-BE49-F238E27FC236}">
                <a16:creationId xmlns:a16="http://schemas.microsoft.com/office/drawing/2014/main" id="{07AED97E-19F8-415C-B95D-28F111A286D3}"/>
              </a:ext>
            </a:extLst>
          </p:cNvPr>
          <p:cNvSpPr>
            <a:spLocks noGrp="1"/>
          </p:cNvSpPr>
          <p:nvPr>
            <p:ph type="body" idx="4294967295"/>
          </p:nvPr>
        </p:nvSpPr>
        <p:spPr>
          <a:xfrm>
            <a:off x="533895" y="4164175"/>
            <a:ext cx="11456988" cy="1292662"/>
          </a:xfrm>
        </p:spPr>
        <p:txBody>
          <a:bodyPr/>
          <a:lstStyle/>
          <a:p>
            <a:pPr marL="0" indent="0">
              <a:buNone/>
            </a:pPr>
            <a:r>
              <a:rPr lang="en-US" sz="2400" dirty="0">
                <a:solidFill>
                  <a:schemeClr val="bg1"/>
                </a:solidFill>
              </a:rPr>
              <a:t>In this demonstration, you will create a method, invoke the method, and then debug the method</a:t>
            </a:r>
          </a:p>
          <a:p>
            <a:pPr marL="0" indent="0">
              <a:buNone/>
            </a:pPr>
            <a:endParaRPr lang="en-US" sz="2400" dirty="0">
              <a:solidFill>
                <a:schemeClr val="bg1"/>
              </a:solidFill>
            </a:endParaRPr>
          </a:p>
        </p:txBody>
      </p:sp>
      <p:sp>
        <p:nvSpPr>
          <p:cNvPr id="4" name="Content Placeholder 2"/>
          <p:cNvSpPr>
            <a:spLocks noGrp="1"/>
          </p:cNvSpPr>
          <p:nvPr/>
        </p:nvSpPr>
        <p:spPr bwMode="auto">
          <a:xfrm>
            <a:off x="2023142" y="1041544"/>
            <a:ext cx="8280787" cy="52498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56" dirty="0"/>
          </a:p>
        </p:txBody>
      </p:sp>
    </p:spTree>
    <p:extLst>
      <p:ext uri="{BB962C8B-B14F-4D97-AF65-F5344CB8AC3E}">
        <p14:creationId xmlns:p14="http://schemas.microsoft.com/office/powerpoint/2010/main" val="427279813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A94172FFF7D24A8AB249525FABDEFD" ma:contentTypeVersion="14" ma:contentTypeDescription="Create a new document." ma:contentTypeScope="" ma:versionID="48938fad0d0e6f58d5b6b7f5fbaca4c4">
  <xsd:schema xmlns:xsd="http://www.w3.org/2001/XMLSchema" xmlns:xs="http://www.w3.org/2001/XMLSchema" xmlns:p="http://schemas.microsoft.com/office/2006/metadata/properties" xmlns:ns2="8e945a1e-6aba-4e7e-b25c-4ebf8204997d" xmlns:ns3="086bec62-14bb-43ea-840a-0796aa9b43a0" targetNamespace="http://schemas.microsoft.com/office/2006/metadata/properties" ma:root="true" ma:fieldsID="eb8ee0f7da6ffb5002163ae4ec023912" ns2:_="" ns3:_="">
    <xsd:import namespace="8e945a1e-6aba-4e7e-b25c-4ebf8204997d"/>
    <xsd:import namespace="086bec62-14bb-43ea-840a-0796aa9b43a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45a1e-6aba-4e7e-b25c-4ebf820499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a71df5c9-eae9-42a4-8a4d-609f05bc7a5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6bec62-14bb-43ea-840a-0796aa9b43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53bac8d9-1fff-473a-9dc5-4f4f0ebf4455}" ma:internalName="TaxCatchAll" ma:showField="CatchAllData" ma:web="086bec62-14bb-43ea-840a-0796aa9b43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945a1e-6aba-4e7e-b25c-4ebf8204997d">
      <Terms xmlns="http://schemas.microsoft.com/office/infopath/2007/PartnerControls"/>
    </lcf76f155ced4ddcb4097134ff3c332f>
    <TaxCatchAll xmlns="086bec62-14bb-43ea-840a-0796aa9b43a0" xsi:nil="true"/>
  </documentManagement>
</p:properties>
</file>

<file path=customXml/itemProps1.xml><?xml version="1.0" encoding="utf-8"?>
<ds:datastoreItem xmlns:ds="http://schemas.openxmlformats.org/officeDocument/2006/customXml" ds:itemID="{406C61CA-B9A0-4DDA-9BC6-66507B3B45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945a1e-6aba-4e7e-b25c-4ebf8204997d"/>
    <ds:schemaRef ds:uri="086bec62-14bb-43ea-840a-0796aa9b43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B43E66-D820-4E14-A22B-5791D3385E54}">
  <ds:schemaRefs>
    <ds:schemaRef ds:uri="http://schemas.microsoft.com/sharepoint/v3/contenttype/forms"/>
  </ds:schemaRefs>
</ds:datastoreItem>
</file>

<file path=customXml/itemProps3.xml><?xml version="1.0" encoding="utf-8"?>
<ds:datastoreItem xmlns:ds="http://schemas.openxmlformats.org/officeDocument/2006/customXml" ds:itemID="{77091EE6-00E7-46DF-A98A-22757A9216D2}">
  <ds:schemaRefs>
    <ds:schemaRef ds:uri="http://schemas.microsoft.com/office/2006/documentManagement/types"/>
    <ds:schemaRef ds:uri="http://purl.org/dc/elements/1.1/"/>
    <ds:schemaRef ds:uri="8e945a1e-6aba-4e7e-b25c-4ebf8204997d"/>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086bec62-14bb-43ea-840a-0796aa9b43a0"/>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3336</Words>
  <Application>Microsoft Office PowerPoint</Application>
  <PresentationFormat>Custom</PresentationFormat>
  <Paragraphs>409</Paragraphs>
  <Slides>29</Slides>
  <Notes>27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Lucida Sans Unicode</vt:lpstr>
      <vt:lpstr>Segoe UI</vt:lpstr>
      <vt:lpstr>Segoe UI Semibold</vt:lpstr>
      <vt:lpstr>Segoe UI Semilight</vt:lpstr>
      <vt:lpstr>Wingdings</vt:lpstr>
      <vt:lpstr>Azure 1</vt:lpstr>
      <vt:lpstr>M55339A  Module 2   C# Language Concepts </vt:lpstr>
      <vt:lpstr>Module Overview</vt:lpstr>
      <vt:lpstr>Lesson 1: Methods</vt:lpstr>
      <vt:lpstr>What Is a Method?</vt:lpstr>
      <vt:lpstr>What Is a Method?</vt:lpstr>
      <vt:lpstr>Creating Methods</vt:lpstr>
      <vt:lpstr>Invoking Methods</vt:lpstr>
      <vt:lpstr>Debugging Methods</vt:lpstr>
      <vt:lpstr>Demonstration: Creating, Invoking, and Debugging Methods</vt:lpstr>
      <vt:lpstr>Lesson 2: Method Overloading</vt:lpstr>
      <vt:lpstr>Creating Overloaded Methods</vt:lpstr>
      <vt:lpstr>Creating Methods that Use Optional Parameters</vt:lpstr>
      <vt:lpstr>Calling a Method by Using Named Arguments</vt:lpstr>
      <vt:lpstr>Creating Methods that Use Output Parameters</vt:lpstr>
      <vt:lpstr>Lesson 3: Exception Handling</vt:lpstr>
      <vt:lpstr>What Is an Exception?</vt:lpstr>
      <vt:lpstr>PowerPoint Presentation</vt:lpstr>
      <vt:lpstr>Handling Exception by Using a Try/Catch Block</vt:lpstr>
      <vt:lpstr>Using a Finally Block</vt:lpstr>
      <vt:lpstr>Throwing Exceptions</vt:lpstr>
      <vt:lpstr>Lesson 4: Monitoring</vt:lpstr>
      <vt:lpstr>Using Logging and Tracing</vt:lpstr>
      <vt:lpstr>PowerPoint Presentation</vt:lpstr>
      <vt:lpstr>Using Application Profiling</vt:lpstr>
      <vt:lpstr>Using Performance Counters</vt:lpstr>
      <vt:lpstr>Demonstration: Extending the Class Enrollment Application Functionality Lab</vt:lpstr>
      <vt:lpstr>Lab: Extending the Class Enrollment Application Functionality</vt:lpstr>
      <vt:lpstr>Module Review and Takeaways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GD-WS-742  Module 2   Managing objects in AD DS</dc:title>
  <dc:creator/>
  <cp:lastModifiedBy/>
  <cp:revision>54</cp:revision>
  <dcterms:created xsi:type="dcterms:W3CDTF">2020-10-19T16:30:27Z</dcterms:created>
  <dcterms:modified xsi:type="dcterms:W3CDTF">2023-12-20T05:15:04Z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0x010100B8A94172FFF7D24A8AB249525FABDEFD</vt:lpwstr>
  </property>
  <property fmtid="{D5CDD505-2E9C-101B-9397-08002B2CF9AE}" pid="3" name="MediaServiceImageTags">
    <vt:lpwstr/>
  </property>
</Properties>
</file>