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260" r:id="rId3"/>
    <p:sldId id="285" r:id="rId4"/>
    <p:sldId id="287" r:id="rId5"/>
    <p:sldId id="288" r:id="rId6"/>
    <p:sldId id="262" r:id="rId7"/>
    <p:sldId id="273" r:id="rId8"/>
    <p:sldId id="263" r:id="rId9"/>
    <p:sldId id="264" r:id="rId10"/>
    <p:sldId id="265" r:id="rId11"/>
    <p:sldId id="266" r:id="rId12"/>
    <p:sldId id="267" r:id="rId13"/>
    <p:sldId id="268" r:id="rId14"/>
    <p:sldId id="269" r:id="rId15"/>
    <p:sldId id="270" r:id="rId16"/>
    <p:sldId id="271" r:id="rId17"/>
    <p:sldId id="276" r:id="rId18"/>
    <p:sldId id="278" r:id="rId19"/>
    <p:sldId id="277" r:id="rId20"/>
    <p:sldId id="279" r:id="rId21"/>
    <p:sldId id="282" r:id="rId22"/>
    <p:sldId id="280" r:id="rId23"/>
    <p:sldId id="281" r:id="rId24"/>
    <p:sldId id="290" r:id="rId25"/>
    <p:sldId id="283" r:id="rId26"/>
    <p:sldId id="291" r:id="rId27"/>
    <p:sldId id="272" r:id="rId28"/>
    <p:sldId id="274" r:id="rId29"/>
    <p:sldId id="275" r:id="rId30"/>
    <p:sldId id="292" r:id="rId31"/>
    <p:sldId id="293" r:id="rId32"/>
    <p:sldId id="289"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6F60BBD-E6C4-5312-2CD6-66E8D760C242}" name="Habiba Naeem (hnaeem)" initials="H(" userId="S::hnaeem@th-koeln.de::74314442-1a34-4218-a84f-d5ab451a51d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030C8-F4EC-1A26-6497-13139AD7DC32}" v="1" dt="2025-01-14T09:00:14.762"/>
    <p1510:client id="{3C3B641F-85AE-CB81-F764-CC63591C1F19}" v="677" dt="2025-01-13T12:08:58.737"/>
    <p1510:client id="{3FD98D1F-57C4-24E0-8DE2-52302BBF64AE}" v="150" dt="2025-01-12T20:24:30.207"/>
    <p1510:client id="{5255A149-E156-0569-3648-D677EE6C49C3}" v="16" dt="2025-01-13T23:40:50.308"/>
    <p1510:client id="{A0F629B1-1299-E528-B010-F9CBBB30BD46}" v="721" dt="2025-01-14T02:21:10.497"/>
  </p1510:revLst>
</p1510:revInfo>
</file>

<file path=ppt/tableStyles.xml><?xml version="1.0" encoding="utf-8"?>
<a:tblStyleLst xmlns:a="http://schemas.openxmlformats.org/drawingml/2006/main" def="{5C22544A-7EE6-4342-B048-85BDC9FD1C3A}">
  <a:tblStyle styleId="{7E9639D4-E3E2-4D34-9284-5A2195B3D0D7}" styleName="">
    <a:wholeTbl>
      <a:tcTxStyle>
        <a:font>
          <a:latin typeface="+mn-lt"/>
          <a:ea typeface="+mn-ea"/>
          <a:cs typeface="+mn-cs"/>
        </a:font>
        <a:srgbClr val="000000"/>
      </a:tcTxStyle>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op>
            <a:ln w="3172" cap="flat" cmpd="sng" algn="ctr">
              <a:solidFill>
                <a:srgbClr val="000000"/>
              </a:solidFill>
              <a:prstDash val="solid"/>
              <a:round/>
              <a:headEnd type="none" w="med" len="med"/>
              <a:tailEnd type="none" w="med" len="med"/>
            </a:ln>
          </a:top>
          <a:bottom>
            <a:ln w="3172" cap="flat" cmpd="sng" algn="ctr">
              <a:solidFill>
                <a:srgbClr val="000000"/>
              </a:solidFill>
              <a:prstDash val="solid"/>
              <a:round/>
              <a:headEnd type="none" w="med" len="med"/>
              <a:tailEnd type="none" w="med" len="med"/>
            </a:ln>
          </a:bottom>
        </a:tcBdr>
      </a:tcStyle>
    </a:wholeTbl>
    <a:band1H>
      <a:tcStyle>
        <a:tcBdr>
          <a:top>
            <a:ln w="3172" cap="flat" cmpd="sng" algn="ctr">
              <a:solidFill>
                <a:srgbClr val="000000"/>
              </a:solidFill>
              <a:prstDash val="solid"/>
              <a:round/>
              <a:headEnd type="none" w="med" len="med"/>
              <a:tailEnd type="none" w="med" len="med"/>
            </a:ln>
          </a:top>
          <a:bottom>
            <a:ln w="3172" cap="flat" cmpd="sng" algn="ctr">
              <a:solidFill>
                <a:srgbClr val="000000"/>
              </a:solidFill>
              <a:prstDash val="solid"/>
              <a:round/>
              <a:headEnd type="none" w="med" len="med"/>
              <a:tailEnd type="none" w="med" len="med"/>
            </a:ln>
          </a:bottom>
        </a:tcBdr>
      </a:tcStyle>
    </a:band1H>
    <a:band1V>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cBdr>
      </a:tcStyle>
    </a:band1V>
    <a:band2V>
      <a:tcStyle>
        <a:tcBdr>
          <a:left>
            <a:ln w="3172" cap="flat" cmpd="sng" algn="ctr">
              <a:solidFill>
                <a:srgbClr val="000000"/>
              </a:solidFill>
              <a:prstDash val="solid"/>
              <a:round/>
              <a:headEnd type="none" w="med" len="med"/>
              <a:tailEnd type="none" w="med" len="med"/>
            </a:ln>
          </a:left>
          <a:right>
            <a:ln w="3172" cap="flat" cmpd="sng" algn="ctr">
              <a:solidFill>
                <a:srgbClr val="000000"/>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000000"/>
          </a:solidFill>
        </a:fill>
      </a:tcStyle>
    </a:firstRow>
  </a:tblStyle>
  <a:tblStyle styleId="{2D5ABB26-0587-4C30-8999-92F81FD0307C}" styleName="">
    <a:wholeTbl>
      <a:tcTxStyle>
        <a:font>
          <a:latin typeface="+mn-lt"/>
          <a:ea typeface="+mn-ea"/>
          <a:cs typeface="+mn-cs"/>
        </a:font>
        <a:srgbClr val="000000"/>
      </a:tcTxStyle>
      <a:tcStyle>
        <a:tcBdr/>
      </a:tcStyle>
    </a:wholeTbl>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FAEB"/>
          </a:solidFill>
        </a:fill>
      </a:tcStyle>
    </a:wholeTbl>
    <a:band1H>
      <a:tcStyle>
        <a:tcBdr/>
        <a:fill>
          <a:solidFill>
            <a:srgbClr val="D3F5D5"/>
          </a:solidFill>
        </a:fill>
      </a:tcStyle>
    </a:band1H>
    <a:band2H>
      <a:tcStyle>
        <a:tcBdr/>
      </a:tcStyle>
    </a:band2H>
    <a:band1V>
      <a:tcStyle>
        <a:tcBdr/>
        <a:fill>
          <a:solidFill>
            <a:srgbClr val="D3F5D5"/>
          </a:solidFill>
        </a:fill>
      </a:tcStyle>
    </a:band1V>
    <a:band2V>
      <a:tcStyle>
        <a:tcBdr/>
      </a:tcStyle>
    </a:band2V>
    <a:lastCol>
      <a:tcTxStyle b="on">
        <a:font>
          <a:latin typeface="+mn-lt"/>
          <a:ea typeface="+mn-ea"/>
          <a:cs typeface="+mn-cs"/>
        </a:font>
        <a:srgbClr val="FFFFFF"/>
      </a:tcTxStyle>
      <a:tcStyle>
        <a:tcBdr/>
        <a:fill>
          <a:solidFill>
            <a:srgbClr val="64E572"/>
          </a:solidFill>
        </a:fill>
      </a:tcStyle>
    </a:lastCol>
    <a:firstCol>
      <a:tcTxStyle b="on">
        <a:font>
          <a:latin typeface="+mn-lt"/>
          <a:ea typeface="+mn-ea"/>
          <a:cs typeface="+mn-cs"/>
        </a:font>
        <a:srgbClr val="FFFFFF"/>
      </a:tcTxStyle>
      <a:tcStyle>
        <a:tcBdr/>
        <a:fill>
          <a:solidFill>
            <a:srgbClr val="64E57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64E57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64E572"/>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69012ECD-51FC-41F1-AA8D-1B2483CD663E}" styleName="">
    <a:wholeTbl>
      <a:tcTxStyle>
        <a:font>
          <a:latin typeface="+mn-lt"/>
          <a:ea typeface="+mn-ea"/>
          <a:cs typeface="+mn-cs"/>
        </a:font>
        <a:srgbClr val="000000"/>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tcStyle>
    </a:wholeTbl>
    <a:band1H>
      <a:tcStyle>
        <a:tcBdr>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tcStyle>
    </a:band1H>
    <a:band1V>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cBdr>
      </a:tcStyle>
    </a:band1V>
    <a:band2V>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cBdr>
      </a:tcStyle>
    </a:band2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50804" cap="flat" cmpd="dbl" algn="ctr">
              <a:solidFill>
                <a:srgbClr val="058DC7"/>
              </a:solidFill>
              <a:prstDash val="solid"/>
              <a:round/>
              <a:headEnd type="none" w="med" len="med"/>
              <a:tailEnd type="none" w="med" len="med"/>
            </a:ln>
          </a:top>
        </a:tcBdr>
      </a:tcStyle>
    </a:lastRow>
    <a:firstRow>
      <a:tcTxStyle b="on">
        <a:font>
          <a:latin typeface="+mn-lt"/>
          <a:ea typeface="+mn-ea"/>
          <a:cs typeface="+mn-cs"/>
        </a:font>
        <a:srgbClr val="FFFFFF"/>
      </a:tcTxStyle>
      <a:tcStyle>
        <a:tcBdr/>
        <a:fill>
          <a:solidFill>
            <a:srgbClr val="058DC7"/>
          </a:solidFill>
        </a:fill>
      </a:tcStyle>
    </a:firstRow>
  </a:tblStyle>
  <a:tblStyle styleId="{19BCE55D-8403-4B29-B8A5-125366B67D47}" styleName="">
    <a:wholeTbl>
      <a:tcTxStyle>
        <a:font>
          <a:latin typeface="Arial"/>
          <a:ea typeface="Arial"/>
          <a:cs typeface="Arial"/>
        </a:font>
        <a:srgbClr val="000000"/>
      </a:tcTxStyle>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band1H>
      <a:tcTxStyle>
        <a:font>
          <a:latin typeface=""/>
          <a:ea typeface=""/>
          <a:cs typeface=""/>
        </a:font>
      </a:tcTxStyle>
      <a:tcStyle>
        <a:tcBdr/>
      </a:tcStyle>
    </a:band1H>
    <a:band2H>
      <a:tcTxStyle>
        <a:font>
          <a:latin typeface=""/>
          <a:ea typeface=""/>
          <a:cs typeface=""/>
        </a:font>
      </a:tcTxStyle>
      <a:tcStyle>
        <a:tcBdr/>
      </a:tcStyle>
    </a:band2H>
    <a:band1V>
      <a:tcTxStyle>
        <a:font>
          <a:latin typeface=""/>
          <a:ea typeface=""/>
          <a:cs typeface=""/>
        </a:font>
      </a:tcTxStyle>
      <a:tcStyle>
        <a:tcBdr/>
      </a:tcStyle>
    </a:band1V>
    <a:band2V>
      <a:tcTxStyle>
        <a:font>
          <a:latin typeface=""/>
          <a:ea typeface=""/>
          <a:cs typeface=""/>
        </a:font>
      </a:tcTxStyle>
      <a:tcStyle>
        <a:tcBdr/>
      </a:tcStyle>
    </a:band2V>
    <a:lastCol>
      <a:tcTxStyle>
        <a:font>
          <a:latin typeface=""/>
          <a:ea typeface=""/>
          <a:cs typeface=""/>
        </a:font>
      </a:tcTxStyle>
      <a:tcStyle>
        <a:tcBdr/>
      </a:tcStyle>
    </a:lastCol>
    <a:firstCol>
      <a:tcTxStyle>
        <a:font>
          <a:latin typeface=""/>
          <a:ea typeface=""/>
          <a:cs typeface=""/>
        </a:font>
      </a:tcTxStyle>
      <a:tcStyle>
        <a:tcBdr/>
      </a:tcStyle>
    </a:firstCol>
    <a:lastRow>
      <a:tcTxStyle>
        <a:font>
          <a:latin typeface=""/>
          <a:ea typeface=""/>
          <a:cs typeface=""/>
        </a:font>
      </a:tcTxStyle>
      <a:tcStyle>
        <a:tcBdr/>
      </a:tcStyle>
    </a:lastRow>
    <a:firstRow>
      <a:tcTxStyle>
        <a:font>
          <a:latin typeface=""/>
          <a:ea typeface=""/>
          <a:cs typeface=""/>
        </a:font>
      </a:tcTxStyle>
      <a:tcStyle>
        <a:tcBdr/>
      </a:tcStyle>
    </a:firstRow>
  </a:tblStyle>
  <a:tblStyle styleId="{2A488322-F2BA-4B5B-9748-0D474271808F}" styleName="">
    <a:wholeTbl>
      <a:tcTxStyle>
        <a:font>
          <a:latin typeface="+mn-lt"/>
          <a:ea typeface="+mn-ea"/>
          <a:cs typeface="+mn-cs"/>
        </a:font>
        <a:srgbClr val="000000"/>
      </a:tcTxStyle>
      <a:tcStyle>
        <a:tcBdr>
          <a:top>
            <a:ln w="25402" cap="flat" cmpd="sng" algn="ctr">
              <a:solidFill>
                <a:srgbClr val="000000"/>
              </a:solidFill>
              <a:prstDash val="solid"/>
              <a:round/>
              <a:headEnd type="none" w="med" len="med"/>
              <a:tailEnd type="none" w="med" len="med"/>
            </a:ln>
          </a:top>
          <a:bottom>
            <a:ln w="25402" cap="flat" cmpd="sng" algn="ctr">
              <a:solidFill>
                <a:srgbClr val="000000"/>
              </a:solidFill>
              <a:prstDash val="solid"/>
              <a:round/>
              <a:headEnd type="none" w="med" len="med"/>
              <a:tailEnd type="none" w="med" len="med"/>
            </a:ln>
          </a:bottom>
        </a:tcBdr>
        <a:fill>
          <a:solidFill>
            <a:srgbClr val="FFFFFF"/>
          </a:solidFill>
        </a:fill>
      </a:tcStyle>
    </a:wholeTbl>
    <a:band1H>
      <a:tcStyle>
        <a:tcBdr/>
        <a:fill>
          <a:solidFill>
            <a:srgbClr val="E7E7E7"/>
          </a:solidFill>
        </a:fill>
      </a:tcStyle>
    </a:band1H>
    <a:band1V>
      <a:tcStyle>
        <a:tcBdr/>
        <a:fill>
          <a:solidFill>
            <a:srgbClr val="E7E7E7"/>
          </a:solidFill>
        </a:fill>
      </a:tcStyle>
    </a:band1V>
    <a:lastCol>
      <a:tcTxStyle b="on">
        <a:font>
          <a:latin typeface="+mn-lt"/>
          <a:ea typeface="+mn-ea"/>
          <a:cs typeface="+mn-cs"/>
        </a:font>
        <a:srgbClr val="FFFFFF"/>
      </a:tcTxStyle>
      <a:tcStyle>
        <a:tcBdr/>
        <a:fill>
          <a:solidFill>
            <a:srgbClr val="64E572"/>
          </a:solidFill>
        </a:fill>
      </a:tcStyle>
    </a:lastCol>
    <a:firstCol>
      <a:tcTxStyle b="on">
        <a:font>
          <a:latin typeface="+mn-lt"/>
          <a:ea typeface="+mn-ea"/>
          <a:cs typeface="+mn-cs"/>
        </a:font>
        <a:srgbClr val="FFFFFF"/>
      </a:tcTxStyle>
      <a:tcStyle>
        <a:tcBdr/>
        <a:fill>
          <a:solidFill>
            <a:srgbClr val="64E572"/>
          </a:solidFill>
        </a:fill>
      </a:tcStyle>
    </a:firstCol>
    <a:lastRow>
      <a:tcTxStyle b="on">
        <a:font>
          <a:latin typeface=""/>
          <a:ea typeface=""/>
          <a:cs typeface=""/>
        </a:font>
      </a:tcTxStyle>
      <a:tcStyle>
        <a:tcBdr>
          <a:top>
            <a:ln w="50804" cap="flat" cmpd="dbl" algn="ctr">
              <a:solidFill>
                <a:srgbClr val="000000"/>
              </a:solidFill>
              <a:prstDash val="solid"/>
              <a:round/>
              <a:headEnd type="none" w="med" len="med"/>
              <a:tailEnd type="none" w="med" len="med"/>
            </a:ln>
          </a:top>
        </a:tcBdr>
        <a:fill>
          <a:solidFill>
            <a:srgbClr val="FFFFFF"/>
          </a:solidFill>
        </a:fill>
      </a:tcStyle>
    </a:lastRow>
    <a:firstRow>
      <a:tcTxStyle b="on">
        <a:font>
          <a:latin typeface="+mn-lt"/>
          <a:ea typeface="+mn-ea"/>
          <a:cs typeface="+mn-cs"/>
        </a:font>
        <a:srgbClr val="FFFFFF"/>
      </a:tcTxStyle>
      <a:tcStyle>
        <a:tcBdr>
          <a:bottom>
            <a:ln w="25402" cap="flat" cmpd="sng" algn="ctr">
              <a:solidFill>
                <a:srgbClr val="000000"/>
              </a:solidFill>
              <a:prstDash val="solid"/>
              <a:round/>
              <a:headEnd type="none" w="med" len="med"/>
              <a:tailEnd type="none" w="med" len="med"/>
            </a:ln>
          </a:bottom>
        </a:tcBdr>
        <a:fill>
          <a:solidFill>
            <a:srgbClr val="64E572"/>
          </a:solidFill>
        </a:fill>
      </a:tcStyle>
    </a:firstRow>
  </a:tblStyle>
  <a:tblStyle styleId="{3C2FFA5D-87B4-456A-9821-1D502468CF0F}" styleName="">
    <a:wholeTbl>
      <a:tcTxStyle>
        <a:font>
          <a:latin typeface="+mn-lt"/>
          <a:ea typeface="+mn-ea"/>
          <a:cs typeface="+mn-cs"/>
        </a:font>
        <a:srgbClr val="000000"/>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fill>
          <a:solidFill>
            <a:srgbClr val="058DC7"/>
          </a:solidFill>
        </a:fill>
      </a:tcStyle>
    </a:wholeTbl>
    <a:band1H>
      <a:tcStyle>
        <a:tcBdr/>
        <a:fill>
          <a:solidFill>
            <a:srgbClr val="058DC7"/>
          </a:solidFill>
        </a:fill>
      </a:tcStyle>
    </a:band1H>
    <a:band2H>
      <a:tcStyle>
        <a:tcBdr/>
        <a:fill>
          <a:solidFill>
            <a:srgbClr val="058DC7"/>
          </a:solidFill>
        </a:fill>
      </a:tcStyle>
    </a:band2H>
    <a:band1V>
      <a:tcStyle>
        <a:tcBdr>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fill>
          <a:solidFill>
            <a:srgbClr val="058DC7"/>
          </a:solidFill>
        </a:fill>
      </a:tcStyle>
    </a:band1V>
    <a:band2V>
      <a:tcStyle>
        <a:tcBdr/>
        <a:fill>
          <a:solidFill>
            <a:srgbClr val="058DC7"/>
          </a:solidFill>
        </a:fill>
      </a:tcStyle>
    </a:band2V>
    <a:lastCol>
      <a:tcTxStyle b="on">
        <a:font>
          <a:latin typeface=""/>
          <a:ea typeface=""/>
          <a:cs typeface=""/>
        </a:font>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fill>
          <a:solidFill>
            <a:srgbClr val="058DC7"/>
          </a:solidFill>
        </a:fill>
      </a:tcStyle>
    </a:lastCol>
    <a:firstCol>
      <a:tcTxStyle b="on">
        <a:font>
          <a:latin typeface=""/>
          <a:ea typeface=""/>
          <a:cs typeface=""/>
        </a:font>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fill>
          <a:solidFill>
            <a:srgbClr val="058DC7"/>
          </a:solidFill>
        </a:fill>
      </a:tcStyle>
    </a:firstCol>
    <a:lastRow>
      <a:tcTxStyle b="on">
        <a:font>
          <a:latin typeface=""/>
          <a:ea typeface=""/>
          <a:cs typeface=""/>
        </a:font>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058DC7"/>
              </a:solidFill>
              <a:prstDash val="solid"/>
              <a:round/>
              <a:headEnd type="none" w="med" len="med"/>
              <a:tailEnd type="none" w="med" len="med"/>
            </a:ln>
          </a:bottom>
        </a:tcBdr>
        <a:fill>
          <a:solidFill>
            <a:srgbClr val="058DC7"/>
          </a:solidFill>
        </a:fill>
      </a:tcStyle>
    </a:lastRow>
    <a:firstRow>
      <a:tcTxStyle b="on">
        <a:font>
          <a:latin typeface="+mn-lt"/>
          <a:ea typeface="+mn-ea"/>
          <a:cs typeface="+mn-cs"/>
        </a:font>
        <a:srgbClr val="FFFFFF"/>
      </a:tcTxStyle>
      <a:tcStyle>
        <a:tcBdr>
          <a:left>
            <a:ln w="3172" cap="flat" cmpd="sng" algn="ctr">
              <a:solidFill>
                <a:srgbClr val="058DC7"/>
              </a:solidFill>
              <a:prstDash val="solid"/>
              <a:round/>
              <a:headEnd type="none" w="med" len="med"/>
              <a:tailEnd type="none" w="med" len="med"/>
            </a:ln>
          </a:left>
          <a:right>
            <a:ln w="3172" cap="flat" cmpd="sng" algn="ctr">
              <a:solidFill>
                <a:srgbClr val="058DC7"/>
              </a:solidFill>
              <a:prstDash val="solid"/>
              <a:round/>
              <a:headEnd type="none" w="med" len="med"/>
              <a:tailEnd type="none" w="med" len="med"/>
            </a:ln>
          </a:right>
          <a:top>
            <a:ln w="3172" cap="flat" cmpd="sng" algn="ctr">
              <a:solidFill>
                <a:srgbClr val="058DC7"/>
              </a:solidFill>
              <a:prstDash val="solid"/>
              <a:round/>
              <a:headEnd type="none" w="med" len="med"/>
              <a:tailEnd type="none" w="med" len="med"/>
            </a:ln>
          </a:top>
          <a:bottom>
            <a:ln w="3172" cap="flat" cmpd="sng" algn="ctr">
              <a:solidFill>
                <a:srgbClr val="FFFFFF"/>
              </a:solidFill>
              <a:prstDash val="solid"/>
              <a:round/>
              <a:headEnd type="none" w="med" len="med"/>
              <a:tailEnd type="none" w="med" len="med"/>
            </a:ln>
          </a:bottom>
        </a:tcBdr>
        <a:fill>
          <a:solidFill>
            <a:srgbClr val="058DC7"/>
          </a:solidFill>
        </a:fill>
      </a:tcStyle>
    </a:firstRow>
  </a:tblStyle>
  <a:tblStyle styleId="{3B4B98B0-60AC-42C2-AFA5-B58CD77FA1E5}" styleName="">
    <a:wholeTbl>
      <a:tcTxStyle>
        <a:font>
          <a:latin typeface="+mn-lt"/>
          <a:ea typeface="+mn-ea"/>
          <a:cs typeface="+mn-cs"/>
        </a:font>
        <a:srgbClr val="000000"/>
      </a:tcTxStyle>
      <a:tcStyle>
        <a:tcBdr>
          <a:top>
            <a:ln w="12701" cap="flat" cmpd="sng" algn="ctr">
              <a:solidFill>
                <a:srgbClr val="058DC7"/>
              </a:solidFill>
              <a:prstDash val="solid"/>
              <a:round/>
              <a:headEnd type="none" w="med" len="med"/>
              <a:tailEnd type="none" w="med" len="med"/>
            </a:ln>
          </a:top>
          <a:bottom>
            <a:ln w="12701" cap="flat" cmpd="sng" algn="ctr">
              <a:solidFill>
                <a:srgbClr val="058DC7"/>
              </a:solidFill>
              <a:prstDash val="solid"/>
              <a:round/>
              <a:headEnd type="none" w="med" len="med"/>
              <a:tailEnd type="none" w="med" len="med"/>
            </a:ln>
          </a:bottom>
        </a:tcBdr>
      </a:tcStyle>
    </a:wholeTbl>
    <a:band1H>
      <a:tcStyle>
        <a:tcBdr/>
        <a:fill>
          <a:solidFill>
            <a:srgbClr val="058DC7"/>
          </a:solidFill>
        </a:fill>
      </a:tcStyle>
    </a:band1H>
    <a:band2H>
      <a:tcStyle>
        <a:tcBdr/>
      </a:tcStyle>
    </a:band2H>
    <a:band1V>
      <a:tcStyle>
        <a:tcBdr/>
        <a:fill>
          <a:solidFill>
            <a:srgbClr val="058DC7"/>
          </a:solidFill>
        </a:fill>
      </a:tcStyle>
    </a:band1V>
    <a:lastCol>
      <a:tcTxStyle b="on">
        <a:font>
          <a:latin typeface=""/>
          <a:ea typeface=""/>
          <a:cs typeface=""/>
        </a:font>
      </a:tcTxStyle>
      <a:tcStyle>
        <a:tcBdr/>
      </a:tcStyle>
    </a:lastCol>
    <a:firstCol>
      <a:tcTxStyle b="on">
        <a:font>
          <a:latin typeface=""/>
          <a:ea typeface=""/>
          <a:cs typeface=""/>
        </a:font>
      </a:tcTxStyle>
      <a:tcStyle>
        <a:tcBdr/>
      </a:tcStyle>
    </a:firstCol>
    <a:lastRow>
      <a:tcTxStyle b="on">
        <a:font>
          <a:latin typeface=""/>
          <a:ea typeface=""/>
          <a:cs typeface=""/>
        </a:font>
      </a:tcTxStyle>
      <a:tcStyle>
        <a:tcBdr>
          <a:top>
            <a:ln w="12701" cap="flat" cmpd="sng" algn="ctr">
              <a:solidFill>
                <a:srgbClr val="058DC7"/>
              </a:solidFill>
              <a:prstDash val="solid"/>
              <a:round/>
              <a:headEnd type="none" w="med" len="med"/>
              <a:tailEnd type="none" w="med" len="med"/>
            </a:ln>
          </a:top>
        </a:tcBdr>
      </a:tcStyle>
    </a:lastRow>
    <a:firstRow>
      <a:tcTxStyle b="on">
        <a:font>
          <a:latin typeface=""/>
          <a:ea typeface=""/>
          <a:cs typeface=""/>
        </a:font>
      </a:tcTxStyle>
      <a:tcStyle>
        <a:tcBdr>
          <a:bottom>
            <a:ln w="12701" cap="flat" cmpd="sng" algn="ctr">
              <a:solidFill>
                <a:srgbClr val="058DC7"/>
              </a:solidFill>
              <a:prstDash val="solid"/>
              <a:round/>
              <a:headEnd type="none" w="med" len="med"/>
              <a:tailEnd type="none" w="med" len="med"/>
            </a:ln>
          </a:bottom>
        </a:tcBdr>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36" autoAdjust="0"/>
  </p:normalViewPr>
  <p:slideViewPr>
    <p:cSldViewPr snapToGrid="0">
      <p:cViewPr>
        <p:scale>
          <a:sx n="107" d="100"/>
          <a:sy n="107" d="100"/>
        </p:scale>
        <p:origin x="1115" y="10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4E7D6169-5529-23FD-2504-9B71403E2C70}"/>
              </a:ext>
            </a:extLst>
          </p:cNvPr>
          <p:cNvSpPr>
            <a:spLocks noGrp="1" noRot="1" noChangeAspect="1"/>
          </p:cNvSpPr>
          <p:nvPr>
            <p:ph type="sldImg" idx="2"/>
          </p:nvPr>
        </p:nvSpPr>
        <p:spPr>
          <a:xfrm>
            <a:off x="381295" y="685800"/>
            <a:ext cx="6096076" cy="3429000"/>
          </a:xfrm>
          <a:prstGeom prst="rect">
            <a:avLst/>
          </a:prstGeom>
          <a:noFill/>
          <a:ln w="9528" cap="flat">
            <a:solidFill>
              <a:srgbClr val="000000"/>
            </a:solidFill>
            <a:prstDash val="solid"/>
            <a:round/>
          </a:ln>
        </p:spPr>
      </p:sp>
      <p:sp>
        <p:nvSpPr>
          <p:cNvPr id="3" name="Google Shape;4;n">
            <a:extLst>
              <a:ext uri="{FF2B5EF4-FFF2-40B4-BE49-F238E27FC236}">
                <a16:creationId xmlns:a16="http://schemas.microsoft.com/office/drawing/2014/main" id="{A15D7F4C-14DB-89D2-D1EF-82C0FE76C926}"/>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en-AE"/>
          </a:p>
        </p:txBody>
      </p:sp>
    </p:spTree>
    <p:extLst>
      <p:ext uri="{BB962C8B-B14F-4D97-AF65-F5344CB8AC3E}">
        <p14:creationId xmlns:p14="http://schemas.microsoft.com/office/powerpoint/2010/main" val="22186618"/>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AE"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FECC8-5FF3-1315-E9B4-975AC8F338C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6261335-2E79-D652-A623-F0ACCA57ACD7}"/>
              </a:ext>
            </a:extLst>
          </p:cNvPr>
          <p:cNvSpPr txBox="1">
            <a:spLocks noGrp="1"/>
          </p:cNvSpPr>
          <p:nvPr>
            <p:ph type="body" sz="quarter" idx="1"/>
          </p:nvPr>
        </p:nvSpPr>
        <p:spPr/>
        <p:txBody>
          <a:bodyPr/>
          <a:lstStyle/>
          <a:p>
            <a:endParaRPr lang="en-A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Ease of Querying with Cypher</a:t>
            </a:r>
            <a:r>
              <a:rPr lang="en-US" dirty="0"/>
              <a:t>:</a:t>
            </a:r>
            <a:br>
              <a:rPr lang="en-US" dirty="0"/>
            </a:br>
            <a:r>
              <a:rPr lang="en-US" dirty="0"/>
              <a:t>The Cypher query language is like writing a conversation. For instance, if I want to find "friends of friends" or "popular restaurants liked by friends in New York," I can write simple, human-readable queries instead of complex SQL joins.</a:t>
            </a:r>
            <a:endParaRPr lang="en-AE" dirty="0"/>
          </a:p>
        </p:txBody>
      </p:sp>
    </p:spTree>
    <p:extLst>
      <p:ext uri="{BB962C8B-B14F-4D97-AF65-F5344CB8AC3E}">
        <p14:creationId xmlns:p14="http://schemas.microsoft.com/office/powerpoint/2010/main" val="234983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381383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1"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graph gives a multi-dimensional view of the work's context, such as topics, authorship, and institutional influence.</a:t>
            </a:r>
          </a:p>
          <a:p>
            <a:pPr marL="457200" marR="0" lvl="0" indent="-298451"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single query consolidates a wealth of connected data that would be cumbersome to gather in traditional databases.</a:t>
            </a:r>
          </a:p>
          <a:p>
            <a:endParaRPr lang="en-AE" dirty="0"/>
          </a:p>
        </p:txBody>
      </p:sp>
    </p:spTree>
    <p:extLst>
      <p:ext uri="{BB962C8B-B14F-4D97-AF65-F5344CB8AC3E}">
        <p14:creationId xmlns:p14="http://schemas.microsoft.com/office/powerpoint/2010/main" val="198587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elseite mit großem Bild">
    <p:spTree>
      <p:nvGrpSpPr>
        <p:cNvPr id="1" name=""/>
        <p:cNvGrpSpPr/>
        <p:nvPr/>
      </p:nvGrpSpPr>
      <p:grpSpPr>
        <a:xfrm>
          <a:off x="0" y="0"/>
          <a:ext cx="0" cy="0"/>
          <a:chOff x="0" y="0"/>
          <a:chExt cx="0" cy="0"/>
        </a:xfrm>
      </p:grpSpPr>
      <p:sp>
        <p:nvSpPr>
          <p:cNvPr id="2" name="Google Shape;64;p14">
            <a:extLst>
              <a:ext uri="{FF2B5EF4-FFF2-40B4-BE49-F238E27FC236}">
                <a16:creationId xmlns:a16="http://schemas.microsoft.com/office/drawing/2014/main" id="{C4B7F7E5-C210-DA5C-69E4-3064C4CCAEBE}"/>
              </a:ext>
            </a:extLst>
          </p:cNvPr>
          <p:cNvSpPr txBox="1">
            <a:spLocks noGrp="1"/>
          </p:cNvSpPr>
          <p:nvPr>
            <p:ph type="title"/>
          </p:nvPr>
        </p:nvSpPr>
        <p:spPr>
          <a:xfrm>
            <a:off x="904497" y="3436004"/>
            <a:ext cx="8100002" cy="531165"/>
          </a:xfrm>
        </p:spPr>
        <p:txBody>
          <a:bodyPr tIns="0"/>
          <a:lstStyle>
            <a:lvl1pPr>
              <a:lnSpc>
                <a:spcPct val="100000"/>
              </a:lnSpc>
              <a:defRPr lang="en-US" sz="2300"/>
            </a:lvl1pPr>
          </a:lstStyle>
          <a:p>
            <a:pPr lvl="0"/>
            <a:r>
              <a:rPr lang="en-US"/>
              <a:t>Click to edit Master title style</a:t>
            </a:r>
          </a:p>
        </p:txBody>
      </p:sp>
      <p:sp>
        <p:nvSpPr>
          <p:cNvPr id="3" name="Google Shape;65;p14">
            <a:extLst>
              <a:ext uri="{FF2B5EF4-FFF2-40B4-BE49-F238E27FC236}">
                <a16:creationId xmlns:a16="http://schemas.microsoft.com/office/drawing/2014/main" id="{42570405-1277-C1C4-75C0-5A9B4344C2A2}"/>
              </a:ext>
            </a:extLst>
          </p:cNvPr>
          <p:cNvSpPr txBox="1">
            <a:spLocks noGrp="1"/>
          </p:cNvSpPr>
          <p:nvPr>
            <p:ph type="dt" sz="half" idx="7"/>
          </p:nvPr>
        </p:nvSpPr>
        <p:spPr/>
        <p:txBody>
          <a:bodyPr/>
          <a:lstStyle>
            <a:lvl1pPr>
              <a:defRPr/>
            </a:lvl1pPr>
          </a:lstStyle>
          <a:p>
            <a:pPr lvl="0"/>
            <a:fld id="{0BCF8F8D-1115-4BB6-89DB-D28940667FE3}" type="datetime1">
              <a:rPr lang="en-US" smtClean="0"/>
              <a:t>1/14/2025</a:t>
            </a:fld>
            <a:endParaRPr lang="en-AE"/>
          </a:p>
        </p:txBody>
      </p:sp>
      <p:sp>
        <p:nvSpPr>
          <p:cNvPr id="4" name="Google Shape;66;p14">
            <a:extLst>
              <a:ext uri="{FF2B5EF4-FFF2-40B4-BE49-F238E27FC236}">
                <a16:creationId xmlns:a16="http://schemas.microsoft.com/office/drawing/2014/main" id="{27FB0856-9BC4-3516-2E3F-C5F55DE4CFB4}"/>
              </a:ext>
            </a:extLst>
          </p:cNvPr>
          <p:cNvSpPr txBox="1">
            <a:spLocks noGrp="1"/>
          </p:cNvSpPr>
          <p:nvPr>
            <p:ph type="sldNum" sz="quarter" idx="8"/>
          </p:nvPr>
        </p:nvSpPr>
        <p:spPr/>
        <p:txBody>
          <a:bodyPr/>
          <a:lstStyle>
            <a:lvl1pPr>
              <a:defRPr/>
            </a:lvl1pPr>
          </a:lstStyle>
          <a:p>
            <a:pPr lvl="0"/>
            <a:r>
              <a:rPr lang="de-DE"/>
              <a:t>Seite </a:t>
            </a:r>
            <a:fld id="{6B172927-3DA7-4917-BDCC-2C61AF069750}" type="slidenum">
              <a:t>‹#›</a:t>
            </a:fld>
            <a:endParaRPr lang="de-DE"/>
          </a:p>
        </p:txBody>
      </p:sp>
    </p:spTree>
    <p:extLst>
      <p:ext uri="{BB962C8B-B14F-4D97-AF65-F5344CB8AC3E}">
        <p14:creationId xmlns:p14="http://schemas.microsoft.com/office/powerpoint/2010/main" val="249485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D4FB-7770-61BD-3F88-D7AE48409036}"/>
              </a:ext>
            </a:extLst>
          </p:cNvPr>
          <p:cNvSpPr txBox="1">
            <a:spLocks noGrp="1"/>
          </p:cNvSpPr>
          <p:nvPr>
            <p:ph type="ctrTitle"/>
          </p:nvPr>
        </p:nvSpPr>
        <p:spPr>
          <a:xfrm>
            <a:off x="1143000" y="841769"/>
            <a:ext cx="6858000" cy="1790696"/>
          </a:xfrm>
        </p:spPr>
        <p:txBody>
          <a:bodyPr anchor="b" anchorCtr="1"/>
          <a:lstStyle>
            <a:lvl1pPr algn="ctr">
              <a:defRPr lang="en-US" sz="4500"/>
            </a:lvl1pPr>
          </a:lstStyle>
          <a:p>
            <a:pPr lvl="0"/>
            <a:r>
              <a:rPr lang="en-US"/>
              <a:t>Click to edit Master title style</a:t>
            </a:r>
            <a:endParaRPr lang="de-DE"/>
          </a:p>
        </p:txBody>
      </p:sp>
      <p:sp>
        <p:nvSpPr>
          <p:cNvPr id="3" name="Subtitle 2">
            <a:extLst>
              <a:ext uri="{FF2B5EF4-FFF2-40B4-BE49-F238E27FC236}">
                <a16:creationId xmlns:a16="http://schemas.microsoft.com/office/drawing/2014/main" id="{369479B2-2F5E-826E-DA28-36F1AD322C50}"/>
              </a:ext>
            </a:extLst>
          </p:cNvPr>
          <p:cNvSpPr txBox="1">
            <a:spLocks noGrp="1"/>
          </p:cNvSpPr>
          <p:nvPr>
            <p:ph type="subTitle" idx="1"/>
          </p:nvPr>
        </p:nvSpPr>
        <p:spPr>
          <a:xfrm>
            <a:off x="1143000" y="2701530"/>
            <a:ext cx="6858000" cy="1241819"/>
          </a:xfrm>
        </p:spPr>
        <p:txBody>
          <a:bodyPr anchorCtr="1"/>
          <a:lstStyle>
            <a:lvl1pPr marL="0" indent="0" algn="ctr">
              <a:defRPr sz="1800"/>
            </a:lvl1pPr>
          </a:lstStyle>
          <a:p>
            <a:pPr lvl="0"/>
            <a:r>
              <a:rPr lang="en-US"/>
              <a:t>Click to edit Master subtitle style</a:t>
            </a:r>
            <a:endParaRPr lang="de-DE"/>
          </a:p>
        </p:txBody>
      </p:sp>
      <p:sp>
        <p:nvSpPr>
          <p:cNvPr id="4" name="Date Placeholder 3">
            <a:extLst>
              <a:ext uri="{FF2B5EF4-FFF2-40B4-BE49-F238E27FC236}">
                <a16:creationId xmlns:a16="http://schemas.microsoft.com/office/drawing/2014/main" id="{10667CA7-ED92-2861-D9B1-F70A7C8D0089}"/>
              </a:ext>
            </a:extLst>
          </p:cNvPr>
          <p:cNvSpPr txBox="1">
            <a:spLocks noGrp="1"/>
          </p:cNvSpPr>
          <p:nvPr>
            <p:ph type="dt" sz="half" idx="7"/>
          </p:nvPr>
        </p:nvSpPr>
        <p:spPr/>
        <p:txBody>
          <a:bodyPr/>
          <a:lstStyle>
            <a:lvl1pPr>
              <a:defRPr/>
            </a:lvl1pPr>
          </a:lstStyle>
          <a:p>
            <a:pPr lvl="0"/>
            <a:fld id="{676834BB-F64A-47F3-9501-35A932F07291}" type="datetime1">
              <a:rPr lang="en-US" smtClean="0"/>
              <a:t>1/14/2025</a:t>
            </a:fld>
            <a:endParaRPr lang="de-DE"/>
          </a:p>
        </p:txBody>
      </p:sp>
      <p:sp>
        <p:nvSpPr>
          <p:cNvPr id="5" name="Footer Placeholder 4">
            <a:extLst>
              <a:ext uri="{FF2B5EF4-FFF2-40B4-BE49-F238E27FC236}">
                <a16:creationId xmlns:a16="http://schemas.microsoft.com/office/drawing/2014/main" id="{795ED052-B52D-0158-DB53-C280892684B8}"/>
              </a:ext>
            </a:extLst>
          </p:cNvPr>
          <p:cNvSpPr txBox="1">
            <a:spLocks noGrp="1"/>
          </p:cNvSpPr>
          <p:nvPr>
            <p:ph type="ftr" sz="quarter" idx="9"/>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de-DE" sz="1400" b="0" i="0" u="none" strike="noStrike" kern="0" cap="none" spc="0" baseline="0">
                <a:solidFill>
                  <a:srgbClr val="000000"/>
                </a:solidFill>
                <a:uFillTx/>
                <a:latin typeface="Arial"/>
                <a:ea typeface="Arial"/>
                <a:cs typeface="Arial"/>
              </a:defRPr>
            </a:lvl1pPr>
          </a:lstStyle>
          <a:p>
            <a:pPr lvl="0"/>
            <a:endParaRPr lang="de-DE"/>
          </a:p>
        </p:txBody>
      </p:sp>
      <p:sp>
        <p:nvSpPr>
          <p:cNvPr id="6" name="Google Shape;71;p15">
            <a:extLst>
              <a:ext uri="{FF2B5EF4-FFF2-40B4-BE49-F238E27FC236}">
                <a16:creationId xmlns:a16="http://schemas.microsoft.com/office/drawing/2014/main" id="{C1428A99-A4B8-E1A5-04AD-082DCCB6905D}"/>
              </a:ext>
            </a:extLst>
          </p:cNvPr>
          <p:cNvSpPr txBox="1">
            <a:spLocks noGrp="1"/>
          </p:cNvSpPr>
          <p:nvPr>
            <p:ph type="sldNum" sz="quarter" idx="8"/>
          </p:nvPr>
        </p:nvSpPr>
        <p:spPr>
          <a:xfrm>
            <a:off x="904871" y="4770836"/>
            <a:ext cx="971696" cy="160797"/>
          </a:xfrm>
        </p:spPr>
        <p:txBody>
          <a:bodyPr/>
          <a:lstStyle>
            <a:lvl1pPr>
              <a:defRPr/>
            </a:lvl1pPr>
          </a:lstStyle>
          <a:p>
            <a:pPr lvl="0"/>
            <a:r>
              <a:rPr lang="de-DE"/>
              <a:t>Seite </a:t>
            </a:r>
            <a:fld id="{CDE9C984-73F2-484E-873D-2626948C8B74}" type="slidenum">
              <a:t>‹#›</a:t>
            </a:fld>
            <a:endParaRPr lang="de-DE"/>
          </a:p>
        </p:txBody>
      </p:sp>
    </p:spTree>
    <p:extLst>
      <p:ext uri="{BB962C8B-B14F-4D97-AF65-F5344CB8AC3E}">
        <p14:creationId xmlns:p14="http://schemas.microsoft.com/office/powerpoint/2010/main" val="400147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B821-828E-1546-136C-852BC93C4CCA}"/>
              </a:ext>
            </a:extLst>
          </p:cNvPr>
          <p:cNvSpPr txBox="1">
            <a:spLocks noGrp="1"/>
          </p:cNvSpPr>
          <p:nvPr>
            <p:ph type="title"/>
          </p:nvPr>
        </p:nvSpPr>
        <p:spPr/>
        <p:txBody>
          <a:bodyPr/>
          <a:lstStyle>
            <a:lvl1pPr>
              <a:defRPr lang="en-US"/>
            </a:lvl1pPr>
          </a:lstStyle>
          <a:p>
            <a:pPr lvl="0"/>
            <a:r>
              <a:rPr lang="en-US"/>
              <a:t>Click to edit Master title style</a:t>
            </a:r>
            <a:endParaRPr lang="de-DE"/>
          </a:p>
        </p:txBody>
      </p:sp>
      <p:sp>
        <p:nvSpPr>
          <p:cNvPr id="3" name="Content Placeholder 2">
            <a:extLst>
              <a:ext uri="{FF2B5EF4-FFF2-40B4-BE49-F238E27FC236}">
                <a16:creationId xmlns:a16="http://schemas.microsoft.com/office/drawing/2014/main" id="{92C5FA13-ABCD-4DE1-EE37-1E7065CDFD98}"/>
              </a:ext>
            </a:extLst>
          </p:cNvPr>
          <p:cNvSpPr txBox="1">
            <a:spLocks noGrp="1"/>
          </p:cNvSpPr>
          <p:nvPr>
            <p:ph idx="1"/>
          </p:nvPr>
        </p:nvSpPr>
        <p:spPr/>
        <p:txBody>
          <a:bodyPr/>
          <a:lstStyle>
            <a:lvl1pPr>
              <a:defRPr/>
            </a:lvl1pPr>
            <a:lvl2pPr marL="914400" indent="-323853">
              <a:lnSpc>
                <a:spcPct val="115000"/>
              </a:lnSpc>
              <a:buClr>
                <a:srgbClr val="C00009"/>
              </a:buClr>
              <a:buSzPts val="1500"/>
              <a:buFont typeface="Noto Sans Symbols"/>
              <a:buChar char="▪"/>
              <a:defRPr sz="1500" kern="0">
                <a:latin typeface="Arial"/>
                <a:ea typeface="Arial"/>
                <a:cs typeface="Arial"/>
              </a:defRPr>
            </a:lvl2pPr>
            <a:lvl3pPr marL="1371600" indent="-317497">
              <a:lnSpc>
                <a:spcPct val="122222"/>
              </a:lnSpc>
              <a:spcBef>
                <a:spcPts val="300"/>
              </a:spcBef>
              <a:buClr>
                <a:srgbClr val="E24300"/>
              </a:buClr>
              <a:buSzPts val="1400"/>
              <a:buFont typeface="Noto Sans Symbols"/>
              <a:buChar char="▪"/>
              <a:defRPr sz="1400" kern="0">
                <a:latin typeface="Arial"/>
                <a:ea typeface="Arial"/>
                <a:cs typeface="Arial"/>
              </a:defRPr>
            </a:lvl3pPr>
            <a:lvl4pPr marL="1828800" indent="-317497">
              <a:lnSpc>
                <a:spcPct val="88888"/>
              </a:lnSpc>
              <a:spcBef>
                <a:spcPts val="400"/>
              </a:spcBef>
              <a:buClr>
                <a:srgbClr val="9D167A"/>
              </a:buClr>
              <a:buSzPts val="1400"/>
              <a:buFont typeface="Noto Sans Symbols"/>
              <a:buChar char="▪"/>
              <a:defRPr sz="1400" kern="0">
                <a:latin typeface="Arial"/>
                <a:ea typeface="Arial"/>
                <a:cs typeface="Arial"/>
              </a:defRPr>
            </a:lvl4pPr>
            <a:lvl5pPr marL="2286000" indent="-323853">
              <a:lnSpc>
                <a:spcPct val="80000"/>
              </a:lnSpc>
              <a:spcBef>
                <a:spcPts val="400"/>
              </a:spcBef>
              <a:buClr>
                <a:srgbClr val="000000"/>
              </a:buClr>
              <a:buSzPts val="1500"/>
              <a:buFont typeface="Noto Sans Symbols"/>
              <a:buChar char="−"/>
              <a:defRPr sz="1500" kern="0">
                <a:latin typeface="Arial"/>
                <a:ea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D76EB8B-8595-0712-A3E7-EB7FF61B879A}"/>
              </a:ext>
            </a:extLst>
          </p:cNvPr>
          <p:cNvSpPr txBox="1">
            <a:spLocks noGrp="1"/>
          </p:cNvSpPr>
          <p:nvPr>
            <p:ph type="dt" sz="half" idx="7"/>
          </p:nvPr>
        </p:nvSpPr>
        <p:spPr/>
        <p:txBody>
          <a:bodyPr/>
          <a:lstStyle>
            <a:lvl1pPr>
              <a:defRPr/>
            </a:lvl1pPr>
          </a:lstStyle>
          <a:p>
            <a:pPr lvl="0"/>
            <a:fld id="{A33B1074-6B94-4BE3-9ADD-2814A4D5689F}" type="datetime1">
              <a:rPr lang="en-US" smtClean="0"/>
              <a:t>1/14/2025</a:t>
            </a:fld>
            <a:endParaRPr lang="de-DE"/>
          </a:p>
        </p:txBody>
      </p:sp>
      <p:sp>
        <p:nvSpPr>
          <p:cNvPr id="5" name="Footer Placeholder 4">
            <a:extLst>
              <a:ext uri="{FF2B5EF4-FFF2-40B4-BE49-F238E27FC236}">
                <a16:creationId xmlns:a16="http://schemas.microsoft.com/office/drawing/2014/main" id="{A3E447CC-5942-4B17-A8E6-EAE3AF369BAB}"/>
              </a:ext>
            </a:extLst>
          </p:cNvPr>
          <p:cNvSpPr txBox="1">
            <a:spLocks noGrp="1"/>
          </p:cNvSpPr>
          <p:nvPr>
            <p:ph type="ftr" sz="quarter" idx="9"/>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de-DE" sz="1400" b="0" i="0" u="none" strike="noStrike" kern="0" cap="none" spc="0" baseline="0">
                <a:solidFill>
                  <a:srgbClr val="000000"/>
                </a:solidFill>
                <a:uFillTx/>
                <a:latin typeface="Arial"/>
                <a:ea typeface="Arial"/>
                <a:cs typeface="Arial"/>
              </a:defRPr>
            </a:lvl1pPr>
          </a:lstStyle>
          <a:p>
            <a:pPr lvl="0"/>
            <a:endParaRPr lang="de-DE"/>
          </a:p>
        </p:txBody>
      </p:sp>
      <p:sp>
        <p:nvSpPr>
          <p:cNvPr id="6" name="Google Shape;71;p15">
            <a:extLst>
              <a:ext uri="{FF2B5EF4-FFF2-40B4-BE49-F238E27FC236}">
                <a16:creationId xmlns:a16="http://schemas.microsoft.com/office/drawing/2014/main" id="{B7E87519-0A44-6225-BF71-BC963CAE79B4}"/>
              </a:ext>
            </a:extLst>
          </p:cNvPr>
          <p:cNvSpPr txBox="1">
            <a:spLocks noGrp="1"/>
          </p:cNvSpPr>
          <p:nvPr>
            <p:ph type="sldNum" sz="quarter" idx="8"/>
          </p:nvPr>
        </p:nvSpPr>
        <p:spPr>
          <a:xfrm>
            <a:off x="904871" y="4770836"/>
            <a:ext cx="971696" cy="160797"/>
          </a:xfrm>
        </p:spPr>
        <p:txBody>
          <a:bodyPr/>
          <a:lstStyle>
            <a:lvl1pPr>
              <a:defRPr/>
            </a:lvl1pPr>
          </a:lstStyle>
          <a:p>
            <a:pPr lvl="0"/>
            <a:r>
              <a:rPr lang="de-DE"/>
              <a:t>Seite </a:t>
            </a:r>
            <a:fld id="{66D2313C-A1DC-4AE9-B61B-EDF54DBCC264}" type="slidenum">
              <a:t>‹#›</a:t>
            </a:fld>
            <a:endParaRPr lang="de-DE"/>
          </a:p>
        </p:txBody>
      </p:sp>
    </p:spTree>
    <p:extLst>
      <p:ext uri="{BB962C8B-B14F-4D97-AF65-F5344CB8AC3E}">
        <p14:creationId xmlns:p14="http://schemas.microsoft.com/office/powerpoint/2010/main" val="357102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Inhalt">
    <p:spTree>
      <p:nvGrpSpPr>
        <p:cNvPr id="1" name=""/>
        <p:cNvGrpSpPr/>
        <p:nvPr/>
      </p:nvGrpSpPr>
      <p:grpSpPr>
        <a:xfrm>
          <a:off x="0" y="0"/>
          <a:ext cx="0" cy="0"/>
          <a:chOff x="0" y="0"/>
          <a:chExt cx="0" cy="0"/>
        </a:xfrm>
      </p:grpSpPr>
      <p:sp>
        <p:nvSpPr>
          <p:cNvPr id="2" name="Google Shape;68;p15">
            <a:extLst>
              <a:ext uri="{FF2B5EF4-FFF2-40B4-BE49-F238E27FC236}">
                <a16:creationId xmlns:a16="http://schemas.microsoft.com/office/drawing/2014/main" id="{AAFA6BE9-904D-12A3-97E9-16D387740DBC}"/>
              </a:ext>
            </a:extLst>
          </p:cNvPr>
          <p:cNvSpPr txBox="1">
            <a:spLocks noGrp="1"/>
          </p:cNvSpPr>
          <p:nvPr>
            <p:ph type="title"/>
          </p:nvPr>
        </p:nvSpPr>
        <p:spPr/>
        <p:txBody>
          <a:bodyPr tIns="0"/>
          <a:lstStyle>
            <a:lvl1pPr>
              <a:lnSpc>
                <a:spcPct val="93750"/>
              </a:lnSpc>
              <a:defRPr lang="en-US"/>
            </a:lvl1pPr>
          </a:lstStyle>
          <a:p>
            <a:pPr lvl="0"/>
            <a:r>
              <a:rPr lang="en-US"/>
              <a:t>Click to edit Master title style</a:t>
            </a:r>
          </a:p>
        </p:txBody>
      </p:sp>
      <p:sp>
        <p:nvSpPr>
          <p:cNvPr id="3" name="Google Shape;69;p15">
            <a:extLst>
              <a:ext uri="{FF2B5EF4-FFF2-40B4-BE49-F238E27FC236}">
                <a16:creationId xmlns:a16="http://schemas.microsoft.com/office/drawing/2014/main" id="{473833DA-21BC-3AE9-A9C0-4392F3C91523}"/>
              </a:ext>
            </a:extLst>
          </p:cNvPr>
          <p:cNvSpPr txBox="1">
            <a:spLocks noGrp="1"/>
          </p:cNvSpPr>
          <p:nvPr>
            <p:ph type="body" idx="4294967295"/>
          </p:nvPr>
        </p:nvSpPr>
        <p:spPr>
          <a:xfrm>
            <a:off x="903683" y="1161004"/>
            <a:ext cx="8099819" cy="3240002"/>
          </a:xfrm>
        </p:spPr>
        <p:txBody>
          <a:bodyPr/>
          <a:lstStyle>
            <a:lvl1pPr>
              <a:lnSpc>
                <a:spcPct val="110000"/>
              </a:lnSpc>
              <a:defRPr sz="1500"/>
            </a:lvl1pPr>
          </a:lstStyle>
          <a:p>
            <a:pPr lvl="0"/>
            <a:r>
              <a:rPr lang="en-US"/>
              <a:t>Click to edit Master text styles</a:t>
            </a:r>
          </a:p>
        </p:txBody>
      </p:sp>
      <p:sp>
        <p:nvSpPr>
          <p:cNvPr id="4" name="Google Shape;70;p15">
            <a:extLst>
              <a:ext uri="{FF2B5EF4-FFF2-40B4-BE49-F238E27FC236}">
                <a16:creationId xmlns:a16="http://schemas.microsoft.com/office/drawing/2014/main" id="{4E510622-0B22-461E-BF9A-DA3C0C410B63}"/>
              </a:ext>
            </a:extLst>
          </p:cNvPr>
          <p:cNvSpPr txBox="1">
            <a:spLocks noGrp="1"/>
          </p:cNvSpPr>
          <p:nvPr>
            <p:ph type="dt" sz="half" idx="7"/>
          </p:nvPr>
        </p:nvSpPr>
        <p:spPr/>
        <p:txBody>
          <a:bodyPr/>
          <a:lstStyle>
            <a:lvl1pPr>
              <a:defRPr/>
            </a:lvl1pPr>
          </a:lstStyle>
          <a:p>
            <a:pPr lvl="0"/>
            <a:fld id="{F1378E2F-78AA-42CC-8171-721F195A0C6A}" type="datetime1">
              <a:rPr lang="en-US" smtClean="0"/>
              <a:t>1/14/2025</a:t>
            </a:fld>
            <a:endParaRPr lang="en-AE"/>
          </a:p>
        </p:txBody>
      </p:sp>
      <p:sp>
        <p:nvSpPr>
          <p:cNvPr id="5" name="Google Shape;71;p15">
            <a:extLst>
              <a:ext uri="{FF2B5EF4-FFF2-40B4-BE49-F238E27FC236}">
                <a16:creationId xmlns:a16="http://schemas.microsoft.com/office/drawing/2014/main" id="{BABB9D59-6CAB-89C2-C93C-84304F27D617}"/>
              </a:ext>
            </a:extLst>
          </p:cNvPr>
          <p:cNvSpPr txBox="1">
            <a:spLocks noGrp="1"/>
          </p:cNvSpPr>
          <p:nvPr>
            <p:ph type="sldNum" sz="quarter" idx="8"/>
          </p:nvPr>
        </p:nvSpPr>
        <p:spPr>
          <a:xfrm>
            <a:off x="904871" y="4770836"/>
            <a:ext cx="971696" cy="160797"/>
          </a:xfrm>
        </p:spPr>
        <p:txBody>
          <a:bodyPr/>
          <a:lstStyle>
            <a:lvl1pPr>
              <a:defRPr/>
            </a:lvl1pPr>
          </a:lstStyle>
          <a:p>
            <a:pPr lvl="0"/>
            <a:r>
              <a:rPr lang="de-DE"/>
              <a:t>Seite </a:t>
            </a:r>
            <a:fld id="{91EAD467-CAD9-422F-8CD0-DF705521FF2B}" type="slidenum">
              <a:t>‹#›</a:t>
            </a:fld>
            <a:endParaRPr lang="de-DE"/>
          </a:p>
        </p:txBody>
      </p:sp>
    </p:spTree>
    <p:extLst>
      <p:ext uri="{BB962C8B-B14F-4D97-AF65-F5344CB8AC3E}">
        <p14:creationId xmlns:p14="http://schemas.microsoft.com/office/powerpoint/2010/main" val="228672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Abschnitt">
    <p:spTree>
      <p:nvGrpSpPr>
        <p:cNvPr id="1" name=""/>
        <p:cNvGrpSpPr/>
        <p:nvPr/>
      </p:nvGrpSpPr>
      <p:grpSpPr>
        <a:xfrm>
          <a:off x="0" y="0"/>
          <a:ext cx="0" cy="0"/>
          <a:chOff x="0" y="0"/>
          <a:chExt cx="0" cy="0"/>
        </a:xfrm>
      </p:grpSpPr>
      <p:sp>
        <p:nvSpPr>
          <p:cNvPr id="2" name="Google Shape;73;p16">
            <a:extLst>
              <a:ext uri="{FF2B5EF4-FFF2-40B4-BE49-F238E27FC236}">
                <a16:creationId xmlns:a16="http://schemas.microsoft.com/office/drawing/2014/main" id="{28E385C5-6964-A6E3-0B05-ADDA7890C570}"/>
              </a:ext>
            </a:extLst>
          </p:cNvPr>
          <p:cNvSpPr txBox="1">
            <a:spLocks noGrp="1"/>
          </p:cNvSpPr>
          <p:nvPr>
            <p:ph type="title"/>
          </p:nvPr>
        </p:nvSpPr>
        <p:spPr>
          <a:xfrm>
            <a:off x="903509" y="2355750"/>
            <a:ext cx="8100002" cy="1223851"/>
          </a:xfrm>
        </p:spPr>
        <p:txBody>
          <a:bodyPr tIns="0"/>
          <a:lstStyle>
            <a:lvl1pPr>
              <a:lnSpc>
                <a:spcPct val="100000"/>
              </a:lnSpc>
              <a:defRPr lang="en-US" sz="2300"/>
            </a:lvl1pPr>
          </a:lstStyle>
          <a:p>
            <a:pPr lvl="0"/>
            <a:r>
              <a:rPr lang="en-US"/>
              <a:t>Click to edit Master title style</a:t>
            </a:r>
          </a:p>
        </p:txBody>
      </p:sp>
      <p:sp>
        <p:nvSpPr>
          <p:cNvPr id="3" name="Google Shape;75;p16">
            <a:extLst>
              <a:ext uri="{FF2B5EF4-FFF2-40B4-BE49-F238E27FC236}">
                <a16:creationId xmlns:a16="http://schemas.microsoft.com/office/drawing/2014/main" id="{D29A770D-9957-327C-AF3A-A9E9E46A9A2B}"/>
              </a:ext>
            </a:extLst>
          </p:cNvPr>
          <p:cNvSpPr txBox="1">
            <a:spLocks noGrp="1"/>
          </p:cNvSpPr>
          <p:nvPr>
            <p:ph type="body" idx="4294967295"/>
          </p:nvPr>
        </p:nvSpPr>
        <p:spPr>
          <a:xfrm>
            <a:off x="904497" y="3579601"/>
            <a:ext cx="8100002" cy="773701"/>
          </a:xfrm>
        </p:spPr>
        <p:txBody>
          <a:bodyPr/>
          <a:lstStyle>
            <a:lvl1pPr>
              <a:lnSpc>
                <a:spcPct val="110000"/>
              </a:lnSpc>
              <a:defRPr sz="1500"/>
            </a:lvl1pPr>
          </a:lstStyle>
          <a:p>
            <a:pPr lvl="0"/>
            <a:r>
              <a:rPr lang="en-US"/>
              <a:t>Click to edit Master text styles</a:t>
            </a:r>
          </a:p>
        </p:txBody>
      </p:sp>
      <p:sp>
        <p:nvSpPr>
          <p:cNvPr id="4" name="Google Shape;76;p16">
            <a:extLst>
              <a:ext uri="{FF2B5EF4-FFF2-40B4-BE49-F238E27FC236}">
                <a16:creationId xmlns:a16="http://schemas.microsoft.com/office/drawing/2014/main" id="{B36AFB50-9007-6A45-99CA-C810BA4D9CFF}"/>
              </a:ext>
            </a:extLst>
          </p:cNvPr>
          <p:cNvSpPr txBox="1">
            <a:spLocks noGrp="1"/>
          </p:cNvSpPr>
          <p:nvPr>
            <p:ph type="dt" sz="half" idx="7"/>
          </p:nvPr>
        </p:nvSpPr>
        <p:spPr/>
        <p:txBody>
          <a:bodyPr/>
          <a:lstStyle>
            <a:lvl1pPr>
              <a:defRPr/>
            </a:lvl1pPr>
          </a:lstStyle>
          <a:p>
            <a:pPr lvl="0"/>
            <a:fld id="{41C18306-19BA-45E6-AF0C-DD4B29E7D039}" type="datetime1">
              <a:rPr lang="en-US" smtClean="0"/>
              <a:t>1/14/2025</a:t>
            </a:fld>
            <a:endParaRPr lang="en-AE"/>
          </a:p>
        </p:txBody>
      </p:sp>
      <p:sp>
        <p:nvSpPr>
          <p:cNvPr id="5" name="Google Shape;77;p16">
            <a:extLst>
              <a:ext uri="{FF2B5EF4-FFF2-40B4-BE49-F238E27FC236}">
                <a16:creationId xmlns:a16="http://schemas.microsoft.com/office/drawing/2014/main" id="{D4F07869-F69D-B858-EBFA-376BFF29F02A}"/>
              </a:ext>
            </a:extLst>
          </p:cNvPr>
          <p:cNvSpPr txBox="1">
            <a:spLocks noGrp="1"/>
          </p:cNvSpPr>
          <p:nvPr>
            <p:ph type="sldNum" sz="quarter" idx="8"/>
          </p:nvPr>
        </p:nvSpPr>
        <p:spPr/>
        <p:txBody>
          <a:bodyPr/>
          <a:lstStyle>
            <a:lvl1pPr>
              <a:defRPr/>
            </a:lvl1pPr>
          </a:lstStyle>
          <a:p>
            <a:pPr lvl="0"/>
            <a:r>
              <a:rPr lang="de-DE"/>
              <a:t>Seite </a:t>
            </a:r>
            <a:fld id="{3ABE1922-B361-4444-8DF7-BA65751798E7}" type="slidenum">
              <a:t>‹#›</a:t>
            </a:fld>
            <a:endParaRPr lang="de-DE"/>
          </a:p>
        </p:txBody>
      </p:sp>
    </p:spTree>
    <p:extLst>
      <p:ext uri="{BB962C8B-B14F-4D97-AF65-F5344CB8AC3E}">
        <p14:creationId xmlns:p14="http://schemas.microsoft.com/office/powerpoint/2010/main" val="39175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Zwei Inhalte">
    <p:spTree>
      <p:nvGrpSpPr>
        <p:cNvPr id="1" name=""/>
        <p:cNvGrpSpPr/>
        <p:nvPr/>
      </p:nvGrpSpPr>
      <p:grpSpPr>
        <a:xfrm>
          <a:off x="0" y="0"/>
          <a:ext cx="0" cy="0"/>
          <a:chOff x="0" y="0"/>
          <a:chExt cx="0" cy="0"/>
        </a:xfrm>
      </p:grpSpPr>
      <p:sp>
        <p:nvSpPr>
          <p:cNvPr id="2" name="Google Shape;79;p17">
            <a:extLst>
              <a:ext uri="{FF2B5EF4-FFF2-40B4-BE49-F238E27FC236}">
                <a16:creationId xmlns:a16="http://schemas.microsoft.com/office/drawing/2014/main" id="{057D2580-5198-2DF3-E6D8-32E4C4D612B8}"/>
              </a:ext>
            </a:extLst>
          </p:cNvPr>
          <p:cNvSpPr txBox="1">
            <a:spLocks noGrp="1"/>
          </p:cNvSpPr>
          <p:nvPr>
            <p:ph type="title"/>
          </p:nvPr>
        </p:nvSpPr>
        <p:spPr/>
        <p:txBody>
          <a:bodyPr tIns="0"/>
          <a:lstStyle>
            <a:lvl1pPr>
              <a:lnSpc>
                <a:spcPct val="100000"/>
              </a:lnSpc>
              <a:defRPr lang="en-US" sz="2300"/>
            </a:lvl1pPr>
          </a:lstStyle>
          <a:p>
            <a:pPr lvl="0"/>
            <a:r>
              <a:rPr lang="en-US"/>
              <a:t>Click to edit Master title style</a:t>
            </a:r>
          </a:p>
        </p:txBody>
      </p:sp>
      <p:sp>
        <p:nvSpPr>
          <p:cNvPr id="3" name="Google Shape;80;p17">
            <a:extLst>
              <a:ext uri="{FF2B5EF4-FFF2-40B4-BE49-F238E27FC236}">
                <a16:creationId xmlns:a16="http://schemas.microsoft.com/office/drawing/2014/main" id="{8E516B97-FC9E-B0EA-A7F3-262D50BDF90A}"/>
              </a:ext>
            </a:extLst>
          </p:cNvPr>
          <p:cNvSpPr txBox="1">
            <a:spLocks noGrp="1"/>
          </p:cNvSpPr>
          <p:nvPr>
            <p:ph type="body" idx="4294967295"/>
          </p:nvPr>
        </p:nvSpPr>
        <p:spPr>
          <a:xfrm>
            <a:off x="904871" y="1140622"/>
            <a:ext cx="3915003" cy="3267078"/>
          </a:xfrm>
        </p:spPr>
        <p:txBody>
          <a:bodyPr/>
          <a:lstStyle>
            <a:lvl1pPr>
              <a:lnSpc>
                <a:spcPct val="110000"/>
              </a:lnSpc>
              <a:defRPr sz="1500"/>
            </a:lvl1pPr>
          </a:lstStyle>
          <a:p>
            <a:pPr lvl="0"/>
            <a:r>
              <a:rPr lang="en-US"/>
              <a:t>Click to edit Master text styles</a:t>
            </a:r>
          </a:p>
        </p:txBody>
      </p:sp>
      <p:sp>
        <p:nvSpPr>
          <p:cNvPr id="4" name="Google Shape;81;p17">
            <a:extLst>
              <a:ext uri="{FF2B5EF4-FFF2-40B4-BE49-F238E27FC236}">
                <a16:creationId xmlns:a16="http://schemas.microsoft.com/office/drawing/2014/main" id="{5786964A-971B-19B7-0E96-C45CA90C507A}"/>
              </a:ext>
            </a:extLst>
          </p:cNvPr>
          <p:cNvSpPr txBox="1">
            <a:spLocks noGrp="1"/>
          </p:cNvSpPr>
          <p:nvPr>
            <p:ph type="body" idx="4294967295"/>
          </p:nvPr>
        </p:nvSpPr>
        <p:spPr>
          <a:xfrm>
            <a:off x="5112318" y="1140622"/>
            <a:ext cx="3891503" cy="3267078"/>
          </a:xfrm>
        </p:spPr>
        <p:txBody>
          <a:bodyPr/>
          <a:lstStyle>
            <a:lvl1pPr>
              <a:lnSpc>
                <a:spcPct val="100000"/>
              </a:lnSpc>
              <a:defRPr/>
            </a:lvl1pPr>
          </a:lstStyle>
          <a:p>
            <a:pPr lvl="0"/>
            <a:r>
              <a:rPr lang="en-US"/>
              <a:t>Click to edit Master text styles</a:t>
            </a:r>
          </a:p>
        </p:txBody>
      </p:sp>
      <p:sp>
        <p:nvSpPr>
          <p:cNvPr id="5" name="Google Shape;82;p17">
            <a:extLst>
              <a:ext uri="{FF2B5EF4-FFF2-40B4-BE49-F238E27FC236}">
                <a16:creationId xmlns:a16="http://schemas.microsoft.com/office/drawing/2014/main" id="{7927B431-00A5-8598-C5A6-3CA618ECBE84}"/>
              </a:ext>
            </a:extLst>
          </p:cNvPr>
          <p:cNvSpPr txBox="1">
            <a:spLocks noGrp="1"/>
          </p:cNvSpPr>
          <p:nvPr>
            <p:ph type="body" idx="4294967295"/>
          </p:nvPr>
        </p:nvSpPr>
        <p:spPr>
          <a:xfrm>
            <a:off x="904497" y="112590"/>
            <a:ext cx="8089102" cy="161373"/>
          </a:xfrm>
        </p:spPr>
        <p:txBody>
          <a:bodyPr/>
          <a:lstStyle>
            <a:lvl1pPr>
              <a:lnSpc>
                <a:spcPct val="100000"/>
              </a:lnSpc>
              <a:defRPr sz="700">
                <a:solidFill>
                  <a:srgbClr val="7F7F7F"/>
                </a:solidFill>
              </a:defRPr>
            </a:lvl1pPr>
          </a:lstStyle>
          <a:p>
            <a:pPr lvl="0"/>
            <a:r>
              <a:rPr lang="en-US"/>
              <a:t>Click to edit Master text styles</a:t>
            </a:r>
          </a:p>
        </p:txBody>
      </p:sp>
      <p:sp>
        <p:nvSpPr>
          <p:cNvPr id="6" name="Google Shape;83;p17">
            <a:extLst>
              <a:ext uri="{FF2B5EF4-FFF2-40B4-BE49-F238E27FC236}">
                <a16:creationId xmlns:a16="http://schemas.microsoft.com/office/drawing/2014/main" id="{99744CBE-639B-F326-0AC3-8A2484A06777}"/>
              </a:ext>
            </a:extLst>
          </p:cNvPr>
          <p:cNvSpPr txBox="1">
            <a:spLocks noGrp="1"/>
          </p:cNvSpPr>
          <p:nvPr>
            <p:ph type="dt" sz="half" idx="7"/>
          </p:nvPr>
        </p:nvSpPr>
        <p:spPr/>
        <p:txBody>
          <a:bodyPr/>
          <a:lstStyle>
            <a:lvl1pPr>
              <a:defRPr/>
            </a:lvl1pPr>
          </a:lstStyle>
          <a:p>
            <a:pPr lvl="0"/>
            <a:fld id="{F1A80B1D-DBA3-4CC1-A869-BB50C9E2D432}" type="datetime1">
              <a:rPr lang="en-US" smtClean="0"/>
              <a:t>1/14/2025</a:t>
            </a:fld>
            <a:endParaRPr lang="en-AE"/>
          </a:p>
        </p:txBody>
      </p:sp>
      <p:sp>
        <p:nvSpPr>
          <p:cNvPr id="7" name="Google Shape;84;p17">
            <a:extLst>
              <a:ext uri="{FF2B5EF4-FFF2-40B4-BE49-F238E27FC236}">
                <a16:creationId xmlns:a16="http://schemas.microsoft.com/office/drawing/2014/main" id="{F4A5084F-226E-7B0C-D697-0DA837D7D838}"/>
              </a:ext>
            </a:extLst>
          </p:cNvPr>
          <p:cNvSpPr txBox="1">
            <a:spLocks noGrp="1"/>
          </p:cNvSpPr>
          <p:nvPr>
            <p:ph type="sldNum" sz="quarter" idx="8"/>
          </p:nvPr>
        </p:nvSpPr>
        <p:spPr/>
        <p:txBody>
          <a:bodyPr/>
          <a:lstStyle>
            <a:lvl1pPr>
              <a:defRPr/>
            </a:lvl1pPr>
          </a:lstStyle>
          <a:p>
            <a:pPr lvl="0"/>
            <a:r>
              <a:rPr lang="de-DE"/>
              <a:t>Seite </a:t>
            </a:r>
            <a:fld id="{67BC3C35-7742-4F7E-B94C-15C6CD94951C}" type="slidenum">
              <a:t>‹#›</a:t>
            </a:fld>
            <a:endParaRPr lang="de-DE"/>
          </a:p>
        </p:txBody>
      </p:sp>
    </p:spTree>
    <p:extLst>
      <p:ext uri="{BB962C8B-B14F-4D97-AF65-F5344CB8AC3E}">
        <p14:creationId xmlns:p14="http://schemas.microsoft.com/office/powerpoint/2010/main" val="113832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Vergleich">
    <p:spTree>
      <p:nvGrpSpPr>
        <p:cNvPr id="1" name=""/>
        <p:cNvGrpSpPr/>
        <p:nvPr/>
      </p:nvGrpSpPr>
      <p:grpSpPr>
        <a:xfrm>
          <a:off x="0" y="0"/>
          <a:ext cx="0" cy="0"/>
          <a:chOff x="0" y="0"/>
          <a:chExt cx="0" cy="0"/>
        </a:xfrm>
      </p:grpSpPr>
      <p:sp>
        <p:nvSpPr>
          <p:cNvPr id="2" name="Google Shape;86;p18">
            <a:extLst>
              <a:ext uri="{FF2B5EF4-FFF2-40B4-BE49-F238E27FC236}">
                <a16:creationId xmlns:a16="http://schemas.microsoft.com/office/drawing/2014/main" id="{DFBBDDD4-DCB3-5F43-7BD6-6E54FE2429F6}"/>
              </a:ext>
            </a:extLst>
          </p:cNvPr>
          <p:cNvSpPr txBox="1">
            <a:spLocks noGrp="1"/>
          </p:cNvSpPr>
          <p:nvPr>
            <p:ph type="title"/>
          </p:nvPr>
        </p:nvSpPr>
        <p:spPr/>
        <p:txBody>
          <a:bodyPr tIns="0"/>
          <a:lstStyle>
            <a:lvl1pPr>
              <a:lnSpc>
                <a:spcPct val="100000"/>
              </a:lnSpc>
              <a:defRPr lang="en-US" sz="2300"/>
            </a:lvl1pPr>
          </a:lstStyle>
          <a:p>
            <a:pPr lvl="0"/>
            <a:r>
              <a:rPr lang="en-US"/>
              <a:t>Click to edit Master title style</a:t>
            </a:r>
          </a:p>
        </p:txBody>
      </p:sp>
      <p:sp>
        <p:nvSpPr>
          <p:cNvPr id="3" name="Google Shape;87;p18">
            <a:extLst>
              <a:ext uri="{FF2B5EF4-FFF2-40B4-BE49-F238E27FC236}">
                <a16:creationId xmlns:a16="http://schemas.microsoft.com/office/drawing/2014/main" id="{D97D171C-E011-664C-BC11-ADF1C82711D7}"/>
              </a:ext>
            </a:extLst>
          </p:cNvPr>
          <p:cNvSpPr txBox="1">
            <a:spLocks noGrp="1"/>
          </p:cNvSpPr>
          <p:nvPr>
            <p:ph type="body" idx="4294967295"/>
          </p:nvPr>
        </p:nvSpPr>
        <p:spPr>
          <a:xfrm>
            <a:off x="904871" y="1658392"/>
            <a:ext cx="3915003" cy="2749308"/>
          </a:xfrm>
        </p:spPr>
        <p:txBody>
          <a:bodyPr/>
          <a:lstStyle>
            <a:lvl1pPr>
              <a:lnSpc>
                <a:spcPct val="110000"/>
              </a:lnSpc>
              <a:defRPr sz="1500"/>
            </a:lvl1pPr>
          </a:lstStyle>
          <a:p>
            <a:pPr lvl="0"/>
            <a:r>
              <a:rPr lang="en-US"/>
              <a:t>Click to edit Master text styles</a:t>
            </a:r>
          </a:p>
        </p:txBody>
      </p:sp>
      <p:sp>
        <p:nvSpPr>
          <p:cNvPr id="4" name="Google Shape;88;p18">
            <a:extLst>
              <a:ext uri="{FF2B5EF4-FFF2-40B4-BE49-F238E27FC236}">
                <a16:creationId xmlns:a16="http://schemas.microsoft.com/office/drawing/2014/main" id="{8A9590F1-D2B3-F2DA-AF4F-83E586FF6F52}"/>
              </a:ext>
            </a:extLst>
          </p:cNvPr>
          <p:cNvSpPr txBox="1">
            <a:spLocks noGrp="1"/>
          </p:cNvSpPr>
          <p:nvPr>
            <p:ph type="body" idx="4294967295"/>
          </p:nvPr>
        </p:nvSpPr>
        <p:spPr>
          <a:xfrm>
            <a:off x="5094113" y="1658392"/>
            <a:ext cx="3915003" cy="2749308"/>
          </a:xfrm>
        </p:spPr>
        <p:txBody>
          <a:bodyPr/>
          <a:lstStyle>
            <a:lvl1pPr>
              <a:lnSpc>
                <a:spcPct val="110000"/>
              </a:lnSpc>
              <a:defRPr sz="1500"/>
            </a:lvl1pPr>
          </a:lstStyle>
          <a:p>
            <a:pPr lvl="0"/>
            <a:r>
              <a:rPr lang="en-US"/>
              <a:t>Click to edit Master text styles</a:t>
            </a:r>
          </a:p>
        </p:txBody>
      </p:sp>
      <p:sp>
        <p:nvSpPr>
          <p:cNvPr id="5" name="Google Shape;89;p18">
            <a:extLst>
              <a:ext uri="{FF2B5EF4-FFF2-40B4-BE49-F238E27FC236}">
                <a16:creationId xmlns:a16="http://schemas.microsoft.com/office/drawing/2014/main" id="{CADAEF39-BDC3-CFBE-7F8C-786AC3B33C47}"/>
              </a:ext>
            </a:extLst>
          </p:cNvPr>
          <p:cNvSpPr txBox="1">
            <a:spLocks noGrp="1"/>
          </p:cNvSpPr>
          <p:nvPr>
            <p:ph type="body" idx="4294967295"/>
          </p:nvPr>
        </p:nvSpPr>
        <p:spPr>
          <a:xfrm>
            <a:off x="906179" y="1142113"/>
            <a:ext cx="3915003" cy="516279"/>
          </a:xfrm>
        </p:spPr>
        <p:txBody>
          <a:bodyPr/>
          <a:lstStyle>
            <a:lvl1pPr>
              <a:lnSpc>
                <a:spcPct val="110000"/>
              </a:lnSpc>
              <a:defRPr sz="1500" b="1"/>
            </a:lvl1pPr>
          </a:lstStyle>
          <a:p>
            <a:pPr lvl="0"/>
            <a:r>
              <a:rPr lang="en-US"/>
              <a:t>Click to edit Master text styles</a:t>
            </a:r>
          </a:p>
        </p:txBody>
      </p:sp>
      <p:sp>
        <p:nvSpPr>
          <p:cNvPr id="6" name="Google Shape;90;p18">
            <a:extLst>
              <a:ext uri="{FF2B5EF4-FFF2-40B4-BE49-F238E27FC236}">
                <a16:creationId xmlns:a16="http://schemas.microsoft.com/office/drawing/2014/main" id="{E0E7EEA7-D49F-12D3-E5BB-7FA5294E9BCF}"/>
              </a:ext>
            </a:extLst>
          </p:cNvPr>
          <p:cNvSpPr txBox="1">
            <a:spLocks noGrp="1"/>
          </p:cNvSpPr>
          <p:nvPr>
            <p:ph type="body" idx="4294967295"/>
          </p:nvPr>
        </p:nvSpPr>
        <p:spPr>
          <a:xfrm>
            <a:off x="5094113" y="1142113"/>
            <a:ext cx="3915003" cy="516279"/>
          </a:xfrm>
        </p:spPr>
        <p:txBody>
          <a:bodyPr/>
          <a:lstStyle>
            <a:lvl1pPr>
              <a:lnSpc>
                <a:spcPct val="110000"/>
              </a:lnSpc>
              <a:defRPr sz="1500" b="1"/>
            </a:lvl1pPr>
          </a:lstStyle>
          <a:p>
            <a:pPr lvl="0"/>
            <a:r>
              <a:rPr lang="en-US"/>
              <a:t>Click to edit Master text styles</a:t>
            </a:r>
          </a:p>
        </p:txBody>
      </p:sp>
      <p:sp>
        <p:nvSpPr>
          <p:cNvPr id="7" name="Google Shape;91;p18">
            <a:extLst>
              <a:ext uri="{FF2B5EF4-FFF2-40B4-BE49-F238E27FC236}">
                <a16:creationId xmlns:a16="http://schemas.microsoft.com/office/drawing/2014/main" id="{A17A5B1B-E09E-7E22-CE8C-044BC06DD1B3}"/>
              </a:ext>
            </a:extLst>
          </p:cNvPr>
          <p:cNvSpPr txBox="1">
            <a:spLocks noGrp="1"/>
          </p:cNvSpPr>
          <p:nvPr>
            <p:ph type="body" idx="4294967295"/>
          </p:nvPr>
        </p:nvSpPr>
        <p:spPr>
          <a:xfrm>
            <a:off x="904497" y="112590"/>
            <a:ext cx="8089102" cy="161373"/>
          </a:xfrm>
        </p:spPr>
        <p:txBody>
          <a:bodyPr/>
          <a:lstStyle>
            <a:lvl1pPr>
              <a:lnSpc>
                <a:spcPct val="100000"/>
              </a:lnSpc>
              <a:defRPr sz="700">
                <a:solidFill>
                  <a:srgbClr val="7F7F7F"/>
                </a:solidFill>
              </a:defRPr>
            </a:lvl1pPr>
          </a:lstStyle>
          <a:p>
            <a:pPr lvl="0"/>
            <a:r>
              <a:rPr lang="en-US"/>
              <a:t>Click to edit Master text styles</a:t>
            </a:r>
          </a:p>
        </p:txBody>
      </p:sp>
      <p:sp>
        <p:nvSpPr>
          <p:cNvPr id="8" name="Google Shape;92;p18">
            <a:extLst>
              <a:ext uri="{FF2B5EF4-FFF2-40B4-BE49-F238E27FC236}">
                <a16:creationId xmlns:a16="http://schemas.microsoft.com/office/drawing/2014/main" id="{6CBF7FA6-66F8-6D73-3B9B-5D61E4413E46}"/>
              </a:ext>
            </a:extLst>
          </p:cNvPr>
          <p:cNvSpPr txBox="1">
            <a:spLocks noGrp="1"/>
          </p:cNvSpPr>
          <p:nvPr>
            <p:ph type="dt" sz="half" idx="7"/>
          </p:nvPr>
        </p:nvSpPr>
        <p:spPr/>
        <p:txBody>
          <a:bodyPr/>
          <a:lstStyle>
            <a:lvl1pPr>
              <a:defRPr/>
            </a:lvl1pPr>
          </a:lstStyle>
          <a:p>
            <a:pPr lvl="0"/>
            <a:fld id="{2FD1792C-3904-4E4A-BD07-650CE7B2E589}" type="datetime1">
              <a:rPr lang="en-US" smtClean="0"/>
              <a:t>1/14/2025</a:t>
            </a:fld>
            <a:endParaRPr lang="en-AE"/>
          </a:p>
        </p:txBody>
      </p:sp>
      <p:sp>
        <p:nvSpPr>
          <p:cNvPr id="9" name="Google Shape;93;p18">
            <a:extLst>
              <a:ext uri="{FF2B5EF4-FFF2-40B4-BE49-F238E27FC236}">
                <a16:creationId xmlns:a16="http://schemas.microsoft.com/office/drawing/2014/main" id="{6617EF86-BEC5-AF73-0FDF-2B8BDBCA0014}"/>
              </a:ext>
            </a:extLst>
          </p:cNvPr>
          <p:cNvSpPr txBox="1">
            <a:spLocks noGrp="1"/>
          </p:cNvSpPr>
          <p:nvPr>
            <p:ph type="sldNum" sz="quarter" idx="8"/>
          </p:nvPr>
        </p:nvSpPr>
        <p:spPr/>
        <p:txBody>
          <a:bodyPr/>
          <a:lstStyle>
            <a:lvl1pPr>
              <a:defRPr/>
            </a:lvl1pPr>
          </a:lstStyle>
          <a:p>
            <a:pPr lvl="0"/>
            <a:r>
              <a:rPr lang="de-DE"/>
              <a:t>Seite </a:t>
            </a:r>
            <a:fld id="{D77301D1-F9E5-4FED-A069-7EEED58C5AE9}" type="slidenum">
              <a:t>‹#›</a:t>
            </a:fld>
            <a:endParaRPr lang="de-DE"/>
          </a:p>
        </p:txBody>
      </p:sp>
    </p:spTree>
    <p:extLst>
      <p:ext uri="{BB962C8B-B14F-4D97-AF65-F5344CB8AC3E}">
        <p14:creationId xmlns:p14="http://schemas.microsoft.com/office/powerpoint/2010/main" val="344949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nur Überschrift">
    <p:spTree>
      <p:nvGrpSpPr>
        <p:cNvPr id="1" name=""/>
        <p:cNvGrpSpPr/>
        <p:nvPr/>
      </p:nvGrpSpPr>
      <p:grpSpPr>
        <a:xfrm>
          <a:off x="0" y="0"/>
          <a:ext cx="0" cy="0"/>
          <a:chOff x="0" y="0"/>
          <a:chExt cx="0" cy="0"/>
        </a:xfrm>
      </p:grpSpPr>
      <p:sp>
        <p:nvSpPr>
          <p:cNvPr id="2" name="Google Shape;95;p19">
            <a:extLst>
              <a:ext uri="{FF2B5EF4-FFF2-40B4-BE49-F238E27FC236}">
                <a16:creationId xmlns:a16="http://schemas.microsoft.com/office/drawing/2014/main" id="{4FB0B98D-8E8F-195A-4B0C-6CB122699009}"/>
              </a:ext>
            </a:extLst>
          </p:cNvPr>
          <p:cNvSpPr txBox="1">
            <a:spLocks noGrp="1"/>
          </p:cNvSpPr>
          <p:nvPr>
            <p:ph type="title"/>
          </p:nvPr>
        </p:nvSpPr>
        <p:spPr>
          <a:xfrm>
            <a:off x="903820" y="390942"/>
            <a:ext cx="8100002" cy="675000"/>
          </a:xfrm>
        </p:spPr>
        <p:txBody>
          <a:bodyPr tIns="0"/>
          <a:lstStyle>
            <a:lvl1pPr>
              <a:lnSpc>
                <a:spcPct val="100000"/>
              </a:lnSpc>
              <a:defRPr lang="en-US" sz="2300"/>
            </a:lvl1pPr>
          </a:lstStyle>
          <a:p>
            <a:pPr lvl="0"/>
            <a:r>
              <a:rPr lang="en-US"/>
              <a:t>Click to edit Master title style</a:t>
            </a:r>
          </a:p>
        </p:txBody>
      </p:sp>
      <p:sp>
        <p:nvSpPr>
          <p:cNvPr id="3" name="Google Shape;96;p19">
            <a:extLst>
              <a:ext uri="{FF2B5EF4-FFF2-40B4-BE49-F238E27FC236}">
                <a16:creationId xmlns:a16="http://schemas.microsoft.com/office/drawing/2014/main" id="{5B4F2339-30EE-99B1-80DB-BFE4DBED7764}"/>
              </a:ext>
            </a:extLst>
          </p:cNvPr>
          <p:cNvSpPr txBox="1">
            <a:spLocks noGrp="1"/>
          </p:cNvSpPr>
          <p:nvPr>
            <p:ph type="body" idx="4294967295"/>
          </p:nvPr>
        </p:nvSpPr>
        <p:spPr>
          <a:xfrm>
            <a:off x="914400" y="112590"/>
            <a:ext cx="8089102" cy="161373"/>
          </a:xfrm>
        </p:spPr>
        <p:txBody>
          <a:bodyPr/>
          <a:lstStyle>
            <a:lvl1pPr>
              <a:lnSpc>
                <a:spcPct val="100000"/>
              </a:lnSpc>
              <a:defRPr sz="700">
                <a:solidFill>
                  <a:srgbClr val="7F7F7F"/>
                </a:solidFill>
              </a:defRPr>
            </a:lvl1pPr>
          </a:lstStyle>
          <a:p>
            <a:pPr lvl="0"/>
            <a:r>
              <a:rPr lang="en-US"/>
              <a:t>Click to edit Master text styles</a:t>
            </a:r>
          </a:p>
        </p:txBody>
      </p:sp>
      <p:sp>
        <p:nvSpPr>
          <p:cNvPr id="4" name="Google Shape;97;p19">
            <a:extLst>
              <a:ext uri="{FF2B5EF4-FFF2-40B4-BE49-F238E27FC236}">
                <a16:creationId xmlns:a16="http://schemas.microsoft.com/office/drawing/2014/main" id="{6E099EF4-50FC-D2D1-033A-6D30D2D1F510}"/>
              </a:ext>
            </a:extLst>
          </p:cNvPr>
          <p:cNvSpPr txBox="1">
            <a:spLocks noGrp="1"/>
          </p:cNvSpPr>
          <p:nvPr>
            <p:ph type="dt" sz="half" idx="7"/>
          </p:nvPr>
        </p:nvSpPr>
        <p:spPr/>
        <p:txBody>
          <a:bodyPr/>
          <a:lstStyle>
            <a:lvl1pPr>
              <a:defRPr/>
            </a:lvl1pPr>
          </a:lstStyle>
          <a:p>
            <a:pPr lvl="0"/>
            <a:fld id="{3D5C58E9-BA36-48D9-B3C7-D93CBB3B11E8}" type="datetime1">
              <a:rPr lang="en-US" smtClean="0"/>
              <a:t>1/14/2025</a:t>
            </a:fld>
            <a:endParaRPr lang="en-AE"/>
          </a:p>
        </p:txBody>
      </p:sp>
      <p:sp>
        <p:nvSpPr>
          <p:cNvPr id="5" name="Google Shape;98;p19">
            <a:extLst>
              <a:ext uri="{FF2B5EF4-FFF2-40B4-BE49-F238E27FC236}">
                <a16:creationId xmlns:a16="http://schemas.microsoft.com/office/drawing/2014/main" id="{1A740920-CA97-9E1E-4CAA-214D32C51D26}"/>
              </a:ext>
            </a:extLst>
          </p:cNvPr>
          <p:cNvSpPr txBox="1">
            <a:spLocks noGrp="1"/>
          </p:cNvSpPr>
          <p:nvPr>
            <p:ph type="sldNum" sz="quarter" idx="8"/>
          </p:nvPr>
        </p:nvSpPr>
        <p:spPr/>
        <p:txBody>
          <a:bodyPr/>
          <a:lstStyle>
            <a:lvl1pPr>
              <a:defRPr/>
            </a:lvl1pPr>
          </a:lstStyle>
          <a:p>
            <a:pPr lvl="0"/>
            <a:r>
              <a:rPr lang="de-DE"/>
              <a:t>Seite </a:t>
            </a:r>
            <a:fld id="{2DF02465-5E81-416B-AAE0-95A6A0B35EF8}" type="slidenum">
              <a:t>‹#›</a:t>
            </a:fld>
            <a:endParaRPr lang="de-DE"/>
          </a:p>
        </p:txBody>
      </p:sp>
    </p:spTree>
    <p:extLst>
      <p:ext uri="{BB962C8B-B14F-4D97-AF65-F5344CB8AC3E}">
        <p14:creationId xmlns:p14="http://schemas.microsoft.com/office/powerpoint/2010/main" val="269630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Leer mit Logo">
    <p:spTree>
      <p:nvGrpSpPr>
        <p:cNvPr id="1" name=""/>
        <p:cNvGrpSpPr/>
        <p:nvPr/>
      </p:nvGrpSpPr>
      <p:grpSpPr>
        <a:xfrm>
          <a:off x="0" y="0"/>
          <a:ext cx="0" cy="0"/>
          <a:chOff x="0" y="0"/>
          <a:chExt cx="0" cy="0"/>
        </a:xfrm>
      </p:grpSpPr>
      <p:sp>
        <p:nvSpPr>
          <p:cNvPr id="2" name="Google Shape;100;p20">
            <a:extLst>
              <a:ext uri="{FF2B5EF4-FFF2-40B4-BE49-F238E27FC236}">
                <a16:creationId xmlns:a16="http://schemas.microsoft.com/office/drawing/2014/main" id="{3D25D7D6-CEF6-0C92-2E0A-C3B29C48F1D1}"/>
              </a:ext>
            </a:extLst>
          </p:cNvPr>
          <p:cNvSpPr txBox="1">
            <a:spLocks noGrp="1"/>
          </p:cNvSpPr>
          <p:nvPr>
            <p:ph type="dt" sz="half" idx="7"/>
          </p:nvPr>
        </p:nvSpPr>
        <p:spPr/>
        <p:txBody>
          <a:bodyPr/>
          <a:lstStyle>
            <a:lvl1pPr>
              <a:defRPr/>
            </a:lvl1pPr>
          </a:lstStyle>
          <a:p>
            <a:pPr lvl="0"/>
            <a:fld id="{3AD0A9B2-23F7-4CCA-A3FE-5704587A6C41}" type="datetime1">
              <a:rPr lang="en-US" smtClean="0"/>
              <a:t>1/14/2025</a:t>
            </a:fld>
            <a:endParaRPr lang="en-AE"/>
          </a:p>
        </p:txBody>
      </p:sp>
      <p:sp>
        <p:nvSpPr>
          <p:cNvPr id="3" name="Google Shape;101;p20">
            <a:extLst>
              <a:ext uri="{FF2B5EF4-FFF2-40B4-BE49-F238E27FC236}">
                <a16:creationId xmlns:a16="http://schemas.microsoft.com/office/drawing/2014/main" id="{91F5E36F-2520-4E49-E7C9-B00DC032CA3A}"/>
              </a:ext>
            </a:extLst>
          </p:cNvPr>
          <p:cNvSpPr txBox="1">
            <a:spLocks noGrp="1"/>
          </p:cNvSpPr>
          <p:nvPr>
            <p:ph type="sldNum" sz="quarter" idx="8"/>
          </p:nvPr>
        </p:nvSpPr>
        <p:spPr/>
        <p:txBody>
          <a:bodyPr/>
          <a:lstStyle>
            <a:lvl1pPr>
              <a:defRPr/>
            </a:lvl1pPr>
          </a:lstStyle>
          <a:p>
            <a:pPr lvl="0"/>
            <a:r>
              <a:rPr lang="de-DE"/>
              <a:t>Seite </a:t>
            </a:r>
            <a:fld id="{82C21255-FE37-4055-A838-97A519EB82BB}" type="slidenum">
              <a:t>‹#›</a:t>
            </a:fld>
            <a:endParaRPr lang="de-DE"/>
          </a:p>
        </p:txBody>
      </p:sp>
    </p:spTree>
    <p:extLst>
      <p:ext uri="{BB962C8B-B14F-4D97-AF65-F5344CB8AC3E}">
        <p14:creationId xmlns:p14="http://schemas.microsoft.com/office/powerpoint/2010/main" val="878226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Drei Bilder mit Beschriftung">
    <p:spTree>
      <p:nvGrpSpPr>
        <p:cNvPr id="1" name=""/>
        <p:cNvGrpSpPr/>
        <p:nvPr/>
      </p:nvGrpSpPr>
      <p:grpSpPr>
        <a:xfrm>
          <a:off x="0" y="0"/>
          <a:ext cx="0" cy="0"/>
          <a:chOff x="0" y="0"/>
          <a:chExt cx="0" cy="0"/>
        </a:xfrm>
      </p:grpSpPr>
      <p:sp>
        <p:nvSpPr>
          <p:cNvPr id="2" name="Google Shape;107;p22">
            <a:extLst>
              <a:ext uri="{FF2B5EF4-FFF2-40B4-BE49-F238E27FC236}">
                <a16:creationId xmlns:a16="http://schemas.microsoft.com/office/drawing/2014/main" id="{C1906858-1653-41E4-65CA-7916BD4F769C}"/>
              </a:ext>
            </a:extLst>
          </p:cNvPr>
          <p:cNvSpPr txBox="1">
            <a:spLocks noGrp="1"/>
          </p:cNvSpPr>
          <p:nvPr>
            <p:ph type="body" idx="4294967295"/>
          </p:nvPr>
        </p:nvSpPr>
        <p:spPr>
          <a:xfrm>
            <a:off x="904497" y="3256324"/>
            <a:ext cx="2592003" cy="918002"/>
          </a:xfrm>
        </p:spPr>
        <p:txBody>
          <a:bodyPr/>
          <a:lstStyle>
            <a:lvl1pPr>
              <a:lnSpc>
                <a:spcPct val="100000"/>
              </a:lnSpc>
              <a:defRPr sz="800"/>
            </a:lvl1pPr>
          </a:lstStyle>
          <a:p>
            <a:pPr lvl="0"/>
            <a:r>
              <a:rPr lang="en-US"/>
              <a:t>Click to edit Master text styles</a:t>
            </a:r>
          </a:p>
        </p:txBody>
      </p:sp>
      <p:sp>
        <p:nvSpPr>
          <p:cNvPr id="3" name="Google Shape;109;p22">
            <a:extLst>
              <a:ext uri="{FF2B5EF4-FFF2-40B4-BE49-F238E27FC236}">
                <a16:creationId xmlns:a16="http://schemas.microsoft.com/office/drawing/2014/main" id="{AA21D46F-BE79-C6CA-C02A-041FDDE97423}"/>
              </a:ext>
            </a:extLst>
          </p:cNvPr>
          <p:cNvSpPr txBox="1">
            <a:spLocks noGrp="1"/>
          </p:cNvSpPr>
          <p:nvPr>
            <p:ph type="body" idx="4294967295"/>
          </p:nvPr>
        </p:nvSpPr>
        <p:spPr>
          <a:xfrm>
            <a:off x="3669907" y="3256324"/>
            <a:ext cx="2592003" cy="918002"/>
          </a:xfrm>
        </p:spPr>
        <p:txBody>
          <a:bodyPr/>
          <a:lstStyle>
            <a:lvl1pPr>
              <a:lnSpc>
                <a:spcPct val="100000"/>
              </a:lnSpc>
              <a:defRPr sz="800"/>
            </a:lvl1pPr>
          </a:lstStyle>
          <a:p>
            <a:pPr lvl="0"/>
            <a:r>
              <a:rPr lang="en-US"/>
              <a:t>Click to edit Master text styles</a:t>
            </a:r>
          </a:p>
        </p:txBody>
      </p:sp>
      <p:sp>
        <p:nvSpPr>
          <p:cNvPr id="4" name="Google Shape;111;p22">
            <a:extLst>
              <a:ext uri="{FF2B5EF4-FFF2-40B4-BE49-F238E27FC236}">
                <a16:creationId xmlns:a16="http://schemas.microsoft.com/office/drawing/2014/main" id="{64299E4A-8953-24F9-DBB4-472217B530EF}"/>
              </a:ext>
            </a:extLst>
          </p:cNvPr>
          <p:cNvSpPr txBox="1">
            <a:spLocks noGrp="1"/>
          </p:cNvSpPr>
          <p:nvPr>
            <p:ph type="body" idx="4294967295"/>
          </p:nvPr>
        </p:nvSpPr>
        <p:spPr>
          <a:xfrm>
            <a:off x="6423184" y="3256324"/>
            <a:ext cx="2592003" cy="918002"/>
          </a:xfrm>
        </p:spPr>
        <p:txBody>
          <a:bodyPr/>
          <a:lstStyle>
            <a:lvl1pPr>
              <a:lnSpc>
                <a:spcPct val="100000"/>
              </a:lnSpc>
              <a:defRPr sz="800"/>
            </a:lvl1pPr>
          </a:lstStyle>
          <a:p>
            <a:pPr lvl="0"/>
            <a:r>
              <a:rPr lang="en-US"/>
              <a:t>Click to edit Master text styles</a:t>
            </a:r>
          </a:p>
        </p:txBody>
      </p:sp>
      <p:sp>
        <p:nvSpPr>
          <p:cNvPr id="5" name="Google Shape;112;p22">
            <a:extLst>
              <a:ext uri="{FF2B5EF4-FFF2-40B4-BE49-F238E27FC236}">
                <a16:creationId xmlns:a16="http://schemas.microsoft.com/office/drawing/2014/main" id="{888A4AED-03DD-15A6-407F-3357F2DB50F5}"/>
              </a:ext>
            </a:extLst>
          </p:cNvPr>
          <p:cNvSpPr txBox="1">
            <a:spLocks noGrp="1"/>
          </p:cNvSpPr>
          <p:nvPr>
            <p:ph type="title"/>
          </p:nvPr>
        </p:nvSpPr>
        <p:spPr>
          <a:xfrm>
            <a:off x="903820" y="390942"/>
            <a:ext cx="8100002" cy="675000"/>
          </a:xfrm>
        </p:spPr>
        <p:txBody>
          <a:bodyPr tIns="0"/>
          <a:lstStyle>
            <a:lvl1pPr>
              <a:lnSpc>
                <a:spcPct val="100000"/>
              </a:lnSpc>
              <a:defRPr lang="en-US" sz="2300"/>
            </a:lvl1pPr>
          </a:lstStyle>
          <a:p>
            <a:pPr lvl="0"/>
            <a:r>
              <a:rPr lang="en-US"/>
              <a:t>Click to edit Master title style</a:t>
            </a:r>
          </a:p>
        </p:txBody>
      </p:sp>
      <p:sp>
        <p:nvSpPr>
          <p:cNvPr id="6" name="Google Shape;113;p22">
            <a:extLst>
              <a:ext uri="{FF2B5EF4-FFF2-40B4-BE49-F238E27FC236}">
                <a16:creationId xmlns:a16="http://schemas.microsoft.com/office/drawing/2014/main" id="{AC3F274A-4040-BF94-800C-AD0BBEF012F8}"/>
              </a:ext>
            </a:extLst>
          </p:cNvPr>
          <p:cNvSpPr txBox="1">
            <a:spLocks noGrp="1"/>
          </p:cNvSpPr>
          <p:nvPr>
            <p:ph type="body" idx="4294967295"/>
          </p:nvPr>
        </p:nvSpPr>
        <p:spPr>
          <a:xfrm>
            <a:off x="904497" y="112590"/>
            <a:ext cx="8089102" cy="161373"/>
          </a:xfrm>
        </p:spPr>
        <p:txBody>
          <a:bodyPr/>
          <a:lstStyle>
            <a:lvl1pPr>
              <a:lnSpc>
                <a:spcPct val="100000"/>
              </a:lnSpc>
              <a:defRPr sz="700">
                <a:solidFill>
                  <a:srgbClr val="7F7F7F"/>
                </a:solidFill>
              </a:defRPr>
            </a:lvl1pPr>
          </a:lstStyle>
          <a:p>
            <a:pPr lvl="0"/>
            <a:r>
              <a:rPr lang="en-US"/>
              <a:t>Click to edit Master text styles</a:t>
            </a:r>
          </a:p>
        </p:txBody>
      </p:sp>
      <p:sp>
        <p:nvSpPr>
          <p:cNvPr id="7" name="Google Shape;114;p22">
            <a:extLst>
              <a:ext uri="{FF2B5EF4-FFF2-40B4-BE49-F238E27FC236}">
                <a16:creationId xmlns:a16="http://schemas.microsoft.com/office/drawing/2014/main" id="{C87CAEED-B8C7-DA25-46E0-21CF59852F7F}"/>
              </a:ext>
            </a:extLst>
          </p:cNvPr>
          <p:cNvSpPr txBox="1">
            <a:spLocks noGrp="1"/>
          </p:cNvSpPr>
          <p:nvPr>
            <p:ph type="dt" sz="half" idx="7"/>
          </p:nvPr>
        </p:nvSpPr>
        <p:spPr/>
        <p:txBody>
          <a:bodyPr/>
          <a:lstStyle>
            <a:lvl1pPr>
              <a:defRPr/>
            </a:lvl1pPr>
          </a:lstStyle>
          <a:p>
            <a:pPr lvl="0"/>
            <a:fld id="{E3A43FA0-4239-4046-AC11-CC3D7736348D}" type="datetime1">
              <a:rPr lang="en-US" smtClean="0"/>
              <a:t>1/14/2025</a:t>
            </a:fld>
            <a:endParaRPr lang="en-AE"/>
          </a:p>
        </p:txBody>
      </p:sp>
      <p:sp>
        <p:nvSpPr>
          <p:cNvPr id="8" name="Google Shape;115;p22">
            <a:extLst>
              <a:ext uri="{FF2B5EF4-FFF2-40B4-BE49-F238E27FC236}">
                <a16:creationId xmlns:a16="http://schemas.microsoft.com/office/drawing/2014/main" id="{D66C1037-48C3-85EC-01A5-914E84807F6E}"/>
              </a:ext>
            </a:extLst>
          </p:cNvPr>
          <p:cNvSpPr txBox="1">
            <a:spLocks noGrp="1"/>
          </p:cNvSpPr>
          <p:nvPr>
            <p:ph type="sldNum" sz="quarter" idx="8"/>
          </p:nvPr>
        </p:nvSpPr>
        <p:spPr/>
        <p:txBody>
          <a:bodyPr/>
          <a:lstStyle>
            <a:lvl1pPr>
              <a:defRPr/>
            </a:lvl1pPr>
          </a:lstStyle>
          <a:p>
            <a:pPr lvl="0"/>
            <a:r>
              <a:rPr lang="de-DE"/>
              <a:t>Seite </a:t>
            </a:r>
            <a:fld id="{A88931F1-B582-4ADF-8B3D-8B23406BB921}" type="slidenum">
              <a:t>‹#›</a:t>
            </a:fld>
            <a:endParaRPr lang="de-DE"/>
          </a:p>
        </p:txBody>
      </p:sp>
    </p:spTree>
    <p:extLst>
      <p:ext uri="{BB962C8B-B14F-4D97-AF65-F5344CB8AC3E}">
        <p14:creationId xmlns:p14="http://schemas.microsoft.com/office/powerpoint/2010/main" val="227605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Sechs Bilder mit Beschriftung">
    <p:spTree>
      <p:nvGrpSpPr>
        <p:cNvPr id="1" name=""/>
        <p:cNvGrpSpPr/>
        <p:nvPr/>
      </p:nvGrpSpPr>
      <p:grpSpPr>
        <a:xfrm>
          <a:off x="0" y="0"/>
          <a:ext cx="0" cy="0"/>
          <a:chOff x="0" y="0"/>
          <a:chExt cx="0" cy="0"/>
        </a:xfrm>
      </p:grpSpPr>
      <p:sp>
        <p:nvSpPr>
          <p:cNvPr id="2" name="Google Shape;117;p23">
            <a:extLst>
              <a:ext uri="{FF2B5EF4-FFF2-40B4-BE49-F238E27FC236}">
                <a16:creationId xmlns:a16="http://schemas.microsoft.com/office/drawing/2014/main" id="{49ED352D-B33C-0AC6-D6B6-38895B997745}"/>
              </a:ext>
            </a:extLst>
          </p:cNvPr>
          <p:cNvSpPr txBox="1">
            <a:spLocks noGrp="1"/>
          </p:cNvSpPr>
          <p:nvPr>
            <p:ph type="body" idx="4294967295"/>
          </p:nvPr>
        </p:nvSpPr>
        <p:spPr>
          <a:xfrm>
            <a:off x="904497" y="112590"/>
            <a:ext cx="8089102" cy="161373"/>
          </a:xfrm>
        </p:spPr>
        <p:txBody>
          <a:bodyPr/>
          <a:lstStyle>
            <a:lvl1pPr>
              <a:lnSpc>
                <a:spcPct val="100000"/>
              </a:lnSpc>
              <a:defRPr sz="700">
                <a:solidFill>
                  <a:srgbClr val="7F7F7F"/>
                </a:solidFill>
              </a:defRPr>
            </a:lvl1pPr>
          </a:lstStyle>
          <a:p>
            <a:pPr lvl="0"/>
            <a:r>
              <a:rPr lang="en-US"/>
              <a:t>Click to edit Master text styles</a:t>
            </a:r>
          </a:p>
        </p:txBody>
      </p:sp>
      <p:sp>
        <p:nvSpPr>
          <p:cNvPr id="3" name="Google Shape;119;p23">
            <a:extLst>
              <a:ext uri="{FF2B5EF4-FFF2-40B4-BE49-F238E27FC236}">
                <a16:creationId xmlns:a16="http://schemas.microsoft.com/office/drawing/2014/main" id="{0BF77BB4-7D28-8AB7-1238-588BBAF035D8}"/>
              </a:ext>
            </a:extLst>
          </p:cNvPr>
          <p:cNvSpPr txBox="1">
            <a:spLocks noGrp="1"/>
          </p:cNvSpPr>
          <p:nvPr>
            <p:ph type="body" idx="4294967295"/>
          </p:nvPr>
        </p:nvSpPr>
        <p:spPr>
          <a:xfrm>
            <a:off x="904497" y="2109173"/>
            <a:ext cx="2592003" cy="243001"/>
          </a:xfrm>
        </p:spPr>
        <p:txBody>
          <a:bodyPr/>
          <a:lstStyle>
            <a:lvl1pPr>
              <a:lnSpc>
                <a:spcPct val="100000"/>
              </a:lnSpc>
              <a:defRPr sz="800"/>
            </a:lvl1pPr>
          </a:lstStyle>
          <a:p>
            <a:pPr lvl="0"/>
            <a:r>
              <a:rPr lang="en-US"/>
              <a:t>Click to edit Master text styles</a:t>
            </a:r>
          </a:p>
        </p:txBody>
      </p:sp>
      <p:sp>
        <p:nvSpPr>
          <p:cNvPr id="4" name="Google Shape;121;p23">
            <a:extLst>
              <a:ext uri="{FF2B5EF4-FFF2-40B4-BE49-F238E27FC236}">
                <a16:creationId xmlns:a16="http://schemas.microsoft.com/office/drawing/2014/main" id="{484DC41F-3FCF-24EF-1AFF-BA2EB5E36B06}"/>
              </a:ext>
            </a:extLst>
          </p:cNvPr>
          <p:cNvSpPr txBox="1">
            <a:spLocks noGrp="1"/>
          </p:cNvSpPr>
          <p:nvPr>
            <p:ph type="body" idx="4294967295"/>
          </p:nvPr>
        </p:nvSpPr>
        <p:spPr>
          <a:xfrm>
            <a:off x="3669907" y="2109173"/>
            <a:ext cx="2592003" cy="243001"/>
          </a:xfrm>
        </p:spPr>
        <p:txBody>
          <a:bodyPr/>
          <a:lstStyle>
            <a:lvl1pPr>
              <a:lnSpc>
                <a:spcPct val="100000"/>
              </a:lnSpc>
              <a:defRPr sz="800"/>
            </a:lvl1pPr>
          </a:lstStyle>
          <a:p>
            <a:pPr lvl="0"/>
            <a:r>
              <a:rPr lang="en-US"/>
              <a:t>Click to edit Master text styles</a:t>
            </a:r>
          </a:p>
        </p:txBody>
      </p:sp>
      <p:sp>
        <p:nvSpPr>
          <p:cNvPr id="5" name="Google Shape;123;p23">
            <a:extLst>
              <a:ext uri="{FF2B5EF4-FFF2-40B4-BE49-F238E27FC236}">
                <a16:creationId xmlns:a16="http://schemas.microsoft.com/office/drawing/2014/main" id="{774771F7-2A4C-919A-49EC-252502A19964}"/>
              </a:ext>
            </a:extLst>
          </p:cNvPr>
          <p:cNvSpPr txBox="1">
            <a:spLocks noGrp="1"/>
          </p:cNvSpPr>
          <p:nvPr>
            <p:ph type="body" idx="4294967295"/>
          </p:nvPr>
        </p:nvSpPr>
        <p:spPr>
          <a:xfrm>
            <a:off x="6423184" y="2109173"/>
            <a:ext cx="2592003" cy="243001"/>
          </a:xfrm>
        </p:spPr>
        <p:txBody>
          <a:bodyPr/>
          <a:lstStyle>
            <a:lvl1pPr>
              <a:lnSpc>
                <a:spcPct val="100000"/>
              </a:lnSpc>
              <a:defRPr sz="800"/>
            </a:lvl1pPr>
          </a:lstStyle>
          <a:p>
            <a:pPr lvl="0"/>
            <a:r>
              <a:rPr lang="en-US"/>
              <a:t>Click to edit Master text styles</a:t>
            </a:r>
          </a:p>
        </p:txBody>
      </p:sp>
      <p:sp>
        <p:nvSpPr>
          <p:cNvPr id="6" name="Google Shape;125;p23">
            <a:extLst>
              <a:ext uri="{FF2B5EF4-FFF2-40B4-BE49-F238E27FC236}">
                <a16:creationId xmlns:a16="http://schemas.microsoft.com/office/drawing/2014/main" id="{1078DB92-117A-A4B5-B6FC-F9BA54C7B29A}"/>
              </a:ext>
            </a:extLst>
          </p:cNvPr>
          <p:cNvSpPr txBox="1">
            <a:spLocks noGrp="1"/>
          </p:cNvSpPr>
          <p:nvPr>
            <p:ph type="body" idx="4294967295"/>
          </p:nvPr>
        </p:nvSpPr>
        <p:spPr>
          <a:xfrm>
            <a:off x="904497" y="4105601"/>
            <a:ext cx="2592003" cy="243001"/>
          </a:xfrm>
        </p:spPr>
        <p:txBody>
          <a:bodyPr/>
          <a:lstStyle>
            <a:lvl1pPr>
              <a:lnSpc>
                <a:spcPct val="100000"/>
              </a:lnSpc>
              <a:defRPr sz="800"/>
            </a:lvl1pPr>
          </a:lstStyle>
          <a:p>
            <a:pPr lvl="0"/>
            <a:r>
              <a:rPr lang="en-US"/>
              <a:t>Click to edit Master text styles</a:t>
            </a:r>
          </a:p>
        </p:txBody>
      </p:sp>
      <p:sp>
        <p:nvSpPr>
          <p:cNvPr id="7" name="Google Shape;127;p23">
            <a:extLst>
              <a:ext uri="{FF2B5EF4-FFF2-40B4-BE49-F238E27FC236}">
                <a16:creationId xmlns:a16="http://schemas.microsoft.com/office/drawing/2014/main" id="{7C2F8F33-44A6-1025-A29D-7BDCAD17B54E}"/>
              </a:ext>
            </a:extLst>
          </p:cNvPr>
          <p:cNvSpPr txBox="1">
            <a:spLocks noGrp="1"/>
          </p:cNvSpPr>
          <p:nvPr>
            <p:ph type="body" idx="4294967295"/>
          </p:nvPr>
        </p:nvSpPr>
        <p:spPr>
          <a:xfrm>
            <a:off x="3667887" y="4105601"/>
            <a:ext cx="2592003" cy="243001"/>
          </a:xfrm>
        </p:spPr>
        <p:txBody>
          <a:bodyPr/>
          <a:lstStyle>
            <a:lvl1pPr>
              <a:lnSpc>
                <a:spcPct val="100000"/>
              </a:lnSpc>
              <a:defRPr sz="800"/>
            </a:lvl1pPr>
          </a:lstStyle>
          <a:p>
            <a:pPr lvl="0"/>
            <a:r>
              <a:rPr lang="en-US"/>
              <a:t>Click to edit Master text styles</a:t>
            </a:r>
          </a:p>
        </p:txBody>
      </p:sp>
      <p:sp>
        <p:nvSpPr>
          <p:cNvPr id="8" name="Google Shape;129;p23">
            <a:extLst>
              <a:ext uri="{FF2B5EF4-FFF2-40B4-BE49-F238E27FC236}">
                <a16:creationId xmlns:a16="http://schemas.microsoft.com/office/drawing/2014/main" id="{4D6ABC19-5108-F41E-A0B4-20307E198E15}"/>
              </a:ext>
            </a:extLst>
          </p:cNvPr>
          <p:cNvSpPr txBox="1">
            <a:spLocks noGrp="1"/>
          </p:cNvSpPr>
          <p:nvPr>
            <p:ph type="body" idx="4294967295"/>
          </p:nvPr>
        </p:nvSpPr>
        <p:spPr>
          <a:xfrm>
            <a:off x="6418594" y="4105601"/>
            <a:ext cx="2592003" cy="243001"/>
          </a:xfrm>
        </p:spPr>
        <p:txBody>
          <a:bodyPr/>
          <a:lstStyle>
            <a:lvl1pPr>
              <a:lnSpc>
                <a:spcPct val="100000"/>
              </a:lnSpc>
              <a:defRPr sz="800"/>
            </a:lvl1pPr>
          </a:lstStyle>
          <a:p>
            <a:pPr lvl="0"/>
            <a:r>
              <a:rPr lang="en-US"/>
              <a:t>Click to edit Master text styles</a:t>
            </a:r>
          </a:p>
        </p:txBody>
      </p:sp>
      <p:sp>
        <p:nvSpPr>
          <p:cNvPr id="9" name="Google Shape;130;p23">
            <a:extLst>
              <a:ext uri="{FF2B5EF4-FFF2-40B4-BE49-F238E27FC236}">
                <a16:creationId xmlns:a16="http://schemas.microsoft.com/office/drawing/2014/main" id="{44E8B1A0-C2BD-D09B-11FF-2544A1FF9204}"/>
              </a:ext>
            </a:extLst>
          </p:cNvPr>
          <p:cNvSpPr txBox="1">
            <a:spLocks noGrp="1"/>
          </p:cNvSpPr>
          <p:nvPr>
            <p:ph type="dt" sz="half" idx="7"/>
          </p:nvPr>
        </p:nvSpPr>
        <p:spPr/>
        <p:txBody>
          <a:bodyPr/>
          <a:lstStyle>
            <a:lvl1pPr>
              <a:defRPr/>
            </a:lvl1pPr>
          </a:lstStyle>
          <a:p>
            <a:pPr lvl="0"/>
            <a:fld id="{A20CA611-4382-4BA0-ABA7-A3C420C99FC5}" type="datetime1">
              <a:rPr lang="en-US" smtClean="0"/>
              <a:t>1/14/2025</a:t>
            </a:fld>
            <a:endParaRPr lang="en-AE"/>
          </a:p>
        </p:txBody>
      </p:sp>
      <p:sp>
        <p:nvSpPr>
          <p:cNvPr id="10" name="Google Shape;131;p23">
            <a:extLst>
              <a:ext uri="{FF2B5EF4-FFF2-40B4-BE49-F238E27FC236}">
                <a16:creationId xmlns:a16="http://schemas.microsoft.com/office/drawing/2014/main" id="{B03C6BB7-9D83-9E1D-8006-CCB1C8AE4EF8}"/>
              </a:ext>
            </a:extLst>
          </p:cNvPr>
          <p:cNvSpPr txBox="1">
            <a:spLocks noGrp="1"/>
          </p:cNvSpPr>
          <p:nvPr>
            <p:ph type="sldNum" sz="quarter" idx="8"/>
          </p:nvPr>
        </p:nvSpPr>
        <p:spPr/>
        <p:txBody>
          <a:bodyPr/>
          <a:lstStyle>
            <a:lvl1pPr>
              <a:defRPr/>
            </a:lvl1pPr>
          </a:lstStyle>
          <a:p>
            <a:pPr lvl="0"/>
            <a:r>
              <a:rPr lang="de-DE"/>
              <a:t>Seite </a:t>
            </a:r>
            <a:fld id="{D020C569-AF8F-44AE-A40A-10300D150DAD}" type="slidenum">
              <a:t>‹#›</a:t>
            </a:fld>
            <a:endParaRPr lang="de-DE"/>
          </a:p>
        </p:txBody>
      </p:sp>
    </p:spTree>
    <p:extLst>
      <p:ext uri="{BB962C8B-B14F-4D97-AF65-F5344CB8AC3E}">
        <p14:creationId xmlns:p14="http://schemas.microsoft.com/office/powerpoint/2010/main" val="307385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51;p13">
            <a:extLst>
              <a:ext uri="{FF2B5EF4-FFF2-40B4-BE49-F238E27FC236}">
                <a16:creationId xmlns:a16="http://schemas.microsoft.com/office/drawing/2014/main" id="{B76B2D12-A72B-F9F3-1979-D2B694F3DA56}"/>
              </a:ext>
            </a:extLst>
          </p:cNvPr>
          <p:cNvSpPr txBox="1">
            <a:spLocks noGrp="1"/>
          </p:cNvSpPr>
          <p:nvPr>
            <p:ph type="title"/>
          </p:nvPr>
        </p:nvSpPr>
        <p:spPr>
          <a:xfrm>
            <a:off x="903683" y="390521"/>
            <a:ext cx="8099819" cy="675083"/>
          </a:xfrm>
          <a:prstGeom prst="rect">
            <a:avLst/>
          </a:prstGeom>
          <a:noFill/>
          <a:ln>
            <a:noFill/>
          </a:ln>
        </p:spPr>
        <p:txBody>
          <a:bodyPr vert="horz" wrap="square" lIns="0" tIns="107999" rIns="0" bIns="0" anchor="t" anchorCtr="0" compatLnSpc="1">
            <a:noAutofit/>
          </a:bodyPr>
          <a:lstStyle/>
          <a:p>
            <a:pPr lvl="0"/>
            <a:endParaRPr lang="en-AE"/>
          </a:p>
        </p:txBody>
      </p:sp>
      <p:sp>
        <p:nvSpPr>
          <p:cNvPr id="3" name="Google Shape;52;p13">
            <a:extLst>
              <a:ext uri="{FF2B5EF4-FFF2-40B4-BE49-F238E27FC236}">
                <a16:creationId xmlns:a16="http://schemas.microsoft.com/office/drawing/2014/main" id="{A0947493-8B6F-B924-D465-33DBBB7CCA41}"/>
              </a:ext>
            </a:extLst>
          </p:cNvPr>
          <p:cNvSpPr txBox="1">
            <a:spLocks noGrp="1"/>
          </p:cNvSpPr>
          <p:nvPr>
            <p:ph type="body" idx="1"/>
          </p:nvPr>
        </p:nvSpPr>
        <p:spPr>
          <a:xfrm>
            <a:off x="904871" y="1160858"/>
            <a:ext cx="8099819" cy="3239691"/>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pic>
        <p:nvPicPr>
          <p:cNvPr id="4" name="Google Shape;53;p13" descr="Logo_17pt.wmf">
            <a:extLst>
              <a:ext uri="{FF2B5EF4-FFF2-40B4-BE49-F238E27FC236}">
                <a16:creationId xmlns:a16="http://schemas.microsoft.com/office/drawing/2014/main" id="{C998F0ED-8A56-A921-0C1F-ADFC9FAFECB7}"/>
              </a:ext>
            </a:extLst>
          </p:cNvPr>
          <p:cNvPicPr>
            <a:picLocks noChangeAspect="1"/>
          </p:cNvPicPr>
          <p:nvPr/>
        </p:nvPicPr>
        <p:blipFill>
          <a:blip r:embed="rId13">
            <a:alphaModFix/>
          </a:blip>
          <a:srcRect/>
          <a:stretch>
            <a:fillRect/>
          </a:stretch>
        </p:blipFill>
        <p:spPr>
          <a:xfrm>
            <a:off x="8036716" y="4500567"/>
            <a:ext cx="789383" cy="458388"/>
          </a:xfrm>
          <a:prstGeom prst="rect">
            <a:avLst/>
          </a:prstGeom>
          <a:noFill/>
          <a:ln cap="flat">
            <a:noFill/>
          </a:ln>
        </p:spPr>
      </p:pic>
      <p:sp>
        <p:nvSpPr>
          <p:cNvPr id="5" name="Google Shape;54;p13">
            <a:extLst>
              <a:ext uri="{FF2B5EF4-FFF2-40B4-BE49-F238E27FC236}">
                <a16:creationId xmlns:a16="http://schemas.microsoft.com/office/drawing/2014/main" id="{7328DEB4-23B0-7D69-02E7-7DFC3FE26FDF}"/>
              </a:ext>
            </a:extLst>
          </p:cNvPr>
          <p:cNvSpPr txBox="1"/>
          <p:nvPr/>
        </p:nvSpPr>
        <p:spPr>
          <a:xfrm>
            <a:off x="1943100" y="4547000"/>
            <a:ext cx="3940972" cy="411955"/>
          </a:xfrm>
          <a:prstGeom prst="rect">
            <a:avLst/>
          </a:prstGeom>
          <a:noFill/>
          <a:ln cap="flat">
            <a:noFill/>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de-DE" sz="7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700" b="0" i="0" u="none" strike="noStrike" kern="0" cap="none" spc="0" baseline="0" dirty="0">
                <a:solidFill>
                  <a:srgbClr val="000000"/>
                </a:solidFill>
                <a:uFillTx/>
                <a:latin typeface="Arial"/>
                <a:ea typeface="Arial"/>
                <a:cs typeface="Arial"/>
              </a:rPr>
              <a:t>Habiba Naeem, Rafael Barros</a:t>
            </a:r>
            <a:endParaRPr lang="en-US" sz="7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500"/>
              </a:spcBef>
              <a:spcAft>
                <a:spcPts val="0"/>
              </a:spcAft>
              <a:buNone/>
              <a:tabLst/>
              <a:defRPr sz="1800" b="0" i="0" u="none" strike="noStrike" kern="0" cap="none" spc="0" baseline="0">
                <a:solidFill>
                  <a:srgbClr val="000000"/>
                </a:solidFill>
                <a:uFillTx/>
              </a:defRPr>
            </a:pPr>
            <a:r>
              <a:rPr lang="de-DE" sz="700" b="0" i="0" u="none" strike="noStrike" kern="0" cap="none" spc="0" baseline="0" dirty="0" err="1">
                <a:solidFill>
                  <a:srgbClr val="000000"/>
                </a:solidFill>
                <a:uFillTx/>
                <a:latin typeface="Arial"/>
                <a:ea typeface="Arial"/>
                <a:cs typeface="Arial"/>
              </a:rPr>
              <a:t>Linked</a:t>
            </a:r>
            <a:r>
              <a:rPr lang="de-DE" sz="700" b="0" i="0" u="none" strike="noStrike" kern="0" cap="none" spc="0" baseline="0" dirty="0">
                <a:solidFill>
                  <a:srgbClr val="000000"/>
                </a:solidFill>
                <a:uFillTx/>
                <a:latin typeface="Arial"/>
                <a:ea typeface="Arial"/>
                <a:cs typeface="Arial"/>
              </a:rPr>
              <a:t> Open Data and Knowledge Graph </a:t>
            </a:r>
            <a:r>
              <a:rPr lang="en-US" sz="700" b="0" i="0" u="none" strike="noStrike" kern="0" cap="none" spc="0" baseline="0" dirty="0" err="1">
                <a:solidFill>
                  <a:srgbClr val="000000"/>
                </a:solidFill>
                <a:uFillTx/>
                <a:latin typeface="Arial"/>
                <a:ea typeface="Arial"/>
                <a:cs typeface="Arial"/>
              </a:rPr>
              <a:t>WiSe</a:t>
            </a:r>
            <a:r>
              <a:rPr lang="en-US" sz="700" b="0" i="0" u="none" strike="noStrike" kern="0" cap="none" spc="0" baseline="0" dirty="0">
                <a:solidFill>
                  <a:srgbClr val="000000"/>
                </a:solidFill>
                <a:uFillTx/>
                <a:latin typeface="Arial"/>
                <a:ea typeface="Arial"/>
                <a:cs typeface="Arial"/>
              </a:rPr>
              <a:t> 24/25</a:t>
            </a:r>
            <a:endParaRPr lang="en-US" sz="1100" b="0" i="0" u="none" strike="noStrike" kern="0" cap="none" spc="0" baseline="0" dirty="0">
              <a:solidFill>
                <a:srgbClr val="000000"/>
              </a:solidFill>
              <a:uFillTx/>
              <a:latin typeface="Arial"/>
              <a:ea typeface="Arial"/>
              <a:cs typeface="Arial"/>
            </a:endParaRPr>
          </a:p>
        </p:txBody>
      </p:sp>
      <p:grpSp>
        <p:nvGrpSpPr>
          <p:cNvPr id="6" name="Google Shape;55;p13">
            <a:extLst>
              <a:ext uri="{FF2B5EF4-FFF2-40B4-BE49-F238E27FC236}">
                <a16:creationId xmlns:a16="http://schemas.microsoft.com/office/drawing/2014/main" id="{3A7DB0F5-5F0B-85E7-2AEF-B860D4275045}"/>
              </a:ext>
            </a:extLst>
          </p:cNvPr>
          <p:cNvGrpSpPr/>
          <p:nvPr/>
        </p:nvGrpSpPr>
        <p:grpSpPr>
          <a:xfrm>
            <a:off x="903683" y="0"/>
            <a:ext cx="8243891" cy="53574"/>
            <a:chOff x="903683" y="0"/>
            <a:chExt cx="8243891" cy="53574"/>
          </a:xfrm>
        </p:grpSpPr>
        <p:sp>
          <p:nvSpPr>
            <p:cNvPr id="7" name="Google Shape;56;p13">
              <a:extLst>
                <a:ext uri="{FF2B5EF4-FFF2-40B4-BE49-F238E27FC236}">
                  <a16:creationId xmlns:a16="http://schemas.microsoft.com/office/drawing/2014/main" id="{D226578F-90E4-E52D-004A-772D50DA330A}"/>
                </a:ext>
              </a:extLst>
            </p:cNvPr>
            <p:cNvSpPr/>
            <p:nvPr/>
          </p:nvSpPr>
          <p:spPr>
            <a:xfrm>
              <a:off x="903683" y="0"/>
              <a:ext cx="2736058" cy="53574"/>
            </a:xfrm>
            <a:prstGeom prst="rect">
              <a:avLst/>
            </a:prstGeom>
            <a:solidFill>
              <a:srgbClr val="AA0F1F"/>
            </a:solidFill>
            <a:ln cap="flat">
              <a:noFill/>
              <a:prstDash val="solid"/>
            </a:ln>
          </p:spPr>
          <p:txBody>
            <a:bodyPr vert="horz" wrap="square" lIns="68570" tIns="34271" rIns="68570" bIns="3427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AE" sz="1400" b="0" i="0" u="none" strike="noStrike" kern="0" cap="none" spc="0" baseline="0">
                <a:solidFill>
                  <a:srgbClr val="FFFFFF"/>
                </a:solidFill>
                <a:uFillTx/>
                <a:latin typeface="Arial"/>
                <a:ea typeface="Arial"/>
                <a:cs typeface="Arial"/>
              </a:endParaRPr>
            </a:p>
          </p:txBody>
        </p:sp>
        <p:sp>
          <p:nvSpPr>
            <p:cNvPr id="8" name="Google Shape;57;p13">
              <a:extLst>
                <a:ext uri="{FF2B5EF4-FFF2-40B4-BE49-F238E27FC236}">
                  <a16:creationId xmlns:a16="http://schemas.microsoft.com/office/drawing/2014/main" id="{C28B16EE-C104-3333-396A-4687F8908AA9}"/>
                </a:ext>
              </a:extLst>
            </p:cNvPr>
            <p:cNvSpPr/>
            <p:nvPr/>
          </p:nvSpPr>
          <p:spPr>
            <a:xfrm>
              <a:off x="3639741" y="0"/>
              <a:ext cx="2736058" cy="53574"/>
            </a:xfrm>
            <a:prstGeom prst="rect">
              <a:avLst/>
            </a:prstGeom>
            <a:solidFill>
              <a:srgbClr val="D7471F"/>
            </a:solidFill>
            <a:ln cap="flat">
              <a:noFill/>
              <a:prstDash val="solid"/>
            </a:ln>
          </p:spPr>
          <p:txBody>
            <a:bodyPr vert="horz" wrap="square" lIns="68570" tIns="34271" rIns="68570" bIns="3427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AE" sz="1400" b="0" i="0" u="none" strike="noStrike" kern="0" cap="none" spc="0" baseline="0">
                <a:solidFill>
                  <a:srgbClr val="FFFFFF"/>
                </a:solidFill>
                <a:uFillTx/>
                <a:latin typeface="Arial"/>
                <a:ea typeface="Arial"/>
                <a:cs typeface="Arial"/>
              </a:endParaRPr>
            </a:p>
          </p:txBody>
        </p:sp>
        <p:sp>
          <p:nvSpPr>
            <p:cNvPr id="9" name="Google Shape;58;p13">
              <a:extLst>
                <a:ext uri="{FF2B5EF4-FFF2-40B4-BE49-F238E27FC236}">
                  <a16:creationId xmlns:a16="http://schemas.microsoft.com/office/drawing/2014/main" id="{8D55E8BA-0FB4-34DC-8392-7A67BF40B6F6}"/>
                </a:ext>
              </a:extLst>
            </p:cNvPr>
            <p:cNvSpPr/>
            <p:nvPr/>
          </p:nvSpPr>
          <p:spPr>
            <a:xfrm>
              <a:off x="6375800" y="0"/>
              <a:ext cx="2771774" cy="53574"/>
            </a:xfrm>
            <a:prstGeom prst="rect">
              <a:avLst/>
            </a:prstGeom>
            <a:solidFill>
              <a:srgbClr val="901B6E"/>
            </a:solidFill>
            <a:ln cap="flat">
              <a:noFill/>
              <a:prstDash val="solid"/>
            </a:ln>
          </p:spPr>
          <p:txBody>
            <a:bodyPr vert="horz" wrap="square" lIns="68570" tIns="34271" rIns="68570" bIns="3427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AE" sz="1400" b="0" i="0" u="none" strike="noStrike" kern="0" cap="none" spc="0" baseline="0">
                <a:solidFill>
                  <a:srgbClr val="FFFFFF"/>
                </a:solidFill>
                <a:uFillTx/>
                <a:latin typeface="Arial"/>
                <a:ea typeface="Arial"/>
                <a:cs typeface="Arial"/>
              </a:endParaRPr>
            </a:p>
          </p:txBody>
        </p:sp>
      </p:grpSp>
      <p:cxnSp>
        <p:nvCxnSpPr>
          <p:cNvPr id="10" name="Google Shape;59;p13">
            <a:extLst>
              <a:ext uri="{FF2B5EF4-FFF2-40B4-BE49-F238E27FC236}">
                <a16:creationId xmlns:a16="http://schemas.microsoft.com/office/drawing/2014/main" id="{5DC12220-F7AF-245D-A6FC-E7B18E53DAE0}"/>
              </a:ext>
            </a:extLst>
          </p:cNvPr>
          <p:cNvCxnSpPr/>
          <p:nvPr/>
        </p:nvCxnSpPr>
        <p:spPr>
          <a:xfrm>
            <a:off x="904871" y="4463652"/>
            <a:ext cx="8240317" cy="0"/>
          </a:xfrm>
          <a:prstGeom prst="straightConnector1">
            <a:avLst/>
          </a:prstGeom>
          <a:noFill/>
          <a:ln w="9528" cap="flat">
            <a:solidFill>
              <a:srgbClr val="7F7F7F"/>
            </a:solidFill>
            <a:prstDash val="solid"/>
            <a:round/>
          </a:ln>
        </p:spPr>
      </p:cxnSp>
      <p:sp>
        <p:nvSpPr>
          <p:cNvPr id="11" name="Google Shape;60;p13">
            <a:extLst>
              <a:ext uri="{FF2B5EF4-FFF2-40B4-BE49-F238E27FC236}">
                <a16:creationId xmlns:a16="http://schemas.microsoft.com/office/drawing/2014/main" id="{3BA34055-E9BA-1B32-D0FE-6503F7CB675A}"/>
              </a:ext>
            </a:extLst>
          </p:cNvPr>
          <p:cNvSpPr txBox="1">
            <a:spLocks noGrp="1"/>
          </p:cNvSpPr>
          <p:nvPr>
            <p:ph type="dt" sz="half" idx="2"/>
          </p:nvPr>
        </p:nvSpPr>
        <p:spPr>
          <a:xfrm>
            <a:off x="904871" y="4508897"/>
            <a:ext cx="971550" cy="134535"/>
          </a:xfrm>
          <a:prstGeom prst="rect">
            <a:avLst/>
          </a:prstGeom>
          <a:noFill/>
          <a:ln>
            <a:noFill/>
          </a:ln>
        </p:spPr>
        <p:txBody>
          <a:bodyPr vert="horz" wrap="square" lIns="0" tIns="0" rIns="0" bIns="0" anchor="t" anchorCtr="0" compatLnSpc="1">
            <a:noAutofit/>
          </a:bodyPr>
          <a:lstStyle>
            <a:lvl1pPr marL="0" marR="0" lvl="0" indent="0" algn="l" defTabSz="914400" rtl="0" fontAlgn="auto" hangingPunct="1">
              <a:lnSpc>
                <a:spcPct val="100000"/>
              </a:lnSpc>
              <a:spcBef>
                <a:spcPts val="0"/>
              </a:spcBef>
              <a:spcAft>
                <a:spcPts val="0"/>
              </a:spcAft>
              <a:buNone/>
              <a:tabLst/>
              <a:defRPr lang="en-US" sz="700" b="0" i="0" u="none" strike="noStrike" kern="0" cap="none" spc="0" baseline="0">
                <a:solidFill>
                  <a:srgbClr val="000000"/>
                </a:solidFill>
                <a:uFillTx/>
                <a:latin typeface="Arial"/>
                <a:ea typeface="Arial"/>
                <a:cs typeface="Arial"/>
              </a:defRPr>
            </a:lvl1pPr>
          </a:lstStyle>
          <a:p>
            <a:pPr lvl="0"/>
            <a:fld id="{8E4C54ED-29D4-42AE-9A78-583AF9882DD1}" type="datetime1">
              <a:rPr lang="en-US" smtClean="0"/>
              <a:t>1/14/2025</a:t>
            </a:fld>
            <a:endParaRPr lang="en-AE"/>
          </a:p>
        </p:txBody>
      </p:sp>
      <p:sp>
        <p:nvSpPr>
          <p:cNvPr id="12" name="Google Shape;61;p13">
            <a:extLst>
              <a:ext uri="{FF2B5EF4-FFF2-40B4-BE49-F238E27FC236}">
                <a16:creationId xmlns:a16="http://schemas.microsoft.com/office/drawing/2014/main" id="{8D3771CF-3A56-CA21-30F9-10C156A4E3ED}"/>
              </a:ext>
            </a:extLst>
          </p:cNvPr>
          <p:cNvSpPr txBox="1">
            <a:spLocks noGrp="1"/>
          </p:cNvSpPr>
          <p:nvPr>
            <p:ph type="sldNum" sz="quarter" idx="4"/>
          </p:nvPr>
        </p:nvSpPr>
        <p:spPr>
          <a:xfrm>
            <a:off x="904871" y="4770836"/>
            <a:ext cx="971550" cy="160733"/>
          </a:xfrm>
          <a:prstGeom prst="rect">
            <a:avLst/>
          </a:prstGeom>
          <a:noFill/>
          <a:ln>
            <a:noFill/>
          </a:ln>
        </p:spPr>
        <p:txBody>
          <a:bodyPr vert="horz" wrap="square" lIns="0" tIns="0" rIns="0" bIns="0" anchor="b" anchorCtr="0" compatLnSpc="1">
            <a:noAutofit/>
          </a:bodyPr>
          <a:lstStyle>
            <a:lvl1pPr marL="0" marR="0" lvl="0" indent="0" algn="l" defTabSz="914400" rtl="0" fontAlgn="auto" hangingPunct="1">
              <a:lnSpc>
                <a:spcPct val="100000"/>
              </a:lnSpc>
              <a:spcBef>
                <a:spcPts val="0"/>
              </a:spcBef>
              <a:spcAft>
                <a:spcPts val="0"/>
              </a:spcAft>
              <a:buNone/>
              <a:tabLst/>
              <a:defRPr lang="de-DE" sz="700" b="0" i="0" u="none" strike="noStrike" kern="0" cap="none" spc="0" baseline="0">
                <a:solidFill>
                  <a:srgbClr val="000000"/>
                </a:solidFill>
                <a:uFillTx/>
                <a:latin typeface="Arial"/>
                <a:ea typeface="Arial"/>
                <a:cs typeface="Arial"/>
              </a:defRPr>
            </a:lvl1pPr>
          </a:lstStyle>
          <a:p>
            <a:pPr lvl="0"/>
            <a:r>
              <a:rPr lang="de-DE"/>
              <a:t>Seite </a:t>
            </a:r>
            <a:fld id="{F7B8CD6D-A902-4954-B855-53C8F2ACDAA1}" type="slidenum">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marR="0" lvl="0" indent="0" algn="l" defTabSz="914400" rtl="0" fontAlgn="auto" hangingPunct="1">
        <a:lnSpc>
          <a:spcPct val="87500"/>
        </a:lnSpc>
        <a:spcBef>
          <a:spcPts val="0"/>
        </a:spcBef>
        <a:spcAft>
          <a:spcPts val="0"/>
        </a:spcAft>
        <a:buNone/>
        <a:tabLst/>
        <a:defRPr lang="en-AE" sz="2400" b="1" i="0" u="none" strike="noStrike" kern="0" cap="none" spc="0" baseline="0">
          <a:solidFill>
            <a:srgbClr val="000000"/>
          </a:solidFill>
          <a:uFillTx/>
          <a:latin typeface="Arial"/>
          <a:ea typeface="Arial"/>
          <a:cs typeface="Arial"/>
        </a:defRPr>
      </a:lvl1pPr>
    </p:titleStyle>
    <p:bodyStyle>
      <a:lvl1pPr marL="457200" marR="0" lvl="0" indent="-228600" algn="l" defTabSz="914400" rtl="0" fontAlgn="auto" hangingPunct="1">
        <a:lnSpc>
          <a:spcPct val="118181"/>
        </a:lnSpc>
        <a:spcBef>
          <a:spcPts val="0"/>
        </a:spcBef>
        <a:spcAft>
          <a:spcPts val="0"/>
        </a:spcAft>
        <a:buNone/>
        <a:tabLst/>
        <a:defRPr lang="en-US" sz="1700" b="0" i="0" u="none" strike="noStrike" kern="0" cap="none" spc="0" baseline="0">
          <a:solidFill>
            <a:srgbClr val="000000"/>
          </a:solidFill>
          <a:uFillTx/>
          <a:latin typeface="Arial"/>
          <a:ea typeface="Arial"/>
          <a:cs typeface="Arial"/>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docs.openalex.org/#why-openalex" TargetMode="External"/><Relationship Id="rId2" Type="http://schemas.openxmlformats.org/officeDocument/2006/relationships/hyperlink" Target="https://docs.openalex.org/" TargetMode="External"/><Relationship Id="rId1" Type="http://schemas.openxmlformats.org/officeDocument/2006/relationships/slideLayout" Target="../slideLayouts/slideLayout2.xml"/><Relationship Id="rId6" Type="http://schemas.openxmlformats.org/officeDocument/2006/relationships/hyperlink" Target="https://docs.openalex.org/download-all-data/openalex-snapshot" TargetMode="External"/><Relationship Id="rId5" Type="http://schemas.openxmlformats.org/officeDocument/2006/relationships/hyperlink" Target="https://openalex.org/about" TargetMode="External"/><Relationship Id="rId4" Type="http://schemas.openxmlformats.org/officeDocument/2006/relationships/hyperlink" Target="https://docs.openalex.org/quickstart-tutoria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ourresearch.org/transparency" TargetMode="External"/><Relationship Id="rId3" Type="http://schemas.openxmlformats.org/officeDocument/2006/relationships/hyperlink" Target="https://en.wikipedia.org/wiki/Pinakes" TargetMode="External"/><Relationship Id="rId7" Type="http://schemas.openxmlformats.org/officeDocument/2006/relationships/hyperlink" Target="https://github.com/orgs/ourresearch/repositories?language=&amp;q=openalex&amp;sort=&amp;type=public" TargetMode="External"/><Relationship Id="rId2" Type="http://schemas.openxmlformats.org/officeDocument/2006/relationships/hyperlink" Target="https://en.wikipedia.org/wiki/Library_of_Alexandria" TargetMode="External"/><Relationship Id="rId1" Type="http://schemas.openxmlformats.org/officeDocument/2006/relationships/slideLayout" Target="../slideLayouts/slideLayout2.xml"/><Relationship Id="rId6" Type="http://schemas.openxmlformats.org/officeDocument/2006/relationships/hyperlink" Target="https://docs.openalex.org/" TargetMode="External"/><Relationship Id="rId5" Type="http://schemas.openxmlformats.org/officeDocument/2006/relationships/hyperlink" Target="https://docs.openalex.org/download-all-data/openalex-snapshot" TargetMode="External"/><Relationship Id="rId4" Type="http://schemas.openxmlformats.org/officeDocument/2006/relationships/hyperlink" Target="https://docs.openalex.org/additional-help/faq#how-is-openalex-licens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4A55-D33C-A46B-B4BB-3F85586B1AE8}"/>
              </a:ext>
            </a:extLst>
          </p:cNvPr>
          <p:cNvSpPr txBox="1">
            <a:spLocks noGrp="1"/>
          </p:cNvSpPr>
          <p:nvPr>
            <p:ph type="ctrTitle"/>
          </p:nvPr>
        </p:nvSpPr>
        <p:spPr>
          <a:xfrm>
            <a:off x="647102" y="1667673"/>
            <a:ext cx="7849803" cy="904076"/>
          </a:xfrm>
        </p:spPr>
        <p:txBody>
          <a:bodyPr anchor="ctr"/>
          <a:lstStyle/>
          <a:p>
            <a:pPr lvl="0"/>
            <a:r>
              <a:rPr lang="en-US" sz="3200" b="0" dirty="0"/>
              <a:t>Linked Open Data and Knowledge Graph</a:t>
            </a:r>
            <a:endParaRPr lang="en-KW" sz="3200" b="0" dirty="0"/>
          </a:p>
        </p:txBody>
      </p:sp>
      <p:sp>
        <p:nvSpPr>
          <p:cNvPr id="3" name="Subtitle 2">
            <a:extLst>
              <a:ext uri="{FF2B5EF4-FFF2-40B4-BE49-F238E27FC236}">
                <a16:creationId xmlns:a16="http://schemas.microsoft.com/office/drawing/2014/main" id="{FFD9526F-B415-78AC-7AEC-D9AFE8C94D21}"/>
              </a:ext>
            </a:extLst>
          </p:cNvPr>
          <p:cNvSpPr txBox="1">
            <a:spLocks noGrp="1"/>
          </p:cNvSpPr>
          <p:nvPr>
            <p:ph type="subTitle" idx="1"/>
          </p:nvPr>
        </p:nvSpPr>
        <p:spPr>
          <a:xfrm>
            <a:off x="1143000" y="2574491"/>
            <a:ext cx="6858000" cy="761247"/>
          </a:xfrm>
        </p:spPr>
        <p:txBody>
          <a:bodyPr anchor="ctr"/>
          <a:lstStyle/>
          <a:p>
            <a:pPr lvl="0"/>
            <a:r>
              <a:rPr lang="en-US" sz="2400" dirty="0"/>
              <a:t>Final Project Presentation</a:t>
            </a:r>
          </a:p>
          <a:p>
            <a:r>
              <a:rPr lang="en-US" sz="2000" dirty="0" err="1">
                <a:solidFill>
                  <a:srgbClr val="C00000"/>
                </a:solidFill>
              </a:rPr>
              <a:t>OpenAlex</a:t>
            </a:r>
            <a:endParaRPr lang="en-US" sz="2000" dirty="0">
              <a:solidFill>
                <a:srgbClr val="C00000"/>
              </a:solidFill>
            </a:endParaRPr>
          </a:p>
        </p:txBody>
      </p:sp>
      <p:cxnSp>
        <p:nvCxnSpPr>
          <p:cNvPr id="4" name="Straight Connector 3">
            <a:extLst>
              <a:ext uri="{FF2B5EF4-FFF2-40B4-BE49-F238E27FC236}">
                <a16:creationId xmlns:a16="http://schemas.microsoft.com/office/drawing/2014/main" id="{D97D0565-C961-A097-EC85-002CD89E9453}"/>
              </a:ext>
            </a:extLst>
          </p:cNvPr>
          <p:cNvCxnSpPr/>
          <p:nvPr/>
        </p:nvCxnSpPr>
        <p:spPr>
          <a:xfrm>
            <a:off x="431999" y="2441969"/>
            <a:ext cx="8215198" cy="0"/>
          </a:xfrm>
          <a:prstGeom prst="straightConnector1">
            <a:avLst/>
          </a:prstGeom>
          <a:noFill/>
          <a:ln w="38103" cap="flat">
            <a:solidFill>
              <a:srgbClr val="000000"/>
            </a:solidFill>
            <a:prstDash val="solid"/>
            <a:miter/>
          </a:ln>
          <a:effectLst>
            <a:outerShdw dist="22997" dir="5400000" algn="tl">
              <a:srgbClr val="000000">
                <a:alpha val="35000"/>
              </a:srgbClr>
            </a:outerShdw>
          </a:effectLst>
        </p:spPr>
      </p:cxnSp>
      <p:sp>
        <p:nvSpPr>
          <p:cNvPr id="6" name="Slide Number Placeholder 9">
            <a:extLst>
              <a:ext uri="{FF2B5EF4-FFF2-40B4-BE49-F238E27FC236}">
                <a16:creationId xmlns:a16="http://schemas.microsoft.com/office/drawing/2014/main" id="{1D58A774-A417-4B4B-E89E-6D724A661A9F}"/>
              </a:ext>
            </a:extLst>
          </p:cNvPr>
          <p:cNvSpPr txBox="1"/>
          <p:nvPr/>
        </p:nvSpPr>
        <p:spPr>
          <a:xfrm>
            <a:off x="904871" y="4770836"/>
            <a:ext cx="971696" cy="160797"/>
          </a:xfrm>
          <a:prstGeom prst="rect">
            <a:avLst/>
          </a:prstGeom>
          <a:noFill/>
          <a:ln cap="flat">
            <a:noFill/>
          </a:ln>
        </p:spPr>
        <p:txBody>
          <a:bodyPr vert="horz" wrap="square" lIns="0" tIns="0" rIns="0" bIns="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de-DE" sz="700" b="0" i="0" u="none" strike="noStrike" kern="0" cap="none" spc="0" baseline="0">
                <a:solidFill>
                  <a:srgbClr val="000000"/>
                </a:solidFill>
                <a:uFillTx/>
                <a:latin typeface="Arial"/>
                <a:ea typeface="Arial"/>
                <a:cs typeface="Arial"/>
              </a:rPr>
              <a:t>Seite </a:t>
            </a:r>
            <a:fld id="{75CD0E46-ACAD-4EDC-BC78-BD3B91C81461}" type="slidenum">
              <a:rPr lang="de-DE" sz="700" b="0" i="0" u="none" strike="noStrike" kern="0" cap="none" spc="0" baseline="0">
                <a:solidFill>
                  <a:srgbClr val="000000"/>
                </a:solidFill>
                <a:uFillTx/>
                <a:latin typeface="Arial"/>
                <a:ea typeface="Arial"/>
                <a:cs typeface="Arial"/>
              </a:rPr>
              <a:t>1</a:t>
            </a:fld>
            <a:endParaRPr lang="de-DE" sz="700" b="0" i="0" u="none" strike="noStrike" kern="0" cap="none" spc="0" baseline="0">
              <a:solidFill>
                <a:srgbClr val="000000"/>
              </a:solidFill>
              <a:uFillTx/>
              <a:latin typeface="Arial"/>
              <a:ea typeface="Arial"/>
              <a:cs typeface="Arial"/>
            </a:endParaRPr>
          </a:p>
        </p:txBody>
      </p:sp>
      <p:sp>
        <p:nvSpPr>
          <p:cNvPr id="7" name="Date Placeholder 6">
            <a:extLst>
              <a:ext uri="{FF2B5EF4-FFF2-40B4-BE49-F238E27FC236}">
                <a16:creationId xmlns:a16="http://schemas.microsoft.com/office/drawing/2014/main" id="{AD23E32A-1637-59B9-C9DA-8172ECB61143}"/>
              </a:ext>
            </a:extLst>
          </p:cNvPr>
          <p:cNvSpPr>
            <a:spLocks noGrp="1"/>
          </p:cNvSpPr>
          <p:nvPr>
            <p:ph type="dt" sz="half" idx="7"/>
          </p:nvPr>
        </p:nvSpPr>
        <p:spPr>
          <a:xfrm>
            <a:off x="905017" y="4506522"/>
            <a:ext cx="971550" cy="134535"/>
          </a:xfrm>
        </p:spPr>
        <p:txBody>
          <a:bodyPr/>
          <a:lstStyle/>
          <a:p>
            <a:pPr lvl="0"/>
            <a:fld id="{4CE38479-20CA-435B-86F2-C460BDAF578F}" type="datetime1">
              <a:rPr lang="en-US" smtClean="0"/>
              <a:t>1/14/2025</a:t>
            </a:fld>
            <a:endParaRPr lang="de-DE" dirty="0"/>
          </a:p>
        </p:txBody>
      </p:sp>
      <p:sp>
        <p:nvSpPr>
          <p:cNvPr id="9" name="Slide Number Placeholder 8">
            <a:extLst>
              <a:ext uri="{FF2B5EF4-FFF2-40B4-BE49-F238E27FC236}">
                <a16:creationId xmlns:a16="http://schemas.microsoft.com/office/drawing/2014/main" id="{6E96A4A2-282B-BCBC-4191-704C9172EF9A}"/>
              </a:ext>
            </a:extLst>
          </p:cNvPr>
          <p:cNvSpPr>
            <a:spLocks noGrp="1"/>
          </p:cNvSpPr>
          <p:nvPr>
            <p:ph type="sldNum" sz="quarter" idx="8"/>
          </p:nvPr>
        </p:nvSpPr>
        <p:spPr/>
        <p:txBody>
          <a:bodyPr/>
          <a:lstStyle/>
          <a:p>
            <a:pPr lvl="0"/>
            <a:r>
              <a:rPr lang="de-DE"/>
              <a:t>Seite </a:t>
            </a:r>
            <a:fld id="{CDE9C984-73F2-484E-873D-2626948C8B74}" type="slidenum">
              <a:rPr smtClean="0"/>
              <a:t>1</a:t>
            </a:fld>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3219A-404C-8FCB-79E0-1F8AF3272702}"/>
              </a:ext>
            </a:extLst>
          </p:cNvPr>
          <p:cNvSpPr>
            <a:spLocks noGrp="1"/>
          </p:cNvSpPr>
          <p:nvPr>
            <p:ph type="title"/>
          </p:nvPr>
        </p:nvSpPr>
        <p:spPr>
          <a:xfrm>
            <a:off x="903683" y="390521"/>
            <a:ext cx="8099819" cy="642933"/>
          </a:xfrm>
        </p:spPr>
        <p:txBody>
          <a:bodyPr/>
          <a:lstStyle/>
          <a:p>
            <a:r>
              <a:rPr lang="de-DE" dirty="0"/>
              <a:t>Methods and Material </a:t>
            </a:r>
            <a:r>
              <a:rPr lang="de-DE" dirty="0" err="1"/>
              <a:t>used</a:t>
            </a:r>
            <a:endParaRPr lang="de-DE" dirty="0"/>
          </a:p>
        </p:txBody>
      </p:sp>
      <p:sp>
        <p:nvSpPr>
          <p:cNvPr id="3" name="Textplatzhalter 2">
            <a:extLst>
              <a:ext uri="{FF2B5EF4-FFF2-40B4-BE49-F238E27FC236}">
                <a16:creationId xmlns:a16="http://schemas.microsoft.com/office/drawing/2014/main" id="{2BAB34B7-CEC1-720C-96E4-FE2A8A1E8427}"/>
              </a:ext>
            </a:extLst>
          </p:cNvPr>
          <p:cNvSpPr>
            <a:spLocks noGrp="1"/>
          </p:cNvSpPr>
          <p:nvPr>
            <p:ph type="body" idx="4294967295"/>
          </p:nvPr>
        </p:nvSpPr>
        <p:spPr>
          <a:xfrm>
            <a:off x="903683" y="1467443"/>
            <a:ext cx="8099819" cy="3239691"/>
          </a:xfrm>
        </p:spPr>
        <p:txBody>
          <a:bodyPr/>
          <a:lstStyle/>
          <a:p>
            <a:pPr marL="285750" indent="-285750">
              <a:lnSpc>
                <a:spcPct val="200000"/>
              </a:lnSpc>
              <a:buFont typeface="Arial" panose="020B0604020202020204" pitchFamily="34" charset="0"/>
              <a:buChar char="•"/>
            </a:pPr>
            <a:r>
              <a:rPr lang="de-DE" sz="1400" dirty="0"/>
              <a:t>Python </a:t>
            </a:r>
            <a:r>
              <a:rPr lang="de-DE" sz="1400" dirty="0" err="1"/>
              <a:t>scripts</a:t>
            </a:r>
            <a:r>
              <a:rPr lang="de-DE" sz="1400" dirty="0"/>
              <a:t> in </a:t>
            </a:r>
            <a:r>
              <a:rPr lang="de-DE" sz="1400" b="1" dirty="0"/>
              <a:t>Google </a:t>
            </a:r>
            <a:r>
              <a:rPr lang="de-DE" sz="1400" b="1" dirty="0" err="1"/>
              <a:t>Colab</a:t>
            </a:r>
            <a:r>
              <a:rPr lang="de-DE" sz="1400" b="1" dirty="0"/>
              <a:t>.</a:t>
            </a:r>
          </a:p>
          <a:p>
            <a:pPr marL="285750" indent="-285750">
              <a:lnSpc>
                <a:spcPct val="200000"/>
              </a:lnSpc>
              <a:buFont typeface="Arial" panose="020B0604020202020204" pitchFamily="34" charset="0"/>
              <a:buChar char="•"/>
            </a:pPr>
            <a:r>
              <a:rPr lang="de-DE" sz="1400" dirty="0" err="1"/>
              <a:t>Accessed</a:t>
            </a:r>
            <a:r>
              <a:rPr lang="de-DE" sz="1400" dirty="0"/>
              <a:t> circa 5,000 Works (25 </a:t>
            </a:r>
            <a:r>
              <a:rPr lang="de-DE" sz="1400" dirty="0" err="1"/>
              <a:t>pages</a:t>
            </a:r>
            <a:r>
              <a:rPr lang="de-DE" sz="1400" dirty="0"/>
              <a:t> × 200 </a:t>
            </a:r>
            <a:r>
              <a:rPr lang="de-DE" sz="1400" dirty="0" err="1"/>
              <a:t>items</a:t>
            </a:r>
            <a:r>
              <a:rPr lang="de-DE" sz="1400" dirty="0"/>
              <a:t>/</a:t>
            </a:r>
            <a:r>
              <a:rPr lang="de-DE" sz="1400" dirty="0" err="1"/>
              <a:t>page</a:t>
            </a:r>
            <a:r>
              <a:rPr lang="de-DE" sz="1400" dirty="0"/>
              <a:t>) </a:t>
            </a:r>
            <a:r>
              <a:rPr lang="de-DE" sz="1400" dirty="0" err="1"/>
              <a:t>using</a:t>
            </a:r>
            <a:r>
              <a:rPr lang="de-DE" sz="1400" dirty="0"/>
              <a:t> </a:t>
            </a:r>
            <a:r>
              <a:rPr lang="de-DE" sz="1400" dirty="0" err="1"/>
              <a:t>the</a:t>
            </a:r>
            <a:r>
              <a:rPr lang="de-DE" sz="1400" dirty="0"/>
              <a:t> </a:t>
            </a:r>
            <a:r>
              <a:rPr lang="de-DE" sz="1400" dirty="0" err="1"/>
              <a:t>OpenAlex</a:t>
            </a:r>
            <a:r>
              <a:rPr lang="de-DE" sz="1400" dirty="0"/>
              <a:t> API.</a:t>
            </a:r>
          </a:p>
          <a:p>
            <a:pPr marL="285750" indent="-285750">
              <a:lnSpc>
                <a:spcPct val="200000"/>
              </a:lnSpc>
              <a:buFont typeface="Arial" panose="020B0604020202020204" pitchFamily="34" charset="0"/>
              <a:buChar char="•"/>
            </a:pPr>
            <a:r>
              <a:rPr lang="de-DE" sz="1400" dirty="0" err="1"/>
              <a:t>Implemented</a:t>
            </a:r>
            <a:r>
              <a:rPr lang="de-DE" sz="1400" dirty="0"/>
              <a:t> a </a:t>
            </a:r>
            <a:r>
              <a:rPr lang="de-DE" sz="1400" dirty="0" err="1"/>
              <a:t>small</a:t>
            </a:r>
            <a:r>
              <a:rPr lang="de-DE" sz="1400" dirty="0"/>
              <a:t> </a:t>
            </a:r>
            <a:r>
              <a:rPr lang="de-DE" sz="1400" dirty="0" err="1"/>
              <a:t>delay</a:t>
            </a:r>
            <a:r>
              <a:rPr lang="de-DE" sz="1400" dirty="0"/>
              <a:t> (</a:t>
            </a:r>
            <a:r>
              <a:rPr lang="de-DE" sz="1400" dirty="0" err="1">
                <a:latin typeface="Consolas"/>
              </a:rPr>
              <a:t>time.sleep</a:t>
            </a:r>
            <a:r>
              <a:rPr lang="de-DE" sz="1400" dirty="0"/>
              <a:t>) </a:t>
            </a:r>
            <a:r>
              <a:rPr lang="de-DE" sz="1400" dirty="0" err="1"/>
              <a:t>to</a:t>
            </a:r>
            <a:r>
              <a:rPr lang="de-DE" sz="1400" dirty="0"/>
              <a:t> </a:t>
            </a:r>
            <a:r>
              <a:rPr lang="de-DE" sz="1400" dirty="0" err="1"/>
              <a:t>avoid</a:t>
            </a:r>
            <a:r>
              <a:rPr lang="de-DE" sz="1400" dirty="0"/>
              <a:t> rate-limit </a:t>
            </a:r>
            <a:r>
              <a:rPr lang="de-DE" sz="1400" dirty="0" err="1"/>
              <a:t>issues</a:t>
            </a:r>
            <a:r>
              <a:rPr lang="de-DE" sz="1400" dirty="0"/>
              <a:t>.</a:t>
            </a:r>
          </a:p>
          <a:p>
            <a:pPr marL="228600" indent="0"/>
            <a:endParaRPr lang="de-DE" dirty="0"/>
          </a:p>
          <a:p>
            <a:pPr marL="571500" indent="-342900">
              <a:buFont typeface="Wingdings"/>
              <a:buChar char="ü"/>
            </a:pPr>
            <a:endParaRPr lang="de-DE" dirty="0"/>
          </a:p>
          <a:p>
            <a:pPr marL="571500" indent="-342900">
              <a:buFont typeface="Wingdings"/>
              <a:buChar char="ü"/>
            </a:pPr>
            <a:endParaRPr lang="de-DE" dirty="0"/>
          </a:p>
        </p:txBody>
      </p:sp>
      <p:sp>
        <p:nvSpPr>
          <p:cNvPr id="4" name="Date Placeholder 3">
            <a:extLst>
              <a:ext uri="{FF2B5EF4-FFF2-40B4-BE49-F238E27FC236}">
                <a16:creationId xmlns:a16="http://schemas.microsoft.com/office/drawing/2014/main" id="{DBDCBBE3-3462-E273-1C66-2B715F61C90A}"/>
              </a:ext>
            </a:extLst>
          </p:cNvPr>
          <p:cNvSpPr>
            <a:spLocks noGrp="1"/>
          </p:cNvSpPr>
          <p:nvPr>
            <p:ph type="dt" sz="half" idx="7"/>
          </p:nvPr>
        </p:nvSpPr>
        <p:spPr/>
        <p:txBody>
          <a:bodyPr/>
          <a:lstStyle/>
          <a:p>
            <a:pPr lvl="0"/>
            <a:fld id="{26BAED7B-0289-42C9-A694-D12FF53CEA53}" type="datetime1">
              <a:rPr lang="en-US" smtClean="0"/>
              <a:t>1/14/2025</a:t>
            </a:fld>
            <a:endParaRPr lang="en-AE"/>
          </a:p>
        </p:txBody>
      </p:sp>
      <p:sp>
        <p:nvSpPr>
          <p:cNvPr id="5" name="Slide Number Placeholder 4">
            <a:extLst>
              <a:ext uri="{FF2B5EF4-FFF2-40B4-BE49-F238E27FC236}">
                <a16:creationId xmlns:a16="http://schemas.microsoft.com/office/drawing/2014/main" id="{8321F183-5DE8-7C5F-0EFE-E6644CE09E08}"/>
              </a:ext>
            </a:extLst>
          </p:cNvPr>
          <p:cNvSpPr>
            <a:spLocks noGrp="1"/>
          </p:cNvSpPr>
          <p:nvPr>
            <p:ph type="sldNum" sz="quarter" idx="8"/>
          </p:nvPr>
        </p:nvSpPr>
        <p:spPr/>
        <p:txBody>
          <a:bodyPr/>
          <a:lstStyle/>
          <a:p>
            <a:pPr lvl="0"/>
            <a:r>
              <a:rPr lang="de-DE"/>
              <a:t>Seite </a:t>
            </a:r>
            <a:fld id="{91EAD467-CAD9-422F-8CD0-DF705521FF2B}" type="slidenum">
              <a:rPr smtClean="0"/>
              <a:t>10</a:t>
            </a:fld>
            <a:endParaRPr lang="de-DE"/>
          </a:p>
        </p:txBody>
      </p:sp>
      <p:sp>
        <p:nvSpPr>
          <p:cNvPr id="6" name="TextBox 5">
            <a:extLst>
              <a:ext uri="{FF2B5EF4-FFF2-40B4-BE49-F238E27FC236}">
                <a16:creationId xmlns:a16="http://schemas.microsoft.com/office/drawing/2014/main" id="{88880796-B201-60B4-ECCF-0EEB49C0B39F}"/>
              </a:ext>
            </a:extLst>
          </p:cNvPr>
          <p:cNvSpPr txBox="1"/>
          <p:nvPr/>
        </p:nvSpPr>
        <p:spPr>
          <a:xfrm>
            <a:off x="802082" y="985351"/>
            <a:ext cx="1941557" cy="369332"/>
          </a:xfrm>
          <a:prstGeom prst="rect">
            <a:avLst/>
          </a:prstGeom>
          <a:noFill/>
        </p:spPr>
        <p:txBody>
          <a:bodyPr wrap="none" rtlCol="0">
            <a:spAutoFit/>
          </a:bodyPr>
          <a:lstStyle/>
          <a:p>
            <a:r>
              <a:rPr lang="en-US" b="1" u="sng" dirty="0">
                <a:solidFill>
                  <a:srgbClr val="C00000"/>
                </a:solidFill>
                <a:latin typeface="Arial" panose="020B0604020202020204" pitchFamily="34" charset="0"/>
                <a:cs typeface="Arial" panose="020B0604020202020204" pitchFamily="34" charset="0"/>
              </a:rPr>
              <a:t>Approach used:</a:t>
            </a:r>
            <a:endParaRPr lang="en-AE" b="1"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2121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D6382B-9C93-0662-8FD1-B25310285CD2}"/>
              </a:ext>
            </a:extLst>
          </p:cNvPr>
          <p:cNvSpPr>
            <a:spLocks noGrp="1"/>
          </p:cNvSpPr>
          <p:nvPr>
            <p:ph type="title"/>
          </p:nvPr>
        </p:nvSpPr>
        <p:spPr/>
        <p:txBody>
          <a:bodyPr/>
          <a:lstStyle/>
          <a:p>
            <a:r>
              <a:rPr lang="de-DE" dirty="0"/>
              <a:t>Methods and Material</a:t>
            </a:r>
          </a:p>
        </p:txBody>
      </p:sp>
      <p:sp>
        <p:nvSpPr>
          <p:cNvPr id="3" name="Textplatzhalter 2">
            <a:extLst>
              <a:ext uri="{FF2B5EF4-FFF2-40B4-BE49-F238E27FC236}">
                <a16:creationId xmlns:a16="http://schemas.microsoft.com/office/drawing/2014/main" id="{9CF8F2B2-9697-7FFC-86B2-B38630782FE7}"/>
              </a:ext>
            </a:extLst>
          </p:cNvPr>
          <p:cNvSpPr>
            <a:spLocks noGrp="1"/>
          </p:cNvSpPr>
          <p:nvPr>
            <p:ph type="body" idx="4294967295"/>
          </p:nvPr>
        </p:nvSpPr>
        <p:spPr>
          <a:xfrm>
            <a:off x="903682" y="1621065"/>
            <a:ext cx="8099819" cy="950685"/>
          </a:xfrm>
        </p:spPr>
        <p:txBody>
          <a:bodyPr/>
          <a:lstStyle/>
          <a:p>
            <a:pPr marL="285750" indent="-285750">
              <a:lnSpc>
                <a:spcPct val="200000"/>
              </a:lnSpc>
              <a:buFont typeface="Arial" panose="020B0604020202020204" pitchFamily="34" charset="0"/>
              <a:buChar char="•"/>
            </a:pPr>
            <a:r>
              <a:rPr lang="de-DE" sz="1400" dirty="0" err="1">
                <a:latin typeface="Arial" panose="020B0604020202020204" pitchFamily="34" charset="0"/>
                <a:cs typeface="Arial" panose="020B0604020202020204" pitchFamily="34" charset="0"/>
              </a:rPr>
              <a:t>requests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for</a:t>
            </a:r>
            <a:r>
              <a:rPr lang="de-DE" sz="1400" dirty="0">
                <a:latin typeface="Arial" panose="020B0604020202020204" pitchFamily="34" charset="0"/>
                <a:cs typeface="Arial" panose="020B0604020202020204" pitchFamily="34" charset="0"/>
              </a:rPr>
              <a:t> API </a:t>
            </a:r>
            <a:r>
              <a:rPr lang="de-DE" sz="1400" dirty="0" err="1">
                <a:latin typeface="Arial" panose="020B0604020202020204" pitchFamily="34" charset="0"/>
                <a:cs typeface="Arial" panose="020B0604020202020204" pitchFamily="34" charset="0"/>
              </a:rPr>
              <a:t>calls</a:t>
            </a:r>
            <a:endParaRPr lang="de-DE" sz="14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de-DE" sz="1400" dirty="0" err="1">
                <a:latin typeface="Arial" panose="020B0604020202020204" pitchFamily="34" charset="0"/>
                <a:cs typeface="Arial" panose="020B0604020202020204" pitchFamily="34" charset="0"/>
              </a:rPr>
              <a:t>pandas</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for</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data</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manipulation</a:t>
            </a:r>
            <a:r>
              <a:rPr lang="de-DE" sz="1400" dirty="0">
                <a:latin typeface="Arial" panose="020B0604020202020204" pitchFamily="34" charset="0"/>
                <a:cs typeface="Arial" panose="020B0604020202020204" pitchFamily="34" charset="0"/>
              </a:rPr>
              <a:t> (</a:t>
            </a:r>
            <a:r>
              <a:rPr lang="de-DE" sz="1400" dirty="0" err="1">
                <a:latin typeface="Arial" panose="020B0604020202020204" pitchFamily="34" charset="0"/>
                <a:cs typeface="Arial" panose="020B0604020202020204" pitchFamily="34" charset="0"/>
              </a:rPr>
              <a:t>DataFrames</a:t>
            </a:r>
            <a:r>
              <a:rPr lang="de-DE" sz="1400" dirty="0">
                <a:latin typeface="Arial" panose="020B0604020202020204" pitchFamily="34" charset="0"/>
                <a:cs typeface="Arial" panose="020B0604020202020204" pitchFamily="34" charset="0"/>
              </a:rPr>
              <a:t>, CSV </a:t>
            </a:r>
            <a:r>
              <a:rPr lang="de-DE" sz="1400" dirty="0" err="1">
                <a:latin typeface="Arial" panose="020B0604020202020204" pitchFamily="34" charset="0"/>
                <a:cs typeface="Arial" panose="020B0604020202020204" pitchFamily="34" charset="0"/>
              </a:rPr>
              <a:t>export</a:t>
            </a:r>
            <a:r>
              <a:rPr lang="de-DE" sz="1400" dirty="0">
                <a:latin typeface="Arial" panose="020B0604020202020204" pitchFamily="34" charset="0"/>
                <a:cs typeface="Arial" panose="020B0604020202020204" pitchFamily="34" charset="0"/>
              </a:rPr>
              <a:t>)</a:t>
            </a:r>
          </a:p>
          <a:p>
            <a:endParaRPr lang="de-DE" dirty="0"/>
          </a:p>
        </p:txBody>
      </p:sp>
      <p:sp>
        <p:nvSpPr>
          <p:cNvPr id="4" name="Date Placeholder 3">
            <a:extLst>
              <a:ext uri="{FF2B5EF4-FFF2-40B4-BE49-F238E27FC236}">
                <a16:creationId xmlns:a16="http://schemas.microsoft.com/office/drawing/2014/main" id="{7812AB8A-72EA-B863-28C3-B51D7DAAFA97}"/>
              </a:ext>
            </a:extLst>
          </p:cNvPr>
          <p:cNvSpPr>
            <a:spLocks noGrp="1"/>
          </p:cNvSpPr>
          <p:nvPr>
            <p:ph type="dt" sz="half" idx="7"/>
          </p:nvPr>
        </p:nvSpPr>
        <p:spPr/>
        <p:txBody>
          <a:bodyPr/>
          <a:lstStyle/>
          <a:p>
            <a:pPr lvl="0"/>
            <a:fld id="{578C73D6-6D42-41FC-889A-5A533DA18A70}" type="datetime1">
              <a:rPr lang="en-US" smtClean="0"/>
              <a:t>1/14/2025</a:t>
            </a:fld>
            <a:endParaRPr lang="en-AE"/>
          </a:p>
        </p:txBody>
      </p:sp>
      <p:sp>
        <p:nvSpPr>
          <p:cNvPr id="5" name="Slide Number Placeholder 4">
            <a:extLst>
              <a:ext uri="{FF2B5EF4-FFF2-40B4-BE49-F238E27FC236}">
                <a16:creationId xmlns:a16="http://schemas.microsoft.com/office/drawing/2014/main" id="{E65D27D1-3907-7E2C-F995-E9D1AF91663A}"/>
              </a:ext>
            </a:extLst>
          </p:cNvPr>
          <p:cNvSpPr>
            <a:spLocks noGrp="1"/>
          </p:cNvSpPr>
          <p:nvPr>
            <p:ph type="sldNum" sz="quarter" idx="8"/>
          </p:nvPr>
        </p:nvSpPr>
        <p:spPr/>
        <p:txBody>
          <a:bodyPr/>
          <a:lstStyle/>
          <a:p>
            <a:pPr lvl="0"/>
            <a:r>
              <a:rPr lang="de-DE"/>
              <a:t>Seite </a:t>
            </a:r>
            <a:fld id="{91EAD467-CAD9-422F-8CD0-DF705521FF2B}" type="slidenum">
              <a:rPr smtClean="0"/>
              <a:t>11</a:t>
            </a:fld>
            <a:endParaRPr lang="de-DE"/>
          </a:p>
        </p:txBody>
      </p:sp>
      <p:sp>
        <p:nvSpPr>
          <p:cNvPr id="6" name="TextBox 5">
            <a:extLst>
              <a:ext uri="{FF2B5EF4-FFF2-40B4-BE49-F238E27FC236}">
                <a16:creationId xmlns:a16="http://schemas.microsoft.com/office/drawing/2014/main" id="{3C297BEA-5EE9-F49F-1280-B732CA973FD9}"/>
              </a:ext>
            </a:extLst>
          </p:cNvPr>
          <p:cNvSpPr txBox="1"/>
          <p:nvPr/>
        </p:nvSpPr>
        <p:spPr>
          <a:xfrm>
            <a:off x="780311" y="1007923"/>
            <a:ext cx="3573976" cy="646331"/>
          </a:xfrm>
          <a:prstGeom prst="rect">
            <a:avLst/>
          </a:prstGeom>
          <a:noFill/>
        </p:spPr>
        <p:txBody>
          <a:bodyPr wrap="square" rtlCol="0">
            <a:spAutoFit/>
          </a:bodyPr>
          <a:lstStyle/>
          <a:p>
            <a:r>
              <a:rPr lang="de-DE" b="1" u="sng" dirty="0">
                <a:solidFill>
                  <a:srgbClr val="C00000"/>
                </a:solidFill>
              </a:rPr>
              <a:t>Core Python Libraries:</a:t>
            </a:r>
            <a:endParaRPr lang="de-DE" u="sng" dirty="0">
              <a:solidFill>
                <a:srgbClr val="C00000"/>
              </a:solidFill>
            </a:endParaRPr>
          </a:p>
          <a:p>
            <a:endParaRPr lang="en-AE"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889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E5FCCF-E0BF-7785-A64E-1A9E65FB3E1B}"/>
              </a:ext>
            </a:extLst>
          </p:cNvPr>
          <p:cNvSpPr>
            <a:spLocks noGrp="1"/>
          </p:cNvSpPr>
          <p:nvPr>
            <p:ph type="title"/>
          </p:nvPr>
        </p:nvSpPr>
        <p:spPr/>
        <p:txBody>
          <a:bodyPr/>
          <a:lstStyle/>
          <a:p>
            <a:r>
              <a:rPr lang="de-DE" dirty="0"/>
              <a:t>Methods and Material</a:t>
            </a:r>
          </a:p>
        </p:txBody>
      </p:sp>
      <p:sp>
        <p:nvSpPr>
          <p:cNvPr id="3" name="Textplatzhalter 2">
            <a:extLst>
              <a:ext uri="{FF2B5EF4-FFF2-40B4-BE49-F238E27FC236}">
                <a16:creationId xmlns:a16="http://schemas.microsoft.com/office/drawing/2014/main" id="{F93E34A6-4375-3C71-F679-82E28894D68F}"/>
              </a:ext>
            </a:extLst>
          </p:cNvPr>
          <p:cNvSpPr>
            <a:spLocks noGrp="1"/>
          </p:cNvSpPr>
          <p:nvPr>
            <p:ph type="body" idx="4294967295"/>
          </p:nvPr>
        </p:nvSpPr>
        <p:spPr>
          <a:xfrm>
            <a:off x="670955" y="1141802"/>
            <a:ext cx="8099819" cy="3239691"/>
          </a:xfrm>
        </p:spPr>
        <p:txBody>
          <a:bodyPr/>
          <a:lstStyle/>
          <a:p>
            <a:r>
              <a:rPr lang="de-DE" sz="1800" b="1" u="sng" dirty="0">
                <a:solidFill>
                  <a:srgbClr val="C00000"/>
                </a:solidFill>
              </a:rPr>
              <a:t>Data Modeling:</a:t>
            </a:r>
            <a:endParaRPr lang="de-DE" sz="1800" u="sng" dirty="0">
              <a:solidFill>
                <a:srgbClr val="C00000"/>
              </a:solidFill>
            </a:endParaRPr>
          </a:p>
          <a:p>
            <a:endParaRPr lang="de-DE" b="1" dirty="0"/>
          </a:p>
          <a:p>
            <a:pPr marL="285750" indent="-285750">
              <a:buFont typeface="Arial" panose="020B0604020202020204" pitchFamily="34" charset="0"/>
              <a:buChar char="•"/>
            </a:pPr>
            <a:r>
              <a:rPr lang="de-DE" sz="1400" dirty="0" err="1"/>
              <a:t>Stored</a:t>
            </a:r>
            <a:r>
              <a:rPr lang="de-DE" sz="1400" dirty="0"/>
              <a:t> </a:t>
            </a:r>
            <a:r>
              <a:rPr lang="de-DE" sz="1400" dirty="0" err="1"/>
              <a:t>each</a:t>
            </a:r>
            <a:r>
              <a:rPr lang="de-DE" sz="1400" dirty="0"/>
              <a:t> </a:t>
            </a:r>
            <a:r>
              <a:rPr lang="de-DE" sz="1400" dirty="0" err="1"/>
              <a:t>record</a:t>
            </a:r>
            <a:r>
              <a:rPr lang="de-DE" sz="1400" dirty="0"/>
              <a:t> </a:t>
            </a:r>
            <a:r>
              <a:rPr lang="de-DE" sz="1400" dirty="0" err="1"/>
              <a:t>as</a:t>
            </a:r>
            <a:r>
              <a:rPr lang="de-DE" sz="1400" dirty="0"/>
              <a:t> </a:t>
            </a:r>
            <a:r>
              <a:rPr lang="de-DE" sz="1400" dirty="0">
                <a:latin typeface="Consolas"/>
              </a:rPr>
              <a:t>(</a:t>
            </a:r>
            <a:r>
              <a:rPr lang="de-DE" sz="1400" dirty="0" err="1">
                <a:latin typeface="Consolas"/>
              </a:rPr>
              <a:t>subject</a:t>
            </a:r>
            <a:r>
              <a:rPr lang="de-DE" sz="1400" dirty="0">
                <a:latin typeface="Consolas"/>
              </a:rPr>
              <a:t>, </a:t>
            </a:r>
            <a:r>
              <a:rPr lang="de-DE" sz="1400" dirty="0" err="1">
                <a:latin typeface="Consolas"/>
              </a:rPr>
              <a:t>relationship</a:t>
            </a:r>
            <a:r>
              <a:rPr lang="de-DE" sz="1400" dirty="0">
                <a:latin typeface="Consolas"/>
              </a:rPr>
              <a:t>, </a:t>
            </a:r>
            <a:r>
              <a:rPr lang="de-DE" sz="1400" dirty="0" err="1">
                <a:latin typeface="Consolas"/>
              </a:rPr>
              <a:t>object</a:t>
            </a:r>
            <a:r>
              <a:rPr lang="de-DE" sz="1400" dirty="0">
                <a:latin typeface="Consolas"/>
              </a:rPr>
              <a:t>)</a:t>
            </a:r>
            <a:endParaRPr lang="de-DE" sz="1400" dirty="0"/>
          </a:p>
          <a:p>
            <a:pPr marL="285750" indent="-285750">
              <a:buFont typeface="Arial" panose="020B0604020202020204" pitchFamily="34" charset="0"/>
              <a:buChar char="•"/>
            </a:pPr>
            <a:endParaRPr lang="de-DE" sz="1400" dirty="0">
              <a:latin typeface="Consolas"/>
            </a:endParaRPr>
          </a:p>
          <a:p>
            <a:pPr marL="285750" indent="-285750">
              <a:buFont typeface="Arial" panose="020B0604020202020204" pitchFamily="34" charset="0"/>
              <a:buChar char="•"/>
            </a:pPr>
            <a:r>
              <a:rPr lang="de-DE" sz="1400" dirty="0" err="1"/>
              <a:t>Used</a:t>
            </a:r>
            <a:r>
              <a:rPr lang="de-DE" sz="1400" dirty="0"/>
              <a:t> </a:t>
            </a:r>
            <a:r>
              <a:rPr lang="de-DE" sz="1400" dirty="0" err="1"/>
              <a:t>unique</a:t>
            </a:r>
            <a:r>
              <a:rPr lang="de-DE" sz="1400" dirty="0"/>
              <a:t> </a:t>
            </a:r>
            <a:r>
              <a:rPr lang="de-DE" sz="1400" dirty="0" err="1"/>
              <a:t>OpenAlex</a:t>
            </a:r>
            <a:r>
              <a:rPr lang="de-DE" sz="1400" dirty="0"/>
              <a:t> IDs </a:t>
            </a:r>
            <a:r>
              <a:rPr lang="de-DE" sz="1400" dirty="0" err="1"/>
              <a:t>for</a:t>
            </a:r>
            <a:r>
              <a:rPr lang="de-DE" sz="1400" dirty="0"/>
              <a:t> Works (e.g., </a:t>
            </a:r>
            <a:r>
              <a:rPr lang="de-DE" sz="1400" dirty="0" err="1">
                <a:latin typeface="Consolas"/>
              </a:rPr>
              <a:t>Wxxxx</a:t>
            </a:r>
            <a:r>
              <a:rPr lang="de-DE" sz="1400" dirty="0"/>
              <a:t>), </a:t>
            </a:r>
            <a:r>
              <a:rPr lang="de-DE" sz="1400" dirty="0" err="1"/>
              <a:t>Authors</a:t>
            </a:r>
            <a:r>
              <a:rPr lang="de-DE" sz="1400" dirty="0"/>
              <a:t> (</a:t>
            </a:r>
            <a:r>
              <a:rPr lang="de-DE" sz="1400" dirty="0" err="1">
                <a:latin typeface="Consolas"/>
              </a:rPr>
              <a:t>Axxxx</a:t>
            </a:r>
            <a:r>
              <a:rPr lang="de-DE" sz="1400" dirty="0"/>
              <a:t>) etc.</a:t>
            </a:r>
          </a:p>
          <a:p>
            <a:endParaRPr lang="de-DE" dirty="0"/>
          </a:p>
        </p:txBody>
      </p:sp>
      <p:sp>
        <p:nvSpPr>
          <p:cNvPr id="4" name="Date Placeholder 3">
            <a:extLst>
              <a:ext uri="{FF2B5EF4-FFF2-40B4-BE49-F238E27FC236}">
                <a16:creationId xmlns:a16="http://schemas.microsoft.com/office/drawing/2014/main" id="{28C266AD-E7B7-B7C3-2A5B-2D1AD6ACFF23}"/>
              </a:ext>
            </a:extLst>
          </p:cNvPr>
          <p:cNvSpPr>
            <a:spLocks noGrp="1"/>
          </p:cNvSpPr>
          <p:nvPr>
            <p:ph type="dt" sz="half" idx="7"/>
          </p:nvPr>
        </p:nvSpPr>
        <p:spPr/>
        <p:txBody>
          <a:bodyPr/>
          <a:lstStyle/>
          <a:p>
            <a:pPr lvl="0"/>
            <a:fld id="{484259B3-A2DD-474C-8FD9-31024C2F8B23}" type="datetime1">
              <a:rPr lang="en-US" smtClean="0"/>
              <a:t>1/14/2025</a:t>
            </a:fld>
            <a:endParaRPr lang="en-AE"/>
          </a:p>
        </p:txBody>
      </p:sp>
      <p:sp>
        <p:nvSpPr>
          <p:cNvPr id="5" name="Slide Number Placeholder 4">
            <a:extLst>
              <a:ext uri="{FF2B5EF4-FFF2-40B4-BE49-F238E27FC236}">
                <a16:creationId xmlns:a16="http://schemas.microsoft.com/office/drawing/2014/main" id="{15BA2E80-A9D9-3704-FE4C-CA2C0A8FC8E1}"/>
              </a:ext>
            </a:extLst>
          </p:cNvPr>
          <p:cNvSpPr>
            <a:spLocks noGrp="1"/>
          </p:cNvSpPr>
          <p:nvPr>
            <p:ph type="sldNum" sz="quarter" idx="8"/>
          </p:nvPr>
        </p:nvSpPr>
        <p:spPr/>
        <p:txBody>
          <a:bodyPr/>
          <a:lstStyle/>
          <a:p>
            <a:pPr lvl="0"/>
            <a:r>
              <a:rPr lang="de-DE"/>
              <a:t>Seite </a:t>
            </a:r>
            <a:fld id="{91EAD467-CAD9-422F-8CD0-DF705521FF2B}" type="slidenum">
              <a:rPr smtClean="0"/>
              <a:t>12</a:t>
            </a:fld>
            <a:endParaRPr lang="de-DE"/>
          </a:p>
        </p:txBody>
      </p:sp>
    </p:spTree>
    <p:extLst>
      <p:ext uri="{BB962C8B-B14F-4D97-AF65-F5344CB8AC3E}">
        <p14:creationId xmlns:p14="http://schemas.microsoft.com/office/powerpoint/2010/main" val="3237588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111EA-BED6-9FEB-8D63-318196307F1F}"/>
              </a:ext>
            </a:extLst>
          </p:cNvPr>
          <p:cNvSpPr>
            <a:spLocks noGrp="1"/>
          </p:cNvSpPr>
          <p:nvPr>
            <p:ph type="title"/>
          </p:nvPr>
        </p:nvSpPr>
        <p:spPr/>
        <p:txBody>
          <a:bodyPr/>
          <a:lstStyle/>
          <a:p>
            <a:r>
              <a:rPr lang="de-DE" dirty="0"/>
              <a:t>Methods and Material</a:t>
            </a:r>
          </a:p>
        </p:txBody>
      </p:sp>
      <p:sp>
        <p:nvSpPr>
          <p:cNvPr id="3" name="Textplatzhalter 2">
            <a:extLst>
              <a:ext uri="{FF2B5EF4-FFF2-40B4-BE49-F238E27FC236}">
                <a16:creationId xmlns:a16="http://schemas.microsoft.com/office/drawing/2014/main" id="{26289430-2E18-1155-F746-AF94F16EAE29}"/>
              </a:ext>
            </a:extLst>
          </p:cNvPr>
          <p:cNvSpPr>
            <a:spLocks noGrp="1"/>
          </p:cNvSpPr>
          <p:nvPr>
            <p:ph type="body" idx="4294967295"/>
          </p:nvPr>
        </p:nvSpPr>
        <p:spPr>
          <a:xfrm>
            <a:off x="663866" y="1141802"/>
            <a:ext cx="8099819" cy="3239691"/>
          </a:xfrm>
        </p:spPr>
        <p:txBody>
          <a:bodyPr/>
          <a:lstStyle/>
          <a:p>
            <a:r>
              <a:rPr lang="de-DE" sz="1800" b="1" u="sng" dirty="0">
                <a:solidFill>
                  <a:srgbClr val="C00000"/>
                </a:solidFill>
              </a:rPr>
              <a:t>Knowledge Graph Construction:</a:t>
            </a:r>
            <a:endParaRPr lang="de-DE" sz="1800" u="sng" dirty="0">
              <a:solidFill>
                <a:srgbClr val="C00000"/>
              </a:solidFill>
            </a:endParaRPr>
          </a:p>
          <a:p>
            <a:endParaRPr lang="de-DE" b="1" dirty="0"/>
          </a:p>
          <a:p>
            <a:pPr marL="171450" indent="-171450">
              <a:buFont typeface="Arial" panose="020B0604020202020204" pitchFamily="34" charset="0"/>
              <a:buChar char="•"/>
            </a:pPr>
            <a:r>
              <a:rPr lang="de-DE" sz="1400" dirty="0"/>
              <a:t> </a:t>
            </a:r>
            <a:r>
              <a:rPr lang="de-DE" sz="1400" dirty="0" err="1"/>
              <a:t>Built</a:t>
            </a:r>
            <a:r>
              <a:rPr lang="de-DE" sz="1400" dirty="0"/>
              <a:t> a large </a:t>
            </a:r>
            <a:r>
              <a:rPr lang="de-DE" sz="1400" dirty="0" err="1"/>
              <a:t>list</a:t>
            </a:r>
            <a:r>
              <a:rPr lang="de-DE" sz="1400" dirty="0"/>
              <a:t> </a:t>
            </a:r>
            <a:r>
              <a:rPr lang="de-DE" sz="1400" dirty="0" err="1"/>
              <a:t>of</a:t>
            </a:r>
            <a:r>
              <a:rPr lang="de-DE" sz="1400" dirty="0"/>
              <a:t> </a:t>
            </a:r>
            <a:r>
              <a:rPr lang="de-DE" sz="1400" b="1" dirty="0"/>
              <a:t>(</a:t>
            </a:r>
            <a:r>
              <a:rPr lang="de-DE" sz="1400" b="1" dirty="0" err="1"/>
              <a:t>subject</a:t>
            </a:r>
            <a:r>
              <a:rPr lang="de-DE" sz="1400" b="1" dirty="0"/>
              <a:t>, </a:t>
            </a:r>
            <a:r>
              <a:rPr lang="de-DE" sz="1400" b="1" dirty="0" err="1"/>
              <a:t>relationship</a:t>
            </a:r>
            <a:r>
              <a:rPr lang="de-DE" sz="1400" b="1" dirty="0"/>
              <a:t>, </a:t>
            </a:r>
            <a:r>
              <a:rPr lang="de-DE" sz="1400" b="1" dirty="0" err="1"/>
              <a:t>object</a:t>
            </a:r>
            <a:r>
              <a:rPr lang="de-DE" sz="1400" b="1" dirty="0"/>
              <a:t>)</a:t>
            </a:r>
            <a:r>
              <a:rPr lang="de-DE" sz="1400" dirty="0"/>
              <a:t> </a:t>
            </a:r>
            <a:r>
              <a:rPr lang="de-DE" sz="1400" dirty="0" err="1"/>
              <a:t>triples</a:t>
            </a:r>
            <a:endParaRPr lang="de-DE" sz="1400" dirty="0"/>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 </a:t>
            </a:r>
            <a:r>
              <a:rPr lang="de-DE" sz="1400" dirty="0" err="1"/>
              <a:t>Exported</a:t>
            </a:r>
            <a:r>
              <a:rPr lang="de-DE" sz="1400" dirty="0"/>
              <a:t> </a:t>
            </a:r>
            <a:r>
              <a:rPr lang="de-DE" sz="1400" dirty="0" err="1"/>
              <a:t>to</a:t>
            </a:r>
            <a:r>
              <a:rPr lang="de-DE" sz="1400" dirty="0"/>
              <a:t> CSV </a:t>
            </a:r>
            <a:r>
              <a:rPr lang="de-DE" sz="1400" dirty="0" err="1"/>
              <a:t>for</a:t>
            </a:r>
            <a:r>
              <a:rPr lang="de-DE" sz="1400" dirty="0"/>
              <a:t> </a:t>
            </a:r>
            <a:r>
              <a:rPr lang="de-DE" sz="1400" dirty="0" err="1"/>
              <a:t>further</a:t>
            </a:r>
            <a:r>
              <a:rPr lang="de-DE" sz="1400" dirty="0"/>
              <a:t> </a:t>
            </a:r>
            <a:r>
              <a:rPr lang="de-DE" sz="1400" dirty="0" err="1"/>
              <a:t>analysis</a:t>
            </a:r>
            <a:r>
              <a:rPr lang="de-DE" sz="1400" dirty="0"/>
              <a:t> in Neo4j and </a:t>
            </a:r>
            <a:r>
              <a:rPr lang="de-DE" sz="1400" b="1" dirty="0" err="1"/>
              <a:t>graph</a:t>
            </a:r>
            <a:r>
              <a:rPr lang="de-DE" sz="1400" b="1" dirty="0"/>
              <a:t> </a:t>
            </a:r>
            <a:r>
              <a:rPr lang="de-DE" sz="1400" b="1" dirty="0" err="1"/>
              <a:t>visualization</a:t>
            </a:r>
            <a:r>
              <a:rPr lang="de-DE" sz="1400" dirty="0"/>
              <a:t> (</a:t>
            </a:r>
            <a:r>
              <a:rPr lang="de-DE" sz="1400" dirty="0" err="1"/>
              <a:t>Gephi</a:t>
            </a:r>
            <a:r>
              <a:rPr lang="de-DE" sz="1400" dirty="0"/>
              <a:t>)</a:t>
            </a:r>
          </a:p>
          <a:p>
            <a:endParaRPr lang="de-DE" dirty="0"/>
          </a:p>
        </p:txBody>
      </p:sp>
      <p:sp>
        <p:nvSpPr>
          <p:cNvPr id="4" name="Date Placeholder 3">
            <a:extLst>
              <a:ext uri="{FF2B5EF4-FFF2-40B4-BE49-F238E27FC236}">
                <a16:creationId xmlns:a16="http://schemas.microsoft.com/office/drawing/2014/main" id="{FF95293C-9395-1006-5472-EA7E08E27659}"/>
              </a:ext>
            </a:extLst>
          </p:cNvPr>
          <p:cNvSpPr>
            <a:spLocks noGrp="1"/>
          </p:cNvSpPr>
          <p:nvPr>
            <p:ph type="dt" sz="half" idx="7"/>
          </p:nvPr>
        </p:nvSpPr>
        <p:spPr/>
        <p:txBody>
          <a:bodyPr/>
          <a:lstStyle/>
          <a:p>
            <a:pPr lvl="0"/>
            <a:fld id="{F3908007-85B7-4591-998E-3DCA420CFCAD}" type="datetime1">
              <a:rPr lang="en-US" smtClean="0"/>
              <a:t>1/14/2025</a:t>
            </a:fld>
            <a:endParaRPr lang="en-AE"/>
          </a:p>
        </p:txBody>
      </p:sp>
      <p:sp>
        <p:nvSpPr>
          <p:cNvPr id="5" name="Slide Number Placeholder 4">
            <a:extLst>
              <a:ext uri="{FF2B5EF4-FFF2-40B4-BE49-F238E27FC236}">
                <a16:creationId xmlns:a16="http://schemas.microsoft.com/office/drawing/2014/main" id="{DFFB65FE-37F9-B9E4-C999-EB7E5E8B6112}"/>
              </a:ext>
            </a:extLst>
          </p:cNvPr>
          <p:cNvSpPr>
            <a:spLocks noGrp="1"/>
          </p:cNvSpPr>
          <p:nvPr>
            <p:ph type="sldNum" sz="quarter" idx="8"/>
          </p:nvPr>
        </p:nvSpPr>
        <p:spPr/>
        <p:txBody>
          <a:bodyPr/>
          <a:lstStyle/>
          <a:p>
            <a:pPr lvl="0"/>
            <a:r>
              <a:rPr lang="de-DE"/>
              <a:t>Seite </a:t>
            </a:r>
            <a:fld id="{91EAD467-CAD9-422F-8CD0-DF705521FF2B}" type="slidenum">
              <a:rPr smtClean="0"/>
              <a:t>13</a:t>
            </a:fld>
            <a:endParaRPr lang="de-DE"/>
          </a:p>
        </p:txBody>
      </p:sp>
    </p:spTree>
    <p:extLst>
      <p:ext uri="{BB962C8B-B14F-4D97-AF65-F5344CB8AC3E}">
        <p14:creationId xmlns:p14="http://schemas.microsoft.com/office/powerpoint/2010/main" val="209975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E3637-8A3E-F9B2-9237-7901FA4CD996}"/>
              </a:ext>
            </a:extLst>
          </p:cNvPr>
          <p:cNvSpPr>
            <a:spLocks noGrp="1"/>
          </p:cNvSpPr>
          <p:nvPr>
            <p:ph type="title"/>
          </p:nvPr>
        </p:nvSpPr>
        <p:spPr>
          <a:xfrm>
            <a:off x="903683" y="390521"/>
            <a:ext cx="8922488" cy="675083"/>
          </a:xfrm>
        </p:spPr>
        <p:txBody>
          <a:bodyPr/>
          <a:lstStyle/>
          <a:p>
            <a:r>
              <a:rPr lang="de-DE" sz="2000" dirty="0"/>
              <a:t>Data </a:t>
            </a:r>
            <a:r>
              <a:rPr lang="de-DE" sz="2000" dirty="0" err="1"/>
              <a:t>Preprocessing</a:t>
            </a:r>
            <a:r>
              <a:rPr lang="de-DE" sz="2000" dirty="0"/>
              <a:t> – </a:t>
            </a:r>
            <a:r>
              <a:rPr lang="de-DE" sz="2000" dirty="0" err="1"/>
              <a:t>Cleaning</a:t>
            </a:r>
            <a:r>
              <a:rPr lang="de-DE" sz="2000" dirty="0"/>
              <a:t> and </a:t>
            </a:r>
            <a:r>
              <a:rPr lang="de-DE" sz="2000" dirty="0" err="1"/>
              <a:t>Preparing</a:t>
            </a:r>
            <a:r>
              <a:rPr lang="de-DE" sz="2000" dirty="0"/>
              <a:t> Relationships</a:t>
            </a:r>
          </a:p>
        </p:txBody>
      </p:sp>
      <p:sp>
        <p:nvSpPr>
          <p:cNvPr id="3" name="Textplatzhalter 2">
            <a:extLst>
              <a:ext uri="{FF2B5EF4-FFF2-40B4-BE49-F238E27FC236}">
                <a16:creationId xmlns:a16="http://schemas.microsoft.com/office/drawing/2014/main" id="{E9A16447-DFB1-5F87-41D1-2AF83A6D8EDB}"/>
              </a:ext>
            </a:extLst>
          </p:cNvPr>
          <p:cNvSpPr>
            <a:spLocks noGrp="1"/>
          </p:cNvSpPr>
          <p:nvPr>
            <p:ph type="body" idx="4294967295"/>
          </p:nvPr>
        </p:nvSpPr>
        <p:spPr/>
        <p:txBody>
          <a:bodyPr/>
          <a:lstStyle/>
          <a:p>
            <a:endParaRPr lang="de-DE" b="1" dirty="0"/>
          </a:p>
          <a:p>
            <a:pPr marL="171450" indent="-171450">
              <a:buFont typeface="Arial" panose="020B0604020202020204" pitchFamily="34" charset="0"/>
              <a:buChar char="•"/>
            </a:pPr>
            <a:r>
              <a:rPr lang="de-DE" sz="1400" b="1" dirty="0" err="1"/>
              <a:t>Duplicates</a:t>
            </a:r>
            <a:r>
              <a:rPr lang="de-DE" sz="1400" b="1" dirty="0"/>
              <a:t> </a:t>
            </a:r>
            <a:r>
              <a:rPr lang="de-DE" sz="1400" b="1" dirty="0" err="1"/>
              <a:t>Removal</a:t>
            </a:r>
            <a:r>
              <a:rPr lang="de-DE" sz="1400" dirty="0"/>
              <a:t>: </a:t>
            </a:r>
            <a:r>
              <a:rPr lang="de-DE" sz="1400" dirty="0" err="1"/>
              <a:t>Ensured</a:t>
            </a:r>
            <a:r>
              <a:rPr lang="de-DE" sz="1400" dirty="0"/>
              <a:t> </a:t>
            </a:r>
            <a:r>
              <a:rPr lang="de-DE" sz="1400" dirty="0" err="1"/>
              <a:t>no</a:t>
            </a:r>
            <a:r>
              <a:rPr lang="de-DE" sz="1400" dirty="0"/>
              <a:t> </a:t>
            </a:r>
            <a:r>
              <a:rPr lang="de-DE" sz="1400" dirty="0" err="1"/>
              <a:t>repeated</a:t>
            </a:r>
            <a:r>
              <a:rPr lang="de-DE" sz="1400" dirty="0"/>
              <a:t> </a:t>
            </a:r>
            <a:r>
              <a:rPr lang="de-DE" sz="1400" dirty="0" err="1"/>
              <a:t>triples</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b="1" dirty="0"/>
              <a:t>Null Checks</a:t>
            </a:r>
            <a:r>
              <a:rPr lang="de-DE" sz="1400" dirty="0"/>
              <a:t>: </a:t>
            </a:r>
            <a:r>
              <a:rPr lang="de-DE" sz="1400" dirty="0" err="1"/>
              <a:t>Filtered</a:t>
            </a:r>
            <a:r>
              <a:rPr lang="de-DE" sz="1400" dirty="0"/>
              <a:t> out </a:t>
            </a:r>
            <a:r>
              <a:rPr lang="de-DE" sz="1400" dirty="0" err="1"/>
              <a:t>any</a:t>
            </a:r>
            <a:r>
              <a:rPr lang="de-DE" sz="1400" dirty="0"/>
              <a:t> </a:t>
            </a:r>
            <a:r>
              <a:rPr lang="de-DE" sz="1400" dirty="0" err="1"/>
              <a:t>rows</a:t>
            </a:r>
            <a:r>
              <a:rPr lang="de-DE" sz="1400" dirty="0"/>
              <a:t> </a:t>
            </a:r>
            <a:r>
              <a:rPr lang="de-DE" sz="1400" dirty="0" err="1"/>
              <a:t>missing</a:t>
            </a:r>
            <a:r>
              <a:rPr lang="de-DE" sz="1400" dirty="0"/>
              <a:t> </a:t>
            </a:r>
            <a:r>
              <a:rPr lang="de-DE" sz="1400" dirty="0" err="1"/>
              <a:t>subject</a:t>
            </a:r>
            <a:r>
              <a:rPr lang="de-DE" sz="1400" dirty="0"/>
              <a:t>/</a:t>
            </a:r>
            <a:r>
              <a:rPr lang="de-DE" sz="1400" dirty="0" err="1"/>
              <a:t>relationship</a:t>
            </a:r>
            <a:r>
              <a:rPr lang="de-DE" sz="1400" dirty="0"/>
              <a:t>/</a:t>
            </a:r>
            <a:r>
              <a:rPr lang="de-DE" sz="1400" dirty="0" err="1"/>
              <a:t>object</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b="1" dirty="0"/>
              <a:t>Simple Schema</a:t>
            </a:r>
            <a:r>
              <a:rPr lang="de-DE" sz="1400" dirty="0"/>
              <a:t>: </a:t>
            </a:r>
            <a:r>
              <a:rPr lang="de-DE" sz="1400" dirty="0" err="1"/>
              <a:t>Kept</a:t>
            </a:r>
            <a:r>
              <a:rPr lang="de-DE" sz="1400" dirty="0"/>
              <a:t> </a:t>
            </a:r>
            <a:r>
              <a:rPr lang="de-DE" sz="1400" dirty="0" err="1"/>
              <a:t>relationships</a:t>
            </a:r>
            <a:r>
              <a:rPr lang="de-DE" sz="1400" dirty="0"/>
              <a:t> minimal and </a:t>
            </a:r>
            <a:r>
              <a:rPr lang="de-DE" sz="1400" dirty="0" err="1"/>
              <a:t>consistent</a:t>
            </a:r>
            <a:r>
              <a:rPr lang="de-DE" sz="1400" dirty="0"/>
              <a:t> (e.g., “CITES,” “AUTHORED_BY,” etc.);</a:t>
            </a:r>
          </a:p>
          <a:p>
            <a:endParaRPr lang="de-DE" dirty="0"/>
          </a:p>
        </p:txBody>
      </p:sp>
      <p:sp>
        <p:nvSpPr>
          <p:cNvPr id="4" name="Date Placeholder 3">
            <a:extLst>
              <a:ext uri="{FF2B5EF4-FFF2-40B4-BE49-F238E27FC236}">
                <a16:creationId xmlns:a16="http://schemas.microsoft.com/office/drawing/2014/main" id="{ADD5DD8B-B202-674E-8B34-417DF181C8A7}"/>
              </a:ext>
            </a:extLst>
          </p:cNvPr>
          <p:cNvSpPr>
            <a:spLocks noGrp="1"/>
          </p:cNvSpPr>
          <p:nvPr>
            <p:ph type="dt" sz="half" idx="7"/>
          </p:nvPr>
        </p:nvSpPr>
        <p:spPr/>
        <p:txBody>
          <a:bodyPr/>
          <a:lstStyle/>
          <a:p>
            <a:pPr lvl="0"/>
            <a:fld id="{CE644C47-E808-47E5-AC25-B1BD19FF01D1}" type="datetime1">
              <a:rPr lang="en-US" smtClean="0"/>
              <a:t>1/14/2025</a:t>
            </a:fld>
            <a:endParaRPr lang="en-AE"/>
          </a:p>
        </p:txBody>
      </p:sp>
      <p:sp>
        <p:nvSpPr>
          <p:cNvPr id="5" name="Slide Number Placeholder 4">
            <a:extLst>
              <a:ext uri="{FF2B5EF4-FFF2-40B4-BE49-F238E27FC236}">
                <a16:creationId xmlns:a16="http://schemas.microsoft.com/office/drawing/2014/main" id="{E8AFA3A6-F200-590F-E5A1-6042E2FDC9DB}"/>
              </a:ext>
            </a:extLst>
          </p:cNvPr>
          <p:cNvSpPr>
            <a:spLocks noGrp="1"/>
          </p:cNvSpPr>
          <p:nvPr>
            <p:ph type="sldNum" sz="quarter" idx="8"/>
          </p:nvPr>
        </p:nvSpPr>
        <p:spPr/>
        <p:txBody>
          <a:bodyPr/>
          <a:lstStyle/>
          <a:p>
            <a:pPr lvl="0"/>
            <a:r>
              <a:rPr lang="de-DE"/>
              <a:t>Seite </a:t>
            </a:r>
            <a:fld id="{91EAD467-CAD9-422F-8CD0-DF705521FF2B}" type="slidenum">
              <a:rPr smtClean="0"/>
              <a:t>14</a:t>
            </a:fld>
            <a:endParaRPr lang="de-DE"/>
          </a:p>
        </p:txBody>
      </p:sp>
    </p:spTree>
    <p:extLst>
      <p:ext uri="{BB962C8B-B14F-4D97-AF65-F5344CB8AC3E}">
        <p14:creationId xmlns:p14="http://schemas.microsoft.com/office/powerpoint/2010/main" val="262647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E02099-5E1C-21EA-4BC1-956A44502A44}"/>
              </a:ext>
            </a:extLst>
          </p:cNvPr>
          <p:cNvSpPr>
            <a:spLocks noGrp="1"/>
          </p:cNvSpPr>
          <p:nvPr>
            <p:ph type="title"/>
          </p:nvPr>
        </p:nvSpPr>
        <p:spPr/>
        <p:txBody>
          <a:bodyPr/>
          <a:lstStyle/>
          <a:p>
            <a:r>
              <a:rPr lang="de-DE" dirty="0"/>
              <a:t>Data </a:t>
            </a:r>
            <a:r>
              <a:rPr lang="de-DE" dirty="0" err="1"/>
              <a:t>Preprocessing</a:t>
            </a:r>
          </a:p>
        </p:txBody>
      </p:sp>
      <p:sp>
        <p:nvSpPr>
          <p:cNvPr id="3" name="Textplatzhalter 2">
            <a:extLst>
              <a:ext uri="{FF2B5EF4-FFF2-40B4-BE49-F238E27FC236}">
                <a16:creationId xmlns:a16="http://schemas.microsoft.com/office/drawing/2014/main" id="{0FD15B79-388D-C1C3-F130-E688174BDD8C}"/>
              </a:ext>
            </a:extLst>
          </p:cNvPr>
          <p:cNvSpPr>
            <a:spLocks noGrp="1"/>
          </p:cNvSpPr>
          <p:nvPr>
            <p:ph type="body" idx="4294967295"/>
          </p:nvPr>
        </p:nvSpPr>
        <p:spPr>
          <a:xfrm>
            <a:off x="691031" y="1167405"/>
            <a:ext cx="8189517" cy="3239691"/>
          </a:xfrm>
        </p:spPr>
        <p:txBody>
          <a:bodyPr/>
          <a:lstStyle/>
          <a:p>
            <a:r>
              <a:rPr lang="de-DE" sz="1800" b="1" u="sng" dirty="0" err="1">
                <a:solidFill>
                  <a:srgbClr val="C00000"/>
                </a:solidFill>
              </a:rPr>
              <a:t>Transforming</a:t>
            </a:r>
            <a:r>
              <a:rPr lang="de-DE" sz="1800" b="1" u="sng" dirty="0">
                <a:solidFill>
                  <a:srgbClr val="C00000"/>
                </a:solidFill>
              </a:rPr>
              <a:t> </a:t>
            </a:r>
            <a:r>
              <a:rPr lang="de-DE" sz="1800" b="1" u="sng" dirty="0" err="1">
                <a:solidFill>
                  <a:srgbClr val="C00000"/>
                </a:solidFill>
              </a:rPr>
              <a:t>for</a:t>
            </a:r>
            <a:r>
              <a:rPr lang="de-DE" sz="1800" b="1" u="sng" dirty="0">
                <a:solidFill>
                  <a:srgbClr val="C00000"/>
                </a:solidFill>
              </a:rPr>
              <a:t> </a:t>
            </a:r>
            <a:r>
              <a:rPr lang="de-DE" sz="1800" b="1" u="sng" dirty="0" err="1">
                <a:solidFill>
                  <a:srgbClr val="C00000"/>
                </a:solidFill>
              </a:rPr>
              <a:t>Gephi</a:t>
            </a:r>
            <a:r>
              <a:rPr lang="de-DE" sz="1800" b="1" u="sng" dirty="0">
                <a:solidFill>
                  <a:srgbClr val="C00000"/>
                </a:solidFill>
              </a:rPr>
              <a:t>:</a:t>
            </a:r>
            <a:endParaRPr lang="de-DE" sz="1800" u="sng" dirty="0">
              <a:solidFill>
                <a:srgbClr val="C00000"/>
              </a:solidFill>
            </a:endParaRPr>
          </a:p>
          <a:p>
            <a:endParaRPr lang="de-DE" b="1" dirty="0"/>
          </a:p>
          <a:p>
            <a:pPr marL="171450" indent="-171450">
              <a:buFont typeface="Arial" panose="020B0604020202020204" pitchFamily="34" charset="0"/>
              <a:buChar char="•"/>
            </a:pPr>
            <a:r>
              <a:rPr lang="de-DE" sz="1400" dirty="0"/>
              <a:t> </a:t>
            </a:r>
            <a:r>
              <a:rPr lang="de-DE" sz="1400" dirty="0" err="1"/>
              <a:t>Created</a:t>
            </a:r>
            <a:r>
              <a:rPr lang="de-DE" sz="1400" dirty="0"/>
              <a:t> </a:t>
            </a:r>
            <a:r>
              <a:rPr lang="de-DE" sz="1400" dirty="0" err="1"/>
              <a:t>two</a:t>
            </a:r>
            <a:r>
              <a:rPr lang="de-DE" sz="1400" dirty="0"/>
              <a:t> </a:t>
            </a:r>
            <a:r>
              <a:rPr lang="de-DE" sz="1400" dirty="0" err="1"/>
              <a:t>main</a:t>
            </a:r>
            <a:r>
              <a:rPr lang="de-DE" sz="1400" dirty="0"/>
              <a:t> </a:t>
            </a:r>
            <a:r>
              <a:rPr lang="de-DE" sz="1400" dirty="0" err="1"/>
              <a:t>files</a:t>
            </a:r>
            <a:r>
              <a:rPr lang="de-DE" sz="1400" dirty="0"/>
              <a:t>: nodes.csv (all </a:t>
            </a:r>
            <a:r>
              <a:rPr lang="de-DE" sz="1400" dirty="0" err="1"/>
              <a:t>unique</a:t>
            </a:r>
            <a:r>
              <a:rPr lang="de-DE" sz="1400" dirty="0"/>
              <a:t> IDs + </a:t>
            </a:r>
            <a:r>
              <a:rPr lang="de-DE" sz="1400" dirty="0" err="1"/>
              <a:t>types</a:t>
            </a:r>
            <a:r>
              <a:rPr lang="de-DE" sz="1400" dirty="0"/>
              <a:t>) and edges.csv (source, </a:t>
            </a:r>
            <a:r>
              <a:rPr lang="de-DE" sz="1400" dirty="0" err="1"/>
              <a:t>target</a:t>
            </a:r>
            <a:r>
              <a:rPr lang="de-DE" sz="1400" dirty="0"/>
              <a:t>, </a:t>
            </a:r>
            <a:r>
              <a:rPr lang="de-DE" sz="1400" dirty="0" err="1"/>
              <a:t>relationship</a:t>
            </a:r>
            <a:r>
              <a:rPr lang="de-DE" sz="1400" dirty="0"/>
              <a:t>)</a:t>
            </a:r>
          </a:p>
          <a:p>
            <a:pPr marL="171450" indent="-171450">
              <a:buFont typeface="Arial" panose="020B0604020202020204" pitchFamily="34" charset="0"/>
              <a:buChar char="•"/>
            </a:pPr>
            <a:endParaRPr lang="de-DE" sz="1400" dirty="0"/>
          </a:p>
          <a:p>
            <a:pPr marL="171450" indent="-171450">
              <a:buFont typeface="Arial" panose="020B0604020202020204" pitchFamily="34" charset="0"/>
              <a:buChar char="•"/>
            </a:pPr>
            <a:r>
              <a:rPr lang="de-DE" sz="1400" dirty="0"/>
              <a:t> This </a:t>
            </a:r>
            <a:r>
              <a:rPr lang="de-DE" sz="1400" dirty="0" err="1"/>
              <a:t>structure</a:t>
            </a:r>
            <a:r>
              <a:rPr lang="de-DE" sz="1400" dirty="0"/>
              <a:t> </a:t>
            </a:r>
            <a:r>
              <a:rPr lang="de-DE" sz="1400" dirty="0" err="1"/>
              <a:t>is</a:t>
            </a:r>
            <a:r>
              <a:rPr lang="de-DE" sz="1400" dirty="0"/>
              <a:t> </a:t>
            </a:r>
            <a:r>
              <a:rPr lang="de-DE" sz="1400" b="1" dirty="0" err="1"/>
              <a:t>Gephi-friendly</a:t>
            </a:r>
            <a:r>
              <a:rPr lang="de-DE" sz="1400" dirty="0"/>
              <a:t> </a:t>
            </a:r>
            <a:r>
              <a:rPr lang="de-DE" sz="1400" dirty="0" err="1"/>
              <a:t>for</a:t>
            </a:r>
            <a:r>
              <a:rPr lang="de-DE" sz="1400" dirty="0"/>
              <a:t> network </a:t>
            </a:r>
            <a:r>
              <a:rPr lang="de-DE" sz="1400" dirty="0" err="1"/>
              <a:t>visualization</a:t>
            </a:r>
            <a:endParaRPr lang="de-DE" sz="1400" dirty="0"/>
          </a:p>
          <a:p>
            <a:endParaRPr lang="de-DE" dirty="0"/>
          </a:p>
        </p:txBody>
      </p:sp>
      <p:sp>
        <p:nvSpPr>
          <p:cNvPr id="4" name="Date Placeholder 3">
            <a:extLst>
              <a:ext uri="{FF2B5EF4-FFF2-40B4-BE49-F238E27FC236}">
                <a16:creationId xmlns:a16="http://schemas.microsoft.com/office/drawing/2014/main" id="{9478A86F-E789-DA85-CF9D-3338FD33E977}"/>
              </a:ext>
            </a:extLst>
          </p:cNvPr>
          <p:cNvSpPr>
            <a:spLocks noGrp="1"/>
          </p:cNvSpPr>
          <p:nvPr>
            <p:ph type="dt" sz="half" idx="7"/>
          </p:nvPr>
        </p:nvSpPr>
        <p:spPr/>
        <p:txBody>
          <a:bodyPr/>
          <a:lstStyle/>
          <a:p>
            <a:pPr lvl="0"/>
            <a:fld id="{720CC711-0B2F-4360-84C1-70196C5B99FB}" type="datetime1">
              <a:rPr lang="en-US" smtClean="0"/>
              <a:t>1/14/2025</a:t>
            </a:fld>
            <a:endParaRPr lang="en-AE"/>
          </a:p>
        </p:txBody>
      </p:sp>
      <p:sp>
        <p:nvSpPr>
          <p:cNvPr id="5" name="Slide Number Placeholder 4">
            <a:extLst>
              <a:ext uri="{FF2B5EF4-FFF2-40B4-BE49-F238E27FC236}">
                <a16:creationId xmlns:a16="http://schemas.microsoft.com/office/drawing/2014/main" id="{EB3069D8-CC7F-0565-B129-4BE8FCABDDB1}"/>
              </a:ext>
            </a:extLst>
          </p:cNvPr>
          <p:cNvSpPr>
            <a:spLocks noGrp="1"/>
          </p:cNvSpPr>
          <p:nvPr>
            <p:ph type="sldNum" sz="quarter" idx="8"/>
          </p:nvPr>
        </p:nvSpPr>
        <p:spPr/>
        <p:txBody>
          <a:bodyPr/>
          <a:lstStyle/>
          <a:p>
            <a:pPr lvl="0"/>
            <a:r>
              <a:rPr lang="de-DE"/>
              <a:t>Seite </a:t>
            </a:r>
            <a:fld id="{91EAD467-CAD9-422F-8CD0-DF705521FF2B}" type="slidenum">
              <a:rPr smtClean="0"/>
              <a:t>15</a:t>
            </a:fld>
            <a:endParaRPr lang="de-DE"/>
          </a:p>
        </p:txBody>
      </p:sp>
    </p:spTree>
    <p:extLst>
      <p:ext uri="{BB962C8B-B14F-4D97-AF65-F5344CB8AC3E}">
        <p14:creationId xmlns:p14="http://schemas.microsoft.com/office/powerpoint/2010/main" val="291391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F5BF-1AA7-B905-DF87-42E446ED96E9}"/>
              </a:ext>
            </a:extLst>
          </p:cNvPr>
          <p:cNvSpPr>
            <a:spLocks noGrp="1"/>
          </p:cNvSpPr>
          <p:nvPr>
            <p:ph type="title"/>
          </p:nvPr>
        </p:nvSpPr>
        <p:spPr/>
        <p:txBody>
          <a:bodyPr/>
          <a:lstStyle/>
          <a:p>
            <a:r>
              <a:rPr lang="de-DE" dirty="0"/>
              <a:t>Data </a:t>
            </a:r>
            <a:r>
              <a:rPr lang="de-DE" dirty="0" err="1"/>
              <a:t>Preprocessing</a:t>
            </a:r>
          </a:p>
        </p:txBody>
      </p:sp>
      <p:sp>
        <p:nvSpPr>
          <p:cNvPr id="3" name="Textplatzhalter 2">
            <a:extLst>
              <a:ext uri="{FF2B5EF4-FFF2-40B4-BE49-F238E27FC236}">
                <a16:creationId xmlns:a16="http://schemas.microsoft.com/office/drawing/2014/main" id="{A810B0B7-E28D-1D6E-378F-631C14F523DB}"/>
              </a:ext>
            </a:extLst>
          </p:cNvPr>
          <p:cNvSpPr>
            <a:spLocks noGrp="1"/>
          </p:cNvSpPr>
          <p:nvPr>
            <p:ph type="body" idx="4294967295"/>
          </p:nvPr>
        </p:nvSpPr>
        <p:spPr>
          <a:xfrm>
            <a:off x="621336" y="1125079"/>
            <a:ext cx="8099819" cy="1662171"/>
          </a:xfrm>
        </p:spPr>
        <p:txBody>
          <a:bodyPr/>
          <a:lstStyle/>
          <a:p>
            <a:r>
              <a:rPr lang="de-DE" sz="1800" b="1" dirty="0">
                <a:solidFill>
                  <a:srgbClr val="C00000"/>
                </a:solidFill>
              </a:rPr>
              <a:t> </a:t>
            </a:r>
            <a:r>
              <a:rPr lang="de-DE" sz="1800" b="1" u="sng" dirty="0">
                <a:solidFill>
                  <a:srgbClr val="C00000"/>
                </a:solidFill>
              </a:rPr>
              <a:t>Potential </a:t>
            </a:r>
            <a:r>
              <a:rPr lang="de-DE" sz="1800" b="1" u="sng" dirty="0" err="1">
                <a:solidFill>
                  <a:srgbClr val="C00000"/>
                </a:solidFill>
              </a:rPr>
              <a:t>Extensions</a:t>
            </a:r>
            <a:r>
              <a:rPr lang="de-DE" sz="1800" b="1" u="sng" dirty="0">
                <a:solidFill>
                  <a:srgbClr val="C00000"/>
                </a:solidFill>
              </a:rPr>
              <a:t>:</a:t>
            </a:r>
            <a:endParaRPr lang="de-DE" sz="1800" u="sng" dirty="0">
              <a:solidFill>
                <a:srgbClr val="C00000"/>
              </a:solidFill>
            </a:endParaRPr>
          </a:p>
          <a:p>
            <a:endParaRPr lang="de-DE" b="1" dirty="0"/>
          </a:p>
          <a:p>
            <a:pPr marL="285750" indent="-285750">
              <a:buFont typeface="Arial" panose="020B0604020202020204" pitchFamily="34" charset="0"/>
              <a:buChar char="•"/>
            </a:pPr>
            <a:r>
              <a:rPr lang="de-DE" sz="1400" dirty="0"/>
              <a:t>Additional </a:t>
            </a:r>
            <a:r>
              <a:rPr lang="de-DE" sz="1400" dirty="0" err="1"/>
              <a:t>columns</a:t>
            </a:r>
            <a:r>
              <a:rPr lang="de-DE" sz="1400" dirty="0"/>
              <a:t> </a:t>
            </a:r>
            <a:r>
              <a:rPr lang="de-DE" sz="1400" dirty="0" err="1"/>
              <a:t>for</a:t>
            </a:r>
            <a:r>
              <a:rPr lang="de-DE" sz="1400" dirty="0"/>
              <a:t> </a:t>
            </a:r>
            <a:r>
              <a:rPr lang="de-DE" sz="1400" dirty="0" err="1"/>
              <a:t>weighting</a:t>
            </a:r>
            <a:r>
              <a:rPr lang="de-DE" sz="1400" dirty="0"/>
              <a:t> </a:t>
            </a:r>
            <a:r>
              <a:rPr lang="de-DE" sz="1400" dirty="0" err="1"/>
              <a:t>edges</a:t>
            </a:r>
            <a:r>
              <a:rPr lang="de-DE" sz="1400" dirty="0"/>
              <a:t> (e.g., </a:t>
            </a:r>
            <a:r>
              <a:rPr lang="de-DE" sz="1400" dirty="0" err="1"/>
              <a:t>citation</a:t>
            </a:r>
            <a:r>
              <a:rPr lang="de-DE" sz="1400" dirty="0"/>
              <a:t> </a:t>
            </a:r>
            <a:r>
              <a:rPr lang="de-DE" sz="1400" dirty="0" err="1"/>
              <a:t>frequency</a:t>
            </a:r>
            <a:r>
              <a:rPr lang="de-DE" sz="1400" dirty="0"/>
              <a:t>);</a:t>
            </a:r>
          </a:p>
          <a:p>
            <a:pPr marL="285750" indent="-285750">
              <a:buFont typeface="Arial" panose="020B0604020202020204" pitchFamily="34" charset="0"/>
              <a:buChar char="•"/>
            </a:pPr>
            <a:endParaRPr lang="de-DE" sz="1400" dirty="0"/>
          </a:p>
          <a:p>
            <a:pPr marL="285750" indent="-285750">
              <a:buFont typeface="Arial" panose="020B0604020202020204" pitchFamily="34" charset="0"/>
              <a:buChar char="•"/>
            </a:pPr>
            <a:r>
              <a:rPr lang="de-DE" sz="1400" dirty="0"/>
              <a:t>Enhanced </a:t>
            </a:r>
            <a:r>
              <a:rPr lang="de-DE" sz="1400" dirty="0" err="1"/>
              <a:t>node</a:t>
            </a:r>
            <a:r>
              <a:rPr lang="de-DE" sz="1400" dirty="0"/>
              <a:t> </a:t>
            </a:r>
            <a:r>
              <a:rPr lang="de-DE" sz="1400" dirty="0" err="1"/>
              <a:t>metadata</a:t>
            </a:r>
            <a:r>
              <a:rPr lang="de-DE" sz="1400" dirty="0"/>
              <a:t> (e.g., </a:t>
            </a:r>
            <a:r>
              <a:rPr lang="de-DE" sz="1400" dirty="0" err="1"/>
              <a:t>year</a:t>
            </a:r>
            <a:r>
              <a:rPr lang="de-DE" sz="1400" dirty="0"/>
              <a:t> </a:t>
            </a:r>
            <a:r>
              <a:rPr lang="de-DE" sz="1400" dirty="0" err="1"/>
              <a:t>published</a:t>
            </a:r>
            <a:r>
              <a:rPr lang="de-DE" sz="1400" dirty="0"/>
              <a:t>, </a:t>
            </a:r>
            <a:r>
              <a:rPr lang="de-DE" sz="1400" dirty="0" err="1"/>
              <a:t>author</a:t>
            </a:r>
            <a:r>
              <a:rPr lang="de-DE" sz="1400" dirty="0"/>
              <a:t> </a:t>
            </a:r>
            <a:r>
              <a:rPr lang="de-DE" sz="1400" dirty="0" err="1"/>
              <a:t>name</a:t>
            </a:r>
            <a:r>
              <a:rPr lang="de-DE" sz="1400" dirty="0"/>
              <a:t>);</a:t>
            </a:r>
          </a:p>
          <a:p>
            <a:endParaRPr lang="de-DE" dirty="0"/>
          </a:p>
        </p:txBody>
      </p:sp>
      <p:sp>
        <p:nvSpPr>
          <p:cNvPr id="4" name="Date Placeholder 3">
            <a:extLst>
              <a:ext uri="{FF2B5EF4-FFF2-40B4-BE49-F238E27FC236}">
                <a16:creationId xmlns:a16="http://schemas.microsoft.com/office/drawing/2014/main" id="{C0612832-ABFB-CE13-7862-8A7F088B0EBA}"/>
              </a:ext>
            </a:extLst>
          </p:cNvPr>
          <p:cNvSpPr>
            <a:spLocks noGrp="1"/>
          </p:cNvSpPr>
          <p:nvPr>
            <p:ph type="dt" sz="half" idx="7"/>
          </p:nvPr>
        </p:nvSpPr>
        <p:spPr/>
        <p:txBody>
          <a:bodyPr/>
          <a:lstStyle/>
          <a:p>
            <a:pPr lvl="0"/>
            <a:fld id="{DDF7C0E4-1240-4E26-B4F2-FFBA6E65DE1D}" type="datetime1">
              <a:rPr lang="en-US" smtClean="0"/>
              <a:t>1/14/2025</a:t>
            </a:fld>
            <a:endParaRPr lang="en-AE"/>
          </a:p>
        </p:txBody>
      </p:sp>
      <p:sp>
        <p:nvSpPr>
          <p:cNvPr id="5" name="Slide Number Placeholder 4">
            <a:extLst>
              <a:ext uri="{FF2B5EF4-FFF2-40B4-BE49-F238E27FC236}">
                <a16:creationId xmlns:a16="http://schemas.microsoft.com/office/drawing/2014/main" id="{1DF0295D-365E-A0F8-7ADC-ED56858BD9A6}"/>
              </a:ext>
            </a:extLst>
          </p:cNvPr>
          <p:cNvSpPr>
            <a:spLocks noGrp="1"/>
          </p:cNvSpPr>
          <p:nvPr>
            <p:ph type="sldNum" sz="quarter" idx="8"/>
          </p:nvPr>
        </p:nvSpPr>
        <p:spPr/>
        <p:txBody>
          <a:bodyPr/>
          <a:lstStyle/>
          <a:p>
            <a:pPr lvl="0"/>
            <a:r>
              <a:rPr lang="de-DE"/>
              <a:t>Seite </a:t>
            </a:r>
            <a:fld id="{91EAD467-CAD9-422F-8CD0-DF705521FF2B}" type="slidenum">
              <a:rPr smtClean="0"/>
              <a:t>16</a:t>
            </a:fld>
            <a:endParaRPr lang="de-DE"/>
          </a:p>
        </p:txBody>
      </p:sp>
    </p:spTree>
    <p:extLst>
      <p:ext uri="{BB962C8B-B14F-4D97-AF65-F5344CB8AC3E}">
        <p14:creationId xmlns:p14="http://schemas.microsoft.com/office/powerpoint/2010/main" val="416998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0B13-F3FF-F341-F70E-1E0AC5477C86}"/>
              </a:ext>
            </a:extLst>
          </p:cNvPr>
          <p:cNvSpPr>
            <a:spLocks noGrp="1"/>
          </p:cNvSpPr>
          <p:nvPr>
            <p:ph type="title"/>
          </p:nvPr>
        </p:nvSpPr>
        <p:spPr/>
        <p:txBody>
          <a:bodyPr/>
          <a:lstStyle/>
          <a:p>
            <a:r>
              <a:rPr lang="en-US" dirty="0"/>
              <a:t>Introduction to Neo4j</a:t>
            </a:r>
          </a:p>
        </p:txBody>
      </p:sp>
      <p:sp>
        <p:nvSpPr>
          <p:cNvPr id="3" name="Text Placeholder 2">
            <a:extLst>
              <a:ext uri="{FF2B5EF4-FFF2-40B4-BE49-F238E27FC236}">
                <a16:creationId xmlns:a16="http://schemas.microsoft.com/office/drawing/2014/main" id="{2AFB2E74-CC47-7910-E3B1-DD22E1B2BF75}"/>
              </a:ext>
            </a:extLst>
          </p:cNvPr>
          <p:cNvSpPr>
            <a:spLocks noGrp="1"/>
          </p:cNvSpPr>
          <p:nvPr>
            <p:ph type="body" idx="4294967295"/>
          </p:nvPr>
        </p:nvSpPr>
        <p:spPr>
          <a:xfrm>
            <a:off x="694420" y="934720"/>
            <a:ext cx="8099819" cy="3239691"/>
          </a:xfrm>
        </p:spPr>
        <p:txBody>
          <a:bodyPr/>
          <a:lstStyle/>
          <a:p>
            <a:pPr marL="228600" indent="0"/>
            <a:r>
              <a:rPr lang="en-US" sz="1400" dirty="0"/>
              <a:t>Neo4j is a graph database platform designed to store, query, and analyze data as a network of nodes and relationships, reflecting real-world connections. Unlike traditional relational databases, Neo4j uses a graph-native architecture, making it highly efficient for handling connected data. With its intuitive Cypher query language, it enables users to explore complex relationships and gain insights quickly, making it ideal for applications like fraud detection, recommendation systems, and social network analysis.</a:t>
            </a:r>
          </a:p>
        </p:txBody>
      </p:sp>
      <p:pic>
        <p:nvPicPr>
          <p:cNvPr id="7" name="Picture 6" descr="A black and white logo&#10;&#10;Description automatically generated">
            <a:extLst>
              <a:ext uri="{FF2B5EF4-FFF2-40B4-BE49-F238E27FC236}">
                <a16:creationId xmlns:a16="http://schemas.microsoft.com/office/drawing/2014/main" id="{DC42B207-6C73-1969-B3E4-2CF3E563CE01}"/>
              </a:ext>
            </a:extLst>
          </p:cNvPr>
          <p:cNvPicPr>
            <a:picLocks noChangeAspect="1"/>
          </p:cNvPicPr>
          <p:nvPr/>
        </p:nvPicPr>
        <p:blipFill>
          <a:blip r:embed="rId2"/>
          <a:stretch>
            <a:fillRect/>
          </a:stretch>
        </p:blipFill>
        <p:spPr>
          <a:xfrm>
            <a:off x="4953592" y="2448032"/>
            <a:ext cx="3438654" cy="1188051"/>
          </a:xfrm>
          <a:prstGeom prst="rect">
            <a:avLst/>
          </a:prstGeom>
        </p:spPr>
      </p:pic>
      <p:sp>
        <p:nvSpPr>
          <p:cNvPr id="4" name="Date Placeholder 3">
            <a:extLst>
              <a:ext uri="{FF2B5EF4-FFF2-40B4-BE49-F238E27FC236}">
                <a16:creationId xmlns:a16="http://schemas.microsoft.com/office/drawing/2014/main" id="{8ABB80A8-185D-034C-148E-C1745ADB4501}"/>
              </a:ext>
            </a:extLst>
          </p:cNvPr>
          <p:cNvSpPr>
            <a:spLocks noGrp="1"/>
          </p:cNvSpPr>
          <p:nvPr>
            <p:ph type="dt" sz="half" idx="7"/>
          </p:nvPr>
        </p:nvSpPr>
        <p:spPr/>
        <p:txBody>
          <a:bodyPr/>
          <a:lstStyle/>
          <a:p>
            <a:pPr lvl="0"/>
            <a:fld id="{C61826BB-1D1D-4CEB-98F9-3AEB15A48E89}" type="datetime1">
              <a:rPr lang="en-US" smtClean="0"/>
              <a:t>1/14/2025</a:t>
            </a:fld>
            <a:endParaRPr lang="en-AE"/>
          </a:p>
        </p:txBody>
      </p:sp>
      <p:sp>
        <p:nvSpPr>
          <p:cNvPr id="5" name="Slide Number Placeholder 4">
            <a:extLst>
              <a:ext uri="{FF2B5EF4-FFF2-40B4-BE49-F238E27FC236}">
                <a16:creationId xmlns:a16="http://schemas.microsoft.com/office/drawing/2014/main" id="{563BF428-EDC0-F9BF-726C-2A75CB905576}"/>
              </a:ext>
            </a:extLst>
          </p:cNvPr>
          <p:cNvSpPr>
            <a:spLocks noGrp="1"/>
          </p:cNvSpPr>
          <p:nvPr>
            <p:ph type="sldNum" sz="quarter" idx="8"/>
          </p:nvPr>
        </p:nvSpPr>
        <p:spPr/>
        <p:txBody>
          <a:bodyPr/>
          <a:lstStyle/>
          <a:p>
            <a:pPr lvl="0"/>
            <a:r>
              <a:rPr lang="de-DE"/>
              <a:t>Seite </a:t>
            </a:r>
            <a:fld id="{91EAD467-CAD9-422F-8CD0-DF705521FF2B}" type="slidenum">
              <a:rPr smtClean="0"/>
              <a:t>17</a:t>
            </a:fld>
            <a:endParaRPr lang="de-DE"/>
          </a:p>
        </p:txBody>
      </p:sp>
    </p:spTree>
    <p:extLst>
      <p:ext uri="{BB962C8B-B14F-4D97-AF65-F5344CB8AC3E}">
        <p14:creationId xmlns:p14="http://schemas.microsoft.com/office/powerpoint/2010/main" val="903681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2839-8EC9-15BC-EC4F-64370747EB49}"/>
              </a:ext>
            </a:extLst>
          </p:cNvPr>
          <p:cNvSpPr>
            <a:spLocks noGrp="1"/>
          </p:cNvSpPr>
          <p:nvPr>
            <p:ph type="title"/>
          </p:nvPr>
        </p:nvSpPr>
        <p:spPr/>
        <p:txBody>
          <a:bodyPr/>
          <a:lstStyle/>
          <a:p>
            <a:r>
              <a:rPr lang="en-US" dirty="0"/>
              <a:t>Why did we choose Neo4j?</a:t>
            </a:r>
          </a:p>
        </p:txBody>
      </p:sp>
      <p:sp>
        <p:nvSpPr>
          <p:cNvPr id="3" name="Text Placeholder 2">
            <a:extLst>
              <a:ext uri="{FF2B5EF4-FFF2-40B4-BE49-F238E27FC236}">
                <a16:creationId xmlns:a16="http://schemas.microsoft.com/office/drawing/2014/main" id="{F1699ABC-93F9-AC6B-328E-44D379F5A86A}"/>
              </a:ext>
            </a:extLst>
          </p:cNvPr>
          <p:cNvSpPr>
            <a:spLocks noGrp="1"/>
          </p:cNvSpPr>
          <p:nvPr>
            <p:ph type="body" idx="4294967295"/>
          </p:nvPr>
        </p:nvSpPr>
        <p:spPr>
          <a:xfrm>
            <a:off x="895400" y="1003634"/>
            <a:ext cx="4881835" cy="2976233"/>
          </a:xfrm>
        </p:spPr>
        <p:txBody>
          <a:bodyPr/>
          <a:lstStyle/>
          <a:p>
            <a:pPr marL="285750" indent="-285750">
              <a:buFont typeface="Arial"/>
              <a:buChar char="•"/>
            </a:pPr>
            <a:r>
              <a:rPr lang="en-US" sz="1400" dirty="0"/>
              <a:t>Graph-native database that mirrors real-world connections.</a:t>
            </a:r>
          </a:p>
          <a:p>
            <a:pPr marL="285750" indent="-285750">
              <a:buFont typeface="Arial"/>
              <a:buChar char="•"/>
            </a:pPr>
            <a:r>
              <a:rPr lang="en-US" sz="1400" dirty="0"/>
              <a:t>User-friendly Cypher query language for complex analysis.</a:t>
            </a:r>
          </a:p>
          <a:p>
            <a:pPr marL="285750" indent="-285750">
              <a:buFont typeface="Arial"/>
              <a:buChar char="•"/>
            </a:pPr>
            <a:r>
              <a:rPr lang="en-US" sz="1400" dirty="0"/>
              <a:t>Delivers real-time insights for highly connected data.</a:t>
            </a:r>
          </a:p>
          <a:p>
            <a:pPr marL="285750" indent="-285750">
              <a:buFont typeface="Arial"/>
              <a:buChar char="•"/>
            </a:pPr>
            <a:r>
              <a:rPr lang="en-US" sz="1400" dirty="0"/>
              <a:t>Scalable and efficient for large datasets.</a:t>
            </a:r>
          </a:p>
          <a:p>
            <a:pPr marL="285750" indent="-285750">
              <a:buFont typeface="Arial"/>
              <a:buChar char="•"/>
            </a:pPr>
            <a:r>
              <a:rPr lang="en-US" sz="1400" dirty="0"/>
              <a:t>Flexible and adapts to evolving data models.</a:t>
            </a:r>
          </a:p>
          <a:p>
            <a:pPr marL="285750" indent="-285750">
              <a:buFont typeface="Arial"/>
              <a:buChar char="•"/>
            </a:pPr>
            <a:r>
              <a:rPr lang="en-US" sz="1400" dirty="0"/>
              <a:t>Supported by a strong community and learning resources.</a:t>
            </a:r>
          </a:p>
          <a:p>
            <a:endParaRPr lang="en-US" dirty="0"/>
          </a:p>
        </p:txBody>
      </p:sp>
      <p:pic>
        <p:nvPicPr>
          <p:cNvPr id="4" name="Picture 3" descr="A diagram of a network&#10;&#10;Description automatically generated">
            <a:extLst>
              <a:ext uri="{FF2B5EF4-FFF2-40B4-BE49-F238E27FC236}">
                <a16:creationId xmlns:a16="http://schemas.microsoft.com/office/drawing/2014/main" id="{07F2AE6F-0472-6D9B-D0E3-23CCDA0C2D6C}"/>
              </a:ext>
            </a:extLst>
          </p:cNvPr>
          <p:cNvPicPr>
            <a:picLocks noChangeAspect="1"/>
          </p:cNvPicPr>
          <p:nvPr/>
        </p:nvPicPr>
        <p:blipFill>
          <a:blip r:embed="rId2"/>
          <a:stretch>
            <a:fillRect/>
          </a:stretch>
        </p:blipFill>
        <p:spPr>
          <a:xfrm>
            <a:off x="5777235" y="1230752"/>
            <a:ext cx="3220183" cy="1752601"/>
          </a:xfrm>
          <a:prstGeom prst="rect">
            <a:avLst/>
          </a:prstGeom>
        </p:spPr>
      </p:pic>
      <p:sp>
        <p:nvSpPr>
          <p:cNvPr id="5" name="Date Placeholder 4">
            <a:extLst>
              <a:ext uri="{FF2B5EF4-FFF2-40B4-BE49-F238E27FC236}">
                <a16:creationId xmlns:a16="http://schemas.microsoft.com/office/drawing/2014/main" id="{55D7289C-4AA4-421E-A44A-A86477D32E72}"/>
              </a:ext>
            </a:extLst>
          </p:cNvPr>
          <p:cNvSpPr>
            <a:spLocks noGrp="1"/>
          </p:cNvSpPr>
          <p:nvPr>
            <p:ph type="dt" sz="half" idx="7"/>
          </p:nvPr>
        </p:nvSpPr>
        <p:spPr/>
        <p:txBody>
          <a:bodyPr/>
          <a:lstStyle/>
          <a:p>
            <a:pPr lvl="0"/>
            <a:fld id="{4E74566C-A0E4-4F77-B80F-6B85D40BE736}" type="datetime1">
              <a:rPr lang="en-US" smtClean="0"/>
              <a:t>1/14/2025</a:t>
            </a:fld>
            <a:endParaRPr lang="en-AE"/>
          </a:p>
        </p:txBody>
      </p:sp>
      <p:sp>
        <p:nvSpPr>
          <p:cNvPr id="6" name="Slide Number Placeholder 5">
            <a:extLst>
              <a:ext uri="{FF2B5EF4-FFF2-40B4-BE49-F238E27FC236}">
                <a16:creationId xmlns:a16="http://schemas.microsoft.com/office/drawing/2014/main" id="{5EDDE901-56CF-6243-C731-9283EF607244}"/>
              </a:ext>
            </a:extLst>
          </p:cNvPr>
          <p:cNvSpPr>
            <a:spLocks noGrp="1"/>
          </p:cNvSpPr>
          <p:nvPr>
            <p:ph type="sldNum" sz="quarter" idx="8"/>
          </p:nvPr>
        </p:nvSpPr>
        <p:spPr/>
        <p:txBody>
          <a:bodyPr/>
          <a:lstStyle/>
          <a:p>
            <a:pPr lvl="0"/>
            <a:r>
              <a:rPr lang="de-DE"/>
              <a:t>Seite </a:t>
            </a:r>
            <a:fld id="{91EAD467-CAD9-422F-8CD0-DF705521FF2B}" type="slidenum">
              <a:rPr smtClean="0"/>
              <a:t>18</a:t>
            </a:fld>
            <a:endParaRPr lang="de-DE"/>
          </a:p>
        </p:txBody>
      </p:sp>
    </p:spTree>
    <p:extLst>
      <p:ext uri="{BB962C8B-B14F-4D97-AF65-F5344CB8AC3E}">
        <p14:creationId xmlns:p14="http://schemas.microsoft.com/office/powerpoint/2010/main" val="135615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0B13-F3FF-F341-F70E-1E0AC5477C86}"/>
              </a:ext>
            </a:extLst>
          </p:cNvPr>
          <p:cNvSpPr>
            <a:spLocks noGrp="1"/>
          </p:cNvSpPr>
          <p:nvPr>
            <p:ph type="title"/>
          </p:nvPr>
        </p:nvSpPr>
        <p:spPr/>
        <p:txBody>
          <a:bodyPr/>
          <a:lstStyle/>
          <a:p>
            <a:r>
              <a:rPr lang="en-US" dirty="0"/>
              <a:t>Introduction to Cypher Queries</a:t>
            </a:r>
          </a:p>
        </p:txBody>
      </p:sp>
      <p:sp>
        <p:nvSpPr>
          <p:cNvPr id="3" name="Text Placeholder 2">
            <a:extLst>
              <a:ext uri="{FF2B5EF4-FFF2-40B4-BE49-F238E27FC236}">
                <a16:creationId xmlns:a16="http://schemas.microsoft.com/office/drawing/2014/main" id="{2AFB2E74-CC47-7910-E3B1-DD22E1B2BF75}"/>
              </a:ext>
            </a:extLst>
          </p:cNvPr>
          <p:cNvSpPr>
            <a:spLocks noGrp="1"/>
          </p:cNvSpPr>
          <p:nvPr>
            <p:ph type="body" idx="4294967295"/>
          </p:nvPr>
        </p:nvSpPr>
        <p:spPr>
          <a:xfrm>
            <a:off x="904871" y="1064142"/>
            <a:ext cx="8099819" cy="1287799"/>
          </a:xfrm>
        </p:spPr>
        <p:txBody>
          <a:bodyPr/>
          <a:lstStyle/>
          <a:p>
            <a:pPr marL="285750" indent="-285750">
              <a:buFont typeface="Arial"/>
              <a:buChar char="•"/>
            </a:pPr>
            <a:r>
              <a:rPr lang="en-US" sz="1400" dirty="0"/>
              <a:t>Designed for querying graph data with a simple, declarative syntax.</a:t>
            </a:r>
          </a:p>
          <a:p>
            <a:pPr marL="285750" indent="-285750">
              <a:buFont typeface="Arial"/>
              <a:buChar char="•"/>
            </a:pPr>
            <a:r>
              <a:rPr lang="en-US" sz="1400" dirty="0"/>
              <a:t>Supports pattern matching to explore nodes and relationships.</a:t>
            </a:r>
          </a:p>
          <a:p>
            <a:pPr marL="285750" indent="-285750">
              <a:buFont typeface="Arial"/>
              <a:buChar char="•"/>
            </a:pPr>
            <a:r>
              <a:rPr lang="en-US" sz="1400" dirty="0"/>
              <a:t>Enables efficient path traversal and complex data queries.</a:t>
            </a:r>
          </a:p>
          <a:p>
            <a:pPr marL="285750" indent="-285750">
              <a:buFont typeface="Arial"/>
              <a:buChar char="•"/>
            </a:pPr>
            <a:r>
              <a:rPr lang="en-US" sz="1400" dirty="0"/>
              <a:t>Includes built-in functions for filtering, aggregation, and analysis.</a:t>
            </a:r>
          </a:p>
          <a:p>
            <a:pPr marL="285750" indent="-285750">
              <a:buFont typeface="Arial"/>
              <a:buChar char="•"/>
            </a:pPr>
            <a:r>
              <a:rPr lang="en-US" sz="1400" dirty="0"/>
              <a:t>Easily integrates with Neo4j and popular programming languages.</a:t>
            </a:r>
          </a:p>
          <a:p>
            <a:endParaRPr lang="en-US" sz="1400" dirty="0"/>
          </a:p>
        </p:txBody>
      </p:sp>
      <p:pic>
        <p:nvPicPr>
          <p:cNvPr id="4" name="Picture 3" descr="A close-up of a diagram&#10;&#10;Description automatically generated">
            <a:extLst>
              <a:ext uri="{FF2B5EF4-FFF2-40B4-BE49-F238E27FC236}">
                <a16:creationId xmlns:a16="http://schemas.microsoft.com/office/drawing/2014/main" id="{E97C7E6E-DB25-D1B3-86DB-4638AD9D8743}"/>
              </a:ext>
            </a:extLst>
          </p:cNvPr>
          <p:cNvPicPr>
            <a:picLocks noChangeAspect="1"/>
          </p:cNvPicPr>
          <p:nvPr/>
        </p:nvPicPr>
        <p:blipFill>
          <a:blip r:embed="rId3"/>
          <a:stretch>
            <a:fillRect/>
          </a:stretch>
        </p:blipFill>
        <p:spPr>
          <a:xfrm>
            <a:off x="1565031" y="2482445"/>
            <a:ext cx="6770077" cy="2007413"/>
          </a:xfrm>
          <a:prstGeom prst="rect">
            <a:avLst/>
          </a:prstGeom>
        </p:spPr>
      </p:pic>
      <p:sp>
        <p:nvSpPr>
          <p:cNvPr id="5" name="Date Placeholder 4">
            <a:extLst>
              <a:ext uri="{FF2B5EF4-FFF2-40B4-BE49-F238E27FC236}">
                <a16:creationId xmlns:a16="http://schemas.microsoft.com/office/drawing/2014/main" id="{4B094E02-482A-903D-0B16-B3BE1EDD5795}"/>
              </a:ext>
            </a:extLst>
          </p:cNvPr>
          <p:cNvSpPr>
            <a:spLocks noGrp="1"/>
          </p:cNvSpPr>
          <p:nvPr>
            <p:ph type="dt" sz="half" idx="7"/>
          </p:nvPr>
        </p:nvSpPr>
        <p:spPr/>
        <p:txBody>
          <a:bodyPr/>
          <a:lstStyle/>
          <a:p>
            <a:pPr lvl="0"/>
            <a:fld id="{0E7C31F4-A347-46CB-B87B-8AE38951FF32}" type="datetime1">
              <a:rPr lang="en-US" smtClean="0"/>
              <a:t>1/14/2025</a:t>
            </a:fld>
            <a:endParaRPr lang="en-AE"/>
          </a:p>
        </p:txBody>
      </p:sp>
      <p:sp>
        <p:nvSpPr>
          <p:cNvPr id="6" name="Slide Number Placeholder 5">
            <a:extLst>
              <a:ext uri="{FF2B5EF4-FFF2-40B4-BE49-F238E27FC236}">
                <a16:creationId xmlns:a16="http://schemas.microsoft.com/office/drawing/2014/main" id="{F789F185-C356-5214-D0B5-25FFEEF41E62}"/>
              </a:ext>
            </a:extLst>
          </p:cNvPr>
          <p:cNvSpPr>
            <a:spLocks noGrp="1"/>
          </p:cNvSpPr>
          <p:nvPr>
            <p:ph type="sldNum" sz="quarter" idx="8"/>
          </p:nvPr>
        </p:nvSpPr>
        <p:spPr/>
        <p:txBody>
          <a:bodyPr/>
          <a:lstStyle/>
          <a:p>
            <a:pPr lvl="0"/>
            <a:r>
              <a:rPr lang="de-DE"/>
              <a:t>Seite </a:t>
            </a:r>
            <a:fld id="{91EAD467-CAD9-422F-8CD0-DF705521FF2B}" type="slidenum">
              <a:rPr smtClean="0"/>
              <a:t>19</a:t>
            </a:fld>
            <a:endParaRPr lang="de-DE"/>
          </a:p>
        </p:txBody>
      </p:sp>
    </p:spTree>
    <p:extLst>
      <p:ext uri="{BB962C8B-B14F-4D97-AF65-F5344CB8AC3E}">
        <p14:creationId xmlns:p14="http://schemas.microsoft.com/office/powerpoint/2010/main" val="277517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F80B-A8B4-7547-E169-4634BF352EA1}"/>
              </a:ext>
            </a:extLst>
          </p:cNvPr>
          <p:cNvSpPr txBox="1">
            <a:spLocks noGrp="1"/>
          </p:cNvSpPr>
          <p:nvPr>
            <p:ph type="title"/>
          </p:nvPr>
        </p:nvSpPr>
        <p:spPr/>
        <p:txBody>
          <a:bodyPr/>
          <a:lstStyle/>
          <a:p>
            <a:pPr lvl="0"/>
            <a:r>
              <a:rPr lang="en-KW"/>
              <a:t>Agenda</a:t>
            </a:r>
          </a:p>
        </p:txBody>
      </p:sp>
      <p:sp>
        <p:nvSpPr>
          <p:cNvPr id="3" name="Text Placeholder 2">
            <a:extLst>
              <a:ext uri="{FF2B5EF4-FFF2-40B4-BE49-F238E27FC236}">
                <a16:creationId xmlns:a16="http://schemas.microsoft.com/office/drawing/2014/main" id="{358B355C-FCA7-BAC3-B21E-8C77F7E3F9F9}"/>
              </a:ext>
            </a:extLst>
          </p:cNvPr>
          <p:cNvSpPr txBox="1">
            <a:spLocks noGrp="1"/>
          </p:cNvSpPr>
          <p:nvPr>
            <p:ph type="body" idx="4294967295"/>
          </p:nvPr>
        </p:nvSpPr>
        <p:spPr>
          <a:xfrm>
            <a:off x="903683" y="1065604"/>
            <a:ext cx="8099819" cy="2343903"/>
          </a:xfrm>
        </p:spPr>
        <p:txBody>
          <a:bodyPr/>
          <a:lstStyle/>
          <a:p>
            <a:pPr marL="514350" indent="-285750">
              <a:lnSpc>
                <a:spcPct val="110000"/>
              </a:lnSpc>
              <a:buClr>
                <a:srgbClr val="000000"/>
              </a:buClr>
              <a:buSzPct val="100000"/>
              <a:buFont typeface="Arial" panose="020B0604020202020204" pitchFamily="34" charset="0"/>
              <a:buChar char="•"/>
            </a:pPr>
            <a:r>
              <a:rPr lang="en-KW" sz="1500" dirty="0"/>
              <a:t>Introduction of OpenAlex</a:t>
            </a:r>
            <a:r>
              <a:rPr lang="en-US" sz="1500" dirty="0"/>
              <a:t> (Scope, Why did we choose it, and what it does)</a:t>
            </a:r>
            <a:endParaRPr lang="en-KW" sz="1500" dirty="0"/>
          </a:p>
          <a:p>
            <a:pPr marL="514350" indent="-285750">
              <a:lnSpc>
                <a:spcPct val="110000"/>
              </a:lnSpc>
              <a:buClr>
                <a:srgbClr val="000000"/>
              </a:buClr>
              <a:buSzPct val="100000"/>
              <a:buFont typeface="Arial" panose="020B0604020202020204" pitchFamily="34" charset="0"/>
              <a:buChar char="•"/>
            </a:pPr>
            <a:r>
              <a:rPr lang="en-US" sz="1500" dirty="0"/>
              <a:t>Entities </a:t>
            </a:r>
            <a:r>
              <a:rPr lang="en-KW" sz="1500" dirty="0"/>
              <a:t>and</a:t>
            </a:r>
            <a:r>
              <a:rPr lang="en-US" sz="1500" dirty="0"/>
              <a:t> Relationships</a:t>
            </a:r>
            <a:r>
              <a:rPr lang="en-KW" sz="1500" dirty="0"/>
              <a:t> covered</a:t>
            </a:r>
          </a:p>
          <a:p>
            <a:pPr marL="514350" indent="-285750">
              <a:lnSpc>
                <a:spcPct val="110000"/>
              </a:lnSpc>
              <a:buClr>
                <a:srgbClr val="000000"/>
              </a:buClr>
              <a:buSzPct val="100000"/>
              <a:buFont typeface="Arial" panose="020B0604020202020204" pitchFamily="34" charset="0"/>
              <a:buChar char="•"/>
            </a:pPr>
            <a:r>
              <a:rPr lang="en-KW" sz="1500" dirty="0"/>
              <a:t>Method</a:t>
            </a:r>
            <a:r>
              <a:rPr lang="en-US" sz="1500" dirty="0"/>
              <a:t>s</a:t>
            </a:r>
            <a:r>
              <a:rPr lang="en-KW" sz="1500" dirty="0"/>
              <a:t> and Material </a:t>
            </a:r>
            <a:r>
              <a:rPr lang="en-US" sz="1500" dirty="0"/>
              <a:t>used </a:t>
            </a:r>
            <a:r>
              <a:rPr lang="en-KW" sz="1500" dirty="0"/>
              <a:t>(Data Extraction -&gt; API)</a:t>
            </a:r>
          </a:p>
          <a:p>
            <a:pPr marL="514350" indent="-285750">
              <a:lnSpc>
                <a:spcPct val="110000"/>
              </a:lnSpc>
              <a:buClr>
                <a:srgbClr val="000000"/>
              </a:buClr>
              <a:buSzPct val="100000"/>
              <a:buFont typeface="Arial" panose="020B0604020202020204" pitchFamily="34" charset="0"/>
              <a:buChar char="•"/>
            </a:pPr>
            <a:r>
              <a:rPr lang="en-KW" sz="1500" dirty="0"/>
              <a:t>Data Preprocessing</a:t>
            </a:r>
          </a:p>
          <a:p>
            <a:pPr marL="514350" indent="-285750">
              <a:lnSpc>
                <a:spcPct val="110000"/>
              </a:lnSpc>
              <a:buClr>
                <a:srgbClr val="000000"/>
              </a:buClr>
              <a:buSzPct val="100000"/>
              <a:buFont typeface="Arial" panose="020B0604020202020204" pitchFamily="34" charset="0"/>
              <a:buChar char="•"/>
            </a:pPr>
            <a:r>
              <a:rPr lang="en-KW" sz="1500" dirty="0"/>
              <a:t>Neo4j + Cypher queries</a:t>
            </a:r>
          </a:p>
          <a:p>
            <a:pPr marL="514350" indent="-285750">
              <a:lnSpc>
                <a:spcPct val="110000"/>
              </a:lnSpc>
              <a:buClr>
                <a:srgbClr val="000000"/>
              </a:buClr>
              <a:buSzPct val="100000"/>
              <a:buFont typeface="Arial" panose="020B0604020202020204" pitchFamily="34" charset="0"/>
              <a:buChar char="•"/>
            </a:pPr>
            <a:r>
              <a:rPr lang="en-US" sz="1500" dirty="0"/>
              <a:t>Knowledge </a:t>
            </a:r>
            <a:r>
              <a:rPr lang="en-KW" sz="1500" dirty="0"/>
              <a:t>Graphs</a:t>
            </a:r>
          </a:p>
          <a:p>
            <a:pPr marL="514350" indent="-285750">
              <a:lnSpc>
                <a:spcPct val="110000"/>
              </a:lnSpc>
              <a:buClr>
                <a:srgbClr val="000000"/>
              </a:buClr>
              <a:buSzPct val="100000"/>
              <a:buFont typeface="Arial" panose="020B0604020202020204" pitchFamily="34" charset="0"/>
              <a:buChar char="•"/>
            </a:pPr>
            <a:r>
              <a:rPr lang="en-US" sz="1500" dirty="0"/>
              <a:t>Visualization with </a:t>
            </a:r>
            <a:r>
              <a:rPr lang="en-KW" sz="1500" dirty="0"/>
              <a:t>Gephi</a:t>
            </a:r>
          </a:p>
          <a:p>
            <a:pPr marL="514350" indent="-285750">
              <a:lnSpc>
                <a:spcPct val="110000"/>
              </a:lnSpc>
              <a:buClr>
                <a:srgbClr val="000000"/>
              </a:buClr>
              <a:buSzPct val="100000"/>
              <a:buFont typeface="Arial" panose="020B0604020202020204" pitchFamily="34" charset="0"/>
              <a:buChar char="•"/>
            </a:pPr>
            <a:r>
              <a:rPr lang="en-KW" sz="1500" dirty="0"/>
              <a:t>Demo</a:t>
            </a:r>
          </a:p>
          <a:p>
            <a:pPr marL="514350" indent="-285750">
              <a:lnSpc>
                <a:spcPct val="110000"/>
              </a:lnSpc>
              <a:buClr>
                <a:srgbClr val="000000"/>
              </a:buClr>
              <a:buSzPct val="100000"/>
              <a:buFont typeface="Arial" panose="020B0604020202020204" pitchFamily="34" charset="0"/>
              <a:buChar char="•"/>
            </a:pPr>
            <a:r>
              <a:rPr lang="en-KW" sz="1500" dirty="0"/>
              <a:t>References</a:t>
            </a:r>
          </a:p>
          <a:p>
            <a:pPr marL="571500" indent="-342900">
              <a:lnSpc>
                <a:spcPct val="110000"/>
              </a:lnSpc>
              <a:buClr>
                <a:srgbClr val="000000"/>
              </a:buClr>
              <a:buSzPct val="100000"/>
              <a:buFont typeface="Wingdings"/>
              <a:buChar char="ü"/>
            </a:pPr>
            <a:endParaRPr lang="en-KW" sz="1500" dirty="0"/>
          </a:p>
          <a:p>
            <a:pPr marL="571500" indent="-342900">
              <a:lnSpc>
                <a:spcPct val="110000"/>
              </a:lnSpc>
              <a:buClr>
                <a:srgbClr val="000000"/>
              </a:buClr>
              <a:buSzPct val="100000"/>
              <a:buFont typeface="Wingdings"/>
              <a:buChar char="ü"/>
            </a:pPr>
            <a:endParaRPr lang="en-KW" sz="1500" dirty="0"/>
          </a:p>
        </p:txBody>
      </p:sp>
      <p:sp>
        <p:nvSpPr>
          <p:cNvPr id="6" name="Date Placeholder 5">
            <a:extLst>
              <a:ext uri="{FF2B5EF4-FFF2-40B4-BE49-F238E27FC236}">
                <a16:creationId xmlns:a16="http://schemas.microsoft.com/office/drawing/2014/main" id="{87BB2524-24F1-A1CD-BB18-1DE5CFFA1744}"/>
              </a:ext>
            </a:extLst>
          </p:cNvPr>
          <p:cNvSpPr>
            <a:spLocks noGrp="1"/>
          </p:cNvSpPr>
          <p:nvPr>
            <p:ph type="dt" sz="half" idx="7"/>
          </p:nvPr>
        </p:nvSpPr>
        <p:spPr>
          <a:xfrm>
            <a:off x="903683" y="4518653"/>
            <a:ext cx="971550" cy="134535"/>
          </a:xfrm>
        </p:spPr>
        <p:txBody>
          <a:bodyPr/>
          <a:lstStyle/>
          <a:p>
            <a:pPr lvl="0"/>
            <a:fld id="{9DCDDF93-F8D9-43DC-8FE7-39C862BE3974}" type="datetime1">
              <a:rPr lang="en-US" smtClean="0"/>
              <a:t>1/14/2025</a:t>
            </a:fld>
            <a:endParaRPr lang="en-AE" dirty="0"/>
          </a:p>
        </p:txBody>
      </p:sp>
      <p:sp>
        <p:nvSpPr>
          <p:cNvPr id="7" name="Slide Number Placeholder 6">
            <a:extLst>
              <a:ext uri="{FF2B5EF4-FFF2-40B4-BE49-F238E27FC236}">
                <a16:creationId xmlns:a16="http://schemas.microsoft.com/office/drawing/2014/main" id="{AA3CA7BF-8FAA-4A83-0002-788B52A22FB2}"/>
              </a:ext>
            </a:extLst>
          </p:cNvPr>
          <p:cNvSpPr>
            <a:spLocks noGrp="1"/>
          </p:cNvSpPr>
          <p:nvPr>
            <p:ph type="sldNum" sz="quarter" idx="8"/>
          </p:nvPr>
        </p:nvSpPr>
        <p:spPr/>
        <p:txBody>
          <a:bodyPr/>
          <a:lstStyle/>
          <a:p>
            <a:pPr lvl="0"/>
            <a:r>
              <a:rPr lang="de-DE"/>
              <a:t>Seite </a:t>
            </a:r>
            <a:fld id="{91EAD467-CAD9-422F-8CD0-DF705521FF2B}" type="slidenum">
              <a:rPr smtClean="0"/>
              <a:t>2</a:t>
            </a:fld>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2BC4-01DC-3790-A983-B4BA08E47CC2}"/>
              </a:ext>
            </a:extLst>
          </p:cNvPr>
          <p:cNvSpPr>
            <a:spLocks noGrp="1"/>
          </p:cNvSpPr>
          <p:nvPr>
            <p:ph type="title"/>
          </p:nvPr>
        </p:nvSpPr>
        <p:spPr/>
        <p:txBody>
          <a:bodyPr/>
          <a:lstStyle/>
          <a:p>
            <a:r>
              <a:rPr lang="en-US" dirty="0"/>
              <a:t>Steps to create knowledge graph in Neo4j.</a:t>
            </a:r>
          </a:p>
        </p:txBody>
      </p:sp>
      <p:sp>
        <p:nvSpPr>
          <p:cNvPr id="3" name="Text Placeholder 2">
            <a:extLst>
              <a:ext uri="{FF2B5EF4-FFF2-40B4-BE49-F238E27FC236}">
                <a16:creationId xmlns:a16="http://schemas.microsoft.com/office/drawing/2014/main" id="{BEB62C2E-F612-58F2-6A39-EAEC9F61E97E}"/>
              </a:ext>
            </a:extLst>
          </p:cNvPr>
          <p:cNvSpPr>
            <a:spLocks noGrp="1"/>
          </p:cNvSpPr>
          <p:nvPr>
            <p:ph type="body" idx="4294967295"/>
          </p:nvPr>
        </p:nvSpPr>
        <p:spPr>
          <a:xfrm>
            <a:off x="903682" y="1100461"/>
            <a:ext cx="8099819" cy="2404449"/>
          </a:xfrm>
        </p:spPr>
        <p:txBody>
          <a:bodyPr/>
          <a:lstStyle/>
          <a:p>
            <a:pPr marL="228600" indent="0">
              <a:lnSpc>
                <a:spcPct val="150000"/>
              </a:lnSpc>
            </a:pPr>
            <a:r>
              <a:rPr lang="en-US" sz="1600" dirty="0"/>
              <a:t>Step 1: Creating Database in Neo4j</a:t>
            </a:r>
            <a:endParaRPr lang="en-US" dirty="0"/>
          </a:p>
          <a:p>
            <a:pPr marL="228600" indent="0">
              <a:lnSpc>
                <a:spcPct val="150000"/>
              </a:lnSpc>
            </a:pPr>
            <a:r>
              <a:rPr lang="en-US" sz="1600" dirty="0"/>
              <a:t>Step 2: Preparing data for import</a:t>
            </a:r>
          </a:p>
          <a:p>
            <a:pPr marL="228600" indent="0">
              <a:lnSpc>
                <a:spcPct val="150000"/>
              </a:lnSpc>
            </a:pPr>
            <a:r>
              <a:rPr lang="en-US" sz="1600" dirty="0"/>
              <a:t>Step 3: Upload csv files to Neo4j</a:t>
            </a:r>
          </a:p>
          <a:p>
            <a:pPr marL="228600" indent="0">
              <a:lnSpc>
                <a:spcPct val="150000"/>
              </a:lnSpc>
            </a:pPr>
            <a:endParaRPr lang="en-US" sz="1600" dirty="0"/>
          </a:p>
          <a:p>
            <a:pPr marL="228600" indent="0">
              <a:lnSpc>
                <a:spcPct val="150000"/>
              </a:lnSpc>
            </a:pPr>
            <a:r>
              <a:rPr lang="en-US" sz="1600" dirty="0"/>
              <a:t>Let's take an example of creating a knowledge graph of Work </a:t>
            </a:r>
            <a:r>
              <a:rPr lang="en-US" sz="1600" dirty="0" err="1">
                <a:solidFill>
                  <a:srgbClr val="C00000"/>
                </a:solidFill>
              </a:rPr>
              <a:t>Published_In</a:t>
            </a:r>
            <a:r>
              <a:rPr lang="en-US" sz="1600" dirty="0"/>
              <a:t> Year relationship.</a:t>
            </a:r>
          </a:p>
          <a:p>
            <a:pPr marL="228600" indent="0">
              <a:lnSpc>
                <a:spcPct val="150000"/>
              </a:lnSpc>
            </a:pPr>
            <a:endParaRPr lang="en-US" sz="1600" dirty="0"/>
          </a:p>
        </p:txBody>
      </p:sp>
      <p:sp>
        <p:nvSpPr>
          <p:cNvPr id="8" name="Rectangle 7">
            <a:extLst>
              <a:ext uri="{FF2B5EF4-FFF2-40B4-BE49-F238E27FC236}">
                <a16:creationId xmlns:a16="http://schemas.microsoft.com/office/drawing/2014/main" id="{99ADB13E-BF0F-D9CB-865C-78FE60D6C84E}"/>
              </a:ext>
            </a:extLst>
          </p:cNvPr>
          <p:cNvSpPr/>
          <p:nvPr/>
        </p:nvSpPr>
        <p:spPr>
          <a:xfrm>
            <a:off x="1038393" y="2580582"/>
            <a:ext cx="7569552" cy="7398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56E6754-4DDE-7A07-E9CA-C0F5457463FC}"/>
              </a:ext>
            </a:extLst>
          </p:cNvPr>
          <p:cNvSpPr>
            <a:spLocks noGrp="1"/>
          </p:cNvSpPr>
          <p:nvPr>
            <p:ph type="dt" sz="half" idx="7"/>
          </p:nvPr>
        </p:nvSpPr>
        <p:spPr/>
        <p:txBody>
          <a:bodyPr/>
          <a:lstStyle/>
          <a:p>
            <a:pPr lvl="0"/>
            <a:fld id="{BE5EA7AF-6A5E-45B4-B432-A24F238DEB38}" type="datetime1">
              <a:rPr lang="en-US" smtClean="0"/>
              <a:t>1/14/2025</a:t>
            </a:fld>
            <a:endParaRPr lang="en-AE"/>
          </a:p>
        </p:txBody>
      </p:sp>
      <p:sp>
        <p:nvSpPr>
          <p:cNvPr id="5" name="Slide Number Placeholder 4">
            <a:extLst>
              <a:ext uri="{FF2B5EF4-FFF2-40B4-BE49-F238E27FC236}">
                <a16:creationId xmlns:a16="http://schemas.microsoft.com/office/drawing/2014/main" id="{C8C5B4AD-88DA-6EFC-CE0E-F1A94F3C6C4A}"/>
              </a:ext>
            </a:extLst>
          </p:cNvPr>
          <p:cNvSpPr>
            <a:spLocks noGrp="1"/>
          </p:cNvSpPr>
          <p:nvPr>
            <p:ph type="sldNum" sz="quarter" idx="8"/>
          </p:nvPr>
        </p:nvSpPr>
        <p:spPr/>
        <p:txBody>
          <a:bodyPr/>
          <a:lstStyle/>
          <a:p>
            <a:pPr lvl="0"/>
            <a:r>
              <a:rPr lang="de-DE"/>
              <a:t>Seite </a:t>
            </a:r>
            <a:fld id="{91EAD467-CAD9-422F-8CD0-DF705521FF2B}" type="slidenum">
              <a:rPr smtClean="0"/>
              <a:t>20</a:t>
            </a:fld>
            <a:endParaRPr lang="de-DE"/>
          </a:p>
        </p:txBody>
      </p:sp>
    </p:spTree>
    <p:extLst>
      <p:ext uri="{BB962C8B-B14F-4D97-AF65-F5344CB8AC3E}">
        <p14:creationId xmlns:p14="http://schemas.microsoft.com/office/powerpoint/2010/main" val="52904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2BC4-01DC-3790-A983-B4BA08E47CC2}"/>
              </a:ext>
            </a:extLst>
          </p:cNvPr>
          <p:cNvSpPr>
            <a:spLocks noGrp="1"/>
          </p:cNvSpPr>
          <p:nvPr>
            <p:ph type="title"/>
          </p:nvPr>
        </p:nvSpPr>
        <p:spPr/>
        <p:txBody>
          <a:bodyPr/>
          <a:lstStyle/>
          <a:p>
            <a:r>
              <a:rPr lang="en-US" dirty="0"/>
              <a:t>Steps to create knowledge graph in Neo4j.</a:t>
            </a:r>
          </a:p>
        </p:txBody>
      </p:sp>
      <p:sp>
        <p:nvSpPr>
          <p:cNvPr id="3" name="Text Placeholder 2">
            <a:extLst>
              <a:ext uri="{FF2B5EF4-FFF2-40B4-BE49-F238E27FC236}">
                <a16:creationId xmlns:a16="http://schemas.microsoft.com/office/drawing/2014/main" id="{BEB62C2E-F612-58F2-6A39-EAEC9F61E97E}"/>
              </a:ext>
            </a:extLst>
          </p:cNvPr>
          <p:cNvSpPr>
            <a:spLocks noGrp="1"/>
          </p:cNvSpPr>
          <p:nvPr>
            <p:ph type="body" idx="4294967295"/>
          </p:nvPr>
        </p:nvSpPr>
        <p:spPr>
          <a:xfrm>
            <a:off x="903683" y="1069564"/>
            <a:ext cx="8099819" cy="466322"/>
          </a:xfrm>
        </p:spPr>
        <p:txBody>
          <a:bodyPr/>
          <a:lstStyle/>
          <a:p>
            <a:pPr marL="228600" indent="0"/>
            <a:r>
              <a:rPr lang="en-US" sz="1600" dirty="0"/>
              <a:t>Step 4: Creating Work nodes</a:t>
            </a:r>
          </a:p>
        </p:txBody>
      </p:sp>
      <p:pic>
        <p:nvPicPr>
          <p:cNvPr id="4" name="Picture 3" descr="A computer screen shot of a computer code&#10;&#10;Description automatically generated">
            <a:extLst>
              <a:ext uri="{FF2B5EF4-FFF2-40B4-BE49-F238E27FC236}">
                <a16:creationId xmlns:a16="http://schemas.microsoft.com/office/drawing/2014/main" id="{F0D35701-4043-5830-BFE5-1DFE0BE87E73}"/>
              </a:ext>
            </a:extLst>
          </p:cNvPr>
          <p:cNvPicPr>
            <a:picLocks noChangeAspect="1"/>
          </p:cNvPicPr>
          <p:nvPr/>
        </p:nvPicPr>
        <p:blipFill>
          <a:blip r:embed="rId2"/>
          <a:stretch>
            <a:fillRect/>
          </a:stretch>
        </p:blipFill>
        <p:spPr>
          <a:xfrm>
            <a:off x="1143000" y="1459096"/>
            <a:ext cx="7627620" cy="1028968"/>
          </a:xfrm>
          <a:prstGeom prst="rect">
            <a:avLst/>
          </a:prstGeom>
        </p:spPr>
      </p:pic>
      <p:sp>
        <p:nvSpPr>
          <p:cNvPr id="6" name="Text Placeholder 2">
            <a:extLst>
              <a:ext uri="{FF2B5EF4-FFF2-40B4-BE49-F238E27FC236}">
                <a16:creationId xmlns:a16="http://schemas.microsoft.com/office/drawing/2014/main" id="{5745A7FC-6A6A-8657-5A52-FE4AD8F1A3D6}"/>
              </a:ext>
            </a:extLst>
          </p:cNvPr>
          <p:cNvSpPr txBox="1">
            <a:spLocks/>
          </p:cNvSpPr>
          <p:nvPr/>
        </p:nvSpPr>
        <p:spPr>
          <a:xfrm>
            <a:off x="903683" y="2570704"/>
            <a:ext cx="8099819" cy="458702"/>
          </a:xfrm>
          <a:prstGeom prst="rect">
            <a:avLst/>
          </a:prstGeom>
          <a:noFill/>
          <a:ln>
            <a:noFill/>
          </a:ln>
        </p:spPr>
        <p:txBody>
          <a:bodyPr vert="horz" wrap="square" lIns="0" tIns="0" rIns="0" bIns="0" anchor="t" anchorCtr="0" compatLnSpc="1">
            <a:noAutofit/>
          </a:bodyPr>
          <a:lstStyle>
            <a:lvl1pPr marL="457200" marR="0" lvl="0" indent="-228600" algn="l" defTabSz="914400" rtl="0" fontAlgn="auto" hangingPunct="1">
              <a:lnSpc>
                <a:spcPct val="118181"/>
              </a:lnSpc>
              <a:spcBef>
                <a:spcPts val="0"/>
              </a:spcBef>
              <a:spcAft>
                <a:spcPts val="0"/>
              </a:spcAft>
              <a:buNone/>
              <a:tabLst/>
              <a:defRPr lang="en-US" sz="1700" b="0" i="0" u="none" strike="noStrike" kern="0" cap="none" spc="0" baseline="0">
                <a:solidFill>
                  <a:srgbClr val="000000"/>
                </a:solidFill>
                <a:uFillTx/>
                <a:latin typeface="Arial"/>
                <a:ea typeface="Arial"/>
                <a:cs typeface="Arial"/>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0"/>
            <a:r>
              <a:rPr lang="en-US" sz="1600" dirty="0"/>
              <a:t>Step 5: Creating Year nodes</a:t>
            </a:r>
          </a:p>
        </p:txBody>
      </p:sp>
      <p:pic>
        <p:nvPicPr>
          <p:cNvPr id="7" name="Picture 6" descr="A black screen with white text&#10;&#10;Description automatically generated">
            <a:extLst>
              <a:ext uri="{FF2B5EF4-FFF2-40B4-BE49-F238E27FC236}">
                <a16:creationId xmlns:a16="http://schemas.microsoft.com/office/drawing/2014/main" id="{5BFF6E1D-FC02-DAC7-387D-5466EF494497}"/>
              </a:ext>
            </a:extLst>
          </p:cNvPr>
          <p:cNvPicPr>
            <a:picLocks noChangeAspect="1"/>
          </p:cNvPicPr>
          <p:nvPr/>
        </p:nvPicPr>
        <p:blipFill>
          <a:blip r:embed="rId3"/>
          <a:stretch>
            <a:fillRect/>
          </a:stretch>
        </p:blipFill>
        <p:spPr>
          <a:xfrm>
            <a:off x="1143000" y="2926084"/>
            <a:ext cx="7627620" cy="1066793"/>
          </a:xfrm>
          <a:prstGeom prst="rect">
            <a:avLst/>
          </a:prstGeom>
        </p:spPr>
      </p:pic>
      <p:sp>
        <p:nvSpPr>
          <p:cNvPr id="5" name="Date Placeholder 4">
            <a:extLst>
              <a:ext uri="{FF2B5EF4-FFF2-40B4-BE49-F238E27FC236}">
                <a16:creationId xmlns:a16="http://schemas.microsoft.com/office/drawing/2014/main" id="{9C1184F9-4ECD-2B2B-78C9-D98DBBB78399}"/>
              </a:ext>
            </a:extLst>
          </p:cNvPr>
          <p:cNvSpPr>
            <a:spLocks noGrp="1"/>
          </p:cNvSpPr>
          <p:nvPr>
            <p:ph type="dt" sz="half" idx="7"/>
          </p:nvPr>
        </p:nvSpPr>
        <p:spPr/>
        <p:txBody>
          <a:bodyPr/>
          <a:lstStyle/>
          <a:p>
            <a:pPr lvl="0"/>
            <a:fld id="{52FC08B4-70D5-4C28-8B1B-569167743B5B}" type="datetime1">
              <a:rPr lang="en-US" smtClean="0"/>
              <a:t>1/14/2025</a:t>
            </a:fld>
            <a:endParaRPr lang="en-AE"/>
          </a:p>
        </p:txBody>
      </p:sp>
      <p:sp>
        <p:nvSpPr>
          <p:cNvPr id="8" name="Slide Number Placeholder 7">
            <a:extLst>
              <a:ext uri="{FF2B5EF4-FFF2-40B4-BE49-F238E27FC236}">
                <a16:creationId xmlns:a16="http://schemas.microsoft.com/office/drawing/2014/main" id="{8E828366-7359-D5ED-5FA3-B72B7E6ED7B9}"/>
              </a:ext>
            </a:extLst>
          </p:cNvPr>
          <p:cNvSpPr>
            <a:spLocks noGrp="1"/>
          </p:cNvSpPr>
          <p:nvPr>
            <p:ph type="sldNum" sz="quarter" idx="8"/>
          </p:nvPr>
        </p:nvSpPr>
        <p:spPr/>
        <p:txBody>
          <a:bodyPr/>
          <a:lstStyle/>
          <a:p>
            <a:pPr lvl="0"/>
            <a:r>
              <a:rPr lang="de-DE"/>
              <a:t>Seite </a:t>
            </a:r>
            <a:fld id="{91EAD467-CAD9-422F-8CD0-DF705521FF2B}" type="slidenum">
              <a:rPr smtClean="0"/>
              <a:t>21</a:t>
            </a:fld>
            <a:endParaRPr lang="de-DE"/>
          </a:p>
        </p:txBody>
      </p:sp>
    </p:spTree>
    <p:extLst>
      <p:ext uri="{BB962C8B-B14F-4D97-AF65-F5344CB8AC3E}">
        <p14:creationId xmlns:p14="http://schemas.microsoft.com/office/powerpoint/2010/main" val="257857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2BC4-01DC-3790-A983-B4BA08E47CC2}"/>
              </a:ext>
            </a:extLst>
          </p:cNvPr>
          <p:cNvSpPr>
            <a:spLocks noGrp="1"/>
          </p:cNvSpPr>
          <p:nvPr>
            <p:ph type="title"/>
          </p:nvPr>
        </p:nvSpPr>
        <p:spPr/>
        <p:txBody>
          <a:bodyPr/>
          <a:lstStyle/>
          <a:p>
            <a:r>
              <a:rPr lang="en-US" dirty="0"/>
              <a:t>Steps to create knowledge graph in Neo4j.</a:t>
            </a:r>
          </a:p>
        </p:txBody>
      </p:sp>
      <p:sp>
        <p:nvSpPr>
          <p:cNvPr id="3" name="Text Placeholder 2">
            <a:extLst>
              <a:ext uri="{FF2B5EF4-FFF2-40B4-BE49-F238E27FC236}">
                <a16:creationId xmlns:a16="http://schemas.microsoft.com/office/drawing/2014/main" id="{BEB62C2E-F612-58F2-6A39-EAEC9F61E97E}"/>
              </a:ext>
            </a:extLst>
          </p:cNvPr>
          <p:cNvSpPr>
            <a:spLocks noGrp="1"/>
          </p:cNvSpPr>
          <p:nvPr>
            <p:ph type="body" idx="4294967295"/>
          </p:nvPr>
        </p:nvSpPr>
        <p:spPr>
          <a:xfrm>
            <a:off x="903683" y="1069564"/>
            <a:ext cx="8099819" cy="466322"/>
          </a:xfrm>
        </p:spPr>
        <p:txBody>
          <a:bodyPr/>
          <a:lstStyle/>
          <a:p>
            <a:pPr marL="228600" indent="0"/>
            <a:r>
              <a:rPr lang="en-US" sz="1600" dirty="0"/>
              <a:t>Step 6: Creating Relationship of PUBLISHED_IN between Work and Year</a:t>
            </a:r>
          </a:p>
        </p:txBody>
      </p:sp>
      <p:pic>
        <p:nvPicPr>
          <p:cNvPr id="5" name="Picture 4" descr="A computer screen shot of a computer code&#10;&#10;Description automatically generated">
            <a:extLst>
              <a:ext uri="{FF2B5EF4-FFF2-40B4-BE49-F238E27FC236}">
                <a16:creationId xmlns:a16="http://schemas.microsoft.com/office/drawing/2014/main" id="{EFF2101A-DB6E-8532-80AC-24D6477C2FA2}"/>
              </a:ext>
            </a:extLst>
          </p:cNvPr>
          <p:cNvPicPr>
            <a:picLocks noChangeAspect="1"/>
          </p:cNvPicPr>
          <p:nvPr/>
        </p:nvPicPr>
        <p:blipFill>
          <a:blip r:embed="rId2"/>
          <a:stretch>
            <a:fillRect/>
          </a:stretch>
        </p:blipFill>
        <p:spPr>
          <a:xfrm>
            <a:off x="1143000" y="1533706"/>
            <a:ext cx="7860196" cy="1554285"/>
          </a:xfrm>
          <a:prstGeom prst="rect">
            <a:avLst/>
          </a:prstGeom>
        </p:spPr>
      </p:pic>
      <p:sp>
        <p:nvSpPr>
          <p:cNvPr id="4" name="Date Placeholder 3">
            <a:extLst>
              <a:ext uri="{FF2B5EF4-FFF2-40B4-BE49-F238E27FC236}">
                <a16:creationId xmlns:a16="http://schemas.microsoft.com/office/drawing/2014/main" id="{A971D083-3E25-E515-1914-7C8AE53E99C4}"/>
              </a:ext>
            </a:extLst>
          </p:cNvPr>
          <p:cNvSpPr>
            <a:spLocks noGrp="1"/>
          </p:cNvSpPr>
          <p:nvPr>
            <p:ph type="dt" sz="half" idx="7"/>
          </p:nvPr>
        </p:nvSpPr>
        <p:spPr/>
        <p:txBody>
          <a:bodyPr/>
          <a:lstStyle/>
          <a:p>
            <a:pPr lvl="0"/>
            <a:fld id="{1800BCF2-B5EA-4D92-B331-CA2AD3E4EAC5}" type="datetime1">
              <a:rPr lang="en-US" smtClean="0"/>
              <a:t>1/14/2025</a:t>
            </a:fld>
            <a:endParaRPr lang="en-AE"/>
          </a:p>
        </p:txBody>
      </p:sp>
      <p:sp>
        <p:nvSpPr>
          <p:cNvPr id="6" name="Slide Number Placeholder 5">
            <a:extLst>
              <a:ext uri="{FF2B5EF4-FFF2-40B4-BE49-F238E27FC236}">
                <a16:creationId xmlns:a16="http://schemas.microsoft.com/office/drawing/2014/main" id="{50486AE5-9BE1-5435-E972-67BBCA37AB0C}"/>
              </a:ext>
            </a:extLst>
          </p:cNvPr>
          <p:cNvSpPr>
            <a:spLocks noGrp="1"/>
          </p:cNvSpPr>
          <p:nvPr>
            <p:ph type="sldNum" sz="quarter" idx="8"/>
          </p:nvPr>
        </p:nvSpPr>
        <p:spPr/>
        <p:txBody>
          <a:bodyPr/>
          <a:lstStyle/>
          <a:p>
            <a:pPr lvl="0"/>
            <a:r>
              <a:rPr lang="de-DE"/>
              <a:t>Seite </a:t>
            </a:r>
            <a:fld id="{91EAD467-CAD9-422F-8CD0-DF705521FF2B}" type="slidenum">
              <a:rPr smtClean="0"/>
              <a:t>22</a:t>
            </a:fld>
            <a:endParaRPr lang="de-DE"/>
          </a:p>
        </p:txBody>
      </p:sp>
    </p:spTree>
    <p:extLst>
      <p:ext uri="{BB962C8B-B14F-4D97-AF65-F5344CB8AC3E}">
        <p14:creationId xmlns:p14="http://schemas.microsoft.com/office/powerpoint/2010/main" val="1569868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2BC4-01DC-3790-A983-B4BA08E47CC2}"/>
              </a:ext>
            </a:extLst>
          </p:cNvPr>
          <p:cNvSpPr>
            <a:spLocks noGrp="1"/>
          </p:cNvSpPr>
          <p:nvPr>
            <p:ph type="title"/>
          </p:nvPr>
        </p:nvSpPr>
        <p:spPr/>
        <p:txBody>
          <a:bodyPr/>
          <a:lstStyle/>
          <a:p>
            <a:r>
              <a:rPr lang="en-US" dirty="0"/>
              <a:t>Steps to create knowledge graph in Neo4j.</a:t>
            </a:r>
          </a:p>
        </p:txBody>
      </p:sp>
      <p:sp>
        <p:nvSpPr>
          <p:cNvPr id="3" name="Text Placeholder 2">
            <a:extLst>
              <a:ext uri="{FF2B5EF4-FFF2-40B4-BE49-F238E27FC236}">
                <a16:creationId xmlns:a16="http://schemas.microsoft.com/office/drawing/2014/main" id="{BEB62C2E-F612-58F2-6A39-EAEC9F61E97E}"/>
              </a:ext>
            </a:extLst>
          </p:cNvPr>
          <p:cNvSpPr>
            <a:spLocks noGrp="1"/>
          </p:cNvSpPr>
          <p:nvPr>
            <p:ph type="body" idx="4294967295"/>
          </p:nvPr>
        </p:nvSpPr>
        <p:spPr>
          <a:xfrm>
            <a:off x="696618" y="837651"/>
            <a:ext cx="8306884" cy="449757"/>
          </a:xfrm>
        </p:spPr>
        <p:txBody>
          <a:bodyPr/>
          <a:lstStyle/>
          <a:p>
            <a:pPr marL="228600" indent="0"/>
            <a:r>
              <a:rPr lang="en-US" sz="1600" dirty="0"/>
              <a:t>Step 7: Visualizing Relationship of PUBLISHED_IN between Work and Year</a:t>
            </a:r>
          </a:p>
        </p:txBody>
      </p:sp>
      <p:pic>
        <p:nvPicPr>
          <p:cNvPr id="4" name="Picture 3">
            <a:extLst>
              <a:ext uri="{FF2B5EF4-FFF2-40B4-BE49-F238E27FC236}">
                <a16:creationId xmlns:a16="http://schemas.microsoft.com/office/drawing/2014/main" id="{F760A944-7464-2701-D696-D8B1F7CFA327}"/>
              </a:ext>
            </a:extLst>
          </p:cNvPr>
          <p:cNvPicPr>
            <a:picLocks noChangeAspect="1"/>
          </p:cNvPicPr>
          <p:nvPr/>
        </p:nvPicPr>
        <p:blipFill>
          <a:blip r:embed="rId2"/>
          <a:stretch>
            <a:fillRect/>
          </a:stretch>
        </p:blipFill>
        <p:spPr>
          <a:xfrm>
            <a:off x="1326558" y="1711742"/>
            <a:ext cx="5615608" cy="2733453"/>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9B5298AB-493C-526E-57B3-3D01D4D1748C}"/>
              </a:ext>
            </a:extLst>
          </p:cNvPr>
          <p:cNvPicPr>
            <a:picLocks noChangeAspect="1"/>
          </p:cNvPicPr>
          <p:nvPr/>
        </p:nvPicPr>
        <p:blipFill>
          <a:blip r:embed="rId3"/>
          <a:stretch>
            <a:fillRect/>
          </a:stretch>
        </p:blipFill>
        <p:spPr>
          <a:xfrm>
            <a:off x="903683" y="1193008"/>
            <a:ext cx="3552980" cy="630578"/>
          </a:xfrm>
          <a:prstGeom prst="rect">
            <a:avLst/>
          </a:prstGeom>
        </p:spPr>
      </p:pic>
      <p:sp>
        <p:nvSpPr>
          <p:cNvPr id="5" name="Date Placeholder 4">
            <a:extLst>
              <a:ext uri="{FF2B5EF4-FFF2-40B4-BE49-F238E27FC236}">
                <a16:creationId xmlns:a16="http://schemas.microsoft.com/office/drawing/2014/main" id="{9207879D-FEE0-4334-596D-3F59D0D1D2DE}"/>
              </a:ext>
            </a:extLst>
          </p:cNvPr>
          <p:cNvSpPr>
            <a:spLocks noGrp="1"/>
          </p:cNvSpPr>
          <p:nvPr>
            <p:ph type="dt" sz="half" idx="7"/>
          </p:nvPr>
        </p:nvSpPr>
        <p:spPr/>
        <p:txBody>
          <a:bodyPr/>
          <a:lstStyle/>
          <a:p>
            <a:pPr lvl="0"/>
            <a:fld id="{12A39520-8D75-4D62-8283-2A30A218E0E5}" type="datetime1">
              <a:rPr lang="en-US" smtClean="0"/>
              <a:t>1/14/2025</a:t>
            </a:fld>
            <a:endParaRPr lang="en-AE"/>
          </a:p>
        </p:txBody>
      </p:sp>
      <p:sp>
        <p:nvSpPr>
          <p:cNvPr id="7" name="Slide Number Placeholder 6">
            <a:extLst>
              <a:ext uri="{FF2B5EF4-FFF2-40B4-BE49-F238E27FC236}">
                <a16:creationId xmlns:a16="http://schemas.microsoft.com/office/drawing/2014/main" id="{B6707E46-685C-3B98-1AE2-3DBE1B7F907D}"/>
              </a:ext>
            </a:extLst>
          </p:cNvPr>
          <p:cNvSpPr>
            <a:spLocks noGrp="1"/>
          </p:cNvSpPr>
          <p:nvPr>
            <p:ph type="sldNum" sz="quarter" idx="8"/>
          </p:nvPr>
        </p:nvSpPr>
        <p:spPr/>
        <p:txBody>
          <a:bodyPr/>
          <a:lstStyle/>
          <a:p>
            <a:pPr lvl="0"/>
            <a:r>
              <a:rPr lang="de-DE"/>
              <a:t>Seite </a:t>
            </a:r>
            <a:fld id="{91EAD467-CAD9-422F-8CD0-DF705521FF2B}" type="slidenum">
              <a:rPr smtClean="0"/>
              <a:t>23</a:t>
            </a:fld>
            <a:endParaRPr lang="de-DE"/>
          </a:p>
        </p:txBody>
      </p:sp>
    </p:spTree>
    <p:extLst>
      <p:ext uri="{BB962C8B-B14F-4D97-AF65-F5344CB8AC3E}">
        <p14:creationId xmlns:p14="http://schemas.microsoft.com/office/powerpoint/2010/main" val="90104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90E6-2234-DAC6-054E-DF095B149360}"/>
              </a:ext>
            </a:extLst>
          </p:cNvPr>
          <p:cNvSpPr>
            <a:spLocks noGrp="1"/>
          </p:cNvSpPr>
          <p:nvPr>
            <p:ph type="title"/>
          </p:nvPr>
        </p:nvSpPr>
        <p:spPr/>
        <p:txBody>
          <a:bodyPr/>
          <a:lstStyle/>
          <a:p>
            <a:r>
              <a:rPr lang="en-US" dirty="0"/>
              <a:t>Example query with Knowledge graph</a:t>
            </a:r>
            <a:endParaRPr lang="en-AE" dirty="0"/>
          </a:p>
        </p:txBody>
      </p:sp>
      <p:sp>
        <p:nvSpPr>
          <p:cNvPr id="4" name="Date Placeholder 3">
            <a:extLst>
              <a:ext uri="{FF2B5EF4-FFF2-40B4-BE49-F238E27FC236}">
                <a16:creationId xmlns:a16="http://schemas.microsoft.com/office/drawing/2014/main" id="{2690DF57-10CA-3C5A-11C0-5F7C823BEFEB}"/>
              </a:ext>
            </a:extLst>
          </p:cNvPr>
          <p:cNvSpPr>
            <a:spLocks noGrp="1"/>
          </p:cNvSpPr>
          <p:nvPr>
            <p:ph type="dt" sz="half" idx="7"/>
          </p:nvPr>
        </p:nvSpPr>
        <p:spPr/>
        <p:txBody>
          <a:bodyPr/>
          <a:lstStyle/>
          <a:p>
            <a:pPr lvl="0"/>
            <a:fld id="{F1378E2F-78AA-42CC-8171-721F195A0C6A}" type="datetime1">
              <a:rPr lang="en-US" smtClean="0"/>
              <a:t>1/14/2025</a:t>
            </a:fld>
            <a:endParaRPr lang="en-AE"/>
          </a:p>
        </p:txBody>
      </p:sp>
      <p:sp>
        <p:nvSpPr>
          <p:cNvPr id="5" name="Slide Number Placeholder 4">
            <a:extLst>
              <a:ext uri="{FF2B5EF4-FFF2-40B4-BE49-F238E27FC236}">
                <a16:creationId xmlns:a16="http://schemas.microsoft.com/office/drawing/2014/main" id="{3C89C9AA-E9D8-CA60-0C88-41A033FBC087}"/>
              </a:ext>
            </a:extLst>
          </p:cNvPr>
          <p:cNvSpPr>
            <a:spLocks noGrp="1"/>
          </p:cNvSpPr>
          <p:nvPr>
            <p:ph type="sldNum" sz="quarter" idx="8"/>
          </p:nvPr>
        </p:nvSpPr>
        <p:spPr/>
        <p:txBody>
          <a:bodyPr/>
          <a:lstStyle/>
          <a:p>
            <a:pPr lvl="0"/>
            <a:r>
              <a:rPr lang="de-DE"/>
              <a:t>Seite </a:t>
            </a:r>
            <a:fld id="{91EAD467-CAD9-422F-8CD0-DF705521FF2B}" type="slidenum">
              <a:rPr smtClean="0"/>
              <a:t>24</a:t>
            </a:fld>
            <a:endParaRPr lang="de-DE"/>
          </a:p>
        </p:txBody>
      </p:sp>
      <p:pic>
        <p:nvPicPr>
          <p:cNvPr id="7" name="Picture 6" descr="A diagram of different colored circles&#10;&#10;Description automatically generated">
            <a:extLst>
              <a:ext uri="{FF2B5EF4-FFF2-40B4-BE49-F238E27FC236}">
                <a16:creationId xmlns:a16="http://schemas.microsoft.com/office/drawing/2014/main" id="{AD0461F4-CA3B-FEAF-D955-89C22EF37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431" y="750038"/>
            <a:ext cx="3176409" cy="3643423"/>
          </a:xfrm>
          <a:prstGeom prst="rect">
            <a:avLst/>
          </a:prstGeom>
        </p:spPr>
      </p:pic>
      <p:pic>
        <p:nvPicPr>
          <p:cNvPr id="9" name="Picture 8">
            <a:extLst>
              <a:ext uri="{FF2B5EF4-FFF2-40B4-BE49-F238E27FC236}">
                <a16:creationId xmlns:a16="http://schemas.microsoft.com/office/drawing/2014/main" id="{599529F6-10F4-1C2B-85DD-5E25577DCCB9}"/>
              </a:ext>
            </a:extLst>
          </p:cNvPr>
          <p:cNvPicPr>
            <a:picLocks noChangeAspect="1"/>
          </p:cNvPicPr>
          <p:nvPr/>
        </p:nvPicPr>
        <p:blipFill>
          <a:blip r:embed="rId4"/>
          <a:stretch>
            <a:fillRect/>
          </a:stretch>
        </p:blipFill>
        <p:spPr>
          <a:xfrm>
            <a:off x="903683" y="1726584"/>
            <a:ext cx="4631776" cy="1191636"/>
          </a:xfrm>
          <a:prstGeom prst="rect">
            <a:avLst/>
          </a:prstGeom>
        </p:spPr>
      </p:pic>
    </p:spTree>
    <p:extLst>
      <p:ext uri="{BB962C8B-B14F-4D97-AF65-F5344CB8AC3E}">
        <p14:creationId xmlns:p14="http://schemas.microsoft.com/office/powerpoint/2010/main" val="158914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2C1B-362F-7A7E-FD72-04CEEF542AA2}"/>
              </a:ext>
            </a:extLst>
          </p:cNvPr>
          <p:cNvSpPr>
            <a:spLocks noGrp="1"/>
          </p:cNvSpPr>
          <p:nvPr>
            <p:ph type="ctrTitle"/>
          </p:nvPr>
        </p:nvSpPr>
        <p:spPr>
          <a:xfrm>
            <a:off x="762000" y="146029"/>
            <a:ext cx="7446065" cy="879611"/>
          </a:xfrm>
        </p:spPr>
        <p:txBody>
          <a:bodyPr/>
          <a:lstStyle/>
          <a:p>
            <a:r>
              <a:rPr lang="en-US" sz="2800" dirty="0"/>
              <a:t>A quick walk through the code, Knowledge graphs and relationships covered.</a:t>
            </a:r>
          </a:p>
        </p:txBody>
      </p:sp>
      <p:sp>
        <p:nvSpPr>
          <p:cNvPr id="4" name="TextBox 3">
            <a:extLst>
              <a:ext uri="{FF2B5EF4-FFF2-40B4-BE49-F238E27FC236}">
                <a16:creationId xmlns:a16="http://schemas.microsoft.com/office/drawing/2014/main" id="{D25CE52E-9BFC-DDEF-A7D4-8AB10B995D8B}"/>
              </a:ext>
            </a:extLst>
          </p:cNvPr>
          <p:cNvSpPr txBox="1"/>
          <p:nvPr/>
        </p:nvSpPr>
        <p:spPr>
          <a:xfrm>
            <a:off x="2241621" y="1261199"/>
            <a:ext cx="5233236" cy="3134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28650" lvl="1" indent="-342900">
              <a:lnSpc>
                <a:spcPct val="90000"/>
              </a:lnSpc>
              <a:spcBef>
                <a:spcPts val="500"/>
              </a:spcBef>
              <a:buAutoNum type="arabicPeriod"/>
            </a:pPr>
            <a:r>
              <a:rPr lang="de-DE" sz="1600" dirty="0">
                <a:solidFill>
                  <a:schemeClr val="accent2">
                    <a:lumMod val="75000"/>
                  </a:schemeClr>
                </a:solidFill>
                <a:latin typeface="Arial"/>
                <a:cs typeface="Arial"/>
              </a:rPr>
              <a:t>Work – AUTHORIZED_BY → </a:t>
            </a:r>
            <a:r>
              <a:rPr lang="de-DE" sz="1600" dirty="0" err="1">
                <a:solidFill>
                  <a:schemeClr val="accent2">
                    <a:lumMod val="75000"/>
                  </a:schemeClr>
                </a:solidFill>
                <a:latin typeface="Arial"/>
                <a:cs typeface="Arial"/>
              </a:rPr>
              <a:t>Authors</a:t>
            </a:r>
          </a:p>
          <a:p>
            <a:pPr marL="628650" lvl="1" indent="-342900">
              <a:lnSpc>
                <a:spcPct val="90000"/>
              </a:lnSpc>
              <a:spcBef>
                <a:spcPts val="500"/>
              </a:spcBef>
              <a:buAutoNum type="arabicPeriod"/>
            </a:pPr>
            <a:endParaRPr lang="de-DE" sz="1600" dirty="0">
              <a:solidFill>
                <a:schemeClr val="accent2">
                  <a:lumMod val="75000"/>
                </a:schemeClr>
              </a:solidFill>
              <a:latin typeface="Arial"/>
              <a:cs typeface="Arial"/>
            </a:endParaRPr>
          </a:p>
          <a:p>
            <a:pPr marL="628650" lvl="1" indent="-342900">
              <a:lnSpc>
                <a:spcPct val="90000"/>
              </a:lnSpc>
              <a:spcBef>
                <a:spcPts val="500"/>
              </a:spcBef>
              <a:buAutoNum type="arabicPeriod"/>
            </a:pPr>
            <a:r>
              <a:rPr lang="de-DE" sz="1600" dirty="0">
                <a:solidFill>
                  <a:schemeClr val="accent2">
                    <a:lumMod val="75000"/>
                  </a:schemeClr>
                </a:solidFill>
                <a:latin typeface="Arial"/>
                <a:cs typeface="Arial"/>
              </a:rPr>
              <a:t>Work – PUBLISHED_IN → Year </a:t>
            </a:r>
          </a:p>
          <a:p>
            <a:pPr marL="571500" lvl="1" indent="-342900">
              <a:lnSpc>
                <a:spcPct val="90000"/>
              </a:lnSpc>
              <a:spcBef>
                <a:spcPts val="500"/>
              </a:spcBef>
              <a:buAutoNum type="arabicPeriod"/>
            </a:pPr>
            <a:endParaRPr lang="de-DE" sz="1600" dirty="0">
              <a:solidFill>
                <a:schemeClr val="accent2">
                  <a:lumMod val="75000"/>
                </a:schemeClr>
              </a:solidFill>
              <a:latin typeface="Arial"/>
              <a:cs typeface="Arial"/>
            </a:endParaRPr>
          </a:p>
          <a:p>
            <a:pPr marL="628650" lvl="1" indent="-342900">
              <a:lnSpc>
                <a:spcPct val="90000"/>
              </a:lnSpc>
              <a:spcBef>
                <a:spcPts val="500"/>
              </a:spcBef>
              <a:buAutoNum type="arabicPeriod"/>
            </a:pPr>
            <a:r>
              <a:rPr lang="de-DE" sz="1600" dirty="0" err="1">
                <a:solidFill>
                  <a:schemeClr val="accent2">
                    <a:lumMod val="75000"/>
                  </a:schemeClr>
                </a:solidFill>
                <a:latin typeface="Arial"/>
                <a:cs typeface="Arial"/>
              </a:rPr>
              <a:t>Authors</a:t>
            </a:r>
            <a:r>
              <a:rPr lang="de-DE" sz="1600" dirty="0">
                <a:solidFill>
                  <a:schemeClr val="accent2">
                    <a:lumMod val="75000"/>
                  </a:schemeClr>
                </a:solidFill>
                <a:latin typeface="Arial"/>
                <a:cs typeface="Arial"/>
              </a:rPr>
              <a:t> – AFFILIATED_WITH → </a:t>
            </a:r>
            <a:r>
              <a:rPr lang="de-DE" sz="1600" dirty="0" err="1">
                <a:solidFill>
                  <a:schemeClr val="accent2">
                    <a:lumMod val="75000"/>
                  </a:schemeClr>
                </a:solidFill>
                <a:latin typeface="Arial"/>
                <a:cs typeface="Arial"/>
              </a:rPr>
              <a:t>Institutions</a:t>
            </a:r>
            <a:r>
              <a:rPr lang="de-DE" sz="1600" dirty="0">
                <a:solidFill>
                  <a:schemeClr val="accent2">
                    <a:lumMod val="75000"/>
                  </a:schemeClr>
                </a:solidFill>
                <a:latin typeface="Arial"/>
                <a:cs typeface="Arial"/>
              </a:rPr>
              <a:t> </a:t>
            </a:r>
          </a:p>
          <a:p>
            <a:pPr marL="571500" lvl="1" indent="-342900">
              <a:lnSpc>
                <a:spcPct val="90000"/>
              </a:lnSpc>
              <a:spcBef>
                <a:spcPts val="500"/>
              </a:spcBef>
              <a:buAutoNum type="arabicPeriod"/>
            </a:pPr>
            <a:endParaRPr lang="de-DE" sz="1600" dirty="0">
              <a:solidFill>
                <a:schemeClr val="accent2">
                  <a:lumMod val="75000"/>
                </a:schemeClr>
              </a:solidFill>
              <a:latin typeface="Arial"/>
              <a:cs typeface="Arial"/>
            </a:endParaRPr>
          </a:p>
          <a:p>
            <a:pPr marL="628650" lvl="1" indent="-342900">
              <a:lnSpc>
                <a:spcPct val="90000"/>
              </a:lnSpc>
              <a:spcBef>
                <a:spcPts val="500"/>
              </a:spcBef>
              <a:buAutoNum type="arabicPeriod"/>
            </a:pPr>
            <a:r>
              <a:rPr lang="de-DE" sz="1600" dirty="0">
                <a:solidFill>
                  <a:schemeClr val="accent2">
                    <a:lumMod val="75000"/>
                  </a:schemeClr>
                </a:solidFill>
                <a:latin typeface="Arial"/>
                <a:cs typeface="Arial"/>
              </a:rPr>
              <a:t>Work – BELONGS_TO → Domains </a:t>
            </a:r>
          </a:p>
          <a:p>
            <a:pPr marL="571500" lvl="1" indent="-342900">
              <a:lnSpc>
                <a:spcPct val="90000"/>
              </a:lnSpc>
              <a:spcBef>
                <a:spcPts val="500"/>
              </a:spcBef>
              <a:buAutoNum type="arabicPeriod"/>
            </a:pPr>
            <a:endParaRPr lang="de-DE" sz="1600" dirty="0">
              <a:solidFill>
                <a:schemeClr val="accent2">
                  <a:lumMod val="75000"/>
                </a:schemeClr>
              </a:solidFill>
              <a:latin typeface="Arial"/>
              <a:cs typeface="Arial"/>
            </a:endParaRPr>
          </a:p>
          <a:p>
            <a:pPr marL="628650" lvl="1" indent="-342900">
              <a:lnSpc>
                <a:spcPct val="90000"/>
              </a:lnSpc>
              <a:spcBef>
                <a:spcPts val="500"/>
              </a:spcBef>
              <a:buAutoNum type="arabicPeriod"/>
            </a:pPr>
            <a:r>
              <a:rPr lang="de-DE" sz="1600" dirty="0">
                <a:solidFill>
                  <a:schemeClr val="accent2">
                    <a:lumMod val="75000"/>
                  </a:schemeClr>
                </a:solidFill>
                <a:latin typeface="Arial"/>
                <a:cs typeface="Arial"/>
              </a:rPr>
              <a:t>Work – </a:t>
            </a:r>
            <a:r>
              <a:rPr lang="de-DE" sz="1600" dirty="0" err="1">
                <a:solidFill>
                  <a:schemeClr val="accent2">
                    <a:lumMod val="75000"/>
                  </a:schemeClr>
                </a:solidFill>
                <a:latin typeface="Arial"/>
                <a:cs typeface="Arial"/>
              </a:rPr>
              <a:t>HAS_Topic</a:t>
            </a:r>
            <a:r>
              <a:rPr lang="de-DE" sz="1600" dirty="0">
                <a:solidFill>
                  <a:schemeClr val="accent2">
                    <a:lumMod val="75000"/>
                  </a:schemeClr>
                </a:solidFill>
                <a:latin typeface="Arial"/>
                <a:cs typeface="Arial"/>
              </a:rPr>
              <a:t> → Topics </a:t>
            </a:r>
          </a:p>
          <a:p>
            <a:pPr marL="628650" lvl="1" indent="-342900">
              <a:lnSpc>
                <a:spcPct val="90000"/>
              </a:lnSpc>
              <a:spcBef>
                <a:spcPts val="500"/>
              </a:spcBef>
              <a:buAutoNum type="arabicPeriod"/>
            </a:pPr>
            <a:endParaRPr lang="de-DE" sz="1400" dirty="0"/>
          </a:p>
          <a:p>
            <a:pPr algn="l"/>
            <a:endParaRPr lang="en-US" dirty="0"/>
          </a:p>
        </p:txBody>
      </p:sp>
      <p:sp>
        <p:nvSpPr>
          <p:cNvPr id="3" name="Date Placeholder 2">
            <a:extLst>
              <a:ext uri="{FF2B5EF4-FFF2-40B4-BE49-F238E27FC236}">
                <a16:creationId xmlns:a16="http://schemas.microsoft.com/office/drawing/2014/main" id="{6B5E6664-D8DA-B249-D83E-16BB5B5223F7}"/>
              </a:ext>
            </a:extLst>
          </p:cNvPr>
          <p:cNvSpPr>
            <a:spLocks noGrp="1"/>
          </p:cNvSpPr>
          <p:nvPr>
            <p:ph type="dt" sz="half" idx="7"/>
          </p:nvPr>
        </p:nvSpPr>
        <p:spPr/>
        <p:txBody>
          <a:bodyPr/>
          <a:lstStyle/>
          <a:p>
            <a:pPr lvl="0"/>
            <a:fld id="{C6FABEF0-7604-449B-B2BE-2BBB44B2AE05}" type="datetime1">
              <a:rPr lang="en-US" smtClean="0"/>
              <a:t>1/14/2025</a:t>
            </a:fld>
            <a:endParaRPr lang="de-DE"/>
          </a:p>
        </p:txBody>
      </p:sp>
      <p:sp>
        <p:nvSpPr>
          <p:cNvPr id="6" name="Slide Number Placeholder 5">
            <a:extLst>
              <a:ext uri="{FF2B5EF4-FFF2-40B4-BE49-F238E27FC236}">
                <a16:creationId xmlns:a16="http://schemas.microsoft.com/office/drawing/2014/main" id="{43FE8514-0F4A-AF08-ED35-B473869A98D1}"/>
              </a:ext>
            </a:extLst>
          </p:cNvPr>
          <p:cNvSpPr>
            <a:spLocks noGrp="1"/>
          </p:cNvSpPr>
          <p:nvPr>
            <p:ph type="sldNum" sz="quarter" idx="8"/>
          </p:nvPr>
        </p:nvSpPr>
        <p:spPr/>
        <p:txBody>
          <a:bodyPr/>
          <a:lstStyle/>
          <a:p>
            <a:pPr lvl="0"/>
            <a:r>
              <a:rPr lang="de-DE"/>
              <a:t>Seite </a:t>
            </a:r>
            <a:fld id="{CDE9C984-73F2-484E-873D-2626948C8B74}" type="slidenum">
              <a:rPr smtClean="0"/>
              <a:t>25</a:t>
            </a:fld>
            <a:endParaRPr lang="de-DE"/>
          </a:p>
        </p:txBody>
      </p:sp>
      <p:sp>
        <p:nvSpPr>
          <p:cNvPr id="7" name="Rectangle 6">
            <a:extLst>
              <a:ext uri="{FF2B5EF4-FFF2-40B4-BE49-F238E27FC236}">
                <a16:creationId xmlns:a16="http://schemas.microsoft.com/office/drawing/2014/main" id="{045A38B2-0F32-3974-9172-01020E3CE097}"/>
              </a:ext>
            </a:extLst>
          </p:cNvPr>
          <p:cNvSpPr/>
          <p:nvPr/>
        </p:nvSpPr>
        <p:spPr>
          <a:xfrm>
            <a:off x="2565873" y="1210398"/>
            <a:ext cx="4502584" cy="3571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8" name="Rectangle 7">
            <a:extLst>
              <a:ext uri="{FF2B5EF4-FFF2-40B4-BE49-F238E27FC236}">
                <a16:creationId xmlns:a16="http://schemas.microsoft.com/office/drawing/2014/main" id="{7E46C83E-A10E-A850-E286-687F9C527C9C}"/>
              </a:ext>
            </a:extLst>
          </p:cNvPr>
          <p:cNvSpPr/>
          <p:nvPr/>
        </p:nvSpPr>
        <p:spPr>
          <a:xfrm>
            <a:off x="2565871" y="1799171"/>
            <a:ext cx="4502583" cy="3571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9" name="Rectangle 8">
            <a:extLst>
              <a:ext uri="{FF2B5EF4-FFF2-40B4-BE49-F238E27FC236}">
                <a16:creationId xmlns:a16="http://schemas.microsoft.com/office/drawing/2014/main" id="{D90381D3-F8CE-F313-A0A9-669CD795B199}"/>
              </a:ext>
            </a:extLst>
          </p:cNvPr>
          <p:cNvSpPr/>
          <p:nvPr/>
        </p:nvSpPr>
        <p:spPr>
          <a:xfrm>
            <a:off x="2565870" y="2337143"/>
            <a:ext cx="4502585" cy="3571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DDE491F9-F0C1-1F91-F7A4-9982ACA05616}"/>
              </a:ext>
            </a:extLst>
          </p:cNvPr>
          <p:cNvSpPr/>
          <p:nvPr/>
        </p:nvSpPr>
        <p:spPr>
          <a:xfrm>
            <a:off x="2565871" y="2925915"/>
            <a:ext cx="4502583" cy="3571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Rectangle 10">
            <a:extLst>
              <a:ext uri="{FF2B5EF4-FFF2-40B4-BE49-F238E27FC236}">
                <a16:creationId xmlns:a16="http://schemas.microsoft.com/office/drawing/2014/main" id="{6AF53D48-1337-24B4-F60F-6E97D8006ECC}"/>
              </a:ext>
            </a:extLst>
          </p:cNvPr>
          <p:cNvSpPr/>
          <p:nvPr/>
        </p:nvSpPr>
        <p:spPr>
          <a:xfrm>
            <a:off x="2565870" y="3463888"/>
            <a:ext cx="4502583" cy="35714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418543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4305-FF9F-13C1-2A60-F76254A94EAA}"/>
              </a:ext>
            </a:extLst>
          </p:cNvPr>
          <p:cNvSpPr>
            <a:spLocks noGrp="1"/>
          </p:cNvSpPr>
          <p:nvPr>
            <p:ph type="title"/>
          </p:nvPr>
        </p:nvSpPr>
        <p:spPr/>
        <p:txBody>
          <a:bodyPr/>
          <a:lstStyle/>
          <a:p>
            <a:r>
              <a:rPr lang="en-US" dirty="0"/>
              <a:t>Issues faced with Neo4j</a:t>
            </a:r>
            <a:endParaRPr lang="en-AE" dirty="0"/>
          </a:p>
        </p:txBody>
      </p:sp>
      <p:sp>
        <p:nvSpPr>
          <p:cNvPr id="3" name="Text Placeholder 2">
            <a:extLst>
              <a:ext uri="{FF2B5EF4-FFF2-40B4-BE49-F238E27FC236}">
                <a16:creationId xmlns:a16="http://schemas.microsoft.com/office/drawing/2014/main" id="{0D22E46D-6446-AF60-E299-F551F01F631A}"/>
              </a:ext>
            </a:extLst>
          </p:cNvPr>
          <p:cNvSpPr>
            <a:spLocks noGrp="1"/>
          </p:cNvSpPr>
          <p:nvPr>
            <p:ph type="body" idx="4294967295"/>
          </p:nvPr>
        </p:nvSpPr>
        <p:spPr>
          <a:xfrm>
            <a:off x="903682" y="1193008"/>
            <a:ext cx="8099819" cy="1828939"/>
          </a:xfrm>
        </p:spPr>
        <p:txBody>
          <a:bodyPr/>
          <a:lstStyle/>
          <a:p>
            <a:pPr marL="571500" indent="-342900">
              <a:buFont typeface="+mj-lt"/>
              <a:buAutoNum type="arabicPeriod"/>
            </a:pPr>
            <a:r>
              <a:rPr lang="en-US" dirty="0"/>
              <a:t>Project Saving Challenges: Unable to save projects directly within Neo4j, requiring external tools like Google </a:t>
            </a:r>
            <a:r>
              <a:rPr lang="en-US" dirty="0" err="1"/>
              <a:t>Colab</a:t>
            </a:r>
            <a:r>
              <a:rPr lang="en-US" dirty="0"/>
              <a:t> for code storage.</a:t>
            </a:r>
          </a:p>
          <a:p>
            <a:pPr marL="571500" indent="-342900">
              <a:buFont typeface="+mj-lt"/>
              <a:buAutoNum type="arabicPeriod"/>
            </a:pPr>
            <a:r>
              <a:rPr lang="en-US" dirty="0"/>
              <a:t>Code Snippet Loss: Initial Cypher code snippets disappear as more coding is done in the browser interface.</a:t>
            </a:r>
          </a:p>
          <a:p>
            <a:pPr marL="571500" indent="-342900">
              <a:buFont typeface="+mj-lt"/>
              <a:buAutoNum type="arabicPeriod"/>
            </a:pPr>
            <a:r>
              <a:rPr lang="en-US" dirty="0"/>
              <a:t>Integration Limitations: Difficulty connecting Neo4j projects to a GitHub repository for version control and collaboration.</a:t>
            </a:r>
            <a:endParaRPr lang="en-AE" dirty="0"/>
          </a:p>
        </p:txBody>
      </p:sp>
      <p:sp>
        <p:nvSpPr>
          <p:cNvPr id="4" name="Date Placeholder 3">
            <a:extLst>
              <a:ext uri="{FF2B5EF4-FFF2-40B4-BE49-F238E27FC236}">
                <a16:creationId xmlns:a16="http://schemas.microsoft.com/office/drawing/2014/main" id="{142F8142-3553-295C-95F9-4728193E662D}"/>
              </a:ext>
            </a:extLst>
          </p:cNvPr>
          <p:cNvSpPr>
            <a:spLocks noGrp="1"/>
          </p:cNvSpPr>
          <p:nvPr>
            <p:ph type="dt" sz="half" idx="7"/>
          </p:nvPr>
        </p:nvSpPr>
        <p:spPr/>
        <p:txBody>
          <a:bodyPr/>
          <a:lstStyle/>
          <a:p>
            <a:pPr lvl="0"/>
            <a:fld id="{F1378E2F-78AA-42CC-8171-721F195A0C6A}" type="datetime1">
              <a:rPr lang="en-US" smtClean="0"/>
              <a:t>1/14/2025</a:t>
            </a:fld>
            <a:endParaRPr lang="en-AE"/>
          </a:p>
        </p:txBody>
      </p:sp>
      <p:sp>
        <p:nvSpPr>
          <p:cNvPr id="5" name="Slide Number Placeholder 4">
            <a:extLst>
              <a:ext uri="{FF2B5EF4-FFF2-40B4-BE49-F238E27FC236}">
                <a16:creationId xmlns:a16="http://schemas.microsoft.com/office/drawing/2014/main" id="{D80225F9-A28A-DA61-6537-A2A184A8607B}"/>
              </a:ext>
            </a:extLst>
          </p:cNvPr>
          <p:cNvSpPr>
            <a:spLocks noGrp="1"/>
          </p:cNvSpPr>
          <p:nvPr>
            <p:ph type="sldNum" sz="quarter" idx="8"/>
          </p:nvPr>
        </p:nvSpPr>
        <p:spPr/>
        <p:txBody>
          <a:bodyPr/>
          <a:lstStyle/>
          <a:p>
            <a:pPr lvl="0"/>
            <a:r>
              <a:rPr lang="de-DE"/>
              <a:t>Seite </a:t>
            </a:r>
            <a:fld id="{91EAD467-CAD9-422F-8CD0-DF705521FF2B}" type="slidenum">
              <a:rPr smtClean="0"/>
              <a:t>26</a:t>
            </a:fld>
            <a:endParaRPr lang="de-DE"/>
          </a:p>
        </p:txBody>
      </p:sp>
    </p:spTree>
    <p:extLst>
      <p:ext uri="{BB962C8B-B14F-4D97-AF65-F5344CB8AC3E}">
        <p14:creationId xmlns:p14="http://schemas.microsoft.com/office/powerpoint/2010/main" val="3223699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881153-A899-F06A-DE01-F943AA9DF650}"/>
              </a:ext>
            </a:extLst>
          </p:cNvPr>
          <p:cNvSpPr>
            <a:spLocks noGrp="1"/>
          </p:cNvSpPr>
          <p:nvPr>
            <p:ph type="title"/>
          </p:nvPr>
        </p:nvSpPr>
        <p:spPr/>
        <p:txBody>
          <a:bodyPr/>
          <a:lstStyle/>
          <a:p>
            <a:r>
              <a:rPr lang="de-DE" dirty="0"/>
              <a:t>Output in </a:t>
            </a:r>
            <a:r>
              <a:rPr lang="de-DE" dirty="0" err="1"/>
              <a:t>Gephi</a:t>
            </a:r>
            <a:r>
              <a:rPr lang="de-DE" dirty="0"/>
              <a:t> </a:t>
            </a:r>
            <a:endParaRPr lang="de-DE" u="sng" dirty="0"/>
          </a:p>
        </p:txBody>
      </p:sp>
      <p:pic>
        <p:nvPicPr>
          <p:cNvPr id="4" name="Grafik 3" descr="Ein Bild, das Entwurf, Zeichnung, Schwarzweiß, Kunst enthält.&#10;&#10;Beschreibung automatisch generiert.">
            <a:extLst>
              <a:ext uri="{FF2B5EF4-FFF2-40B4-BE49-F238E27FC236}">
                <a16:creationId xmlns:a16="http://schemas.microsoft.com/office/drawing/2014/main" id="{EB961D97-A46E-E18B-79BC-92CF1AE58873}"/>
              </a:ext>
            </a:extLst>
          </p:cNvPr>
          <p:cNvPicPr>
            <a:picLocks noChangeAspect="1"/>
          </p:cNvPicPr>
          <p:nvPr/>
        </p:nvPicPr>
        <p:blipFill>
          <a:blip r:embed="rId2"/>
          <a:srcRect l="17550" r="21703"/>
          <a:stretch/>
        </p:blipFill>
        <p:spPr>
          <a:xfrm>
            <a:off x="5359678" y="861451"/>
            <a:ext cx="3436088" cy="3420597"/>
          </a:xfrm>
          <a:prstGeom prst="rect">
            <a:avLst/>
          </a:prstGeom>
        </p:spPr>
      </p:pic>
      <p:sp>
        <p:nvSpPr>
          <p:cNvPr id="5" name="Date Placeholder 4">
            <a:extLst>
              <a:ext uri="{FF2B5EF4-FFF2-40B4-BE49-F238E27FC236}">
                <a16:creationId xmlns:a16="http://schemas.microsoft.com/office/drawing/2014/main" id="{0929584A-068D-50CA-E20D-2BDB5C012EF1}"/>
              </a:ext>
            </a:extLst>
          </p:cNvPr>
          <p:cNvSpPr>
            <a:spLocks noGrp="1"/>
          </p:cNvSpPr>
          <p:nvPr>
            <p:ph type="dt" sz="half" idx="7"/>
          </p:nvPr>
        </p:nvSpPr>
        <p:spPr/>
        <p:txBody>
          <a:bodyPr/>
          <a:lstStyle/>
          <a:p>
            <a:pPr lvl="0"/>
            <a:fld id="{1169E4BE-ACBA-4C70-8AE3-499EB94F6F7B}" type="datetime1">
              <a:rPr lang="en-US" smtClean="0"/>
              <a:t>1/14/2025</a:t>
            </a:fld>
            <a:endParaRPr lang="en-AE"/>
          </a:p>
        </p:txBody>
      </p:sp>
      <p:sp>
        <p:nvSpPr>
          <p:cNvPr id="6" name="Slide Number Placeholder 5">
            <a:extLst>
              <a:ext uri="{FF2B5EF4-FFF2-40B4-BE49-F238E27FC236}">
                <a16:creationId xmlns:a16="http://schemas.microsoft.com/office/drawing/2014/main" id="{8EE12D37-2FB9-430F-5E5F-446F6B1845AA}"/>
              </a:ext>
            </a:extLst>
          </p:cNvPr>
          <p:cNvSpPr>
            <a:spLocks noGrp="1"/>
          </p:cNvSpPr>
          <p:nvPr>
            <p:ph type="sldNum" sz="quarter" idx="8"/>
          </p:nvPr>
        </p:nvSpPr>
        <p:spPr/>
        <p:txBody>
          <a:bodyPr/>
          <a:lstStyle/>
          <a:p>
            <a:pPr lvl="0"/>
            <a:r>
              <a:rPr lang="de-DE"/>
              <a:t>Seite </a:t>
            </a:r>
            <a:fld id="{91EAD467-CAD9-422F-8CD0-DF705521FF2B}" type="slidenum">
              <a:rPr smtClean="0"/>
              <a:t>27</a:t>
            </a:fld>
            <a:endParaRPr lang="de-DE"/>
          </a:p>
        </p:txBody>
      </p:sp>
      <p:sp>
        <p:nvSpPr>
          <p:cNvPr id="8" name="TextBox 7">
            <a:extLst>
              <a:ext uri="{FF2B5EF4-FFF2-40B4-BE49-F238E27FC236}">
                <a16:creationId xmlns:a16="http://schemas.microsoft.com/office/drawing/2014/main" id="{227EB397-3223-446E-B729-ABD6AFCE0F4C}"/>
              </a:ext>
            </a:extLst>
          </p:cNvPr>
          <p:cNvSpPr txBox="1"/>
          <p:nvPr/>
        </p:nvSpPr>
        <p:spPr>
          <a:xfrm>
            <a:off x="903683" y="1065604"/>
            <a:ext cx="475153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Open-source tool for visualizing and analyzing networks.</a:t>
            </a:r>
          </a:p>
          <a:p>
            <a:pPr marL="285750" indent="-285750">
              <a:buFont typeface="Arial" panose="020B0604020202020204" pitchFamily="34" charset="0"/>
              <a:buChar char="•"/>
            </a:pPr>
            <a:r>
              <a:rPr lang="en-US" sz="1400" dirty="0"/>
              <a:t>User-friendly interface for customizable graph layouts.</a:t>
            </a:r>
          </a:p>
          <a:p>
            <a:pPr marL="285750" indent="-285750">
              <a:buFont typeface="Arial" panose="020B0604020202020204" pitchFamily="34" charset="0"/>
              <a:buChar char="•"/>
            </a:pPr>
            <a:r>
              <a:rPr lang="en-US" sz="1400" dirty="0"/>
              <a:t>Handles large datasets and calculates network metrics.</a:t>
            </a:r>
          </a:p>
          <a:p>
            <a:pPr marL="285750" indent="-285750">
              <a:buFont typeface="Arial" panose="020B0604020202020204" pitchFamily="34" charset="0"/>
              <a:buChar char="•"/>
            </a:pPr>
            <a:r>
              <a:rPr lang="en-US" sz="1400" dirty="0"/>
              <a:t>Ideal for social network analysis and knowledge graphs.</a:t>
            </a:r>
            <a:endParaRPr lang="en-AE" sz="1400" dirty="0"/>
          </a:p>
        </p:txBody>
      </p:sp>
      <p:sp>
        <p:nvSpPr>
          <p:cNvPr id="10" name="TextBox 9">
            <a:extLst>
              <a:ext uri="{FF2B5EF4-FFF2-40B4-BE49-F238E27FC236}">
                <a16:creationId xmlns:a16="http://schemas.microsoft.com/office/drawing/2014/main" id="{D8937B5D-E9AC-5319-DD16-A04C3EF002A2}"/>
              </a:ext>
            </a:extLst>
          </p:cNvPr>
          <p:cNvSpPr txBox="1"/>
          <p:nvPr/>
        </p:nvSpPr>
        <p:spPr>
          <a:xfrm>
            <a:off x="1007551" y="2731875"/>
            <a:ext cx="4913308"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graph's density (black cluster) suggests a highly connected network with many relationships.</a:t>
            </a:r>
          </a:p>
          <a:p>
            <a:pPr marL="285750" indent="-285750">
              <a:buFont typeface="Arial" panose="020B0604020202020204" pitchFamily="34" charset="0"/>
              <a:buChar char="•"/>
            </a:pPr>
            <a:r>
              <a:rPr lang="en-US" sz="1400" dirty="0"/>
              <a:t>Specific nodes may vary in size or color (if styled) to indicate metrics such as centrality, importance, or degree of connectivity.</a:t>
            </a:r>
            <a:endParaRPr lang="en-AE" sz="1400" dirty="0"/>
          </a:p>
        </p:txBody>
      </p:sp>
      <p:sp>
        <p:nvSpPr>
          <p:cNvPr id="12" name="TextBox 11">
            <a:extLst>
              <a:ext uri="{FF2B5EF4-FFF2-40B4-BE49-F238E27FC236}">
                <a16:creationId xmlns:a16="http://schemas.microsoft.com/office/drawing/2014/main" id="{77DBD34F-8301-A030-BB09-6CFD3228BE52}"/>
              </a:ext>
            </a:extLst>
          </p:cNvPr>
          <p:cNvSpPr txBox="1"/>
          <p:nvPr/>
        </p:nvSpPr>
        <p:spPr>
          <a:xfrm>
            <a:off x="903683" y="2304664"/>
            <a:ext cx="2743200" cy="369332"/>
          </a:xfrm>
          <a:prstGeom prst="rect">
            <a:avLst/>
          </a:prstGeom>
          <a:noFill/>
        </p:spPr>
        <p:txBody>
          <a:bodyPr wrap="square" rtlCol="0">
            <a:spAutoFit/>
          </a:bodyPr>
          <a:lstStyle/>
          <a:p>
            <a:r>
              <a:rPr lang="en-US" b="1" u="sng" dirty="0">
                <a:solidFill>
                  <a:srgbClr val="C00000"/>
                </a:solidFill>
                <a:latin typeface="Arial" panose="020B0604020202020204" pitchFamily="34" charset="0"/>
                <a:cs typeface="Arial" panose="020B0604020202020204" pitchFamily="34" charset="0"/>
              </a:rPr>
              <a:t>Graph Shows:</a:t>
            </a:r>
            <a:endParaRPr lang="en-AE" b="1" u="sng"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919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B64A4-AE1B-C764-96BB-AEF70C7FE8B2}"/>
              </a:ext>
            </a:extLst>
          </p:cNvPr>
          <p:cNvSpPr>
            <a:spLocks noGrp="1"/>
          </p:cNvSpPr>
          <p:nvPr>
            <p:ph type="title"/>
          </p:nvPr>
        </p:nvSpPr>
        <p:spPr/>
        <p:txBody>
          <a:bodyPr/>
          <a:lstStyle/>
          <a:p>
            <a:r>
              <a:rPr lang="de-DE" dirty="0" err="1"/>
              <a:t>Better</a:t>
            </a:r>
            <a:r>
              <a:rPr lang="de-DE" dirty="0"/>
              <a:t> Output so </a:t>
            </a:r>
            <a:r>
              <a:rPr lang="de-DE" dirty="0" err="1"/>
              <a:t>far</a:t>
            </a:r>
          </a:p>
        </p:txBody>
      </p:sp>
      <p:pic>
        <p:nvPicPr>
          <p:cNvPr id="4" name="Grafik 3" descr="Ein Bild, das Feuerwerk, Silvester, Neujahr, Explosives Material enthält.&#10;&#10;Beschreibung automatisch generiert.">
            <a:extLst>
              <a:ext uri="{FF2B5EF4-FFF2-40B4-BE49-F238E27FC236}">
                <a16:creationId xmlns:a16="http://schemas.microsoft.com/office/drawing/2014/main" id="{C7C56B04-03A1-A222-B478-F008CF7157E6}"/>
              </a:ext>
            </a:extLst>
          </p:cNvPr>
          <p:cNvPicPr>
            <a:picLocks noChangeAspect="1"/>
          </p:cNvPicPr>
          <p:nvPr/>
        </p:nvPicPr>
        <p:blipFill>
          <a:blip r:embed="rId2"/>
          <a:stretch>
            <a:fillRect/>
          </a:stretch>
        </p:blipFill>
        <p:spPr>
          <a:xfrm>
            <a:off x="1876421" y="897657"/>
            <a:ext cx="5746327" cy="3248061"/>
          </a:xfrm>
          <a:prstGeom prst="rect">
            <a:avLst/>
          </a:prstGeom>
        </p:spPr>
      </p:pic>
      <p:sp>
        <p:nvSpPr>
          <p:cNvPr id="5" name="Date Placeholder 4">
            <a:extLst>
              <a:ext uri="{FF2B5EF4-FFF2-40B4-BE49-F238E27FC236}">
                <a16:creationId xmlns:a16="http://schemas.microsoft.com/office/drawing/2014/main" id="{B7EAC30F-EC8F-A754-9ABE-450AA76787CC}"/>
              </a:ext>
            </a:extLst>
          </p:cNvPr>
          <p:cNvSpPr>
            <a:spLocks noGrp="1"/>
          </p:cNvSpPr>
          <p:nvPr>
            <p:ph type="dt" sz="half" idx="7"/>
          </p:nvPr>
        </p:nvSpPr>
        <p:spPr/>
        <p:txBody>
          <a:bodyPr/>
          <a:lstStyle/>
          <a:p>
            <a:pPr lvl="0"/>
            <a:fld id="{ACFBCF09-1206-4E42-9319-2BFB7375B06C}" type="datetime1">
              <a:rPr lang="en-US" smtClean="0"/>
              <a:t>1/14/2025</a:t>
            </a:fld>
            <a:endParaRPr lang="en-AE"/>
          </a:p>
        </p:txBody>
      </p:sp>
      <p:sp>
        <p:nvSpPr>
          <p:cNvPr id="6" name="Slide Number Placeholder 5">
            <a:extLst>
              <a:ext uri="{FF2B5EF4-FFF2-40B4-BE49-F238E27FC236}">
                <a16:creationId xmlns:a16="http://schemas.microsoft.com/office/drawing/2014/main" id="{40F2873A-4730-0C9A-0178-14C0D7B8FC75}"/>
              </a:ext>
            </a:extLst>
          </p:cNvPr>
          <p:cNvSpPr>
            <a:spLocks noGrp="1"/>
          </p:cNvSpPr>
          <p:nvPr>
            <p:ph type="sldNum" sz="quarter" idx="8"/>
          </p:nvPr>
        </p:nvSpPr>
        <p:spPr/>
        <p:txBody>
          <a:bodyPr/>
          <a:lstStyle/>
          <a:p>
            <a:pPr lvl="0"/>
            <a:r>
              <a:rPr lang="de-DE"/>
              <a:t>Seite </a:t>
            </a:r>
            <a:fld id="{91EAD467-CAD9-422F-8CD0-DF705521FF2B}" type="slidenum">
              <a:rPr smtClean="0"/>
              <a:t>28</a:t>
            </a:fld>
            <a:endParaRPr lang="de-DE"/>
          </a:p>
        </p:txBody>
      </p:sp>
    </p:spTree>
    <p:extLst>
      <p:ext uri="{BB962C8B-B14F-4D97-AF65-F5344CB8AC3E}">
        <p14:creationId xmlns:p14="http://schemas.microsoft.com/office/powerpoint/2010/main" val="1692038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BF09C-DE99-9806-1D10-47174A9FF939}"/>
              </a:ext>
            </a:extLst>
          </p:cNvPr>
          <p:cNvSpPr>
            <a:spLocks noGrp="1"/>
          </p:cNvSpPr>
          <p:nvPr>
            <p:ph type="title"/>
          </p:nvPr>
        </p:nvSpPr>
        <p:spPr/>
        <p:txBody>
          <a:bodyPr/>
          <a:lstStyle/>
          <a:p>
            <a:r>
              <a:rPr lang="de-DE" dirty="0" err="1"/>
              <a:t>Issues</a:t>
            </a:r>
            <a:r>
              <a:rPr lang="de-DE" dirty="0"/>
              <a:t> </a:t>
            </a:r>
            <a:r>
              <a:rPr lang="de-DE" dirty="0" err="1"/>
              <a:t>with</a:t>
            </a:r>
            <a:r>
              <a:rPr lang="de-DE" dirty="0"/>
              <a:t> </a:t>
            </a:r>
            <a:r>
              <a:rPr lang="de-DE" dirty="0" err="1"/>
              <a:t>Gephi</a:t>
            </a:r>
            <a:endParaRPr lang="de-DE" dirty="0"/>
          </a:p>
        </p:txBody>
      </p:sp>
      <p:sp>
        <p:nvSpPr>
          <p:cNvPr id="3" name="Textplatzhalter 2">
            <a:extLst>
              <a:ext uri="{FF2B5EF4-FFF2-40B4-BE49-F238E27FC236}">
                <a16:creationId xmlns:a16="http://schemas.microsoft.com/office/drawing/2014/main" id="{1E805327-77F9-EA10-E55D-D3D068C8D956}"/>
              </a:ext>
            </a:extLst>
          </p:cNvPr>
          <p:cNvSpPr>
            <a:spLocks noGrp="1"/>
          </p:cNvSpPr>
          <p:nvPr>
            <p:ph type="body" idx="4294967295"/>
          </p:nvPr>
        </p:nvSpPr>
        <p:spPr/>
        <p:txBody>
          <a:bodyPr/>
          <a:lstStyle/>
          <a:p>
            <a:pPr marL="400050" indent="-171450">
              <a:lnSpc>
                <a:spcPct val="150000"/>
              </a:lnSpc>
              <a:buFont typeface="Arial" panose="020B0604020202020204" pitchFamily="34" charset="0"/>
              <a:buChar char="•"/>
            </a:pPr>
            <a:r>
              <a:rPr lang="de-DE" sz="1400" dirty="0" err="1"/>
              <a:t>Trying</a:t>
            </a:r>
            <a:r>
              <a:rPr lang="de-DE" sz="1400" dirty="0"/>
              <a:t> </a:t>
            </a:r>
            <a:r>
              <a:rPr lang="de-DE" sz="1400" dirty="0" err="1"/>
              <a:t>to</a:t>
            </a:r>
            <a:r>
              <a:rPr lang="de-DE" sz="1400" dirty="0"/>
              <a:t> </a:t>
            </a:r>
            <a:r>
              <a:rPr lang="de-DE" sz="1400" dirty="0" err="1"/>
              <a:t>model</a:t>
            </a:r>
            <a:r>
              <a:rPr lang="de-DE" sz="1400" dirty="0"/>
              <a:t> </a:t>
            </a:r>
            <a:r>
              <a:rPr lang="de-DE" sz="1400" dirty="0" err="1"/>
              <a:t>better</a:t>
            </a:r>
            <a:r>
              <a:rPr lang="de-DE" sz="1400" dirty="0"/>
              <a:t> </a:t>
            </a:r>
            <a:r>
              <a:rPr lang="de-DE" sz="1400" dirty="0" err="1"/>
              <a:t>the</a:t>
            </a:r>
            <a:r>
              <a:rPr lang="de-DE" sz="1400" dirty="0"/>
              <a:t> </a:t>
            </a:r>
            <a:r>
              <a:rPr lang="de-DE" sz="1400" dirty="0" err="1"/>
              <a:t>entity-relationship</a:t>
            </a:r>
            <a:r>
              <a:rPr lang="de-DE" sz="1400" dirty="0"/>
              <a:t> </a:t>
            </a:r>
            <a:r>
              <a:rPr lang="de-DE" sz="1400" dirty="0" err="1"/>
              <a:t>pattern</a:t>
            </a:r>
            <a:endParaRPr lang="de-DE" sz="1400" dirty="0"/>
          </a:p>
          <a:p>
            <a:pPr marL="400050" indent="-171450">
              <a:lnSpc>
                <a:spcPct val="150000"/>
              </a:lnSpc>
              <a:buFont typeface="Arial" panose="020B0604020202020204" pitchFamily="34" charset="0"/>
              <a:buChar char="•"/>
            </a:pPr>
            <a:r>
              <a:rPr lang="de-DE" sz="1400" dirty="0" err="1"/>
              <a:t>There</a:t>
            </a:r>
            <a:r>
              <a:rPr lang="de-DE" sz="1400" dirty="0"/>
              <a:t> </a:t>
            </a:r>
            <a:r>
              <a:rPr lang="de-DE" sz="1400" dirty="0" err="1"/>
              <a:t>are</a:t>
            </a:r>
            <a:r>
              <a:rPr lang="de-DE" sz="1400" dirty="0"/>
              <a:t> </a:t>
            </a:r>
            <a:r>
              <a:rPr lang="de-DE" sz="1400" dirty="0" err="1"/>
              <a:t>some</a:t>
            </a:r>
            <a:r>
              <a:rPr lang="de-DE" sz="1400" dirty="0"/>
              <a:t> </a:t>
            </a:r>
            <a:r>
              <a:rPr lang="de-DE" sz="1400" dirty="0" err="1"/>
              <a:t>issues</a:t>
            </a:r>
            <a:r>
              <a:rPr lang="de-DE" sz="1400" dirty="0"/>
              <a:t> </a:t>
            </a:r>
            <a:r>
              <a:rPr lang="de-DE" sz="1400" dirty="0" err="1"/>
              <a:t>regarding</a:t>
            </a:r>
            <a:r>
              <a:rPr lang="de-DE" sz="1400" dirty="0"/>
              <a:t> </a:t>
            </a:r>
            <a:r>
              <a:rPr lang="de-DE" sz="1400" dirty="0" err="1"/>
              <a:t>data</a:t>
            </a:r>
            <a:r>
              <a:rPr lang="de-DE" sz="1400" dirty="0"/>
              <a:t> </a:t>
            </a:r>
            <a:r>
              <a:rPr lang="de-DE" sz="1400" dirty="0" err="1"/>
              <a:t>visualization</a:t>
            </a:r>
            <a:r>
              <a:rPr lang="de-DE" sz="1400" dirty="0"/>
              <a:t> in </a:t>
            </a:r>
            <a:r>
              <a:rPr lang="de-DE" sz="1400" dirty="0" err="1"/>
              <a:t>Gephi</a:t>
            </a:r>
            <a:endParaRPr lang="de-DE" sz="1400" dirty="0"/>
          </a:p>
          <a:p>
            <a:pPr marL="400050" indent="-171450">
              <a:lnSpc>
                <a:spcPct val="150000"/>
              </a:lnSpc>
              <a:buFont typeface="Arial" panose="020B0604020202020204" pitchFamily="34" charset="0"/>
              <a:buChar char="•"/>
            </a:pPr>
            <a:r>
              <a:rPr lang="de-DE" sz="1400" dirty="0"/>
              <a:t>Lack </a:t>
            </a:r>
            <a:r>
              <a:rPr lang="de-DE" sz="1400" dirty="0" err="1"/>
              <a:t>of</a:t>
            </a:r>
            <a:r>
              <a:rPr lang="de-DE" sz="1400" dirty="0"/>
              <a:t> </a:t>
            </a:r>
            <a:r>
              <a:rPr lang="de-DE" sz="1400" dirty="0" err="1"/>
              <a:t>experience</a:t>
            </a:r>
            <a:endParaRPr lang="de-DE" sz="1400" dirty="0"/>
          </a:p>
          <a:p>
            <a:pPr marL="514350" indent="-285750">
              <a:buFont typeface="Wingdings"/>
              <a:buChar char="ü"/>
            </a:pPr>
            <a:endParaRPr lang="de-DE" sz="1200" dirty="0"/>
          </a:p>
          <a:p>
            <a:pPr marL="514350" indent="-285750">
              <a:buFont typeface="Wingdings"/>
              <a:buChar char="ü"/>
            </a:pPr>
            <a:endParaRPr lang="de-DE" sz="1200" dirty="0"/>
          </a:p>
          <a:p>
            <a:pPr marL="514350" indent="-285750">
              <a:buFont typeface="Wingdings"/>
              <a:buChar char="ü"/>
            </a:pPr>
            <a:endParaRPr lang="de-DE" dirty="0"/>
          </a:p>
          <a:p>
            <a:endParaRPr lang="de-DE" dirty="0"/>
          </a:p>
          <a:p>
            <a:endParaRPr lang="de-DE" dirty="0"/>
          </a:p>
        </p:txBody>
      </p:sp>
      <p:sp>
        <p:nvSpPr>
          <p:cNvPr id="4" name="Date Placeholder 3">
            <a:extLst>
              <a:ext uri="{FF2B5EF4-FFF2-40B4-BE49-F238E27FC236}">
                <a16:creationId xmlns:a16="http://schemas.microsoft.com/office/drawing/2014/main" id="{C06C7E6C-B042-4D72-0BB8-7C1F07B16DBD}"/>
              </a:ext>
            </a:extLst>
          </p:cNvPr>
          <p:cNvSpPr>
            <a:spLocks noGrp="1"/>
          </p:cNvSpPr>
          <p:nvPr>
            <p:ph type="dt" sz="half" idx="7"/>
          </p:nvPr>
        </p:nvSpPr>
        <p:spPr/>
        <p:txBody>
          <a:bodyPr/>
          <a:lstStyle/>
          <a:p>
            <a:pPr lvl="0"/>
            <a:fld id="{52BB9CAC-4708-4049-BE66-C6845DC16921}" type="datetime1">
              <a:rPr lang="en-US" smtClean="0"/>
              <a:t>1/14/2025</a:t>
            </a:fld>
            <a:endParaRPr lang="en-AE"/>
          </a:p>
        </p:txBody>
      </p:sp>
      <p:sp>
        <p:nvSpPr>
          <p:cNvPr id="5" name="Slide Number Placeholder 4">
            <a:extLst>
              <a:ext uri="{FF2B5EF4-FFF2-40B4-BE49-F238E27FC236}">
                <a16:creationId xmlns:a16="http://schemas.microsoft.com/office/drawing/2014/main" id="{809A095A-34B1-16DD-9F89-B84EA8CE1AA9}"/>
              </a:ext>
            </a:extLst>
          </p:cNvPr>
          <p:cNvSpPr>
            <a:spLocks noGrp="1"/>
          </p:cNvSpPr>
          <p:nvPr>
            <p:ph type="sldNum" sz="quarter" idx="8"/>
          </p:nvPr>
        </p:nvSpPr>
        <p:spPr/>
        <p:txBody>
          <a:bodyPr/>
          <a:lstStyle/>
          <a:p>
            <a:pPr lvl="0"/>
            <a:r>
              <a:rPr lang="de-DE"/>
              <a:t>Seite </a:t>
            </a:r>
            <a:fld id="{91EAD467-CAD9-422F-8CD0-DF705521FF2B}" type="slidenum">
              <a:rPr smtClean="0"/>
              <a:t>29</a:t>
            </a:fld>
            <a:endParaRPr lang="de-DE"/>
          </a:p>
        </p:txBody>
      </p:sp>
    </p:spTree>
    <p:extLst>
      <p:ext uri="{BB962C8B-B14F-4D97-AF65-F5344CB8AC3E}">
        <p14:creationId xmlns:p14="http://schemas.microsoft.com/office/powerpoint/2010/main" val="334290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5F6B-4949-2F94-7425-A93FA7ECDF09}"/>
              </a:ext>
            </a:extLst>
          </p:cNvPr>
          <p:cNvSpPr>
            <a:spLocks noGrp="1"/>
          </p:cNvSpPr>
          <p:nvPr>
            <p:ph type="title"/>
          </p:nvPr>
        </p:nvSpPr>
        <p:spPr/>
        <p:txBody>
          <a:bodyPr/>
          <a:lstStyle/>
          <a:p>
            <a:r>
              <a:rPr lang="en-US" dirty="0"/>
              <a:t>OpenAlex</a:t>
            </a:r>
          </a:p>
        </p:txBody>
      </p:sp>
      <p:pic>
        <p:nvPicPr>
          <p:cNvPr id="4" name="Picture 3" descr="A screenshot of a computer&#10;&#10;Description automatically generated">
            <a:extLst>
              <a:ext uri="{FF2B5EF4-FFF2-40B4-BE49-F238E27FC236}">
                <a16:creationId xmlns:a16="http://schemas.microsoft.com/office/drawing/2014/main" id="{F1F893C4-48E5-54DA-1ACA-40DE7FA8248D}"/>
              </a:ext>
            </a:extLst>
          </p:cNvPr>
          <p:cNvPicPr>
            <a:picLocks noChangeAspect="1"/>
          </p:cNvPicPr>
          <p:nvPr/>
        </p:nvPicPr>
        <p:blipFill>
          <a:blip r:embed="rId2"/>
          <a:stretch>
            <a:fillRect/>
          </a:stretch>
        </p:blipFill>
        <p:spPr>
          <a:xfrm>
            <a:off x="2103783" y="1554816"/>
            <a:ext cx="4936435" cy="2547387"/>
          </a:xfrm>
          <a:prstGeom prst="rect">
            <a:avLst/>
          </a:prstGeom>
        </p:spPr>
      </p:pic>
      <p:sp>
        <p:nvSpPr>
          <p:cNvPr id="5" name="TextBox 4">
            <a:extLst>
              <a:ext uri="{FF2B5EF4-FFF2-40B4-BE49-F238E27FC236}">
                <a16:creationId xmlns:a16="http://schemas.microsoft.com/office/drawing/2014/main" id="{EBCDFD87-7B3D-DDF5-2927-30E9A05A6100}"/>
              </a:ext>
            </a:extLst>
          </p:cNvPr>
          <p:cNvSpPr txBox="1"/>
          <p:nvPr/>
        </p:nvSpPr>
        <p:spPr>
          <a:xfrm>
            <a:off x="624201" y="923069"/>
            <a:ext cx="8101588" cy="11012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285750">
              <a:lnSpc>
                <a:spcPct val="118181"/>
              </a:lnSpc>
              <a:buFont typeface="Arial"/>
              <a:buChar char="•"/>
            </a:pPr>
            <a:r>
              <a:rPr lang="de-DE" sz="1400" dirty="0">
                <a:latin typeface="Arial"/>
                <a:cs typeface="Arial"/>
              </a:rPr>
              <a:t>A large-</a:t>
            </a:r>
            <a:r>
              <a:rPr lang="de-DE" sz="1400" dirty="0" err="1">
                <a:latin typeface="Arial"/>
                <a:cs typeface="Arial"/>
              </a:rPr>
              <a:t>scale</a:t>
            </a:r>
            <a:r>
              <a:rPr lang="de-DE" sz="1400" dirty="0">
                <a:latin typeface="Arial"/>
                <a:cs typeface="Arial"/>
              </a:rPr>
              <a:t>, open-source </a:t>
            </a:r>
            <a:r>
              <a:rPr lang="de-DE" sz="1400" dirty="0" err="1">
                <a:latin typeface="Arial"/>
                <a:cs typeface="Arial"/>
              </a:rPr>
              <a:t>platform</a:t>
            </a:r>
            <a:r>
              <a:rPr lang="de-DE" sz="1400" dirty="0">
                <a:latin typeface="Arial"/>
                <a:cs typeface="Arial"/>
              </a:rPr>
              <a:t> </a:t>
            </a:r>
            <a:r>
              <a:rPr lang="de-DE" sz="1400" dirty="0" err="1">
                <a:latin typeface="Arial"/>
                <a:cs typeface="Arial"/>
              </a:rPr>
              <a:t>of</a:t>
            </a:r>
            <a:r>
              <a:rPr lang="de-DE" sz="1400" dirty="0">
                <a:latin typeface="Arial"/>
                <a:cs typeface="Arial"/>
              </a:rPr>
              <a:t> </a:t>
            </a:r>
            <a:r>
              <a:rPr lang="de-DE" sz="1400" dirty="0" err="1">
                <a:latin typeface="Arial"/>
                <a:cs typeface="Arial"/>
              </a:rPr>
              <a:t>scholarly</a:t>
            </a:r>
            <a:r>
              <a:rPr lang="de-DE" sz="1400" dirty="0">
                <a:latin typeface="Arial"/>
                <a:cs typeface="Arial"/>
              </a:rPr>
              <a:t> </a:t>
            </a:r>
            <a:r>
              <a:rPr lang="de-DE" sz="1400" dirty="0" err="1">
                <a:latin typeface="Arial"/>
                <a:cs typeface="Arial"/>
              </a:rPr>
              <a:t>works</a:t>
            </a:r>
            <a:r>
              <a:rPr lang="de-DE" sz="1400" dirty="0">
                <a:latin typeface="Arial"/>
                <a:cs typeface="Arial"/>
              </a:rPr>
              <a:t>, </a:t>
            </a:r>
            <a:r>
              <a:rPr lang="de-DE" sz="1400" dirty="0" err="1">
                <a:latin typeface="Arial"/>
                <a:cs typeface="Arial"/>
              </a:rPr>
              <a:t>authors</a:t>
            </a:r>
            <a:r>
              <a:rPr lang="de-DE" sz="1400" dirty="0">
                <a:latin typeface="Arial"/>
                <a:cs typeface="Arial"/>
              </a:rPr>
              <a:t>, </a:t>
            </a:r>
            <a:r>
              <a:rPr lang="de-DE" sz="1400" dirty="0" err="1">
                <a:latin typeface="Arial"/>
                <a:cs typeface="Arial"/>
              </a:rPr>
              <a:t>institutions</a:t>
            </a:r>
            <a:r>
              <a:rPr lang="de-DE" sz="1400" dirty="0">
                <a:latin typeface="Arial"/>
                <a:cs typeface="Arial"/>
              </a:rPr>
              <a:t>, </a:t>
            </a:r>
            <a:r>
              <a:rPr lang="de-DE" sz="1400" dirty="0" err="1">
                <a:latin typeface="Arial"/>
                <a:cs typeface="Arial"/>
              </a:rPr>
              <a:t>concepts</a:t>
            </a:r>
            <a:r>
              <a:rPr lang="de-DE" sz="1400" dirty="0">
                <a:latin typeface="Arial"/>
                <a:cs typeface="Arial"/>
              </a:rPr>
              <a:t> </a:t>
            </a:r>
            <a:r>
              <a:rPr lang="de-DE" sz="1400" dirty="0" err="1">
                <a:latin typeface="Arial"/>
                <a:cs typeface="Arial"/>
              </a:rPr>
              <a:t>etc</a:t>
            </a:r>
            <a:endParaRPr lang="en-US" sz="1400" dirty="0">
              <a:latin typeface="Arial"/>
              <a:cs typeface="Arial"/>
            </a:endParaRPr>
          </a:p>
          <a:p>
            <a:pPr marL="514350" indent="-285750">
              <a:lnSpc>
                <a:spcPct val="118181"/>
              </a:lnSpc>
              <a:buFont typeface="Arial"/>
              <a:buChar char="•"/>
            </a:pPr>
            <a:r>
              <a:rPr lang="de-DE" sz="1400" dirty="0" err="1">
                <a:latin typeface="Arial"/>
                <a:cs typeface="Arial"/>
              </a:rPr>
              <a:t>Designed</a:t>
            </a:r>
            <a:r>
              <a:rPr lang="de-DE" sz="1400" dirty="0">
                <a:latin typeface="Arial"/>
                <a:cs typeface="Arial"/>
              </a:rPr>
              <a:t> </a:t>
            </a:r>
            <a:r>
              <a:rPr lang="de-DE" sz="1400" dirty="0" err="1">
                <a:latin typeface="Arial"/>
                <a:cs typeface="Arial"/>
              </a:rPr>
              <a:t>to</a:t>
            </a:r>
            <a:r>
              <a:rPr lang="de-DE" sz="1400" dirty="0">
                <a:latin typeface="Arial"/>
                <a:cs typeface="Arial"/>
              </a:rPr>
              <a:t> </a:t>
            </a:r>
            <a:r>
              <a:rPr lang="de-DE" sz="1400" dirty="0" err="1">
                <a:latin typeface="Arial"/>
                <a:cs typeface="Arial"/>
              </a:rPr>
              <a:t>replace</a:t>
            </a:r>
            <a:r>
              <a:rPr lang="de-DE" sz="1400" dirty="0">
                <a:latin typeface="Arial"/>
                <a:cs typeface="Arial"/>
              </a:rPr>
              <a:t> Microsoft Academic Graph (MAG) after </a:t>
            </a:r>
            <a:r>
              <a:rPr lang="de-DE" sz="1400" dirty="0" err="1">
                <a:latin typeface="Arial"/>
                <a:cs typeface="Arial"/>
              </a:rPr>
              <a:t>it</a:t>
            </a:r>
            <a:r>
              <a:rPr lang="de-DE" sz="1400" dirty="0">
                <a:latin typeface="Arial"/>
                <a:cs typeface="Arial"/>
              </a:rPr>
              <a:t> was </a:t>
            </a:r>
            <a:r>
              <a:rPr lang="de-DE" sz="1400" dirty="0" err="1">
                <a:latin typeface="Arial"/>
                <a:cs typeface="Arial"/>
              </a:rPr>
              <a:t>discontinued</a:t>
            </a:r>
            <a:endParaRPr lang="en-US" sz="1400" dirty="0">
              <a:latin typeface="Arial"/>
              <a:cs typeface="Arial"/>
            </a:endParaRPr>
          </a:p>
          <a:p>
            <a:pPr marL="228600">
              <a:lnSpc>
                <a:spcPct val="118181"/>
              </a:lnSpc>
            </a:pPr>
            <a:endParaRPr lang="de-DE" sz="1400" dirty="0">
              <a:latin typeface="Arial"/>
              <a:cs typeface="Arial"/>
            </a:endParaRPr>
          </a:p>
          <a:p>
            <a:pPr algn="l"/>
            <a:endParaRPr lang="en-US" sz="1600" dirty="0"/>
          </a:p>
        </p:txBody>
      </p:sp>
      <p:sp>
        <p:nvSpPr>
          <p:cNvPr id="6" name="TextBox 5">
            <a:extLst>
              <a:ext uri="{FF2B5EF4-FFF2-40B4-BE49-F238E27FC236}">
                <a16:creationId xmlns:a16="http://schemas.microsoft.com/office/drawing/2014/main" id="{9ABB2A32-3401-AD74-ADB3-B5C333E771A2}"/>
              </a:ext>
            </a:extLst>
          </p:cNvPr>
          <p:cNvSpPr txBox="1"/>
          <p:nvPr/>
        </p:nvSpPr>
        <p:spPr>
          <a:xfrm>
            <a:off x="3349487" y="4099063"/>
            <a:ext cx="2743200"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dirty="0"/>
              <a:t>https://www.lluiscodina.com/openalex-scopus/</a:t>
            </a:r>
          </a:p>
        </p:txBody>
      </p:sp>
      <p:sp>
        <p:nvSpPr>
          <p:cNvPr id="3" name="Date Placeholder 2">
            <a:extLst>
              <a:ext uri="{FF2B5EF4-FFF2-40B4-BE49-F238E27FC236}">
                <a16:creationId xmlns:a16="http://schemas.microsoft.com/office/drawing/2014/main" id="{CAB1BF37-01EB-70B9-AB4B-A9BB43501F33}"/>
              </a:ext>
            </a:extLst>
          </p:cNvPr>
          <p:cNvSpPr>
            <a:spLocks noGrp="1"/>
          </p:cNvSpPr>
          <p:nvPr>
            <p:ph type="dt" sz="half" idx="7"/>
          </p:nvPr>
        </p:nvSpPr>
        <p:spPr/>
        <p:txBody>
          <a:bodyPr/>
          <a:lstStyle/>
          <a:p>
            <a:pPr lvl="0"/>
            <a:fld id="{91937D6D-7862-46E7-BB7F-F9689F24EABE}" type="datetime1">
              <a:rPr lang="en-US" smtClean="0"/>
              <a:t>1/14/2025</a:t>
            </a:fld>
            <a:endParaRPr lang="en-AE"/>
          </a:p>
        </p:txBody>
      </p:sp>
      <p:sp>
        <p:nvSpPr>
          <p:cNvPr id="7" name="Slide Number Placeholder 6">
            <a:extLst>
              <a:ext uri="{FF2B5EF4-FFF2-40B4-BE49-F238E27FC236}">
                <a16:creationId xmlns:a16="http://schemas.microsoft.com/office/drawing/2014/main" id="{644296A5-4111-32F4-4EAF-D63A7FF64182}"/>
              </a:ext>
            </a:extLst>
          </p:cNvPr>
          <p:cNvSpPr>
            <a:spLocks noGrp="1"/>
          </p:cNvSpPr>
          <p:nvPr>
            <p:ph type="sldNum" sz="quarter" idx="8"/>
          </p:nvPr>
        </p:nvSpPr>
        <p:spPr/>
        <p:txBody>
          <a:bodyPr/>
          <a:lstStyle/>
          <a:p>
            <a:pPr lvl="0"/>
            <a:r>
              <a:rPr lang="de-DE"/>
              <a:t>Seite </a:t>
            </a:r>
            <a:fld id="{91EAD467-CAD9-422F-8CD0-DF705521FF2B}" type="slidenum">
              <a:rPr smtClean="0"/>
              <a:t>3</a:t>
            </a:fld>
            <a:endParaRPr lang="de-DE"/>
          </a:p>
        </p:txBody>
      </p:sp>
    </p:spTree>
    <p:extLst>
      <p:ext uri="{BB962C8B-B14F-4D97-AF65-F5344CB8AC3E}">
        <p14:creationId xmlns:p14="http://schemas.microsoft.com/office/powerpoint/2010/main" val="4026598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A300-D8D7-A320-2E74-F618F9D9D1E2}"/>
              </a:ext>
            </a:extLst>
          </p:cNvPr>
          <p:cNvSpPr>
            <a:spLocks noGrp="1"/>
          </p:cNvSpPr>
          <p:nvPr>
            <p:ph type="title"/>
          </p:nvPr>
        </p:nvSpPr>
        <p:spPr/>
        <p:txBody>
          <a:bodyPr/>
          <a:lstStyle/>
          <a:p>
            <a:r>
              <a:rPr lang="en-US" dirty="0"/>
              <a:t>Remaining work</a:t>
            </a:r>
            <a:endParaRPr lang="en-AE" dirty="0"/>
          </a:p>
        </p:txBody>
      </p:sp>
      <p:sp>
        <p:nvSpPr>
          <p:cNvPr id="3" name="Text Placeholder 2">
            <a:extLst>
              <a:ext uri="{FF2B5EF4-FFF2-40B4-BE49-F238E27FC236}">
                <a16:creationId xmlns:a16="http://schemas.microsoft.com/office/drawing/2014/main" id="{7597B67B-E924-BF2D-2194-4CF9991FB299}"/>
              </a:ext>
            </a:extLst>
          </p:cNvPr>
          <p:cNvSpPr>
            <a:spLocks noGrp="1"/>
          </p:cNvSpPr>
          <p:nvPr>
            <p:ph type="body" idx="4294967295"/>
          </p:nvPr>
        </p:nvSpPr>
        <p:spPr>
          <a:xfrm>
            <a:off x="903683" y="1161004"/>
            <a:ext cx="8099819" cy="1161282"/>
          </a:xfrm>
        </p:spPr>
        <p:txBody>
          <a:bodyPr/>
          <a:lstStyle/>
          <a:p>
            <a:pPr marL="514350" indent="-285750">
              <a:lnSpc>
                <a:spcPct val="150000"/>
              </a:lnSpc>
              <a:buFont typeface="Arial" panose="020B0604020202020204" pitchFamily="34" charset="0"/>
              <a:buChar char="•"/>
            </a:pPr>
            <a:r>
              <a:rPr lang="en-US" dirty="0"/>
              <a:t>Will </a:t>
            </a:r>
            <a:r>
              <a:rPr lang="en-US" b="1" dirty="0">
                <a:solidFill>
                  <a:srgbClr val="C00000"/>
                </a:solidFill>
              </a:rPr>
              <a:t>try</a:t>
            </a:r>
            <a:r>
              <a:rPr lang="en-US" dirty="0"/>
              <a:t> to cover Cites and Cited by relationship. </a:t>
            </a:r>
          </a:p>
          <a:p>
            <a:pPr marL="514350" indent="-285750">
              <a:lnSpc>
                <a:spcPct val="150000"/>
              </a:lnSpc>
              <a:buFont typeface="Arial" panose="020B0604020202020204" pitchFamily="34" charset="0"/>
              <a:buChar char="•"/>
            </a:pPr>
            <a:r>
              <a:rPr lang="en-US" dirty="0"/>
              <a:t>Work around more with Gephi to improve visualizations</a:t>
            </a:r>
          </a:p>
          <a:p>
            <a:pPr marL="514350" indent="-285750">
              <a:lnSpc>
                <a:spcPct val="150000"/>
              </a:lnSpc>
              <a:buFont typeface="Arial" panose="020B0604020202020204" pitchFamily="34" charset="0"/>
              <a:buChar char="•"/>
            </a:pPr>
            <a:r>
              <a:rPr lang="en-US" dirty="0"/>
              <a:t>Complete the report.</a:t>
            </a:r>
            <a:endParaRPr lang="en-AE" dirty="0"/>
          </a:p>
        </p:txBody>
      </p:sp>
      <p:sp>
        <p:nvSpPr>
          <p:cNvPr id="4" name="Date Placeholder 3">
            <a:extLst>
              <a:ext uri="{FF2B5EF4-FFF2-40B4-BE49-F238E27FC236}">
                <a16:creationId xmlns:a16="http://schemas.microsoft.com/office/drawing/2014/main" id="{6F606B5D-08EE-F6E0-BBFA-A8508487ABF2}"/>
              </a:ext>
            </a:extLst>
          </p:cNvPr>
          <p:cNvSpPr>
            <a:spLocks noGrp="1"/>
          </p:cNvSpPr>
          <p:nvPr>
            <p:ph type="dt" sz="half" idx="7"/>
          </p:nvPr>
        </p:nvSpPr>
        <p:spPr/>
        <p:txBody>
          <a:bodyPr/>
          <a:lstStyle/>
          <a:p>
            <a:pPr lvl="0"/>
            <a:fld id="{F1378E2F-78AA-42CC-8171-721F195A0C6A}" type="datetime1">
              <a:rPr lang="en-US" smtClean="0"/>
              <a:t>1/14/2025</a:t>
            </a:fld>
            <a:endParaRPr lang="en-AE"/>
          </a:p>
        </p:txBody>
      </p:sp>
      <p:sp>
        <p:nvSpPr>
          <p:cNvPr id="5" name="Slide Number Placeholder 4">
            <a:extLst>
              <a:ext uri="{FF2B5EF4-FFF2-40B4-BE49-F238E27FC236}">
                <a16:creationId xmlns:a16="http://schemas.microsoft.com/office/drawing/2014/main" id="{CF7055B8-EA70-722A-C152-7721D95FBAFA}"/>
              </a:ext>
            </a:extLst>
          </p:cNvPr>
          <p:cNvSpPr>
            <a:spLocks noGrp="1"/>
          </p:cNvSpPr>
          <p:nvPr>
            <p:ph type="sldNum" sz="quarter" idx="8"/>
          </p:nvPr>
        </p:nvSpPr>
        <p:spPr/>
        <p:txBody>
          <a:bodyPr/>
          <a:lstStyle/>
          <a:p>
            <a:pPr lvl="0"/>
            <a:r>
              <a:rPr lang="de-DE"/>
              <a:t>Seite </a:t>
            </a:r>
            <a:fld id="{91EAD467-CAD9-422F-8CD0-DF705521FF2B}" type="slidenum">
              <a:rPr smtClean="0"/>
              <a:t>30</a:t>
            </a:fld>
            <a:endParaRPr lang="de-DE"/>
          </a:p>
        </p:txBody>
      </p:sp>
    </p:spTree>
    <p:extLst>
      <p:ext uri="{BB962C8B-B14F-4D97-AF65-F5344CB8AC3E}">
        <p14:creationId xmlns:p14="http://schemas.microsoft.com/office/powerpoint/2010/main" val="3823650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C753-7611-1C62-D025-00D978D785E8}"/>
              </a:ext>
            </a:extLst>
          </p:cNvPr>
          <p:cNvSpPr>
            <a:spLocks noGrp="1"/>
          </p:cNvSpPr>
          <p:nvPr>
            <p:ph type="ctrTitle"/>
          </p:nvPr>
        </p:nvSpPr>
        <p:spPr/>
        <p:txBody>
          <a:bodyPr/>
          <a:lstStyle/>
          <a:p>
            <a:r>
              <a:rPr lang="en-US" dirty="0"/>
              <a:t>Thank You </a:t>
            </a:r>
            <a:r>
              <a:rPr lang="en-US" dirty="0">
                <a:sym typeface="Wingdings" panose="05000000000000000000" pitchFamily="2" charset="2"/>
              </a:rPr>
              <a:t></a:t>
            </a:r>
            <a:endParaRPr lang="en-AE" dirty="0"/>
          </a:p>
        </p:txBody>
      </p:sp>
      <p:sp>
        <p:nvSpPr>
          <p:cNvPr id="4" name="Date Placeholder 3">
            <a:extLst>
              <a:ext uri="{FF2B5EF4-FFF2-40B4-BE49-F238E27FC236}">
                <a16:creationId xmlns:a16="http://schemas.microsoft.com/office/drawing/2014/main" id="{F4051381-8D9F-120D-F8EB-A8BE1039E9BA}"/>
              </a:ext>
            </a:extLst>
          </p:cNvPr>
          <p:cNvSpPr>
            <a:spLocks noGrp="1"/>
          </p:cNvSpPr>
          <p:nvPr>
            <p:ph type="dt" sz="half" idx="7"/>
          </p:nvPr>
        </p:nvSpPr>
        <p:spPr/>
        <p:txBody>
          <a:bodyPr/>
          <a:lstStyle/>
          <a:p>
            <a:pPr lvl="0"/>
            <a:fld id="{676834BB-F64A-47F3-9501-35A932F07291}" type="datetime1">
              <a:rPr lang="en-US" smtClean="0"/>
              <a:t>1/14/2025</a:t>
            </a:fld>
            <a:endParaRPr lang="de-DE"/>
          </a:p>
        </p:txBody>
      </p:sp>
      <p:sp>
        <p:nvSpPr>
          <p:cNvPr id="6" name="Slide Number Placeholder 5">
            <a:extLst>
              <a:ext uri="{FF2B5EF4-FFF2-40B4-BE49-F238E27FC236}">
                <a16:creationId xmlns:a16="http://schemas.microsoft.com/office/drawing/2014/main" id="{F7D94D1D-33FE-02CB-0BBF-444EF2C6DFEE}"/>
              </a:ext>
            </a:extLst>
          </p:cNvPr>
          <p:cNvSpPr>
            <a:spLocks noGrp="1"/>
          </p:cNvSpPr>
          <p:nvPr>
            <p:ph type="sldNum" sz="quarter" idx="8"/>
          </p:nvPr>
        </p:nvSpPr>
        <p:spPr/>
        <p:txBody>
          <a:bodyPr/>
          <a:lstStyle/>
          <a:p>
            <a:pPr lvl="0"/>
            <a:r>
              <a:rPr lang="de-DE"/>
              <a:t>Seite </a:t>
            </a:r>
            <a:fld id="{CDE9C984-73F2-484E-873D-2626948C8B74}" type="slidenum">
              <a:rPr smtClean="0"/>
              <a:t>31</a:t>
            </a:fld>
            <a:endParaRPr lang="de-DE"/>
          </a:p>
        </p:txBody>
      </p:sp>
    </p:spTree>
    <p:extLst>
      <p:ext uri="{BB962C8B-B14F-4D97-AF65-F5344CB8AC3E}">
        <p14:creationId xmlns:p14="http://schemas.microsoft.com/office/powerpoint/2010/main" val="2167734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CBB8-4F53-7E8C-375A-23EFD7D73748}"/>
              </a:ext>
            </a:extLst>
          </p:cNvPr>
          <p:cNvSpPr>
            <a:spLocks noGrp="1"/>
          </p:cNvSpPr>
          <p:nvPr>
            <p:ph type="title"/>
          </p:nvPr>
        </p:nvSpPr>
        <p:spPr/>
        <p:txBody>
          <a:bodyPr/>
          <a:lstStyle/>
          <a:p>
            <a:r>
              <a:rPr lang="en-US" dirty="0"/>
              <a:t>References</a:t>
            </a:r>
            <a:endParaRPr lang="en-AE" dirty="0"/>
          </a:p>
        </p:txBody>
      </p:sp>
      <p:sp>
        <p:nvSpPr>
          <p:cNvPr id="3" name="Text Placeholder 2">
            <a:extLst>
              <a:ext uri="{FF2B5EF4-FFF2-40B4-BE49-F238E27FC236}">
                <a16:creationId xmlns:a16="http://schemas.microsoft.com/office/drawing/2014/main" id="{8E3BF936-4C84-57DB-E346-75D50B0D2313}"/>
              </a:ext>
            </a:extLst>
          </p:cNvPr>
          <p:cNvSpPr>
            <a:spLocks noGrp="1"/>
          </p:cNvSpPr>
          <p:nvPr>
            <p:ph type="body" idx="4294967295"/>
          </p:nvPr>
        </p:nvSpPr>
        <p:spPr/>
        <p:txBody>
          <a:bodyPr/>
          <a:lstStyle/>
          <a:p>
            <a:pPr marL="514350" indent="-285750">
              <a:lnSpc>
                <a:spcPct val="150000"/>
              </a:lnSpc>
              <a:buFont typeface="Arial" panose="020B0604020202020204" pitchFamily="34" charset="0"/>
              <a:buChar char="•"/>
            </a:pPr>
            <a:r>
              <a:rPr lang="en-US" dirty="0">
                <a:hlinkClick r:id="rId2"/>
              </a:rPr>
              <a:t>https://docs.openalex.org/</a:t>
            </a:r>
            <a:endParaRPr lang="en-US" dirty="0"/>
          </a:p>
          <a:p>
            <a:pPr marL="514350" indent="-285750">
              <a:lnSpc>
                <a:spcPct val="150000"/>
              </a:lnSpc>
              <a:buFont typeface="Arial" panose="020B0604020202020204" pitchFamily="34" charset="0"/>
              <a:buChar char="•"/>
            </a:pPr>
            <a:r>
              <a:rPr lang="en-US" dirty="0">
                <a:hlinkClick r:id="rId3"/>
              </a:rPr>
              <a:t>https://docs.openalex.org/#why-openalex</a:t>
            </a:r>
            <a:endParaRPr lang="en-US" dirty="0"/>
          </a:p>
          <a:p>
            <a:pPr marL="514350" indent="-285750">
              <a:lnSpc>
                <a:spcPct val="150000"/>
              </a:lnSpc>
              <a:buFont typeface="Arial" panose="020B0604020202020204" pitchFamily="34" charset="0"/>
              <a:buChar char="•"/>
            </a:pPr>
            <a:r>
              <a:rPr lang="en-US" dirty="0">
                <a:hlinkClick r:id="rId4"/>
              </a:rPr>
              <a:t>https://docs.openalex.org/quickstart-tutorial</a:t>
            </a:r>
            <a:endParaRPr lang="en-US" dirty="0"/>
          </a:p>
          <a:p>
            <a:pPr marL="514350" indent="-285750">
              <a:lnSpc>
                <a:spcPct val="150000"/>
              </a:lnSpc>
              <a:buFont typeface="Arial" panose="020B0604020202020204" pitchFamily="34" charset="0"/>
              <a:buChar char="•"/>
            </a:pPr>
            <a:r>
              <a:rPr lang="en-US" dirty="0">
                <a:hlinkClick r:id="rId5"/>
              </a:rPr>
              <a:t>https://openalex.org/about</a:t>
            </a:r>
            <a:endParaRPr lang="en-US" dirty="0"/>
          </a:p>
          <a:p>
            <a:pPr marL="514350" indent="-285750">
              <a:lnSpc>
                <a:spcPct val="150000"/>
              </a:lnSpc>
              <a:buFont typeface="Arial" panose="020B0604020202020204" pitchFamily="34" charset="0"/>
              <a:buChar char="•"/>
            </a:pPr>
            <a:r>
              <a:rPr lang="en-US" dirty="0">
                <a:hlinkClick r:id="rId6"/>
              </a:rPr>
              <a:t>https://docs.openalex.org/download-all-data/openalex-snapshot</a:t>
            </a:r>
            <a:endParaRPr lang="en-US" dirty="0"/>
          </a:p>
          <a:p>
            <a:endParaRPr lang="en-AE" dirty="0"/>
          </a:p>
        </p:txBody>
      </p:sp>
      <p:sp>
        <p:nvSpPr>
          <p:cNvPr id="4" name="Date Placeholder 3">
            <a:extLst>
              <a:ext uri="{FF2B5EF4-FFF2-40B4-BE49-F238E27FC236}">
                <a16:creationId xmlns:a16="http://schemas.microsoft.com/office/drawing/2014/main" id="{2BEC024D-CD4E-6F9C-3219-A9C81651AEB5}"/>
              </a:ext>
            </a:extLst>
          </p:cNvPr>
          <p:cNvSpPr>
            <a:spLocks noGrp="1"/>
          </p:cNvSpPr>
          <p:nvPr>
            <p:ph type="dt" sz="half" idx="7"/>
          </p:nvPr>
        </p:nvSpPr>
        <p:spPr/>
        <p:txBody>
          <a:bodyPr/>
          <a:lstStyle/>
          <a:p>
            <a:pPr lvl="0"/>
            <a:fld id="{F1378E2F-78AA-42CC-8171-721F195A0C6A}" type="datetime1">
              <a:rPr lang="en-US" smtClean="0"/>
              <a:t>1/14/2025</a:t>
            </a:fld>
            <a:endParaRPr lang="en-AE"/>
          </a:p>
        </p:txBody>
      </p:sp>
      <p:sp>
        <p:nvSpPr>
          <p:cNvPr id="5" name="Slide Number Placeholder 4">
            <a:extLst>
              <a:ext uri="{FF2B5EF4-FFF2-40B4-BE49-F238E27FC236}">
                <a16:creationId xmlns:a16="http://schemas.microsoft.com/office/drawing/2014/main" id="{53F8E821-0EEB-1B10-9E72-81BE10A54CE9}"/>
              </a:ext>
            </a:extLst>
          </p:cNvPr>
          <p:cNvSpPr>
            <a:spLocks noGrp="1"/>
          </p:cNvSpPr>
          <p:nvPr>
            <p:ph type="sldNum" sz="quarter" idx="8"/>
          </p:nvPr>
        </p:nvSpPr>
        <p:spPr/>
        <p:txBody>
          <a:bodyPr/>
          <a:lstStyle/>
          <a:p>
            <a:pPr lvl="0"/>
            <a:r>
              <a:rPr lang="de-DE"/>
              <a:t>Seite </a:t>
            </a:r>
            <a:fld id="{91EAD467-CAD9-422F-8CD0-DF705521FF2B}" type="slidenum">
              <a:rPr smtClean="0"/>
              <a:t>32</a:t>
            </a:fld>
            <a:endParaRPr lang="de-DE"/>
          </a:p>
        </p:txBody>
      </p:sp>
    </p:spTree>
    <p:extLst>
      <p:ext uri="{BB962C8B-B14F-4D97-AF65-F5344CB8AC3E}">
        <p14:creationId xmlns:p14="http://schemas.microsoft.com/office/powerpoint/2010/main" val="323576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5636-02BA-1EFD-A5D1-E9E201DC4B51}"/>
              </a:ext>
            </a:extLst>
          </p:cNvPr>
          <p:cNvSpPr>
            <a:spLocks noGrp="1"/>
          </p:cNvSpPr>
          <p:nvPr>
            <p:ph type="title"/>
          </p:nvPr>
        </p:nvSpPr>
        <p:spPr/>
        <p:txBody>
          <a:bodyPr/>
          <a:lstStyle/>
          <a:p>
            <a:r>
              <a:rPr lang="en-US" dirty="0" err="1"/>
              <a:t>OpenAlex</a:t>
            </a:r>
            <a:r>
              <a:rPr lang="en-US" dirty="0"/>
              <a:t> Scope</a:t>
            </a:r>
          </a:p>
        </p:txBody>
      </p:sp>
      <p:sp>
        <p:nvSpPr>
          <p:cNvPr id="3" name="Text Placeholder 2">
            <a:extLst>
              <a:ext uri="{FF2B5EF4-FFF2-40B4-BE49-F238E27FC236}">
                <a16:creationId xmlns:a16="http://schemas.microsoft.com/office/drawing/2014/main" id="{BBEA5964-C5E6-F6B9-1F6C-D6EC37E61C73}"/>
              </a:ext>
            </a:extLst>
          </p:cNvPr>
          <p:cNvSpPr>
            <a:spLocks noGrp="1"/>
          </p:cNvSpPr>
          <p:nvPr>
            <p:ph type="body" idx="4294967295"/>
          </p:nvPr>
        </p:nvSpPr>
        <p:spPr>
          <a:xfrm>
            <a:off x="680053" y="953939"/>
            <a:ext cx="8099819" cy="672394"/>
          </a:xfrm>
        </p:spPr>
        <p:txBody>
          <a:bodyPr/>
          <a:lstStyle/>
          <a:p>
            <a:pPr marL="514350" indent="-285750">
              <a:lnSpc>
                <a:spcPct val="118181"/>
              </a:lnSpc>
              <a:buFont typeface="Arial,Sans-Serif"/>
              <a:buChar char="•"/>
            </a:pPr>
            <a:r>
              <a:rPr lang="de-DE" sz="1400" dirty="0" err="1"/>
              <a:t>Millions</a:t>
            </a:r>
            <a:r>
              <a:rPr lang="de-DE" sz="1400" dirty="0"/>
              <a:t> </a:t>
            </a:r>
            <a:r>
              <a:rPr lang="de-DE" sz="1400" dirty="0" err="1"/>
              <a:t>of</a:t>
            </a:r>
            <a:r>
              <a:rPr lang="de-DE" sz="1400" dirty="0"/>
              <a:t> Works (</a:t>
            </a:r>
            <a:r>
              <a:rPr lang="de-DE" sz="1400" dirty="0" err="1"/>
              <a:t>papers</a:t>
            </a:r>
            <a:r>
              <a:rPr lang="de-DE" sz="1400" dirty="0"/>
              <a:t>, </a:t>
            </a:r>
            <a:r>
              <a:rPr lang="de-DE" sz="1400" dirty="0" err="1"/>
              <a:t>proceedings</a:t>
            </a:r>
            <a:r>
              <a:rPr lang="de-DE" sz="1400" dirty="0"/>
              <a:t> etc.)</a:t>
            </a:r>
            <a:endParaRPr lang="en-US" sz="1400" dirty="0"/>
          </a:p>
          <a:p>
            <a:pPr marL="514350" indent="-285750">
              <a:lnSpc>
                <a:spcPct val="118181"/>
              </a:lnSpc>
              <a:buFont typeface="Arial,Sans-Serif"/>
              <a:buChar char="•"/>
            </a:pPr>
            <a:r>
              <a:rPr lang="de-DE" sz="1400" dirty="0"/>
              <a:t>Works, </a:t>
            </a:r>
            <a:r>
              <a:rPr lang="de-DE" sz="1400" dirty="0" err="1"/>
              <a:t>Authors</a:t>
            </a:r>
            <a:r>
              <a:rPr lang="de-DE" sz="1400" dirty="0"/>
              <a:t>, </a:t>
            </a:r>
            <a:r>
              <a:rPr lang="de-DE" sz="1400" dirty="0" err="1"/>
              <a:t>Institutions</a:t>
            </a:r>
            <a:r>
              <a:rPr lang="de-DE" sz="1400" dirty="0"/>
              <a:t>, </a:t>
            </a:r>
            <a:r>
              <a:rPr lang="de-DE" sz="1400" dirty="0" err="1"/>
              <a:t>Venues</a:t>
            </a:r>
            <a:r>
              <a:rPr lang="de-DE" sz="1400" dirty="0"/>
              <a:t> (</a:t>
            </a:r>
            <a:r>
              <a:rPr lang="de-DE" sz="1400" dirty="0" err="1"/>
              <a:t>journals</a:t>
            </a:r>
            <a:r>
              <a:rPr lang="de-DE" sz="1400" dirty="0"/>
              <a:t>/</a:t>
            </a:r>
            <a:r>
              <a:rPr lang="de-DE" sz="1400" dirty="0" err="1"/>
              <a:t>conferences</a:t>
            </a:r>
            <a:r>
              <a:rPr lang="de-DE" sz="1400" dirty="0"/>
              <a:t>), </a:t>
            </a:r>
            <a:r>
              <a:rPr lang="de-DE" sz="1400" dirty="0" err="1"/>
              <a:t>Concepts</a:t>
            </a:r>
            <a:r>
              <a:rPr lang="de-DE" sz="1400" dirty="0"/>
              <a:t> (</a:t>
            </a:r>
            <a:r>
              <a:rPr lang="de-DE" sz="1400" dirty="0" err="1"/>
              <a:t>subjects</a:t>
            </a:r>
            <a:r>
              <a:rPr lang="de-DE" sz="1400" dirty="0"/>
              <a:t>/</a:t>
            </a:r>
            <a:r>
              <a:rPr lang="de-DE" sz="1400" dirty="0" err="1"/>
              <a:t>topics</a:t>
            </a:r>
            <a:r>
              <a:rPr lang="de-DE" sz="1400" dirty="0"/>
              <a:t>)</a:t>
            </a:r>
            <a:endParaRPr lang="en-US" sz="1400" dirty="0"/>
          </a:p>
          <a:p>
            <a:endParaRPr lang="en-US" sz="1400" dirty="0"/>
          </a:p>
        </p:txBody>
      </p:sp>
      <p:pic>
        <p:nvPicPr>
          <p:cNvPr id="4" name="Picture 3" descr="A screenshot of a search engine&#10;&#10;Description automatically generated">
            <a:extLst>
              <a:ext uri="{FF2B5EF4-FFF2-40B4-BE49-F238E27FC236}">
                <a16:creationId xmlns:a16="http://schemas.microsoft.com/office/drawing/2014/main" id="{E12BD7B2-2031-7EE8-EC40-EA002E9CE8E1}"/>
              </a:ext>
            </a:extLst>
          </p:cNvPr>
          <p:cNvPicPr>
            <a:picLocks noChangeAspect="1"/>
          </p:cNvPicPr>
          <p:nvPr/>
        </p:nvPicPr>
        <p:blipFill>
          <a:blip r:embed="rId2"/>
          <a:stretch>
            <a:fillRect/>
          </a:stretch>
        </p:blipFill>
        <p:spPr>
          <a:xfrm>
            <a:off x="1713879" y="1623805"/>
            <a:ext cx="6039265" cy="2608194"/>
          </a:xfrm>
          <a:prstGeom prst="rect">
            <a:avLst/>
          </a:prstGeom>
        </p:spPr>
      </p:pic>
      <p:sp>
        <p:nvSpPr>
          <p:cNvPr id="5" name="Date Placeholder 4">
            <a:extLst>
              <a:ext uri="{FF2B5EF4-FFF2-40B4-BE49-F238E27FC236}">
                <a16:creationId xmlns:a16="http://schemas.microsoft.com/office/drawing/2014/main" id="{64EA6037-B2B2-3CFB-7304-EC68842BA3D2}"/>
              </a:ext>
            </a:extLst>
          </p:cNvPr>
          <p:cNvSpPr>
            <a:spLocks noGrp="1"/>
          </p:cNvSpPr>
          <p:nvPr>
            <p:ph type="dt" sz="half" idx="7"/>
          </p:nvPr>
        </p:nvSpPr>
        <p:spPr/>
        <p:txBody>
          <a:bodyPr/>
          <a:lstStyle/>
          <a:p>
            <a:pPr lvl="0"/>
            <a:fld id="{DED221A9-3CF3-4DA2-A611-ED6660C28120}" type="datetime1">
              <a:rPr lang="en-US" smtClean="0"/>
              <a:t>1/14/2025</a:t>
            </a:fld>
            <a:endParaRPr lang="en-AE"/>
          </a:p>
        </p:txBody>
      </p:sp>
      <p:sp>
        <p:nvSpPr>
          <p:cNvPr id="6" name="Slide Number Placeholder 5">
            <a:extLst>
              <a:ext uri="{FF2B5EF4-FFF2-40B4-BE49-F238E27FC236}">
                <a16:creationId xmlns:a16="http://schemas.microsoft.com/office/drawing/2014/main" id="{D5434E70-8F4F-1CC3-F8BB-AE0AE3DBF78E}"/>
              </a:ext>
            </a:extLst>
          </p:cNvPr>
          <p:cNvSpPr>
            <a:spLocks noGrp="1"/>
          </p:cNvSpPr>
          <p:nvPr>
            <p:ph type="sldNum" sz="quarter" idx="8"/>
          </p:nvPr>
        </p:nvSpPr>
        <p:spPr/>
        <p:txBody>
          <a:bodyPr/>
          <a:lstStyle/>
          <a:p>
            <a:pPr lvl="0"/>
            <a:r>
              <a:rPr lang="de-DE"/>
              <a:t>Seite </a:t>
            </a:r>
            <a:fld id="{91EAD467-CAD9-422F-8CD0-DF705521FF2B}" type="slidenum">
              <a:rPr smtClean="0"/>
              <a:t>4</a:t>
            </a:fld>
            <a:endParaRPr lang="de-DE"/>
          </a:p>
        </p:txBody>
      </p:sp>
    </p:spTree>
    <p:extLst>
      <p:ext uri="{BB962C8B-B14F-4D97-AF65-F5344CB8AC3E}">
        <p14:creationId xmlns:p14="http://schemas.microsoft.com/office/powerpoint/2010/main" val="376831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E3CE-ADCD-2EAC-51BE-7D4BB75516AC}"/>
              </a:ext>
            </a:extLst>
          </p:cNvPr>
          <p:cNvSpPr>
            <a:spLocks noGrp="1"/>
          </p:cNvSpPr>
          <p:nvPr>
            <p:ph type="title"/>
          </p:nvPr>
        </p:nvSpPr>
        <p:spPr/>
        <p:txBody>
          <a:bodyPr/>
          <a:lstStyle/>
          <a:p>
            <a:r>
              <a:rPr lang="en-US" dirty="0"/>
              <a:t>Why did we choose </a:t>
            </a:r>
            <a:r>
              <a:rPr lang="en-US" dirty="0" err="1"/>
              <a:t>OpenAlex</a:t>
            </a:r>
            <a:r>
              <a:rPr lang="en-US" dirty="0"/>
              <a:t>?</a:t>
            </a:r>
          </a:p>
        </p:txBody>
      </p:sp>
      <p:sp>
        <p:nvSpPr>
          <p:cNvPr id="3" name="Text Placeholder 2">
            <a:extLst>
              <a:ext uri="{FF2B5EF4-FFF2-40B4-BE49-F238E27FC236}">
                <a16:creationId xmlns:a16="http://schemas.microsoft.com/office/drawing/2014/main" id="{6051FC66-08C2-6D30-0F21-E72C515AB0CB}"/>
              </a:ext>
            </a:extLst>
          </p:cNvPr>
          <p:cNvSpPr>
            <a:spLocks noGrp="1"/>
          </p:cNvSpPr>
          <p:nvPr>
            <p:ph type="body" idx="4294967295"/>
          </p:nvPr>
        </p:nvSpPr>
        <p:spPr>
          <a:xfrm>
            <a:off x="700097" y="1070604"/>
            <a:ext cx="5358917" cy="2727819"/>
          </a:xfrm>
        </p:spPr>
        <p:txBody>
          <a:bodyPr/>
          <a:lstStyle/>
          <a:p>
            <a:pPr marL="514350" indent="-285750">
              <a:lnSpc>
                <a:spcPct val="118181"/>
              </a:lnSpc>
              <a:buFont typeface="Arial,Sans-Serif"/>
              <a:buChar char="•"/>
            </a:pPr>
            <a:r>
              <a:rPr lang="de-DE" sz="1300" b="1" dirty="0"/>
              <a:t>Rich </a:t>
            </a:r>
            <a:r>
              <a:rPr lang="de-DE" sz="1300" b="1" dirty="0" err="1"/>
              <a:t>Metadata</a:t>
            </a:r>
            <a:r>
              <a:rPr lang="de-DE" sz="1300" dirty="0"/>
              <a:t>: </a:t>
            </a:r>
            <a:r>
              <a:rPr lang="en-US" sz="1300" dirty="0"/>
              <a:t>Includes metadata for authors, works, venues, institutions, and research topics</a:t>
            </a:r>
          </a:p>
          <a:p>
            <a:pPr marL="514350" indent="-285750">
              <a:lnSpc>
                <a:spcPct val="118181"/>
              </a:lnSpc>
              <a:buFont typeface="Arial,Sans-Serif"/>
              <a:buChar char="•"/>
            </a:pPr>
            <a:r>
              <a:rPr lang="de-DE" sz="1300" b="1" dirty="0"/>
              <a:t>Ideal </a:t>
            </a:r>
            <a:r>
              <a:rPr lang="de-DE" sz="1300" b="1" dirty="0" err="1"/>
              <a:t>for</a:t>
            </a:r>
            <a:r>
              <a:rPr lang="de-DE" sz="1300" b="1" dirty="0"/>
              <a:t> Knowledge Graphs</a:t>
            </a:r>
            <a:r>
              <a:rPr lang="de-DE" sz="1300" dirty="0"/>
              <a:t>: Structured </a:t>
            </a:r>
            <a:r>
              <a:rPr lang="de-DE" sz="1300" dirty="0" err="1"/>
              <a:t>data</a:t>
            </a:r>
            <a:r>
              <a:rPr lang="de-DE" sz="1300" dirty="0"/>
              <a:t> </a:t>
            </a:r>
            <a:r>
              <a:rPr lang="de-DE" sz="1300" dirty="0" err="1"/>
              <a:t>that</a:t>
            </a:r>
            <a:r>
              <a:rPr lang="de-DE" sz="1300" dirty="0"/>
              <a:t> </a:t>
            </a:r>
            <a:r>
              <a:rPr lang="de-DE" sz="1300" dirty="0" err="1"/>
              <a:t>naturally</a:t>
            </a:r>
            <a:r>
              <a:rPr lang="de-DE" sz="1300" dirty="0"/>
              <a:t> </a:t>
            </a:r>
            <a:r>
              <a:rPr lang="de-DE" sz="1300" dirty="0" err="1"/>
              <a:t>maps</a:t>
            </a:r>
            <a:r>
              <a:rPr lang="de-DE" sz="1300" dirty="0"/>
              <a:t> </a:t>
            </a:r>
            <a:r>
              <a:rPr lang="de-DE" sz="1300" dirty="0" err="1"/>
              <a:t>to</a:t>
            </a:r>
            <a:r>
              <a:rPr lang="de-DE" sz="1300" dirty="0"/>
              <a:t> </a:t>
            </a:r>
            <a:r>
              <a:rPr lang="de-DE" sz="1300" dirty="0" err="1"/>
              <a:t>nodes</a:t>
            </a:r>
            <a:r>
              <a:rPr lang="de-DE" sz="1300" dirty="0"/>
              <a:t> and </a:t>
            </a:r>
            <a:r>
              <a:rPr lang="de-DE" sz="1300" dirty="0" err="1"/>
              <a:t>edges</a:t>
            </a:r>
            <a:endParaRPr lang="de-DE" sz="1300" dirty="0"/>
          </a:p>
          <a:p>
            <a:pPr marL="514350" indent="-285750">
              <a:lnSpc>
                <a:spcPct val="118181"/>
              </a:lnSpc>
              <a:buFont typeface="Arial,Sans-Serif"/>
              <a:buChar char="•"/>
            </a:pPr>
            <a:r>
              <a:rPr lang="en-US" sz="1300" b="1" dirty="0"/>
              <a:t>API Access: </a:t>
            </a:r>
            <a:r>
              <a:rPr lang="en-US" sz="1300" dirty="0"/>
              <a:t>Offers a robust API for easy data retrieval and integration into research projects.</a:t>
            </a:r>
          </a:p>
          <a:p>
            <a:pPr marL="514350" indent="-285750">
              <a:lnSpc>
                <a:spcPct val="118181"/>
              </a:lnSpc>
              <a:buFont typeface="Arial,Sans-Serif"/>
              <a:buChar char="•"/>
            </a:pPr>
            <a:r>
              <a:rPr lang="en-US" sz="1300" b="1" dirty="0"/>
              <a:t>Open Licensing: </a:t>
            </a:r>
            <a:r>
              <a:rPr lang="en-US" sz="1300" dirty="0"/>
              <a:t>Operates under an open license, ensuring unrestricted access and use.</a:t>
            </a:r>
          </a:p>
          <a:p>
            <a:pPr marL="514350" indent="-285750">
              <a:lnSpc>
                <a:spcPct val="118181"/>
              </a:lnSpc>
              <a:buFont typeface="Arial,Sans-Serif"/>
              <a:buChar char="•"/>
            </a:pPr>
            <a:r>
              <a:rPr lang="en-US" sz="1300" b="1" dirty="0"/>
              <a:t>Use Cases: </a:t>
            </a:r>
            <a:r>
              <a:rPr lang="en-US" sz="1300" dirty="0"/>
              <a:t>Ideal for bibliometric analysis, research trend exploration, and knowledge graph building.</a:t>
            </a:r>
            <a:endParaRPr lang="de-DE" sz="1300" dirty="0"/>
          </a:p>
          <a:p>
            <a:pPr marL="514350" indent="-285750">
              <a:lnSpc>
                <a:spcPct val="118181"/>
              </a:lnSpc>
              <a:buFont typeface="Arial,Sans-Serif"/>
              <a:buChar char="•"/>
            </a:pPr>
            <a:endParaRPr lang="en-US" sz="1400"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BF813744-FB54-1198-D8FC-2B1B6D0DA8E6}"/>
              </a:ext>
            </a:extLst>
          </p:cNvPr>
          <p:cNvPicPr>
            <a:picLocks noChangeAspect="1"/>
          </p:cNvPicPr>
          <p:nvPr/>
        </p:nvPicPr>
        <p:blipFill>
          <a:blip r:embed="rId2"/>
          <a:stretch>
            <a:fillRect/>
          </a:stretch>
        </p:blipFill>
        <p:spPr>
          <a:xfrm>
            <a:off x="6059014" y="1065604"/>
            <a:ext cx="2944488" cy="2605415"/>
          </a:xfrm>
          <a:prstGeom prst="rect">
            <a:avLst/>
          </a:prstGeom>
        </p:spPr>
      </p:pic>
      <p:sp>
        <p:nvSpPr>
          <p:cNvPr id="5" name="Date Placeholder 4">
            <a:extLst>
              <a:ext uri="{FF2B5EF4-FFF2-40B4-BE49-F238E27FC236}">
                <a16:creationId xmlns:a16="http://schemas.microsoft.com/office/drawing/2014/main" id="{ADEDD671-7833-8699-4F48-76A128B02DBB}"/>
              </a:ext>
            </a:extLst>
          </p:cNvPr>
          <p:cNvSpPr>
            <a:spLocks noGrp="1"/>
          </p:cNvSpPr>
          <p:nvPr>
            <p:ph type="dt" sz="half" idx="7"/>
          </p:nvPr>
        </p:nvSpPr>
        <p:spPr/>
        <p:txBody>
          <a:bodyPr/>
          <a:lstStyle/>
          <a:p>
            <a:pPr lvl="0"/>
            <a:fld id="{0A8AB849-B063-4240-B8B0-DD95A97E9E81}" type="datetime1">
              <a:rPr lang="en-US" smtClean="0"/>
              <a:t>1/14/2025</a:t>
            </a:fld>
            <a:endParaRPr lang="en-AE"/>
          </a:p>
        </p:txBody>
      </p:sp>
      <p:sp>
        <p:nvSpPr>
          <p:cNvPr id="6" name="Slide Number Placeholder 5">
            <a:extLst>
              <a:ext uri="{FF2B5EF4-FFF2-40B4-BE49-F238E27FC236}">
                <a16:creationId xmlns:a16="http://schemas.microsoft.com/office/drawing/2014/main" id="{738D9B9F-EE4F-45B6-F138-BCA3FCFA3AA9}"/>
              </a:ext>
            </a:extLst>
          </p:cNvPr>
          <p:cNvSpPr>
            <a:spLocks noGrp="1"/>
          </p:cNvSpPr>
          <p:nvPr>
            <p:ph type="sldNum" sz="quarter" idx="8"/>
          </p:nvPr>
        </p:nvSpPr>
        <p:spPr/>
        <p:txBody>
          <a:bodyPr/>
          <a:lstStyle/>
          <a:p>
            <a:pPr lvl="0"/>
            <a:r>
              <a:rPr lang="de-DE"/>
              <a:t>Seite </a:t>
            </a:r>
            <a:fld id="{91EAD467-CAD9-422F-8CD0-DF705521FF2B}" type="slidenum">
              <a:rPr smtClean="0"/>
              <a:t>5</a:t>
            </a:fld>
            <a:endParaRPr lang="de-DE"/>
          </a:p>
        </p:txBody>
      </p:sp>
    </p:spTree>
    <p:extLst>
      <p:ext uri="{BB962C8B-B14F-4D97-AF65-F5344CB8AC3E}">
        <p14:creationId xmlns:p14="http://schemas.microsoft.com/office/powerpoint/2010/main" val="52711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EE97F6-6708-DFFF-1DDB-582B850C40B2}"/>
              </a:ext>
            </a:extLst>
          </p:cNvPr>
          <p:cNvSpPr>
            <a:spLocks noGrp="1"/>
          </p:cNvSpPr>
          <p:nvPr>
            <p:ph type="title"/>
          </p:nvPr>
        </p:nvSpPr>
        <p:spPr/>
        <p:txBody>
          <a:bodyPr/>
          <a:lstStyle/>
          <a:p>
            <a:r>
              <a:rPr lang="de-DE" dirty="0" err="1"/>
              <a:t>What</a:t>
            </a:r>
            <a:r>
              <a:rPr lang="de-DE" dirty="0"/>
              <a:t> </a:t>
            </a:r>
            <a:r>
              <a:rPr lang="de-DE" dirty="0" err="1"/>
              <a:t>does</a:t>
            </a:r>
            <a:r>
              <a:rPr lang="de-DE" dirty="0"/>
              <a:t> </a:t>
            </a:r>
            <a:r>
              <a:rPr lang="de-DE" dirty="0" err="1"/>
              <a:t>OpenAlex</a:t>
            </a:r>
            <a:r>
              <a:rPr lang="de-DE" dirty="0"/>
              <a:t> do?</a:t>
            </a:r>
          </a:p>
        </p:txBody>
      </p:sp>
      <p:sp>
        <p:nvSpPr>
          <p:cNvPr id="3" name="Textplatzhalter 2">
            <a:extLst>
              <a:ext uri="{FF2B5EF4-FFF2-40B4-BE49-F238E27FC236}">
                <a16:creationId xmlns:a16="http://schemas.microsoft.com/office/drawing/2014/main" id="{0E1FF882-70D0-0F4F-AAB0-823EFE841BDC}"/>
              </a:ext>
            </a:extLst>
          </p:cNvPr>
          <p:cNvSpPr>
            <a:spLocks noGrp="1"/>
          </p:cNvSpPr>
          <p:nvPr>
            <p:ph type="body" idx="4294967295"/>
          </p:nvPr>
        </p:nvSpPr>
        <p:spPr>
          <a:xfrm>
            <a:off x="755784" y="1152575"/>
            <a:ext cx="8099819" cy="3239691"/>
          </a:xfrm>
        </p:spPr>
        <p:txBody>
          <a:bodyPr/>
          <a:lstStyle/>
          <a:p>
            <a:pPr marL="228600" indent="0"/>
            <a:r>
              <a:rPr lang="de-DE" sz="1400" dirty="0">
                <a:solidFill>
                  <a:schemeClr val="tx1"/>
                </a:solidFill>
                <a:ea typeface="Roboto"/>
                <a:cs typeface="Roboto"/>
              </a:rPr>
              <a:t>The </a:t>
            </a:r>
            <a:r>
              <a:rPr lang="de-DE" sz="1400" dirty="0" err="1">
                <a:solidFill>
                  <a:schemeClr val="tx1"/>
                </a:solidFill>
                <a:ea typeface="Roboto"/>
                <a:cs typeface="Roboto"/>
              </a:rPr>
              <a:t>ancient</a:t>
            </a:r>
            <a:r>
              <a:rPr lang="de-DE" sz="1400" dirty="0">
                <a:solidFill>
                  <a:schemeClr val="tx1"/>
                </a:solidFill>
                <a:ea typeface="Roboto"/>
                <a:cs typeface="Roboto"/>
              </a:rPr>
              <a:t> </a:t>
            </a:r>
            <a:r>
              <a:rPr lang="de-DE" sz="1400" dirty="0">
                <a:solidFill>
                  <a:schemeClr val="tx1"/>
                </a:solidFill>
                <a:ea typeface="Roboto"/>
                <a:cs typeface="Roboto"/>
                <a:hlinkClick r:id="rId2">
                  <a:extLst>
                    <a:ext uri="{A12FA001-AC4F-418D-AE19-62706E023703}">
                      <ahyp:hlinkClr xmlns:ahyp="http://schemas.microsoft.com/office/drawing/2018/hyperlinkcolor" val="tx"/>
                    </a:ext>
                  </a:extLst>
                </a:hlinkClick>
              </a:rPr>
              <a:t>Library of Alexandria</a:t>
            </a:r>
            <a:r>
              <a:rPr lang="de-DE" sz="1400" dirty="0">
                <a:solidFill>
                  <a:schemeClr val="tx1"/>
                </a:solidFill>
                <a:ea typeface="Roboto"/>
                <a:cs typeface="Roboto"/>
              </a:rPr>
              <a:t> </a:t>
            </a:r>
            <a:r>
              <a:rPr lang="de-DE" sz="1400" dirty="0" err="1">
                <a:solidFill>
                  <a:schemeClr val="tx1"/>
                </a:solidFill>
                <a:ea typeface="Roboto"/>
                <a:cs typeface="Roboto"/>
              </a:rPr>
              <a:t>aimed</a:t>
            </a:r>
            <a:r>
              <a:rPr lang="de-DE" sz="1400" dirty="0">
                <a:solidFill>
                  <a:schemeClr val="tx1"/>
                </a:solidFill>
                <a:ea typeface="Roboto"/>
                <a:cs typeface="Roboto"/>
              </a:rPr>
              <a:t> </a:t>
            </a:r>
            <a:r>
              <a:rPr lang="de-DE" sz="1400" dirty="0" err="1">
                <a:solidFill>
                  <a:schemeClr val="tx1"/>
                </a:solidFill>
                <a:ea typeface="Roboto"/>
                <a:cs typeface="Roboto"/>
              </a:rPr>
              <a:t>to</a:t>
            </a:r>
            <a:r>
              <a:rPr lang="de-DE" sz="1400" dirty="0">
                <a:solidFill>
                  <a:schemeClr val="tx1"/>
                </a:solidFill>
                <a:ea typeface="Roboto"/>
                <a:cs typeface="Roboto"/>
              </a:rPr>
              <a:t> </a:t>
            </a:r>
            <a:r>
              <a:rPr lang="de-DE" sz="1400" dirty="0" err="1">
                <a:solidFill>
                  <a:schemeClr val="tx1"/>
                </a:solidFill>
                <a:ea typeface="Roboto"/>
                <a:cs typeface="Roboto"/>
              </a:rPr>
              <a:t>create</a:t>
            </a:r>
            <a:r>
              <a:rPr lang="de-DE" sz="1400" dirty="0">
                <a:solidFill>
                  <a:schemeClr val="tx1"/>
                </a:solidFill>
                <a:ea typeface="Roboto"/>
                <a:cs typeface="Roboto"/>
              </a:rPr>
              <a:t> a universal </a:t>
            </a:r>
            <a:r>
              <a:rPr lang="de-DE" sz="1400" dirty="0" err="1">
                <a:solidFill>
                  <a:schemeClr val="tx1"/>
                </a:solidFill>
                <a:ea typeface="Roboto"/>
                <a:cs typeface="Roboto"/>
              </a:rPr>
              <a:t>collection</a:t>
            </a:r>
            <a:r>
              <a:rPr lang="de-DE" sz="1400" dirty="0">
                <a:solidFill>
                  <a:schemeClr val="tx1"/>
                </a:solidFill>
                <a:ea typeface="Roboto"/>
                <a:cs typeface="Roboto"/>
              </a:rPr>
              <a:t> </a:t>
            </a:r>
            <a:r>
              <a:rPr lang="de-DE" sz="1400" dirty="0" err="1">
                <a:solidFill>
                  <a:schemeClr val="tx1"/>
                </a:solidFill>
                <a:ea typeface="Roboto"/>
                <a:cs typeface="Roboto"/>
              </a:rPr>
              <a:t>of</a:t>
            </a:r>
            <a:r>
              <a:rPr lang="de-DE" sz="1400" dirty="0">
                <a:solidFill>
                  <a:schemeClr val="tx1"/>
                </a:solidFill>
                <a:ea typeface="Roboto"/>
                <a:cs typeface="Roboto"/>
              </a:rPr>
              <a:t> </a:t>
            </a:r>
            <a:r>
              <a:rPr lang="de-DE" sz="1400" dirty="0" err="1">
                <a:solidFill>
                  <a:schemeClr val="tx1"/>
                </a:solidFill>
                <a:ea typeface="Roboto"/>
                <a:cs typeface="Roboto"/>
              </a:rPr>
              <a:t>scholarship</a:t>
            </a:r>
            <a:r>
              <a:rPr lang="de-DE" sz="1400" dirty="0">
                <a:solidFill>
                  <a:schemeClr val="tx1"/>
                </a:solidFill>
                <a:ea typeface="Roboto"/>
                <a:cs typeface="Roboto"/>
              </a:rPr>
              <a:t>, </a:t>
            </a:r>
            <a:r>
              <a:rPr lang="de-DE" sz="1400" dirty="0" err="1">
                <a:solidFill>
                  <a:schemeClr val="tx1"/>
                </a:solidFill>
                <a:ea typeface="Roboto"/>
                <a:cs typeface="Roboto"/>
              </a:rPr>
              <a:t>indexed</a:t>
            </a:r>
            <a:r>
              <a:rPr lang="de-DE" sz="1400" dirty="0">
                <a:solidFill>
                  <a:schemeClr val="tx1"/>
                </a:solidFill>
                <a:ea typeface="Roboto"/>
                <a:cs typeface="Roboto"/>
              </a:rPr>
              <a:t> </a:t>
            </a:r>
            <a:r>
              <a:rPr lang="de-DE" sz="1400" dirty="0" err="1">
                <a:solidFill>
                  <a:schemeClr val="tx1"/>
                </a:solidFill>
                <a:ea typeface="Roboto"/>
                <a:cs typeface="Roboto"/>
              </a:rPr>
              <a:t>using</a:t>
            </a:r>
            <a:r>
              <a:rPr lang="de-DE" sz="1400" dirty="0">
                <a:solidFill>
                  <a:schemeClr val="tx1"/>
                </a:solidFill>
                <a:ea typeface="Roboto"/>
                <a:cs typeface="Roboto"/>
              </a:rPr>
              <a:t> </a:t>
            </a:r>
            <a:r>
              <a:rPr lang="de-DE" sz="1400" dirty="0" err="1">
                <a:solidFill>
                  <a:schemeClr val="tx1"/>
                </a:solidFill>
                <a:ea typeface="Roboto"/>
                <a:cs typeface="Roboto"/>
              </a:rPr>
              <a:t>the</a:t>
            </a:r>
            <a:r>
              <a:rPr lang="de-DE" sz="1400" dirty="0">
                <a:solidFill>
                  <a:schemeClr val="tx1"/>
                </a:solidFill>
                <a:ea typeface="Roboto"/>
                <a:cs typeface="Roboto"/>
              </a:rPr>
              <a:t> </a:t>
            </a:r>
            <a:r>
              <a:rPr lang="de-DE" sz="1400" dirty="0" err="1">
                <a:solidFill>
                  <a:schemeClr val="tx1"/>
                </a:solidFill>
                <a:ea typeface="Roboto"/>
                <a:cs typeface="Roboto"/>
              </a:rPr>
              <a:t>first</a:t>
            </a:r>
            <a:r>
              <a:rPr lang="de-DE" sz="1400" dirty="0">
                <a:solidFill>
                  <a:schemeClr val="tx1"/>
                </a:solidFill>
                <a:ea typeface="Roboto"/>
                <a:cs typeface="Roboto"/>
              </a:rPr>
              <a:t> </a:t>
            </a:r>
            <a:r>
              <a:rPr lang="de-DE" sz="1400" dirty="0" err="1">
                <a:solidFill>
                  <a:schemeClr val="tx1"/>
                </a:solidFill>
                <a:ea typeface="Roboto"/>
                <a:cs typeface="Roboto"/>
              </a:rPr>
              <a:t>library</a:t>
            </a:r>
            <a:r>
              <a:rPr lang="de-DE" sz="1400" dirty="0">
                <a:solidFill>
                  <a:schemeClr val="tx1"/>
                </a:solidFill>
                <a:ea typeface="Roboto"/>
                <a:cs typeface="Roboto"/>
              </a:rPr>
              <a:t> </a:t>
            </a:r>
            <a:r>
              <a:rPr lang="de-DE" sz="1400" dirty="0" err="1">
                <a:solidFill>
                  <a:schemeClr val="tx1"/>
                </a:solidFill>
                <a:ea typeface="Roboto"/>
                <a:cs typeface="Roboto"/>
              </a:rPr>
              <a:t>catalog</a:t>
            </a:r>
            <a:r>
              <a:rPr lang="de-DE" sz="1400" dirty="0">
                <a:solidFill>
                  <a:schemeClr val="tx1"/>
                </a:solidFill>
                <a:ea typeface="Roboto"/>
                <a:cs typeface="Roboto"/>
              </a:rPr>
              <a:t>, </a:t>
            </a:r>
            <a:r>
              <a:rPr lang="de-DE" sz="1400" dirty="0" err="1">
                <a:solidFill>
                  <a:schemeClr val="tx1"/>
                </a:solidFill>
                <a:ea typeface="Roboto"/>
                <a:cs typeface="Roboto"/>
              </a:rPr>
              <a:t>the</a:t>
            </a:r>
            <a:r>
              <a:rPr lang="de-DE" sz="1400" dirty="0">
                <a:solidFill>
                  <a:schemeClr val="tx1"/>
                </a:solidFill>
                <a:ea typeface="Roboto"/>
                <a:cs typeface="Roboto"/>
              </a:rPr>
              <a:t> </a:t>
            </a:r>
            <a:r>
              <a:rPr lang="de-DE" sz="1400" dirty="0">
                <a:solidFill>
                  <a:schemeClr val="tx1"/>
                </a:solidFill>
                <a:ea typeface="Roboto"/>
                <a:cs typeface="Roboto"/>
                <a:hlinkClick r:id="rId3">
                  <a:extLst>
                    <a:ext uri="{A12FA001-AC4F-418D-AE19-62706E023703}">
                      <ahyp:hlinkClr xmlns:ahyp="http://schemas.microsoft.com/office/drawing/2018/hyperlinkcolor" val="tx"/>
                    </a:ext>
                  </a:extLst>
                </a:hlinkClick>
              </a:rPr>
              <a:t>Pinakes.</a:t>
            </a:r>
            <a:r>
              <a:rPr lang="de-DE" sz="1400" dirty="0">
                <a:solidFill>
                  <a:schemeClr val="tx1"/>
                </a:solidFill>
                <a:ea typeface="Roboto"/>
                <a:cs typeface="Roboto"/>
              </a:rPr>
              <a:t> </a:t>
            </a:r>
            <a:r>
              <a:rPr lang="de-DE" sz="1400" dirty="0" err="1">
                <a:solidFill>
                  <a:schemeClr val="tx1"/>
                </a:solidFill>
                <a:ea typeface="Roboto"/>
                <a:cs typeface="Roboto"/>
              </a:rPr>
              <a:t>They're</a:t>
            </a:r>
            <a:r>
              <a:rPr lang="de-DE" sz="1400" dirty="0">
                <a:solidFill>
                  <a:schemeClr val="tx1"/>
                </a:solidFill>
                <a:ea typeface="Roboto"/>
                <a:cs typeface="Roboto"/>
              </a:rPr>
              <a:t> </a:t>
            </a:r>
            <a:r>
              <a:rPr lang="de-DE" sz="1400" dirty="0" err="1">
                <a:solidFill>
                  <a:schemeClr val="tx1"/>
                </a:solidFill>
                <a:ea typeface="Roboto"/>
                <a:cs typeface="Roboto"/>
              </a:rPr>
              <a:t>working</a:t>
            </a:r>
            <a:r>
              <a:rPr lang="de-DE" sz="1400" dirty="0">
                <a:solidFill>
                  <a:schemeClr val="tx1"/>
                </a:solidFill>
                <a:ea typeface="Roboto"/>
                <a:cs typeface="Roboto"/>
              </a:rPr>
              <a:t> </a:t>
            </a:r>
            <a:r>
              <a:rPr lang="de-DE" sz="1400" dirty="0" err="1">
                <a:solidFill>
                  <a:schemeClr val="tx1"/>
                </a:solidFill>
                <a:ea typeface="Roboto"/>
                <a:cs typeface="Roboto"/>
              </a:rPr>
              <a:t>towards</a:t>
            </a:r>
            <a:r>
              <a:rPr lang="de-DE" sz="1400" dirty="0">
                <a:solidFill>
                  <a:schemeClr val="tx1"/>
                </a:solidFill>
                <a:ea typeface="Roboto"/>
                <a:cs typeface="Roboto"/>
              </a:rPr>
              <a:t> </a:t>
            </a:r>
            <a:r>
              <a:rPr lang="de-DE" sz="1400" dirty="0" err="1">
                <a:solidFill>
                  <a:schemeClr val="tx1"/>
                </a:solidFill>
                <a:ea typeface="Roboto"/>
                <a:cs typeface="Roboto"/>
              </a:rPr>
              <a:t>the</a:t>
            </a:r>
            <a:r>
              <a:rPr lang="de-DE" sz="1400" dirty="0">
                <a:solidFill>
                  <a:schemeClr val="tx1"/>
                </a:solidFill>
                <a:ea typeface="Roboto"/>
                <a:cs typeface="Roboto"/>
              </a:rPr>
              <a:t> same </a:t>
            </a:r>
            <a:r>
              <a:rPr lang="de-DE" sz="1400" dirty="0" err="1">
                <a:solidFill>
                  <a:schemeClr val="tx1"/>
                </a:solidFill>
                <a:ea typeface="Roboto"/>
                <a:cs typeface="Roboto"/>
              </a:rPr>
              <a:t>goal</a:t>
            </a:r>
            <a:r>
              <a:rPr lang="de-DE" sz="1400" dirty="0">
                <a:solidFill>
                  <a:schemeClr val="tx1"/>
                </a:solidFill>
                <a:ea typeface="Roboto"/>
                <a:cs typeface="Roboto"/>
              </a:rPr>
              <a:t>, but </a:t>
            </a:r>
            <a:r>
              <a:rPr lang="de-DE" sz="1400" dirty="0" err="1">
                <a:solidFill>
                  <a:schemeClr val="tx1"/>
                </a:solidFill>
                <a:ea typeface="Roboto"/>
                <a:cs typeface="Roboto"/>
              </a:rPr>
              <a:t>making</a:t>
            </a:r>
            <a:r>
              <a:rPr lang="de-DE" sz="1400" dirty="0">
                <a:solidFill>
                  <a:schemeClr val="tx1"/>
                </a:solidFill>
                <a:ea typeface="Roboto"/>
                <a:cs typeface="Roboto"/>
              </a:rPr>
              <a:t> </a:t>
            </a:r>
            <a:r>
              <a:rPr lang="de-DE" sz="1400" dirty="0" err="1">
                <a:solidFill>
                  <a:schemeClr val="tx1"/>
                </a:solidFill>
                <a:ea typeface="Roboto"/>
                <a:cs typeface="Roboto"/>
              </a:rPr>
              <a:t>it</a:t>
            </a:r>
            <a:r>
              <a:rPr lang="de-DE" sz="1400" dirty="0">
                <a:solidFill>
                  <a:schemeClr val="tx1"/>
                </a:solidFill>
                <a:ea typeface="Roboto"/>
                <a:cs typeface="Roboto"/>
              </a:rPr>
              <a:t> </a:t>
            </a:r>
            <a:r>
              <a:rPr lang="de-DE" sz="1400" dirty="0" err="1">
                <a:solidFill>
                  <a:schemeClr val="tx1"/>
                </a:solidFill>
                <a:ea typeface="Roboto"/>
                <a:cs typeface="Roboto"/>
              </a:rPr>
              <a:t>completely</a:t>
            </a:r>
            <a:r>
              <a:rPr lang="de-DE" sz="1400" dirty="0">
                <a:solidFill>
                  <a:schemeClr val="tx1"/>
                </a:solidFill>
                <a:ea typeface="Roboto"/>
                <a:cs typeface="Roboto"/>
              </a:rPr>
              <a:t> open.</a:t>
            </a:r>
            <a:endParaRPr lang="de-DE" sz="1400" dirty="0">
              <a:solidFill>
                <a:schemeClr val="tx1"/>
              </a:solidFill>
              <a:ea typeface="Roboto"/>
            </a:endParaRPr>
          </a:p>
          <a:p>
            <a:pPr marL="228600" indent="0"/>
            <a:endParaRPr lang="de-DE" sz="1400" dirty="0">
              <a:solidFill>
                <a:schemeClr val="tx1"/>
              </a:solidFill>
              <a:ea typeface="Roboto"/>
              <a:cs typeface="Roboto"/>
            </a:endParaRPr>
          </a:p>
          <a:p>
            <a:pPr marL="514350" indent="-285750">
              <a:buFont typeface="Arial"/>
              <a:buChar char="•"/>
            </a:pPr>
            <a:r>
              <a:rPr lang="de-DE" sz="1400" dirty="0" err="1">
                <a:solidFill>
                  <a:schemeClr val="tx1"/>
                </a:solidFill>
                <a:ea typeface="Roboto"/>
              </a:rPr>
              <a:t>Their</a:t>
            </a:r>
            <a:r>
              <a:rPr lang="de-DE" sz="1400" dirty="0">
                <a:solidFill>
                  <a:schemeClr val="tx1"/>
                </a:solidFill>
                <a:ea typeface="Roboto"/>
              </a:rPr>
              <a:t> </a:t>
            </a:r>
            <a:r>
              <a:rPr lang="de-DE" sz="1400" dirty="0" err="1">
                <a:solidFill>
                  <a:schemeClr val="tx1"/>
                </a:solidFill>
                <a:ea typeface="Roboto"/>
              </a:rPr>
              <a:t>data</a:t>
            </a:r>
            <a:r>
              <a:rPr lang="de-DE" sz="1400" dirty="0">
                <a:solidFill>
                  <a:schemeClr val="tx1"/>
                </a:solidFill>
                <a:ea typeface="Roboto"/>
              </a:rPr>
              <a:t> </a:t>
            </a:r>
            <a:r>
              <a:rPr lang="de-DE" sz="1400" dirty="0" err="1">
                <a:solidFill>
                  <a:schemeClr val="tx1"/>
                </a:solidFill>
                <a:ea typeface="Roboto"/>
              </a:rPr>
              <a:t>is</a:t>
            </a:r>
            <a:r>
              <a:rPr lang="de-DE" sz="1400" dirty="0">
                <a:solidFill>
                  <a:schemeClr val="tx1"/>
                </a:solidFill>
                <a:ea typeface="Roboto"/>
              </a:rPr>
              <a:t> </a:t>
            </a:r>
            <a:r>
              <a:rPr lang="de-DE" sz="1400" dirty="0" err="1">
                <a:solidFill>
                  <a:schemeClr val="tx1"/>
                </a:solidFill>
                <a:ea typeface="Roboto"/>
              </a:rPr>
              <a:t>free</a:t>
            </a:r>
            <a:r>
              <a:rPr lang="de-DE" sz="1400" dirty="0">
                <a:solidFill>
                  <a:schemeClr val="tx1"/>
                </a:solidFill>
                <a:ea typeface="Roboto"/>
              </a:rPr>
              <a:t> and </a:t>
            </a:r>
            <a:r>
              <a:rPr lang="de-DE" sz="1400" dirty="0">
                <a:solidFill>
                  <a:schemeClr val="tx1"/>
                </a:solidFill>
                <a:ea typeface="Roboto"/>
                <a:hlinkClick r:id="rId4">
                  <a:extLst>
                    <a:ext uri="{A12FA001-AC4F-418D-AE19-62706E023703}">
                      <ahyp:hlinkClr xmlns:ahyp="http://schemas.microsoft.com/office/drawing/2018/hyperlinkcolor" val="tx"/>
                    </a:ext>
                  </a:extLst>
                </a:hlinkClick>
              </a:rPr>
              <a:t>reusable</a:t>
            </a:r>
            <a:r>
              <a:rPr lang="de-DE" sz="1400" dirty="0">
                <a:solidFill>
                  <a:schemeClr val="tx1"/>
                </a:solidFill>
                <a:ea typeface="Roboto"/>
              </a:rPr>
              <a:t>, </a:t>
            </a:r>
            <a:r>
              <a:rPr lang="de-DE" sz="1400" dirty="0" err="1">
                <a:solidFill>
                  <a:schemeClr val="tx1"/>
                </a:solidFill>
                <a:ea typeface="Roboto"/>
              </a:rPr>
              <a:t>available</a:t>
            </a:r>
            <a:r>
              <a:rPr lang="de-DE" sz="1400" dirty="0">
                <a:solidFill>
                  <a:schemeClr val="tx1"/>
                </a:solidFill>
                <a:ea typeface="Roboto"/>
              </a:rPr>
              <a:t> via </a:t>
            </a:r>
            <a:r>
              <a:rPr lang="de-DE" sz="1400" dirty="0">
                <a:solidFill>
                  <a:schemeClr val="tx1"/>
                </a:solidFill>
                <a:ea typeface="Roboto"/>
                <a:hlinkClick r:id="rId5">
                  <a:extLst>
                    <a:ext uri="{A12FA001-AC4F-418D-AE19-62706E023703}">
                      <ahyp:hlinkClr xmlns:ahyp="http://schemas.microsoft.com/office/drawing/2018/hyperlinkcolor" val="tx"/>
                    </a:ext>
                  </a:extLst>
                </a:hlinkClick>
              </a:rPr>
              <a:t>bulk download</a:t>
            </a:r>
            <a:r>
              <a:rPr lang="de-DE" sz="1400" dirty="0">
                <a:solidFill>
                  <a:schemeClr val="tx1"/>
                </a:solidFill>
                <a:ea typeface="Roboto"/>
              </a:rPr>
              <a:t> </a:t>
            </a:r>
            <a:r>
              <a:rPr lang="de-DE" sz="1400" dirty="0" err="1">
                <a:solidFill>
                  <a:schemeClr val="tx1"/>
                </a:solidFill>
                <a:ea typeface="Roboto"/>
              </a:rPr>
              <a:t>or</a:t>
            </a:r>
            <a:r>
              <a:rPr lang="de-DE" sz="1400" dirty="0">
                <a:solidFill>
                  <a:schemeClr val="tx1"/>
                </a:solidFill>
                <a:ea typeface="Roboto"/>
              </a:rPr>
              <a:t> </a:t>
            </a:r>
            <a:r>
              <a:rPr lang="de-DE" sz="1400" dirty="0">
                <a:solidFill>
                  <a:schemeClr val="tx1"/>
                </a:solidFill>
                <a:ea typeface="Roboto"/>
                <a:hlinkClick r:id="rId6">
                  <a:extLst>
                    <a:ext uri="{A12FA001-AC4F-418D-AE19-62706E023703}">
                      <ahyp:hlinkClr xmlns:ahyp="http://schemas.microsoft.com/office/drawing/2018/hyperlinkcolor" val="tx"/>
                    </a:ext>
                  </a:extLst>
                </a:hlinkClick>
              </a:rPr>
              <a:t>API,</a:t>
            </a:r>
            <a:endParaRPr lang="de-DE" sz="1400" dirty="0">
              <a:solidFill>
                <a:schemeClr val="tx1"/>
              </a:solidFill>
              <a:ea typeface="Roboto"/>
              <a:cs typeface="Roboto"/>
              <a:hlinkClick r:id="rId6">
                <a:extLst>
                  <a:ext uri="{A12FA001-AC4F-418D-AE19-62706E023703}">
                    <ahyp:hlinkClr xmlns:ahyp="http://schemas.microsoft.com/office/drawing/2018/hyperlinkcolor" val="tx"/>
                  </a:ext>
                </a:extLst>
              </a:hlinkClick>
            </a:endParaRPr>
          </a:p>
          <a:p>
            <a:pPr marL="514350" indent="-285750">
              <a:buFont typeface="Arial"/>
              <a:buChar char="•"/>
            </a:pPr>
            <a:r>
              <a:rPr lang="de-DE" sz="1400" dirty="0">
                <a:solidFill>
                  <a:schemeClr val="tx1"/>
                </a:solidFill>
                <a:ea typeface="Roboto"/>
                <a:hlinkClick r:id="rId7">
                  <a:extLst>
                    <a:ext uri="{A12FA001-AC4F-418D-AE19-62706E023703}">
                      <ahyp:hlinkClr xmlns:ahyp="http://schemas.microsoft.com/office/drawing/2018/hyperlinkcolor" val="tx"/>
                    </a:ext>
                  </a:extLst>
                </a:hlinkClick>
              </a:rPr>
              <a:t>their code </a:t>
            </a:r>
            <a:r>
              <a:rPr lang="de-DE" sz="1400" dirty="0" err="1">
                <a:solidFill>
                  <a:schemeClr val="tx1"/>
                </a:solidFill>
                <a:ea typeface="Roboto"/>
              </a:rPr>
              <a:t>is</a:t>
            </a:r>
            <a:r>
              <a:rPr lang="de-DE" sz="1400" dirty="0">
                <a:solidFill>
                  <a:schemeClr val="tx1"/>
                </a:solidFill>
                <a:ea typeface="Roboto"/>
              </a:rPr>
              <a:t> fully open-source;</a:t>
            </a:r>
          </a:p>
          <a:p>
            <a:pPr marL="514350" indent="-285750">
              <a:buFont typeface="Arial"/>
              <a:buChar char="•"/>
            </a:pPr>
            <a:r>
              <a:rPr lang="de-DE" sz="1400" dirty="0" err="1">
                <a:solidFill>
                  <a:schemeClr val="tx1"/>
                </a:solidFill>
                <a:ea typeface="Roboto"/>
              </a:rPr>
              <a:t>they're</a:t>
            </a:r>
            <a:r>
              <a:rPr lang="de-DE" sz="1400" dirty="0">
                <a:solidFill>
                  <a:schemeClr val="tx1"/>
                </a:solidFill>
                <a:ea typeface="Roboto"/>
              </a:rPr>
              <a:t> </a:t>
            </a:r>
            <a:r>
              <a:rPr lang="de-DE" sz="1400" dirty="0" err="1">
                <a:solidFill>
                  <a:schemeClr val="tx1"/>
                </a:solidFill>
                <a:ea typeface="Roboto"/>
              </a:rPr>
              <a:t>governed</a:t>
            </a:r>
            <a:r>
              <a:rPr lang="de-DE" sz="1400" dirty="0">
                <a:solidFill>
                  <a:schemeClr val="tx1"/>
                </a:solidFill>
                <a:ea typeface="Roboto"/>
              </a:rPr>
              <a:t> </a:t>
            </a:r>
            <a:r>
              <a:rPr lang="de-DE" sz="1400" dirty="0" err="1">
                <a:solidFill>
                  <a:schemeClr val="tx1"/>
                </a:solidFill>
                <a:ea typeface="Roboto"/>
              </a:rPr>
              <a:t>by</a:t>
            </a:r>
            <a:r>
              <a:rPr lang="de-DE" sz="1400" dirty="0">
                <a:solidFill>
                  <a:schemeClr val="tx1"/>
                </a:solidFill>
                <a:ea typeface="Roboto"/>
              </a:rPr>
              <a:t> a </a:t>
            </a:r>
            <a:r>
              <a:rPr lang="de-DE" sz="1400" dirty="0">
                <a:solidFill>
                  <a:schemeClr val="tx1"/>
                </a:solidFill>
                <a:ea typeface="Roboto"/>
                <a:hlinkClick r:id="rId8">
                  <a:extLst>
                    <a:ext uri="{A12FA001-AC4F-418D-AE19-62706E023703}">
                      <ahyp:hlinkClr xmlns:ahyp="http://schemas.microsoft.com/office/drawing/2018/hyperlinkcolor" val="tx"/>
                    </a:ext>
                  </a:extLst>
                </a:hlinkClick>
              </a:rPr>
              <a:t>sustainable and transparent nonprofit.</a:t>
            </a:r>
          </a:p>
          <a:p>
            <a:pPr marL="228600" indent="0"/>
            <a:endParaRPr lang="de-DE" sz="1400" dirty="0">
              <a:solidFill>
                <a:schemeClr val="tx1"/>
              </a:solidFill>
              <a:ea typeface="Roboto"/>
              <a:cs typeface="Roboto"/>
            </a:endParaRPr>
          </a:p>
          <a:p>
            <a:pPr marL="228600" indent="0"/>
            <a:endParaRPr lang="de-DE" sz="1400" dirty="0">
              <a:solidFill>
                <a:schemeClr val="tx1"/>
              </a:solidFill>
              <a:ea typeface="Roboto"/>
              <a:cs typeface="Roboto"/>
            </a:endParaRPr>
          </a:p>
          <a:p>
            <a:pPr marL="228600" indent="0"/>
            <a:r>
              <a:rPr lang="de-DE" sz="1400" dirty="0" err="1">
                <a:solidFill>
                  <a:schemeClr val="tx1"/>
                </a:solidFill>
                <a:ea typeface="Roboto"/>
                <a:cs typeface="Roboto"/>
              </a:rPr>
              <a:t>OpenAlex</a:t>
            </a:r>
            <a:r>
              <a:rPr lang="de-DE" sz="1400" dirty="0">
                <a:solidFill>
                  <a:schemeClr val="tx1"/>
                </a:solidFill>
                <a:ea typeface="Roboto"/>
                <a:cs typeface="Roboto"/>
              </a:rPr>
              <a:t> </a:t>
            </a:r>
            <a:r>
              <a:rPr lang="de-DE" sz="1400" dirty="0" err="1">
                <a:solidFill>
                  <a:schemeClr val="tx1"/>
                </a:solidFill>
                <a:ea typeface="Roboto"/>
                <a:cs typeface="Roboto"/>
              </a:rPr>
              <a:t>believes</a:t>
            </a:r>
            <a:r>
              <a:rPr lang="de-DE" sz="1400" dirty="0">
                <a:solidFill>
                  <a:schemeClr val="tx1"/>
                </a:solidFill>
                <a:ea typeface="Roboto"/>
                <a:cs typeface="Roboto"/>
              </a:rPr>
              <a:t> </a:t>
            </a:r>
            <a:r>
              <a:rPr lang="de-DE" sz="1400" dirty="0" err="1">
                <a:solidFill>
                  <a:schemeClr val="tx1"/>
                </a:solidFill>
                <a:ea typeface="Roboto"/>
                <a:cs typeface="Roboto"/>
              </a:rPr>
              <a:t>the</a:t>
            </a:r>
            <a:r>
              <a:rPr lang="de-DE" sz="1400" dirty="0">
                <a:solidFill>
                  <a:schemeClr val="tx1"/>
                </a:solidFill>
                <a:ea typeface="Roboto"/>
                <a:cs typeface="Roboto"/>
              </a:rPr>
              <a:t> global </a:t>
            </a:r>
            <a:r>
              <a:rPr lang="de-DE" sz="1400" dirty="0" err="1">
                <a:solidFill>
                  <a:schemeClr val="tx1"/>
                </a:solidFill>
                <a:ea typeface="Roboto"/>
                <a:cs typeface="Roboto"/>
              </a:rPr>
              <a:t>research</a:t>
            </a:r>
            <a:r>
              <a:rPr lang="de-DE" sz="1400" dirty="0">
                <a:solidFill>
                  <a:schemeClr val="tx1"/>
                </a:solidFill>
                <a:ea typeface="Roboto"/>
                <a:cs typeface="Roboto"/>
              </a:rPr>
              <a:t> </a:t>
            </a:r>
            <a:r>
              <a:rPr lang="de-DE" sz="1400" dirty="0" err="1">
                <a:solidFill>
                  <a:schemeClr val="tx1"/>
                </a:solidFill>
                <a:ea typeface="Roboto"/>
                <a:cs typeface="Roboto"/>
              </a:rPr>
              <a:t>system</a:t>
            </a:r>
            <a:r>
              <a:rPr lang="de-DE" sz="1400" dirty="0">
                <a:solidFill>
                  <a:schemeClr val="tx1"/>
                </a:solidFill>
                <a:ea typeface="Roboto"/>
                <a:cs typeface="Roboto"/>
              </a:rPr>
              <a:t> </a:t>
            </a:r>
            <a:r>
              <a:rPr lang="de-DE" sz="1400" dirty="0" err="1">
                <a:solidFill>
                  <a:schemeClr val="tx1"/>
                </a:solidFill>
                <a:ea typeface="Roboto"/>
                <a:cs typeface="Roboto"/>
              </a:rPr>
              <a:t>is</a:t>
            </a:r>
            <a:r>
              <a:rPr lang="de-DE" sz="1400" dirty="0">
                <a:solidFill>
                  <a:schemeClr val="tx1"/>
                </a:solidFill>
                <a:ea typeface="Roboto"/>
                <a:cs typeface="Roboto"/>
              </a:rPr>
              <a:t> </a:t>
            </a:r>
            <a:r>
              <a:rPr lang="de-DE" sz="1400" dirty="0" err="1">
                <a:solidFill>
                  <a:schemeClr val="tx1"/>
                </a:solidFill>
                <a:ea typeface="Roboto"/>
                <a:cs typeface="Roboto"/>
              </a:rPr>
              <a:t>one</a:t>
            </a:r>
            <a:r>
              <a:rPr lang="de-DE" sz="1400" dirty="0">
                <a:solidFill>
                  <a:schemeClr val="tx1"/>
                </a:solidFill>
                <a:ea typeface="Roboto"/>
                <a:cs typeface="Roboto"/>
              </a:rPr>
              <a:t> </a:t>
            </a:r>
            <a:r>
              <a:rPr lang="de-DE" sz="1400" dirty="0" err="1">
                <a:solidFill>
                  <a:schemeClr val="tx1"/>
                </a:solidFill>
                <a:ea typeface="Roboto"/>
                <a:cs typeface="Roboto"/>
              </a:rPr>
              <a:t>of</a:t>
            </a:r>
            <a:r>
              <a:rPr lang="de-DE" sz="1400" dirty="0">
                <a:solidFill>
                  <a:schemeClr val="tx1"/>
                </a:solidFill>
                <a:ea typeface="Roboto"/>
                <a:cs typeface="Roboto"/>
              </a:rPr>
              <a:t> </a:t>
            </a:r>
            <a:r>
              <a:rPr lang="de-DE" sz="1400" dirty="0" err="1">
                <a:solidFill>
                  <a:schemeClr val="tx1"/>
                </a:solidFill>
                <a:ea typeface="Roboto"/>
                <a:cs typeface="Roboto"/>
              </a:rPr>
              <a:t>humankind's</a:t>
            </a:r>
            <a:r>
              <a:rPr lang="de-DE" sz="1400" dirty="0">
                <a:solidFill>
                  <a:schemeClr val="tx1"/>
                </a:solidFill>
                <a:ea typeface="Roboto"/>
                <a:cs typeface="Roboto"/>
              </a:rPr>
              <a:t> </a:t>
            </a:r>
            <a:r>
              <a:rPr lang="de-DE" sz="1400" dirty="0" err="1">
                <a:solidFill>
                  <a:schemeClr val="tx1"/>
                </a:solidFill>
                <a:ea typeface="Roboto"/>
                <a:cs typeface="Roboto"/>
              </a:rPr>
              <a:t>most</a:t>
            </a:r>
            <a:r>
              <a:rPr lang="de-DE" sz="1400" dirty="0">
                <a:solidFill>
                  <a:schemeClr val="tx1"/>
                </a:solidFill>
                <a:ea typeface="Roboto"/>
                <a:cs typeface="Roboto"/>
              </a:rPr>
              <a:t> </a:t>
            </a:r>
            <a:r>
              <a:rPr lang="de-DE" sz="1400" dirty="0" err="1">
                <a:solidFill>
                  <a:schemeClr val="tx1"/>
                </a:solidFill>
                <a:ea typeface="Roboto"/>
                <a:cs typeface="Roboto"/>
              </a:rPr>
              <a:t>beautiful</a:t>
            </a:r>
            <a:r>
              <a:rPr lang="de-DE" sz="1400" dirty="0">
                <a:solidFill>
                  <a:schemeClr val="tx1"/>
                </a:solidFill>
                <a:ea typeface="Roboto"/>
                <a:cs typeface="Roboto"/>
              </a:rPr>
              <a:t> </a:t>
            </a:r>
            <a:r>
              <a:rPr lang="de-DE" sz="1400" dirty="0" err="1">
                <a:solidFill>
                  <a:schemeClr val="tx1"/>
                </a:solidFill>
                <a:ea typeface="Roboto"/>
                <a:cs typeface="Roboto"/>
              </a:rPr>
              <a:t>creations</a:t>
            </a:r>
            <a:r>
              <a:rPr lang="de-DE" sz="1400" dirty="0">
                <a:solidFill>
                  <a:schemeClr val="tx1"/>
                </a:solidFill>
                <a:ea typeface="Roboto"/>
                <a:cs typeface="Roboto"/>
              </a:rPr>
              <a:t>. </a:t>
            </a:r>
            <a:r>
              <a:rPr lang="de-DE" sz="1400" dirty="0" err="1">
                <a:solidFill>
                  <a:schemeClr val="tx1"/>
                </a:solidFill>
                <a:ea typeface="Roboto"/>
                <a:cs typeface="Roboto"/>
              </a:rPr>
              <a:t>They</a:t>
            </a:r>
            <a:r>
              <a:rPr lang="de-DE" sz="1400" dirty="0">
                <a:solidFill>
                  <a:schemeClr val="tx1"/>
                </a:solidFill>
                <a:ea typeface="Roboto"/>
                <a:cs typeface="Roboto"/>
              </a:rPr>
              <a:t> </a:t>
            </a:r>
            <a:r>
              <a:rPr lang="de-DE" sz="1400" dirty="0" err="1">
                <a:solidFill>
                  <a:schemeClr val="tx1"/>
                </a:solidFill>
                <a:ea typeface="Roboto"/>
                <a:cs typeface="Roboto"/>
              </a:rPr>
              <a:t>aim</a:t>
            </a:r>
            <a:r>
              <a:rPr lang="de-DE" sz="1400" dirty="0">
                <a:solidFill>
                  <a:schemeClr val="tx1"/>
                </a:solidFill>
                <a:ea typeface="Roboto"/>
                <a:cs typeface="Roboto"/>
              </a:rPr>
              <a:t> </a:t>
            </a:r>
            <a:r>
              <a:rPr lang="de-DE" sz="1400" dirty="0" err="1">
                <a:solidFill>
                  <a:schemeClr val="tx1"/>
                </a:solidFill>
                <a:ea typeface="Roboto"/>
                <a:cs typeface="Roboto"/>
              </a:rPr>
              <a:t>to</a:t>
            </a:r>
            <a:r>
              <a:rPr lang="de-DE" sz="1400" dirty="0">
                <a:solidFill>
                  <a:schemeClr val="tx1"/>
                </a:solidFill>
                <a:ea typeface="Roboto"/>
                <a:cs typeface="Roboto"/>
              </a:rPr>
              <a:t> </a:t>
            </a:r>
            <a:r>
              <a:rPr lang="de-DE" sz="1400" dirty="0" err="1">
                <a:solidFill>
                  <a:schemeClr val="tx1"/>
                </a:solidFill>
                <a:ea typeface="Roboto"/>
                <a:cs typeface="Roboto"/>
              </a:rPr>
              <a:t>make</a:t>
            </a:r>
            <a:r>
              <a:rPr lang="de-DE" sz="1400" dirty="0">
                <a:solidFill>
                  <a:schemeClr val="tx1"/>
                </a:solidFill>
                <a:ea typeface="Roboto"/>
                <a:cs typeface="Roboto"/>
              </a:rPr>
              <a:t> </a:t>
            </a:r>
            <a:r>
              <a:rPr lang="de-DE" sz="1400" dirty="0" err="1">
                <a:solidFill>
                  <a:schemeClr val="tx1"/>
                </a:solidFill>
                <a:ea typeface="Roboto"/>
                <a:cs typeface="Roboto"/>
              </a:rPr>
              <a:t>that</a:t>
            </a:r>
            <a:r>
              <a:rPr lang="de-DE" sz="1400" dirty="0">
                <a:solidFill>
                  <a:schemeClr val="tx1"/>
                </a:solidFill>
                <a:ea typeface="Roboto"/>
                <a:cs typeface="Roboto"/>
              </a:rPr>
              <a:t> </a:t>
            </a:r>
            <a:r>
              <a:rPr lang="de-DE" sz="1400" dirty="0" err="1">
                <a:solidFill>
                  <a:schemeClr val="tx1"/>
                </a:solidFill>
                <a:ea typeface="Roboto"/>
                <a:cs typeface="Roboto"/>
              </a:rPr>
              <a:t>whole</a:t>
            </a:r>
            <a:r>
              <a:rPr lang="de-DE" sz="1400" dirty="0">
                <a:solidFill>
                  <a:schemeClr val="tx1"/>
                </a:solidFill>
                <a:ea typeface="Roboto"/>
                <a:cs typeface="Roboto"/>
              </a:rPr>
              <a:t> </a:t>
            </a:r>
            <a:r>
              <a:rPr lang="de-DE" sz="1400" dirty="0" err="1">
                <a:solidFill>
                  <a:schemeClr val="tx1"/>
                </a:solidFill>
                <a:ea typeface="Roboto"/>
                <a:cs typeface="Roboto"/>
              </a:rPr>
              <a:t>beautiful</a:t>
            </a:r>
            <a:r>
              <a:rPr lang="de-DE" sz="1400" dirty="0">
                <a:solidFill>
                  <a:schemeClr val="tx1"/>
                </a:solidFill>
                <a:ea typeface="Roboto"/>
                <a:cs typeface="Roboto"/>
              </a:rPr>
              <a:t> </a:t>
            </a:r>
            <a:r>
              <a:rPr lang="de-DE" sz="1400" dirty="0" err="1">
                <a:solidFill>
                  <a:schemeClr val="tx1"/>
                </a:solidFill>
                <a:ea typeface="Roboto"/>
                <a:cs typeface="Roboto"/>
              </a:rPr>
              <a:t>creation</a:t>
            </a:r>
            <a:r>
              <a:rPr lang="de-DE" sz="1400" dirty="0">
                <a:solidFill>
                  <a:schemeClr val="tx1"/>
                </a:solidFill>
                <a:ea typeface="Roboto"/>
                <a:cs typeface="Roboto"/>
              </a:rPr>
              <a:t> </a:t>
            </a:r>
            <a:r>
              <a:rPr lang="de-DE" sz="1400" dirty="0" err="1">
                <a:solidFill>
                  <a:schemeClr val="tx1"/>
                </a:solidFill>
                <a:ea typeface="Roboto"/>
                <a:cs typeface="Roboto"/>
              </a:rPr>
              <a:t>available</a:t>
            </a:r>
            <a:r>
              <a:rPr lang="de-DE" sz="1400" dirty="0">
                <a:solidFill>
                  <a:schemeClr val="tx1"/>
                </a:solidFill>
                <a:ea typeface="Roboto"/>
                <a:cs typeface="Roboto"/>
              </a:rPr>
              <a:t> </a:t>
            </a:r>
            <a:r>
              <a:rPr lang="de-DE" sz="1400" dirty="0" err="1">
                <a:solidFill>
                  <a:schemeClr val="tx1"/>
                </a:solidFill>
                <a:ea typeface="Roboto"/>
                <a:cs typeface="Roboto"/>
              </a:rPr>
              <a:t>to</a:t>
            </a:r>
            <a:r>
              <a:rPr lang="de-DE" sz="1400" dirty="0">
                <a:solidFill>
                  <a:schemeClr val="tx1"/>
                </a:solidFill>
                <a:ea typeface="Roboto"/>
                <a:cs typeface="Roboto"/>
              </a:rPr>
              <a:t> </a:t>
            </a:r>
            <a:r>
              <a:rPr lang="de-DE" sz="1400" dirty="0" err="1">
                <a:solidFill>
                  <a:schemeClr val="tx1"/>
                </a:solidFill>
                <a:ea typeface="Roboto"/>
                <a:cs typeface="Roboto"/>
              </a:rPr>
              <a:t>everyone</a:t>
            </a:r>
            <a:r>
              <a:rPr lang="de-DE" sz="1400" dirty="0">
                <a:solidFill>
                  <a:schemeClr val="tx1"/>
                </a:solidFill>
                <a:ea typeface="Roboto"/>
                <a:cs typeface="Roboto"/>
              </a:rPr>
              <a:t>, </a:t>
            </a:r>
            <a:r>
              <a:rPr lang="de-DE" sz="1400" dirty="0" err="1">
                <a:solidFill>
                  <a:schemeClr val="tx1"/>
                </a:solidFill>
                <a:ea typeface="Roboto"/>
                <a:cs typeface="Roboto"/>
              </a:rPr>
              <a:t>everywhere</a:t>
            </a:r>
            <a:r>
              <a:rPr lang="de-DE" sz="1400" dirty="0">
                <a:solidFill>
                  <a:schemeClr val="tx1"/>
                </a:solidFill>
                <a:ea typeface="Roboto"/>
                <a:cs typeface="Roboto"/>
              </a:rPr>
              <a:t>.</a:t>
            </a:r>
            <a:endParaRPr lang="de-DE" sz="1400" dirty="0">
              <a:solidFill>
                <a:schemeClr val="tx1"/>
              </a:solidFill>
            </a:endParaRPr>
          </a:p>
          <a:p>
            <a:endParaRPr lang="de-DE" sz="1400" dirty="0"/>
          </a:p>
        </p:txBody>
      </p:sp>
      <p:sp>
        <p:nvSpPr>
          <p:cNvPr id="4" name="Date Placeholder 3">
            <a:extLst>
              <a:ext uri="{FF2B5EF4-FFF2-40B4-BE49-F238E27FC236}">
                <a16:creationId xmlns:a16="http://schemas.microsoft.com/office/drawing/2014/main" id="{D01A0400-AE9C-94CF-39E3-3EE571142B0C}"/>
              </a:ext>
            </a:extLst>
          </p:cNvPr>
          <p:cNvSpPr>
            <a:spLocks noGrp="1"/>
          </p:cNvSpPr>
          <p:nvPr>
            <p:ph type="dt" sz="half" idx="7"/>
          </p:nvPr>
        </p:nvSpPr>
        <p:spPr/>
        <p:txBody>
          <a:bodyPr/>
          <a:lstStyle/>
          <a:p>
            <a:pPr lvl="0"/>
            <a:fld id="{A15B5F7C-E872-494F-B722-BFA9F64D8FDB}" type="datetime1">
              <a:rPr lang="en-US" smtClean="0"/>
              <a:t>1/14/2025</a:t>
            </a:fld>
            <a:endParaRPr lang="en-AE"/>
          </a:p>
        </p:txBody>
      </p:sp>
      <p:sp>
        <p:nvSpPr>
          <p:cNvPr id="5" name="Slide Number Placeholder 4">
            <a:extLst>
              <a:ext uri="{FF2B5EF4-FFF2-40B4-BE49-F238E27FC236}">
                <a16:creationId xmlns:a16="http://schemas.microsoft.com/office/drawing/2014/main" id="{2ED670F9-3265-18DB-98A1-480F194B0680}"/>
              </a:ext>
            </a:extLst>
          </p:cNvPr>
          <p:cNvSpPr>
            <a:spLocks noGrp="1"/>
          </p:cNvSpPr>
          <p:nvPr>
            <p:ph type="sldNum" sz="quarter" idx="8"/>
          </p:nvPr>
        </p:nvSpPr>
        <p:spPr/>
        <p:txBody>
          <a:bodyPr/>
          <a:lstStyle/>
          <a:p>
            <a:pPr lvl="0"/>
            <a:r>
              <a:rPr lang="de-DE"/>
              <a:t>Seite </a:t>
            </a:r>
            <a:fld id="{91EAD467-CAD9-422F-8CD0-DF705521FF2B}" type="slidenum">
              <a:rPr smtClean="0"/>
              <a:t>6</a:t>
            </a:fld>
            <a:endParaRPr lang="de-DE"/>
          </a:p>
        </p:txBody>
      </p:sp>
      <p:sp>
        <p:nvSpPr>
          <p:cNvPr id="6" name="Rectangle 5">
            <a:extLst>
              <a:ext uri="{FF2B5EF4-FFF2-40B4-BE49-F238E27FC236}">
                <a16:creationId xmlns:a16="http://schemas.microsoft.com/office/drawing/2014/main" id="{1140CB47-031D-9DC7-A086-552049688574}"/>
              </a:ext>
            </a:extLst>
          </p:cNvPr>
          <p:cNvSpPr/>
          <p:nvPr/>
        </p:nvSpPr>
        <p:spPr>
          <a:xfrm>
            <a:off x="903683" y="3335374"/>
            <a:ext cx="7569552" cy="7398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AD03B-7755-5617-8891-8A8EBBFAC968}"/>
              </a:ext>
            </a:extLst>
          </p:cNvPr>
          <p:cNvSpPr>
            <a:spLocks noGrp="1"/>
          </p:cNvSpPr>
          <p:nvPr>
            <p:ph type="title"/>
          </p:nvPr>
        </p:nvSpPr>
        <p:spPr/>
        <p:txBody>
          <a:bodyPr/>
          <a:lstStyle/>
          <a:p>
            <a:r>
              <a:rPr lang="de-DE" dirty="0"/>
              <a:t>Data Extraction possibilities – Breakdown Summary</a:t>
            </a:r>
          </a:p>
        </p:txBody>
      </p:sp>
      <p:graphicFrame>
        <p:nvGraphicFramePr>
          <p:cNvPr id="5" name="Tabelle 4">
            <a:extLst>
              <a:ext uri="{FF2B5EF4-FFF2-40B4-BE49-F238E27FC236}">
                <a16:creationId xmlns:a16="http://schemas.microsoft.com/office/drawing/2014/main" id="{8831C075-4764-A313-CE7E-4846BC8C2AE9}"/>
              </a:ext>
            </a:extLst>
          </p:cNvPr>
          <p:cNvGraphicFramePr>
            <a:graphicFrameLocks noGrp="1"/>
          </p:cNvGraphicFramePr>
          <p:nvPr>
            <p:extLst>
              <p:ext uri="{D42A27DB-BD31-4B8C-83A1-F6EECF244321}">
                <p14:modId xmlns:p14="http://schemas.microsoft.com/office/powerpoint/2010/main" val="3517955524"/>
              </p:ext>
            </p:extLst>
          </p:nvPr>
        </p:nvGraphicFramePr>
        <p:xfrm>
          <a:off x="1175509" y="1289823"/>
          <a:ext cx="6950028" cy="2319835"/>
        </p:xfrm>
        <a:graphic>
          <a:graphicData uri="http://schemas.openxmlformats.org/drawingml/2006/table">
            <a:tbl>
              <a:tblPr bandRow="1">
                <a:tableStyleId>{5C22544A-7EE6-4342-B048-85BDC9FD1C3A}</a:tableStyleId>
              </a:tblPr>
              <a:tblGrid>
                <a:gridCol w="2316676">
                  <a:extLst>
                    <a:ext uri="{9D8B030D-6E8A-4147-A177-3AD203B41FA5}">
                      <a16:colId xmlns:a16="http://schemas.microsoft.com/office/drawing/2014/main" val="3136028462"/>
                    </a:ext>
                  </a:extLst>
                </a:gridCol>
                <a:gridCol w="2316676">
                  <a:extLst>
                    <a:ext uri="{9D8B030D-6E8A-4147-A177-3AD203B41FA5}">
                      <a16:colId xmlns:a16="http://schemas.microsoft.com/office/drawing/2014/main" val="1691755396"/>
                    </a:ext>
                  </a:extLst>
                </a:gridCol>
                <a:gridCol w="2316676">
                  <a:extLst>
                    <a:ext uri="{9D8B030D-6E8A-4147-A177-3AD203B41FA5}">
                      <a16:colId xmlns:a16="http://schemas.microsoft.com/office/drawing/2014/main" val="695371073"/>
                    </a:ext>
                  </a:extLst>
                </a:gridCol>
              </a:tblGrid>
              <a:tr h="331405">
                <a:tc>
                  <a:txBody>
                    <a:bodyPr/>
                    <a:lstStyle/>
                    <a:p>
                      <a:pPr algn="l" rtl="0" fontAlgn="base">
                        <a:lnSpc>
                          <a:spcPts val="1425"/>
                        </a:lnSpc>
                      </a:pPr>
                      <a:r>
                        <a:rPr lang="en-US" sz="1200" b="1" i="0" dirty="0">
                          <a:solidFill>
                            <a:srgbClr val="FFFFFF"/>
                          </a:solidFill>
                          <a:effectLst/>
                          <a:latin typeface="Arial"/>
                        </a:rPr>
                        <a:t>Features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1" i="0" dirty="0">
                          <a:solidFill>
                            <a:srgbClr val="FFFFFF"/>
                          </a:solidFill>
                          <a:effectLst/>
                          <a:latin typeface="Arial"/>
                        </a:rPr>
                        <a:t>API Access </a:t>
                      </a:r>
                      <a:endParaRPr lang="en-US" b="1" i="0" dirty="0">
                        <a:solidFill>
                          <a:srgbClr val="FFFFFF"/>
                        </a:solidFill>
                        <a:effectLst/>
                        <a:latin typeface="Arial"/>
                      </a:endParaRPr>
                    </a:p>
                  </a:txBody>
                  <a:tcPr marL="66675" marR="6667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1" i="0" dirty="0">
                          <a:solidFill>
                            <a:srgbClr val="FFFFFF"/>
                          </a:solidFill>
                          <a:effectLst/>
                          <a:latin typeface="Arial"/>
                        </a:rPr>
                        <a:t>Dataset Snapshots </a:t>
                      </a:r>
                      <a:endParaRPr lang="en-US" b="1" i="0" dirty="0">
                        <a:solidFill>
                          <a:srgbClr val="FFFFFF"/>
                        </a:solidFill>
                        <a:effectLst/>
                        <a:latin typeface="Arial"/>
                      </a:endParaRPr>
                    </a:p>
                  </a:txBody>
                  <a:tcPr marL="66675" marR="66675">
                    <a:lnL>
                      <a:noFill/>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4267477155"/>
                  </a:ext>
                </a:extLst>
              </a:tr>
              <a:tr h="331405">
                <a:tc>
                  <a:txBody>
                    <a:bodyPr/>
                    <a:lstStyle/>
                    <a:p>
                      <a:pPr algn="l" rtl="0" fontAlgn="base">
                        <a:lnSpc>
                          <a:spcPts val="1425"/>
                        </a:lnSpc>
                      </a:pPr>
                      <a:r>
                        <a:rPr lang="en-US" sz="1200" b="0" i="0" dirty="0">
                          <a:solidFill>
                            <a:srgbClr val="FFFFFF"/>
                          </a:solidFill>
                          <a:effectLst/>
                          <a:latin typeface="Arial"/>
                        </a:rPr>
                        <a:t>Data Freshness</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Real-Time updates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Static at export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61058845"/>
                  </a:ext>
                </a:extLst>
              </a:tr>
              <a:tr h="331405">
                <a:tc>
                  <a:txBody>
                    <a:bodyPr/>
                    <a:lstStyle/>
                    <a:p>
                      <a:pPr algn="l" rtl="0" fontAlgn="base">
                        <a:lnSpc>
                          <a:spcPts val="1425"/>
                        </a:lnSpc>
                      </a:pPr>
                      <a:r>
                        <a:rPr lang="en-US" sz="1200" b="0" i="0" dirty="0">
                          <a:solidFill>
                            <a:srgbClr val="FFFFFF"/>
                          </a:solidFill>
                          <a:effectLst/>
                          <a:latin typeface="Arial"/>
                        </a:rPr>
                        <a:t>Data Volume</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Paginated, limited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Full database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65840173"/>
                  </a:ext>
                </a:extLst>
              </a:tr>
              <a:tr h="331405">
                <a:tc>
                  <a:txBody>
                    <a:bodyPr/>
                    <a:lstStyle/>
                    <a:p>
                      <a:pPr algn="l" rtl="0" fontAlgn="base">
                        <a:lnSpc>
                          <a:spcPts val="1425"/>
                        </a:lnSpc>
                      </a:pPr>
                      <a:r>
                        <a:rPr lang="en-US" sz="1200" b="0" i="0" dirty="0">
                          <a:solidFill>
                            <a:srgbClr val="FFFFFF"/>
                          </a:solidFill>
                          <a:effectLst/>
                          <a:latin typeface="Arial"/>
                        </a:rPr>
                        <a:t>Latency</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Higher for large pulls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Local, faster access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9450683"/>
                  </a:ext>
                </a:extLst>
              </a:tr>
              <a:tr h="331405">
                <a:tc>
                  <a:txBody>
                    <a:bodyPr/>
                    <a:lstStyle/>
                    <a:p>
                      <a:pPr algn="l" rtl="0" fontAlgn="base">
                        <a:lnSpc>
                          <a:spcPts val="1425"/>
                        </a:lnSpc>
                      </a:pPr>
                      <a:r>
                        <a:rPr lang="en-US" sz="1200" b="0" i="0" dirty="0">
                          <a:solidFill>
                            <a:srgbClr val="FFFFFF"/>
                          </a:solidFill>
                          <a:effectLst/>
                          <a:latin typeface="Arial"/>
                        </a:rPr>
                        <a:t>Technical Skill</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Moderate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Advanced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50434550"/>
                  </a:ext>
                </a:extLst>
              </a:tr>
              <a:tr h="331405">
                <a:tc>
                  <a:txBody>
                    <a:bodyPr/>
                    <a:lstStyle/>
                    <a:p>
                      <a:pPr algn="l" rtl="0" fontAlgn="base">
                        <a:lnSpc>
                          <a:spcPts val="1425"/>
                        </a:lnSpc>
                      </a:pPr>
                      <a:r>
                        <a:rPr lang="en-US" sz="1200" b="0" i="0" dirty="0">
                          <a:solidFill>
                            <a:srgbClr val="FFFFFF"/>
                          </a:solidFill>
                          <a:effectLst/>
                          <a:latin typeface="Arial"/>
                        </a:rPr>
                        <a:t>Scalability</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Limited by rate limits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Supports big data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15191317"/>
                  </a:ext>
                </a:extLst>
              </a:tr>
              <a:tr h="331405">
                <a:tc>
                  <a:txBody>
                    <a:bodyPr/>
                    <a:lstStyle/>
                    <a:p>
                      <a:pPr algn="l" rtl="0" fontAlgn="base">
                        <a:lnSpc>
                          <a:spcPts val="1425"/>
                        </a:lnSpc>
                      </a:pPr>
                      <a:r>
                        <a:rPr lang="en-US" sz="1200" b="0" i="0" dirty="0">
                          <a:solidFill>
                            <a:srgbClr val="FFFFFF"/>
                          </a:solidFill>
                          <a:effectLst/>
                          <a:latin typeface="Arial"/>
                        </a:rPr>
                        <a:t>Storage Needs</a:t>
                      </a:r>
                      <a:r>
                        <a:rPr lang="en-US" sz="1200" b="1" i="0" dirty="0">
                          <a:solidFill>
                            <a:srgbClr val="FFFFFF"/>
                          </a:solidFill>
                          <a:effectLst/>
                          <a:latin typeface="Arial"/>
                        </a:rPr>
                        <a:t> </a:t>
                      </a:r>
                      <a:endParaRPr lang="en-US" b="1" i="0" dirty="0">
                        <a:solidFill>
                          <a:srgbClr val="FFFFFF"/>
                        </a:solidFill>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75000"/>
                      </a:schemeClr>
                    </a:solidFill>
                  </a:tcPr>
                </a:tc>
                <a:tc>
                  <a:txBody>
                    <a:bodyPr/>
                    <a:lstStyle/>
                    <a:p>
                      <a:pPr algn="l" rtl="0" fontAlgn="base">
                        <a:lnSpc>
                          <a:spcPts val="1425"/>
                        </a:lnSpc>
                      </a:pPr>
                      <a:r>
                        <a:rPr lang="en-US" sz="1200" b="0" i="0" dirty="0">
                          <a:effectLst/>
                          <a:latin typeface="Arial"/>
                        </a:rPr>
                        <a:t>Minimal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l" rtl="0" fontAlgn="base">
                        <a:lnSpc>
                          <a:spcPts val="1425"/>
                        </a:lnSpc>
                      </a:pPr>
                      <a:r>
                        <a:rPr lang="en-US" sz="1200" b="0" i="0" dirty="0">
                          <a:effectLst/>
                          <a:latin typeface="Arial"/>
                        </a:rPr>
                        <a:t>High </a:t>
                      </a:r>
                      <a:endParaRPr lang="en-US" b="0" i="0" dirty="0">
                        <a:effectLst/>
                        <a:latin typeface="Arial"/>
                      </a:endParaRPr>
                    </a:p>
                  </a:txBody>
                  <a:tcPr marL="66675" marR="666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513805945"/>
                  </a:ext>
                </a:extLst>
              </a:tr>
            </a:tbl>
          </a:graphicData>
        </a:graphic>
      </p:graphicFrame>
      <p:sp>
        <p:nvSpPr>
          <p:cNvPr id="3" name="Date Placeholder 2">
            <a:extLst>
              <a:ext uri="{FF2B5EF4-FFF2-40B4-BE49-F238E27FC236}">
                <a16:creationId xmlns:a16="http://schemas.microsoft.com/office/drawing/2014/main" id="{F7AC6C76-2783-82EC-CF0B-A7DEB953206F}"/>
              </a:ext>
            </a:extLst>
          </p:cNvPr>
          <p:cNvSpPr>
            <a:spLocks noGrp="1"/>
          </p:cNvSpPr>
          <p:nvPr>
            <p:ph type="dt" sz="half" idx="7"/>
          </p:nvPr>
        </p:nvSpPr>
        <p:spPr/>
        <p:txBody>
          <a:bodyPr/>
          <a:lstStyle/>
          <a:p>
            <a:pPr lvl="0"/>
            <a:fld id="{7BF7A465-A446-47A5-A8DF-E13E2D56F241}" type="datetime1">
              <a:rPr lang="en-US" smtClean="0"/>
              <a:t>1/14/2025</a:t>
            </a:fld>
            <a:endParaRPr lang="en-AE"/>
          </a:p>
        </p:txBody>
      </p:sp>
      <p:sp>
        <p:nvSpPr>
          <p:cNvPr id="4" name="Slide Number Placeholder 3">
            <a:extLst>
              <a:ext uri="{FF2B5EF4-FFF2-40B4-BE49-F238E27FC236}">
                <a16:creationId xmlns:a16="http://schemas.microsoft.com/office/drawing/2014/main" id="{F12392DB-8509-D681-50A7-64E5D79DB356}"/>
              </a:ext>
            </a:extLst>
          </p:cNvPr>
          <p:cNvSpPr>
            <a:spLocks noGrp="1"/>
          </p:cNvSpPr>
          <p:nvPr>
            <p:ph type="sldNum" sz="quarter" idx="8"/>
          </p:nvPr>
        </p:nvSpPr>
        <p:spPr/>
        <p:txBody>
          <a:bodyPr/>
          <a:lstStyle/>
          <a:p>
            <a:pPr lvl="0"/>
            <a:r>
              <a:rPr lang="de-DE"/>
              <a:t>Seite </a:t>
            </a:r>
            <a:fld id="{91EAD467-CAD9-422F-8CD0-DF705521FF2B}" type="slidenum">
              <a:rPr smtClean="0"/>
              <a:t>7</a:t>
            </a:fld>
            <a:endParaRPr lang="de-DE"/>
          </a:p>
        </p:txBody>
      </p:sp>
    </p:spTree>
    <p:extLst>
      <p:ext uri="{BB962C8B-B14F-4D97-AF65-F5344CB8AC3E}">
        <p14:creationId xmlns:p14="http://schemas.microsoft.com/office/powerpoint/2010/main" val="302623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07EC7C-35FD-D7CE-2147-9E339E7E93F8}"/>
              </a:ext>
            </a:extLst>
          </p:cNvPr>
          <p:cNvSpPr>
            <a:spLocks noGrp="1"/>
          </p:cNvSpPr>
          <p:nvPr>
            <p:ph type="title"/>
          </p:nvPr>
        </p:nvSpPr>
        <p:spPr/>
        <p:txBody>
          <a:bodyPr/>
          <a:lstStyle/>
          <a:p>
            <a:r>
              <a:rPr lang="de-DE" dirty="0" err="1"/>
              <a:t>Entities</a:t>
            </a:r>
            <a:r>
              <a:rPr lang="de-DE" dirty="0"/>
              <a:t> and Relationships </a:t>
            </a:r>
            <a:r>
              <a:rPr lang="de-DE" dirty="0" err="1"/>
              <a:t>covered</a:t>
            </a:r>
          </a:p>
        </p:txBody>
      </p:sp>
      <p:sp>
        <p:nvSpPr>
          <p:cNvPr id="3" name="Textplatzhalter 2">
            <a:extLst>
              <a:ext uri="{FF2B5EF4-FFF2-40B4-BE49-F238E27FC236}">
                <a16:creationId xmlns:a16="http://schemas.microsoft.com/office/drawing/2014/main" id="{35BF75FC-E5F9-F723-83C0-F5598E9BE3EF}"/>
              </a:ext>
            </a:extLst>
          </p:cNvPr>
          <p:cNvSpPr>
            <a:spLocks noGrp="1"/>
          </p:cNvSpPr>
          <p:nvPr>
            <p:ph type="body" idx="4294967295"/>
          </p:nvPr>
        </p:nvSpPr>
        <p:spPr>
          <a:xfrm>
            <a:off x="904871" y="953793"/>
            <a:ext cx="8099819" cy="3430191"/>
          </a:xfrm>
        </p:spPr>
        <p:txBody>
          <a:bodyPr/>
          <a:lstStyle/>
          <a:p>
            <a:pPr marL="628650" lvl="1" indent="-342900">
              <a:buFont typeface="+mj-lt"/>
              <a:buAutoNum type="arabicPeriod"/>
            </a:pPr>
            <a:r>
              <a:rPr lang="de-DE" sz="1400" b="1" kern="0" dirty="0">
                <a:latin typeface="Arial"/>
                <a:cs typeface="Arial"/>
              </a:rPr>
              <a:t>Work – AUTHORED_BY → </a:t>
            </a:r>
            <a:r>
              <a:rPr lang="de-DE" sz="1400" b="1" kern="0" dirty="0" err="1">
                <a:latin typeface="Arial"/>
                <a:cs typeface="Arial"/>
              </a:rPr>
              <a:t>Author</a:t>
            </a:r>
            <a:r>
              <a:rPr lang="de-DE" sz="1400" kern="0" dirty="0">
                <a:latin typeface="Arial"/>
                <a:cs typeface="Arial"/>
              </a:rPr>
              <a:t> </a:t>
            </a:r>
          </a:p>
          <a:p>
            <a:pPr marL="628650" lvl="1" indent="-342900">
              <a:buFont typeface="+mj-lt"/>
              <a:buAutoNum type="arabicPeriod"/>
            </a:pPr>
            <a:endParaRPr lang="de-DE" sz="1400" kern="0" dirty="0">
              <a:latin typeface="Arial"/>
              <a:cs typeface="Arial"/>
            </a:endParaRPr>
          </a:p>
          <a:p>
            <a:pPr marL="628650" lvl="1" indent="-342900">
              <a:buFont typeface="+mj-lt"/>
              <a:buAutoNum type="arabicPeriod"/>
            </a:pPr>
            <a:r>
              <a:rPr lang="de-DE" sz="1400" b="1" kern="0" dirty="0" err="1">
                <a:latin typeface="Arial"/>
                <a:cs typeface="Arial"/>
              </a:rPr>
              <a:t>Author</a:t>
            </a:r>
            <a:r>
              <a:rPr lang="de-DE" sz="1400" b="1" kern="0" dirty="0">
                <a:latin typeface="Arial"/>
                <a:cs typeface="Arial"/>
              </a:rPr>
              <a:t> – AFFILIATED_WITH → </a:t>
            </a:r>
            <a:r>
              <a:rPr lang="de-DE" sz="1400" b="1" kern="0" dirty="0" err="1">
                <a:latin typeface="Arial"/>
                <a:cs typeface="Arial"/>
              </a:rPr>
              <a:t>Institutions</a:t>
            </a:r>
            <a:endParaRPr lang="de-DE" sz="1400" kern="0" dirty="0">
              <a:latin typeface="Arial"/>
              <a:cs typeface="Arial"/>
            </a:endParaRPr>
          </a:p>
          <a:p>
            <a:pPr marL="571500" lvl="1" indent="-342900">
              <a:buAutoNum type="arabicPeriod"/>
            </a:pPr>
            <a:endParaRPr lang="de-DE" sz="1400" kern="0" dirty="0">
              <a:latin typeface="Arial"/>
              <a:cs typeface="Arial"/>
            </a:endParaRPr>
          </a:p>
          <a:p>
            <a:pPr marL="628650" lvl="1" indent="-342900">
              <a:buAutoNum type="arabicPeriod"/>
            </a:pPr>
            <a:r>
              <a:rPr lang="de-DE" sz="1400" b="1" kern="0" dirty="0">
                <a:latin typeface="Arial"/>
                <a:cs typeface="Arial"/>
              </a:rPr>
              <a:t>Work – PUBLISHED_IN → Year </a:t>
            </a:r>
            <a:endParaRPr lang="de-DE" sz="1400" kern="0" dirty="0">
              <a:latin typeface="Arial"/>
              <a:cs typeface="Arial"/>
            </a:endParaRPr>
          </a:p>
          <a:p>
            <a:pPr marL="571500" lvl="1" indent="-342900">
              <a:buAutoNum type="arabicPeriod"/>
            </a:pPr>
            <a:endParaRPr lang="de-DE" sz="1400" kern="0" dirty="0">
              <a:latin typeface="Arial"/>
              <a:cs typeface="Arial"/>
            </a:endParaRPr>
          </a:p>
          <a:p>
            <a:pPr marL="628650" lvl="1" indent="-342900">
              <a:buAutoNum type="arabicPeriod"/>
            </a:pPr>
            <a:r>
              <a:rPr lang="de-DE" sz="1400" b="1" kern="0" dirty="0">
                <a:latin typeface="Arial"/>
                <a:cs typeface="Arial"/>
              </a:rPr>
              <a:t>Work – </a:t>
            </a:r>
            <a:r>
              <a:rPr lang="de-DE" sz="1400" b="1" kern="0" dirty="0" err="1">
                <a:latin typeface="Arial"/>
                <a:cs typeface="Arial"/>
              </a:rPr>
              <a:t>HAS_Topic</a:t>
            </a:r>
            <a:r>
              <a:rPr lang="de-DE" sz="1400" b="1" kern="0" dirty="0">
                <a:latin typeface="Arial"/>
                <a:cs typeface="Arial"/>
              </a:rPr>
              <a:t> → Topics </a:t>
            </a:r>
            <a:endParaRPr lang="de-DE" sz="1400" kern="0" dirty="0">
              <a:latin typeface="Arial"/>
              <a:cs typeface="Arial"/>
            </a:endParaRPr>
          </a:p>
          <a:p>
            <a:pPr marL="628650" lvl="1" indent="-342900">
              <a:buAutoNum type="arabicPeriod"/>
            </a:pPr>
            <a:endParaRPr lang="de-DE" sz="1400" dirty="0"/>
          </a:p>
          <a:p>
            <a:pPr marL="628650" lvl="1" indent="-342900">
              <a:buAutoNum type="arabicPeriod"/>
            </a:pPr>
            <a:r>
              <a:rPr lang="de-DE" sz="1400" b="1" dirty="0">
                <a:latin typeface="Arial"/>
                <a:cs typeface="Arial"/>
              </a:rPr>
              <a:t>Work – BELONGS_TO → Domain </a:t>
            </a:r>
            <a:endParaRPr lang="de-DE" sz="1400" dirty="0">
              <a:latin typeface="Arial"/>
              <a:cs typeface="Arial"/>
            </a:endParaRPr>
          </a:p>
          <a:p>
            <a:pPr marL="628650" lvl="1" indent="-342900">
              <a:buAutoNum type="arabicPeriod"/>
            </a:pPr>
            <a:endParaRPr lang="de-DE" sz="1400" dirty="0">
              <a:cs typeface="Arial"/>
            </a:endParaRPr>
          </a:p>
          <a:p>
            <a:pPr marL="628650" lvl="1" indent="-342900">
              <a:buAutoNum type="arabicPeriod"/>
            </a:pPr>
            <a:r>
              <a:rPr lang="de-DE" sz="1400" b="1" dirty="0">
                <a:latin typeface="Arial"/>
                <a:cs typeface="Arial"/>
              </a:rPr>
              <a:t>Work – CITES → Work</a:t>
            </a:r>
            <a:r>
              <a:rPr lang="de-DE" sz="1400" dirty="0">
                <a:latin typeface="Arial"/>
                <a:cs typeface="Arial"/>
              </a:rPr>
              <a:t> </a:t>
            </a:r>
            <a:endParaRPr lang="de-DE" dirty="0"/>
          </a:p>
        </p:txBody>
      </p:sp>
      <p:sp>
        <p:nvSpPr>
          <p:cNvPr id="4" name="Oval 3">
            <a:extLst>
              <a:ext uri="{FF2B5EF4-FFF2-40B4-BE49-F238E27FC236}">
                <a16:creationId xmlns:a16="http://schemas.microsoft.com/office/drawing/2014/main" id="{35151FB3-8E6F-775D-B43A-B29DDE1262A1}"/>
              </a:ext>
            </a:extLst>
          </p:cNvPr>
          <p:cNvSpPr/>
          <p:nvPr/>
        </p:nvSpPr>
        <p:spPr>
          <a:xfrm>
            <a:off x="993193" y="3311347"/>
            <a:ext cx="2518934" cy="57501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DD9287-BA90-CA01-A853-ACAB05DA9CE4}"/>
              </a:ext>
            </a:extLst>
          </p:cNvPr>
          <p:cNvSpPr txBox="1"/>
          <p:nvPr/>
        </p:nvSpPr>
        <p:spPr>
          <a:xfrm>
            <a:off x="3435927" y="3429577"/>
            <a:ext cx="22375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C00000"/>
                </a:solidFill>
              </a:rPr>
              <a:t>Yet to be covered..!</a:t>
            </a:r>
          </a:p>
        </p:txBody>
      </p:sp>
      <p:sp>
        <p:nvSpPr>
          <p:cNvPr id="6" name="Date Placeholder 5">
            <a:extLst>
              <a:ext uri="{FF2B5EF4-FFF2-40B4-BE49-F238E27FC236}">
                <a16:creationId xmlns:a16="http://schemas.microsoft.com/office/drawing/2014/main" id="{120A6901-08E2-CC05-E3A1-4F0CBC1FCCB2}"/>
              </a:ext>
            </a:extLst>
          </p:cNvPr>
          <p:cNvSpPr>
            <a:spLocks noGrp="1"/>
          </p:cNvSpPr>
          <p:nvPr>
            <p:ph type="dt" sz="half" idx="7"/>
          </p:nvPr>
        </p:nvSpPr>
        <p:spPr/>
        <p:txBody>
          <a:bodyPr/>
          <a:lstStyle/>
          <a:p>
            <a:pPr lvl="0"/>
            <a:fld id="{9CAD1733-A930-4025-9422-98EE5351129C}" type="datetime1">
              <a:rPr lang="en-US" smtClean="0"/>
              <a:t>1/14/2025</a:t>
            </a:fld>
            <a:endParaRPr lang="en-AE"/>
          </a:p>
        </p:txBody>
      </p:sp>
      <p:sp>
        <p:nvSpPr>
          <p:cNvPr id="7" name="Slide Number Placeholder 6">
            <a:extLst>
              <a:ext uri="{FF2B5EF4-FFF2-40B4-BE49-F238E27FC236}">
                <a16:creationId xmlns:a16="http://schemas.microsoft.com/office/drawing/2014/main" id="{6A1B4B0F-5B4B-B10F-6CE9-F9D910CBB521}"/>
              </a:ext>
            </a:extLst>
          </p:cNvPr>
          <p:cNvSpPr>
            <a:spLocks noGrp="1"/>
          </p:cNvSpPr>
          <p:nvPr>
            <p:ph type="sldNum" sz="quarter" idx="8"/>
          </p:nvPr>
        </p:nvSpPr>
        <p:spPr/>
        <p:txBody>
          <a:bodyPr/>
          <a:lstStyle/>
          <a:p>
            <a:pPr lvl="0"/>
            <a:r>
              <a:rPr lang="de-DE"/>
              <a:t>Seite </a:t>
            </a:r>
            <a:fld id="{91EAD467-CAD9-422F-8CD0-DF705521FF2B}" type="slidenum">
              <a:rPr smtClean="0"/>
              <a:t>8</a:t>
            </a:fld>
            <a:endParaRPr lang="de-DE"/>
          </a:p>
        </p:txBody>
      </p:sp>
    </p:spTree>
    <p:extLst>
      <p:ext uri="{BB962C8B-B14F-4D97-AF65-F5344CB8AC3E}">
        <p14:creationId xmlns:p14="http://schemas.microsoft.com/office/powerpoint/2010/main" val="345302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267F56-E15B-C934-67EA-B74C13AF4519}"/>
              </a:ext>
            </a:extLst>
          </p:cNvPr>
          <p:cNvSpPr>
            <a:spLocks noGrp="1"/>
          </p:cNvSpPr>
          <p:nvPr>
            <p:ph type="title"/>
          </p:nvPr>
        </p:nvSpPr>
        <p:spPr/>
        <p:txBody>
          <a:bodyPr/>
          <a:lstStyle/>
          <a:p>
            <a:r>
              <a:rPr lang="de-DE" dirty="0" err="1"/>
              <a:t>Why</a:t>
            </a:r>
            <a:r>
              <a:rPr lang="de-DE" dirty="0"/>
              <a:t> </a:t>
            </a:r>
            <a:r>
              <a:rPr lang="de-DE" dirty="0" err="1"/>
              <a:t>these</a:t>
            </a:r>
            <a:r>
              <a:rPr lang="de-DE" dirty="0"/>
              <a:t> Relationships?</a:t>
            </a:r>
          </a:p>
        </p:txBody>
      </p:sp>
      <p:sp>
        <p:nvSpPr>
          <p:cNvPr id="3" name="Textplatzhalter 2">
            <a:extLst>
              <a:ext uri="{FF2B5EF4-FFF2-40B4-BE49-F238E27FC236}">
                <a16:creationId xmlns:a16="http://schemas.microsoft.com/office/drawing/2014/main" id="{02E15FC9-AC66-DCCE-910E-970D40731D97}"/>
              </a:ext>
            </a:extLst>
          </p:cNvPr>
          <p:cNvSpPr>
            <a:spLocks noGrp="1"/>
          </p:cNvSpPr>
          <p:nvPr>
            <p:ph type="body" idx="4294967295"/>
          </p:nvPr>
        </p:nvSpPr>
        <p:spPr>
          <a:xfrm>
            <a:off x="903683" y="951904"/>
            <a:ext cx="8240317" cy="3239691"/>
          </a:xfrm>
        </p:spPr>
        <p:txBody>
          <a:bodyPr/>
          <a:lstStyle/>
          <a:p>
            <a:pPr marL="285750" indent="-285750">
              <a:lnSpc>
                <a:spcPct val="150000"/>
              </a:lnSpc>
              <a:buFont typeface="Arial" panose="020B0604020202020204" pitchFamily="34" charset="0"/>
              <a:buChar char="•"/>
            </a:pPr>
            <a:r>
              <a:rPr lang="de-DE" sz="1300" dirty="0" err="1"/>
              <a:t>Captures</a:t>
            </a:r>
            <a:r>
              <a:rPr lang="de-DE" sz="1300" dirty="0"/>
              <a:t> </a:t>
            </a:r>
            <a:r>
              <a:rPr lang="de-DE" sz="1300" dirty="0" err="1"/>
              <a:t>the</a:t>
            </a:r>
            <a:r>
              <a:rPr lang="de-DE" sz="1300" dirty="0"/>
              <a:t> </a:t>
            </a:r>
            <a:r>
              <a:rPr lang="de-DE" sz="1300" dirty="0" err="1"/>
              <a:t>most</a:t>
            </a:r>
            <a:r>
              <a:rPr lang="de-DE" sz="1300" dirty="0"/>
              <a:t> </a:t>
            </a:r>
            <a:r>
              <a:rPr lang="de-DE" sz="1300" dirty="0" err="1"/>
              <a:t>critical</a:t>
            </a:r>
            <a:r>
              <a:rPr lang="de-DE" sz="1300" dirty="0"/>
              <a:t> </a:t>
            </a:r>
            <a:r>
              <a:rPr lang="de-DE" sz="1300" dirty="0" err="1"/>
              <a:t>scholarly</a:t>
            </a:r>
            <a:r>
              <a:rPr lang="de-DE" sz="1300" dirty="0"/>
              <a:t> links (</a:t>
            </a:r>
            <a:r>
              <a:rPr lang="de-DE" sz="1300" dirty="0" err="1"/>
              <a:t>authorship</a:t>
            </a:r>
            <a:r>
              <a:rPr lang="de-DE" sz="1300" dirty="0"/>
              <a:t>, </a:t>
            </a:r>
            <a:r>
              <a:rPr lang="de-DE" sz="1300" dirty="0" err="1"/>
              <a:t>institutional</a:t>
            </a:r>
            <a:r>
              <a:rPr lang="de-DE" sz="1300" dirty="0"/>
              <a:t> </a:t>
            </a:r>
            <a:r>
              <a:rPr lang="de-DE" sz="1300" dirty="0" err="1"/>
              <a:t>affiliation</a:t>
            </a:r>
            <a:r>
              <a:rPr lang="de-DE" sz="1300" dirty="0"/>
              <a:t>, </a:t>
            </a:r>
            <a:r>
              <a:rPr lang="de-DE" sz="1300" dirty="0" err="1"/>
              <a:t>venue</a:t>
            </a:r>
            <a:r>
              <a:rPr lang="de-DE" sz="1300" dirty="0"/>
              <a:t>, </a:t>
            </a:r>
            <a:r>
              <a:rPr lang="de-DE" sz="1300" dirty="0" err="1"/>
              <a:t>topical</a:t>
            </a:r>
            <a:r>
              <a:rPr lang="de-DE" sz="1300" dirty="0"/>
              <a:t> </a:t>
            </a:r>
            <a:r>
              <a:rPr lang="de-DE" sz="1300" dirty="0" err="1"/>
              <a:t>concepts</a:t>
            </a:r>
            <a:r>
              <a:rPr lang="de-DE" sz="1300" dirty="0"/>
              <a:t>, </a:t>
            </a:r>
            <a:r>
              <a:rPr lang="de-DE" sz="1300" dirty="0" err="1"/>
              <a:t>citations</a:t>
            </a:r>
            <a:r>
              <a:rPr lang="de-DE" sz="1300" dirty="0"/>
              <a:t>).</a:t>
            </a:r>
          </a:p>
          <a:p>
            <a:pPr marL="285750" indent="-285750">
              <a:lnSpc>
                <a:spcPct val="150000"/>
              </a:lnSpc>
              <a:buFont typeface="Arial" panose="020B0604020202020204" pitchFamily="34" charset="0"/>
              <a:buChar char="•"/>
            </a:pPr>
            <a:r>
              <a:rPr lang="de-DE" sz="1300" dirty="0" err="1"/>
              <a:t>Provides</a:t>
            </a:r>
            <a:r>
              <a:rPr lang="de-DE" sz="1300" dirty="0"/>
              <a:t> a solid </a:t>
            </a:r>
            <a:r>
              <a:rPr lang="de-DE" sz="1300" dirty="0" err="1"/>
              <a:t>core</a:t>
            </a:r>
            <a:r>
              <a:rPr lang="de-DE" sz="1300" dirty="0"/>
              <a:t> </a:t>
            </a:r>
            <a:r>
              <a:rPr lang="de-DE" sz="1300" dirty="0" err="1"/>
              <a:t>for</a:t>
            </a:r>
            <a:r>
              <a:rPr lang="de-DE" sz="1300" dirty="0"/>
              <a:t> </a:t>
            </a:r>
            <a:r>
              <a:rPr lang="de-DE" sz="1300" dirty="0" err="1"/>
              <a:t>building</a:t>
            </a:r>
            <a:r>
              <a:rPr lang="de-DE" sz="1300" dirty="0"/>
              <a:t> a </a:t>
            </a:r>
            <a:r>
              <a:rPr lang="de-DE" sz="1300" b="1" dirty="0" err="1"/>
              <a:t>Scholarly</a:t>
            </a:r>
            <a:r>
              <a:rPr lang="de-DE" sz="1300" b="1" dirty="0"/>
              <a:t> Knowledge Graph</a:t>
            </a:r>
            <a:r>
              <a:rPr lang="de-DE" sz="1300" dirty="0"/>
              <a:t>.</a:t>
            </a:r>
          </a:p>
          <a:p>
            <a:endParaRPr lang="de-DE" dirty="0"/>
          </a:p>
          <a:p>
            <a:r>
              <a:rPr lang="de-DE" b="1" dirty="0"/>
              <a:t>Additional possible </a:t>
            </a:r>
            <a:r>
              <a:rPr lang="de-DE" b="1" dirty="0" err="1"/>
              <a:t>extensions</a:t>
            </a:r>
            <a:r>
              <a:rPr lang="de-DE" b="1" dirty="0"/>
              <a:t>:</a:t>
            </a:r>
          </a:p>
          <a:p>
            <a:pPr marL="285750" indent="-285750">
              <a:lnSpc>
                <a:spcPct val="150000"/>
              </a:lnSpc>
              <a:buFont typeface="Arial" panose="020B0604020202020204" pitchFamily="34" charset="0"/>
              <a:buChar char="•"/>
            </a:pPr>
            <a:r>
              <a:rPr lang="de-DE" sz="1300" dirty="0" err="1"/>
              <a:t>Cited_by</a:t>
            </a:r>
            <a:r>
              <a:rPr lang="de-DE" sz="1300" dirty="0"/>
              <a:t> </a:t>
            </a:r>
            <a:r>
              <a:rPr lang="de-DE" sz="1300" dirty="0" err="1"/>
              <a:t>relationships</a:t>
            </a:r>
            <a:r>
              <a:rPr lang="de-DE" sz="1300" dirty="0"/>
              <a:t> (larger </a:t>
            </a:r>
            <a:r>
              <a:rPr lang="de-DE" sz="1300" dirty="0" err="1"/>
              <a:t>scale</a:t>
            </a:r>
            <a:r>
              <a:rPr lang="de-DE" sz="1300" dirty="0"/>
              <a:t>, </a:t>
            </a:r>
            <a:r>
              <a:rPr lang="de-DE" sz="1300" dirty="0" err="1"/>
              <a:t>more</a:t>
            </a:r>
            <a:r>
              <a:rPr lang="de-DE" sz="1300" dirty="0"/>
              <a:t> API </a:t>
            </a:r>
            <a:r>
              <a:rPr lang="de-DE" sz="1300" dirty="0" err="1"/>
              <a:t>calls</a:t>
            </a:r>
            <a:r>
              <a:rPr lang="de-DE" sz="1300" dirty="0"/>
              <a:t>) - </a:t>
            </a:r>
            <a:r>
              <a:rPr lang="de-DE" sz="1300" dirty="0" err="1"/>
              <a:t>problem</a:t>
            </a:r>
            <a:r>
              <a:rPr lang="de-DE" sz="1300" dirty="0"/>
              <a:t> </a:t>
            </a:r>
            <a:r>
              <a:rPr lang="de-DE" sz="1300" dirty="0" err="1"/>
              <a:t>emerged</a:t>
            </a:r>
            <a:r>
              <a:rPr lang="de-DE" sz="1300" dirty="0"/>
              <a:t> </a:t>
            </a:r>
            <a:r>
              <a:rPr lang="de-DE" sz="1300" dirty="0" err="1"/>
              <a:t>here</a:t>
            </a:r>
            <a:endParaRPr lang="de-DE" sz="1300" dirty="0"/>
          </a:p>
          <a:p>
            <a:pPr marL="285750" indent="-285750">
              <a:lnSpc>
                <a:spcPct val="150000"/>
              </a:lnSpc>
              <a:buFont typeface="Arial" panose="020B0604020202020204" pitchFamily="34" charset="0"/>
              <a:buChar char="•"/>
            </a:pPr>
            <a:r>
              <a:rPr lang="de-DE" sz="1300" dirty="0"/>
              <a:t>Concept-</a:t>
            </a:r>
            <a:r>
              <a:rPr lang="de-DE" sz="1300" dirty="0" err="1"/>
              <a:t>to</a:t>
            </a:r>
            <a:r>
              <a:rPr lang="de-DE" sz="1300" dirty="0"/>
              <a:t>-Concept </a:t>
            </a:r>
            <a:r>
              <a:rPr lang="de-DE" sz="1300" dirty="0" err="1"/>
              <a:t>hierarchies</a:t>
            </a:r>
            <a:r>
              <a:rPr lang="de-DE" sz="1300" dirty="0"/>
              <a:t> (e.g., </a:t>
            </a:r>
            <a:r>
              <a:rPr lang="de-DE" sz="1300" dirty="0" err="1"/>
              <a:t>broader</a:t>
            </a:r>
            <a:r>
              <a:rPr lang="de-DE" sz="1300" dirty="0"/>
              <a:t>/</a:t>
            </a:r>
            <a:r>
              <a:rPr lang="de-DE" sz="1300" dirty="0" err="1"/>
              <a:t>narrower</a:t>
            </a:r>
            <a:r>
              <a:rPr lang="de-DE" sz="1300" dirty="0"/>
              <a:t> </a:t>
            </a:r>
            <a:r>
              <a:rPr lang="de-DE" sz="1300" dirty="0" err="1"/>
              <a:t>concepts</a:t>
            </a:r>
            <a:r>
              <a:rPr lang="de-DE" sz="1300" dirty="0"/>
              <a:t>)</a:t>
            </a:r>
          </a:p>
          <a:p>
            <a:pPr marL="285750" indent="-285750">
              <a:lnSpc>
                <a:spcPct val="150000"/>
              </a:lnSpc>
              <a:buFont typeface="Arial" panose="020B0604020202020204" pitchFamily="34" charset="0"/>
              <a:buChar char="•"/>
            </a:pPr>
            <a:r>
              <a:rPr lang="de-DE" sz="1300" dirty="0" err="1"/>
              <a:t>Author</a:t>
            </a:r>
            <a:r>
              <a:rPr lang="de-DE" sz="1300" dirty="0"/>
              <a:t>-</a:t>
            </a:r>
            <a:r>
              <a:rPr lang="de-DE" sz="1300" dirty="0" err="1"/>
              <a:t>to</a:t>
            </a:r>
            <a:r>
              <a:rPr lang="de-DE" sz="1300" dirty="0"/>
              <a:t>-Institution </a:t>
            </a:r>
            <a:r>
              <a:rPr lang="de-DE" sz="1300" dirty="0" err="1"/>
              <a:t>direct</a:t>
            </a:r>
            <a:r>
              <a:rPr lang="de-DE" sz="1300" dirty="0"/>
              <a:t> links</a:t>
            </a:r>
          </a:p>
          <a:p>
            <a:endParaRPr lang="de-DE" b="1" dirty="0"/>
          </a:p>
          <a:p>
            <a:endParaRPr lang="de-DE" dirty="0"/>
          </a:p>
        </p:txBody>
      </p:sp>
      <p:sp>
        <p:nvSpPr>
          <p:cNvPr id="4" name="Date Placeholder 3">
            <a:extLst>
              <a:ext uri="{FF2B5EF4-FFF2-40B4-BE49-F238E27FC236}">
                <a16:creationId xmlns:a16="http://schemas.microsoft.com/office/drawing/2014/main" id="{D88BC652-2E9F-B462-1914-7F1A69BC9E42}"/>
              </a:ext>
            </a:extLst>
          </p:cNvPr>
          <p:cNvSpPr>
            <a:spLocks noGrp="1"/>
          </p:cNvSpPr>
          <p:nvPr>
            <p:ph type="dt" sz="half" idx="7"/>
          </p:nvPr>
        </p:nvSpPr>
        <p:spPr/>
        <p:txBody>
          <a:bodyPr/>
          <a:lstStyle/>
          <a:p>
            <a:pPr lvl="0"/>
            <a:fld id="{30EC93D9-A6AF-43AF-A5CF-AD7C94CCF06C}" type="datetime1">
              <a:rPr lang="en-US" smtClean="0"/>
              <a:t>1/14/2025</a:t>
            </a:fld>
            <a:endParaRPr lang="en-AE"/>
          </a:p>
        </p:txBody>
      </p:sp>
      <p:sp>
        <p:nvSpPr>
          <p:cNvPr id="5" name="Slide Number Placeholder 4">
            <a:extLst>
              <a:ext uri="{FF2B5EF4-FFF2-40B4-BE49-F238E27FC236}">
                <a16:creationId xmlns:a16="http://schemas.microsoft.com/office/drawing/2014/main" id="{F5E485CC-A32A-8F79-1615-F0098F6EB10F}"/>
              </a:ext>
            </a:extLst>
          </p:cNvPr>
          <p:cNvSpPr>
            <a:spLocks noGrp="1"/>
          </p:cNvSpPr>
          <p:nvPr>
            <p:ph type="sldNum" sz="quarter" idx="8"/>
          </p:nvPr>
        </p:nvSpPr>
        <p:spPr/>
        <p:txBody>
          <a:bodyPr/>
          <a:lstStyle/>
          <a:p>
            <a:pPr lvl="0"/>
            <a:r>
              <a:rPr lang="de-DE"/>
              <a:t>Seite </a:t>
            </a:r>
            <a:fld id="{91EAD467-CAD9-422F-8CD0-DF705521FF2B}" type="slidenum">
              <a:rPr smtClean="0"/>
              <a:t>9</a:t>
            </a:fld>
            <a:endParaRPr lang="de-DE"/>
          </a:p>
        </p:txBody>
      </p:sp>
    </p:spTree>
    <p:extLst>
      <p:ext uri="{BB962C8B-B14F-4D97-AF65-F5344CB8AC3E}">
        <p14:creationId xmlns:p14="http://schemas.microsoft.com/office/powerpoint/2010/main" val="4235830618"/>
      </p:ext>
    </p:extLst>
  </p:cSld>
  <p:clrMapOvr>
    <a:masterClrMapping/>
  </p:clrMapOvr>
</p:sld>
</file>

<file path=ppt/theme/theme1.xml><?xml version="1.0" encoding="utf-8"?>
<a:theme xmlns:a="http://schemas.openxmlformats.org/drawingml/2006/main" name="thk_ln_pptvorlage_16_9_Feb2016_V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PPT%20Template</Template>
  <TotalTime>352</TotalTime>
  <Words>1530</Words>
  <Application>Microsoft Office PowerPoint</Application>
  <PresentationFormat>On-screen Show (16:9)</PresentationFormat>
  <Paragraphs>257</Paragraphs>
  <Slides>32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Aptos</vt:lpstr>
      <vt:lpstr>Arial</vt:lpstr>
      <vt:lpstr>Arial,Sans-Serif</vt:lpstr>
      <vt:lpstr>Consolas</vt:lpstr>
      <vt:lpstr>Noto Sans Symbols</vt:lpstr>
      <vt:lpstr>Roboto</vt:lpstr>
      <vt:lpstr>Wingdings</vt:lpstr>
      <vt:lpstr>thk_ln_pptvorlage_16_9_Feb2016_V1</vt:lpstr>
      <vt:lpstr>Linked Open Data and Knowledge Graph</vt:lpstr>
      <vt:lpstr>Agenda</vt:lpstr>
      <vt:lpstr>OpenAlex</vt:lpstr>
      <vt:lpstr>OpenAlex Scope</vt:lpstr>
      <vt:lpstr>Why did we choose OpenAlex?</vt:lpstr>
      <vt:lpstr>What does OpenAlex do?</vt:lpstr>
      <vt:lpstr>Data Extraction possibilities – Breakdown Summary</vt:lpstr>
      <vt:lpstr>Entities and Relationships covered</vt:lpstr>
      <vt:lpstr>Why these Relationships?</vt:lpstr>
      <vt:lpstr>Methods and Material used</vt:lpstr>
      <vt:lpstr>Methods and Material</vt:lpstr>
      <vt:lpstr>Methods and Material</vt:lpstr>
      <vt:lpstr>Methods and Material</vt:lpstr>
      <vt:lpstr>Data Preprocessing – Cleaning and Preparing Relationships</vt:lpstr>
      <vt:lpstr>Data Preprocessing</vt:lpstr>
      <vt:lpstr>Data Preprocessing</vt:lpstr>
      <vt:lpstr>Introduction to Neo4j</vt:lpstr>
      <vt:lpstr>Why did we choose Neo4j?</vt:lpstr>
      <vt:lpstr>Introduction to Cypher Queries</vt:lpstr>
      <vt:lpstr>Steps to create knowledge graph in Neo4j.</vt:lpstr>
      <vt:lpstr>Steps to create knowledge graph in Neo4j.</vt:lpstr>
      <vt:lpstr>Steps to create knowledge graph in Neo4j.</vt:lpstr>
      <vt:lpstr>Steps to create knowledge graph in Neo4j.</vt:lpstr>
      <vt:lpstr>Example query with Knowledge graph</vt:lpstr>
      <vt:lpstr>A quick walk through the code, Knowledge graphs and relationships covered.</vt:lpstr>
      <vt:lpstr>Issues faced with Neo4j</vt:lpstr>
      <vt:lpstr>Output in Gephi </vt:lpstr>
      <vt:lpstr>Better Output so far</vt:lpstr>
      <vt:lpstr>Issues with Gephi</vt:lpstr>
      <vt:lpstr>Remaining work</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Habiba Naeem (hnaeem)</dc:creator>
  <cp:lastModifiedBy>Habiba Naeem (hnaeem)</cp:lastModifiedBy>
  <cp:revision>567</cp:revision>
  <dcterms:created xsi:type="dcterms:W3CDTF">2024-12-06T13:58:11Z</dcterms:created>
  <dcterms:modified xsi:type="dcterms:W3CDTF">2025-01-14T15:14:14Z</dcterms:modified>
</cp:coreProperties>
</file>