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69" r:id="rId2"/>
    <p:sldId id="257" r:id="rId3"/>
    <p:sldId id="270" r:id="rId4"/>
    <p:sldId id="259" r:id="rId5"/>
    <p:sldId id="271" r:id="rId6"/>
    <p:sldId id="272" r:id="rId7"/>
    <p:sldId id="273" r:id="rId8"/>
    <p:sldId id="281" r:id="rId9"/>
    <p:sldId id="274" r:id="rId10"/>
    <p:sldId id="285" r:id="rId11"/>
    <p:sldId id="275" r:id="rId12"/>
    <p:sldId id="286" r:id="rId13"/>
    <p:sldId id="282" r:id="rId14"/>
    <p:sldId id="283" r:id="rId15"/>
    <p:sldId id="284" r:id="rId16"/>
    <p:sldId id="276" r:id="rId17"/>
    <p:sldId id="277" r:id="rId18"/>
    <p:sldId id="280" r:id="rId19"/>
    <p:sldId id="268" r:id="rId20"/>
  </p:sldIdLst>
  <p:sldSz cx="12192000" cy="6858000"/>
  <p:notesSz cx="6858000" cy="9144000"/>
  <p:defaultText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a:srgbClr val="97A5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37"/>
    <p:restoredTop sz="94674"/>
  </p:normalViewPr>
  <p:slideViewPr>
    <p:cSldViewPr snapToGrid="0">
      <p:cViewPr>
        <p:scale>
          <a:sx n="75" d="100"/>
          <a:sy n="75" d="100"/>
        </p:scale>
        <p:origin x="1296" y="7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5E84D7-DC53-FF4A-BD0C-417618FE1B59}" type="doc">
      <dgm:prSet loTypeId="urn:microsoft.com/office/officeart/2005/8/layout/cycle3" loCatId="" qsTypeId="urn:microsoft.com/office/officeart/2005/8/quickstyle/simple1" qsCatId="simple" csTypeId="urn:microsoft.com/office/officeart/2005/8/colors/accent3_2" csCatId="accent3" phldr="1"/>
      <dgm:spPr/>
      <dgm:t>
        <a:bodyPr/>
        <a:lstStyle/>
        <a:p>
          <a:endParaRPr lang="en-US"/>
        </a:p>
      </dgm:t>
    </dgm:pt>
    <dgm:pt modelId="{8C33B4F5-7B87-AA4D-A195-7C82CA65E953}">
      <dgm:prSet phldrT="[Text]"/>
      <dgm:spPr/>
      <dgm:t>
        <a:bodyPr/>
        <a:lstStyle/>
        <a:p>
          <a:r>
            <a:rPr lang="en-US" b="1" dirty="0"/>
            <a:t>Data Generation</a:t>
          </a:r>
          <a:endParaRPr lang="en-US" dirty="0"/>
        </a:p>
      </dgm:t>
    </dgm:pt>
    <dgm:pt modelId="{6FDCEEFA-34FB-094F-B761-CA7948E15F8A}" type="parTrans" cxnId="{40B32823-ABB3-0B40-91BB-A5F9BAB7053B}">
      <dgm:prSet/>
      <dgm:spPr/>
      <dgm:t>
        <a:bodyPr/>
        <a:lstStyle/>
        <a:p>
          <a:endParaRPr lang="en-US"/>
        </a:p>
      </dgm:t>
    </dgm:pt>
    <dgm:pt modelId="{7EFC179A-1718-BF49-8208-036ED34AAE72}" type="sibTrans" cxnId="{40B32823-ABB3-0B40-91BB-A5F9BAB7053B}">
      <dgm:prSet/>
      <dgm:spPr/>
      <dgm:t>
        <a:bodyPr/>
        <a:lstStyle/>
        <a:p>
          <a:endParaRPr lang="en-US"/>
        </a:p>
      </dgm:t>
    </dgm:pt>
    <dgm:pt modelId="{8B9CCB6F-5ACE-6647-A437-AF38CFB95711}">
      <dgm:prSet phldrT="[Text]"/>
      <dgm:spPr/>
      <dgm:t>
        <a:bodyPr/>
        <a:lstStyle/>
        <a:p>
          <a:r>
            <a:rPr lang="en-US" b="1" dirty="0"/>
            <a:t>Baseline</a:t>
          </a:r>
          <a:endParaRPr lang="en-US" dirty="0"/>
        </a:p>
      </dgm:t>
    </dgm:pt>
    <dgm:pt modelId="{64171885-6617-EB45-BA0F-CC47EC9435E7}" type="parTrans" cxnId="{B7348AE5-FE3B-854A-872D-F158C5CFD94A}">
      <dgm:prSet/>
      <dgm:spPr/>
      <dgm:t>
        <a:bodyPr/>
        <a:lstStyle/>
        <a:p>
          <a:endParaRPr lang="en-US"/>
        </a:p>
      </dgm:t>
    </dgm:pt>
    <dgm:pt modelId="{4462F812-8756-3A4A-9344-6B1E728A48A1}" type="sibTrans" cxnId="{B7348AE5-FE3B-854A-872D-F158C5CFD94A}">
      <dgm:prSet/>
      <dgm:spPr/>
      <dgm:t>
        <a:bodyPr/>
        <a:lstStyle/>
        <a:p>
          <a:endParaRPr lang="en-US"/>
        </a:p>
      </dgm:t>
    </dgm:pt>
    <dgm:pt modelId="{B435B102-D148-FD4D-A782-2E0AD0EEC352}">
      <dgm:prSet phldrT="[Text]"/>
      <dgm:spPr/>
      <dgm:t>
        <a:bodyPr/>
        <a:lstStyle/>
        <a:p>
          <a:r>
            <a:rPr lang="en-US" b="1" dirty="0"/>
            <a:t>Improved Function</a:t>
          </a:r>
          <a:endParaRPr lang="en-US" dirty="0"/>
        </a:p>
      </dgm:t>
    </dgm:pt>
    <dgm:pt modelId="{3C97BBFE-607C-1045-AE96-03DCB45ECD7A}" type="parTrans" cxnId="{CF17093E-2F87-E043-8263-61BF9893615C}">
      <dgm:prSet/>
      <dgm:spPr/>
      <dgm:t>
        <a:bodyPr/>
        <a:lstStyle/>
        <a:p>
          <a:endParaRPr lang="en-US"/>
        </a:p>
      </dgm:t>
    </dgm:pt>
    <dgm:pt modelId="{20C53C55-9999-4642-8C96-E86B6A114E18}" type="sibTrans" cxnId="{CF17093E-2F87-E043-8263-61BF9893615C}">
      <dgm:prSet/>
      <dgm:spPr/>
      <dgm:t>
        <a:bodyPr/>
        <a:lstStyle/>
        <a:p>
          <a:endParaRPr lang="en-US"/>
        </a:p>
      </dgm:t>
    </dgm:pt>
    <dgm:pt modelId="{7D2E89CA-2E19-F745-96E8-D419C337D621}">
      <dgm:prSet phldrT="[Text]"/>
      <dgm:spPr/>
      <dgm:t>
        <a:bodyPr/>
        <a:lstStyle/>
        <a:p>
          <a:r>
            <a:rPr lang="en-US" b="1" dirty="0"/>
            <a:t>Validation</a:t>
          </a:r>
          <a:endParaRPr lang="en-US" dirty="0"/>
        </a:p>
      </dgm:t>
    </dgm:pt>
    <dgm:pt modelId="{C277B382-2D44-C144-8F1A-B2D07522E590}" type="parTrans" cxnId="{6747D870-61A4-294F-B27A-B3AF9821533F}">
      <dgm:prSet/>
      <dgm:spPr/>
      <dgm:t>
        <a:bodyPr/>
        <a:lstStyle/>
        <a:p>
          <a:endParaRPr lang="en-US"/>
        </a:p>
      </dgm:t>
    </dgm:pt>
    <dgm:pt modelId="{291397B8-851C-C845-8FAB-74471E3F489C}" type="sibTrans" cxnId="{6747D870-61A4-294F-B27A-B3AF9821533F}">
      <dgm:prSet/>
      <dgm:spPr/>
      <dgm:t>
        <a:bodyPr/>
        <a:lstStyle/>
        <a:p>
          <a:endParaRPr lang="en-US"/>
        </a:p>
      </dgm:t>
    </dgm:pt>
    <dgm:pt modelId="{970EB472-71D8-6E46-B226-1A6ACE00E22E}">
      <dgm:prSet phldrT="[Text]"/>
      <dgm:spPr/>
      <dgm:t>
        <a:bodyPr/>
        <a:lstStyle/>
        <a:p>
          <a:r>
            <a:rPr lang="en-US" b="1" dirty="0"/>
            <a:t>Stress Testing</a:t>
          </a:r>
          <a:endParaRPr lang="en-US" dirty="0"/>
        </a:p>
      </dgm:t>
    </dgm:pt>
    <dgm:pt modelId="{9278B6D5-43AD-FA45-9B44-469B37C4F260}" type="parTrans" cxnId="{03C0E0A2-A6EF-B441-9A6B-91BE69BD95E5}">
      <dgm:prSet/>
      <dgm:spPr/>
      <dgm:t>
        <a:bodyPr/>
        <a:lstStyle/>
        <a:p>
          <a:endParaRPr lang="en-US"/>
        </a:p>
      </dgm:t>
    </dgm:pt>
    <dgm:pt modelId="{0EF6AF5F-6458-3B43-984D-2B4966AB84F5}" type="sibTrans" cxnId="{03C0E0A2-A6EF-B441-9A6B-91BE69BD95E5}">
      <dgm:prSet/>
      <dgm:spPr/>
      <dgm:t>
        <a:bodyPr/>
        <a:lstStyle/>
        <a:p>
          <a:endParaRPr lang="en-US"/>
        </a:p>
      </dgm:t>
    </dgm:pt>
    <dgm:pt modelId="{43E15D5C-0A0A-E148-A0EB-E6F6DC2295FA}">
      <dgm:prSet phldrT="[Text]"/>
      <dgm:spPr/>
      <dgm:t>
        <a:bodyPr/>
        <a:lstStyle/>
        <a:p>
          <a:r>
            <a:rPr lang="en-US" b="1" dirty="0"/>
            <a:t>Performance Analysis</a:t>
          </a:r>
          <a:endParaRPr lang="en-US" dirty="0"/>
        </a:p>
      </dgm:t>
    </dgm:pt>
    <dgm:pt modelId="{08E4DE49-9827-4E48-AA87-8283D578BE30}" type="parTrans" cxnId="{E61C1BC7-EB8B-C043-ACC1-012939E55C45}">
      <dgm:prSet/>
      <dgm:spPr/>
      <dgm:t>
        <a:bodyPr/>
        <a:lstStyle/>
        <a:p>
          <a:endParaRPr lang="en-US"/>
        </a:p>
      </dgm:t>
    </dgm:pt>
    <dgm:pt modelId="{FB44D127-3CDB-914D-B1CC-86E111FE3CAD}" type="sibTrans" cxnId="{E61C1BC7-EB8B-C043-ACC1-012939E55C45}">
      <dgm:prSet/>
      <dgm:spPr/>
      <dgm:t>
        <a:bodyPr/>
        <a:lstStyle/>
        <a:p>
          <a:endParaRPr lang="en-US"/>
        </a:p>
      </dgm:t>
    </dgm:pt>
    <dgm:pt modelId="{C040F2AB-349A-B646-98E5-874D4DF3A74D}">
      <dgm:prSet phldrT="[Text]"/>
      <dgm:spPr/>
      <dgm:t>
        <a:bodyPr/>
        <a:lstStyle/>
        <a:p>
          <a:r>
            <a:rPr lang="en-US" b="1" dirty="0"/>
            <a:t>Refinement</a:t>
          </a:r>
          <a:endParaRPr lang="en-US" dirty="0"/>
        </a:p>
      </dgm:t>
    </dgm:pt>
    <dgm:pt modelId="{606C2F5B-F9E1-6D4B-8B7A-E2A45DC8F539}" type="parTrans" cxnId="{708A925D-C242-EE4F-93A4-3DFE94CEA8AE}">
      <dgm:prSet/>
      <dgm:spPr/>
      <dgm:t>
        <a:bodyPr/>
        <a:lstStyle/>
        <a:p>
          <a:endParaRPr lang="en-US"/>
        </a:p>
      </dgm:t>
    </dgm:pt>
    <dgm:pt modelId="{0E0F8CD5-6AD8-2143-9946-2DF565C88B60}" type="sibTrans" cxnId="{708A925D-C242-EE4F-93A4-3DFE94CEA8AE}">
      <dgm:prSet/>
      <dgm:spPr/>
      <dgm:t>
        <a:bodyPr/>
        <a:lstStyle/>
        <a:p>
          <a:endParaRPr lang="en-US"/>
        </a:p>
      </dgm:t>
    </dgm:pt>
    <dgm:pt modelId="{01A30CD6-E182-984A-B684-5B0010233F31}" type="pres">
      <dgm:prSet presAssocID="{5D5E84D7-DC53-FF4A-BD0C-417618FE1B59}" presName="Name0" presStyleCnt="0">
        <dgm:presLayoutVars>
          <dgm:dir/>
          <dgm:resizeHandles val="exact"/>
        </dgm:presLayoutVars>
      </dgm:prSet>
      <dgm:spPr/>
    </dgm:pt>
    <dgm:pt modelId="{CB4C60B4-E8C1-3440-934E-50EBC8F2EB0F}" type="pres">
      <dgm:prSet presAssocID="{5D5E84D7-DC53-FF4A-BD0C-417618FE1B59}" presName="cycle" presStyleCnt="0"/>
      <dgm:spPr/>
    </dgm:pt>
    <dgm:pt modelId="{A7E1A0B9-C45B-9448-B250-42B9C3B291C8}" type="pres">
      <dgm:prSet presAssocID="{8C33B4F5-7B87-AA4D-A195-7C82CA65E953}" presName="nodeFirstNode" presStyleLbl="node1" presStyleIdx="0" presStyleCnt="7">
        <dgm:presLayoutVars>
          <dgm:bulletEnabled val="1"/>
        </dgm:presLayoutVars>
      </dgm:prSet>
      <dgm:spPr/>
    </dgm:pt>
    <dgm:pt modelId="{B056469A-9B2C-6A4F-8C5E-EE90AA5690DF}" type="pres">
      <dgm:prSet presAssocID="{7EFC179A-1718-BF49-8208-036ED34AAE72}" presName="sibTransFirstNode" presStyleLbl="bgShp" presStyleIdx="0" presStyleCnt="1"/>
      <dgm:spPr/>
    </dgm:pt>
    <dgm:pt modelId="{DBA792D8-CA91-8447-88B7-2FCC4DCE6F1C}" type="pres">
      <dgm:prSet presAssocID="{8B9CCB6F-5ACE-6647-A437-AF38CFB95711}" presName="nodeFollowingNodes" presStyleLbl="node1" presStyleIdx="1" presStyleCnt="7">
        <dgm:presLayoutVars>
          <dgm:bulletEnabled val="1"/>
        </dgm:presLayoutVars>
      </dgm:prSet>
      <dgm:spPr/>
    </dgm:pt>
    <dgm:pt modelId="{32B8DCEC-ACAA-2D44-9B58-CF665C1282AA}" type="pres">
      <dgm:prSet presAssocID="{B435B102-D148-FD4D-A782-2E0AD0EEC352}" presName="nodeFollowingNodes" presStyleLbl="node1" presStyleIdx="2" presStyleCnt="7">
        <dgm:presLayoutVars>
          <dgm:bulletEnabled val="1"/>
        </dgm:presLayoutVars>
      </dgm:prSet>
      <dgm:spPr/>
    </dgm:pt>
    <dgm:pt modelId="{139916A8-B6D3-374A-B312-FA21B56F39A4}" type="pres">
      <dgm:prSet presAssocID="{7D2E89CA-2E19-F745-96E8-D419C337D621}" presName="nodeFollowingNodes" presStyleLbl="node1" presStyleIdx="3" presStyleCnt="7">
        <dgm:presLayoutVars>
          <dgm:bulletEnabled val="1"/>
        </dgm:presLayoutVars>
      </dgm:prSet>
      <dgm:spPr/>
    </dgm:pt>
    <dgm:pt modelId="{6CCF339C-BF32-8747-BEDD-01A80F27F283}" type="pres">
      <dgm:prSet presAssocID="{970EB472-71D8-6E46-B226-1A6ACE00E22E}" presName="nodeFollowingNodes" presStyleLbl="node1" presStyleIdx="4" presStyleCnt="7">
        <dgm:presLayoutVars>
          <dgm:bulletEnabled val="1"/>
        </dgm:presLayoutVars>
      </dgm:prSet>
      <dgm:spPr/>
    </dgm:pt>
    <dgm:pt modelId="{48483889-B577-A54D-B800-335CA152E711}" type="pres">
      <dgm:prSet presAssocID="{43E15D5C-0A0A-E148-A0EB-E6F6DC2295FA}" presName="nodeFollowingNodes" presStyleLbl="node1" presStyleIdx="5" presStyleCnt="7">
        <dgm:presLayoutVars>
          <dgm:bulletEnabled val="1"/>
        </dgm:presLayoutVars>
      </dgm:prSet>
      <dgm:spPr/>
    </dgm:pt>
    <dgm:pt modelId="{C0073B9C-AC0F-A347-90F2-C80A480F7B87}" type="pres">
      <dgm:prSet presAssocID="{C040F2AB-349A-B646-98E5-874D4DF3A74D}" presName="nodeFollowingNodes" presStyleLbl="node1" presStyleIdx="6" presStyleCnt="7">
        <dgm:presLayoutVars>
          <dgm:bulletEnabled val="1"/>
        </dgm:presLayoutVars>
      </dgm:prSet>
      <dgm:spPr/>
    </dgm:pt>
  </dgm:ptLst>
  <dgm:cxnLst>
    <dgm:cxn modelId="{0CAB0A01-712B-F542-AC8F-A80CEB28904E}" type="presOf" srcId="{B435B102-D148-FD4D-A782-2E0AD0EEC352}" destId="{32B8DCEC-ACAA-2D44-9B58-CF665C1282AA}" srcOrd="0" destOrd="0" presId="urn:microsoft.com/office/officeart/2005/8/layout/cycle3"/>
    <dgm:cxn modelId="{40B32823-ABB3-0B40-91BB-A5F9BAB7053B}" srcId="{5D5E84D7-DC53-FF4A-BD0C-417618FE1B59}" destId="{8C33B4F5-7B87-AA4D-A195-7C82CA65E953}" srcOrd="0" destOrd="0" parTransId="{6FDCEEFA-34FB-094F-B761-CA7948E15F8A}" sibTransId="{7EFC179A-1718-BF49-8208-036ED34AAE72}"/>
    <dgm:cxn modelId="{1F98592F-1EB0-E146-B4AA-D2357A00105E}" type="presOf" srcId="{7EFC179A-1718-BF49-8208-036ED34AAE72}" destId="{B056469A-9B2C-6A4F-8C5E-EE90AA5690DF}" srcOrd="0" destOrd="0" presId="urn:microsoft.com/office/officeart/2005/8/layout/cycle3"/>
    <dgm:cxn modelId="{A5C76F35-176B-6E43-B2DC-F4D69792D806}" type="presOf" srcId="{970EB472-71D8-6E46-B226-1A6ACE00E22E}" destId="{6CCF339C-BF32-8747-BEDD-01A80F27F283}" srcOrd="0" destOrd="0" presId="urn:microsoft.com/office/officeart/2005/8/layout/cycle3"/>
    <dgm:cxn modelId="{CF17093E-2F87-E043-8263-61BF9893615C}" srcId="{5D5E84D7-DC53-FF4A-BD0C-417618FE1B59}" destId="{B435B102-D148-FD4D-A782-2E0AD0EEC352}" srcOrd="2" destOrd="0" parTransId="{3C97BBFE-607C-1045-AE96-03DCB45ECD7A}" sibTransId="{20C53C55-9999-4642-8C96-E86B6A114E18}"/>
    <dgm:cxn modelId="{697A5249-D844-6847-8D7D-DEF23E885162}" type="presOf" srcId="{7D2E89CA-2E19-F745-96E8-D419C337D621}" destId="{139916A8-B6D3-374A-B312-FA21B56F39A4}" srcOrd="0" destOrd="0" presId="urn:microsoft.com/office/officeart/2005/8/layout/cycle3"/>
    <dgm:cxn modelId="{708A925D-C242-EE4F-93A4-3DFE94CEA8AE}" srcId="{5D5E84D7-DC53-FF4A-BD0C-417618FE1B59}" destId="{C040F2AB-349A-B646-98E5-874D4DF3A74D}" srcOrd="6" destOrd="0" parTransId="{606C2F5B-F9E1-6D4B-8B7A-E2A45DC8F539}" sibTransId="{0E0F8CD5-6AD8-2143-9946-2DF565C88B60}"/>
    <dgm:cxn modelId="{4986E466-E99D-684B-8701-E64D87090E74}" type="presOf" srcId="{5D5E84D7-DC53-FF4A-BD0C-417618FE1B59}" destId="{01A30CD6-E182-984A-B684-5B0010233F31}" srcOrd="0" destOrd="0" presId="urn:microsoft.com/office/officeart/2005/8/layout/cycle3"/>
    <dgm:cxn modelId="{6747D870-61A4-294F-B27A-B3AF9821533F}" srcId="{5D5E84D7-DC53-FF4A-BD0C-417618FE1B59}" destId="{7D2E89CA-2E19-F745-96E8-D419C337D621}" srcOrd="3" destOrd="0" parTransId="{C277B382-2D44-C144-8F1A-B2D07522E590}" sibTransId="{291397B8-851C-C845-8FAB-74471E3F489C}"/>
    <dgm:cxn modelId="{F188D996-C807-EF4E-84C5-D7B79E3F55AC}" type="presOf" srcId="{C040F2AB-349A-B646-98E5-874D4DF3A74D}" destId="{C0073B9C-AC0F-A347-90F2-C80A480F7B87}" srcOrd="0" destOrd="0" presId="urn:microsoft.com/office/officeart/2005/8/layout/cycle3"/>
    <dgm:cxn modelId="{0264AE97-3091-8945-A219-7CD652851FB1}" type="presOf" srcId="{8B9CCB6F-5ACE-6647-A437-AF38CFB95711}" destId="{DBA792D8-CA91-8447-88B7-2FCC4DCE6F1C}" srcOrd="0" destOrd="0" presId="urn:microsoft.com/office/officeart/2005/8/layout/cycle3"/>
    <dgm:cxn modelId="{03C0E0A2-A6EF-B441-9A6B-91BE69BD95E5}" srcId="{5D5E84D7-DC53-FF4A-BD0C-417618FE1B59}" destId="{970EB472-71D8-6E46-B226-1A6ACE00E22E}" srcOrd="4" destOrd="0" parTransId="{9278B6D5-43AD-FA45-9B44-469B37C4F260}" sibTransId="{0EF6AF5F-6458-3B43-984D-2B4966AB84F5}"/>
    <dgm:cxn modelId="{E61C1BC7-EB8B-C043-ACC1-012939E55C45}" srcId="{5D5E84D7-DC53-FF4A-BD0C-417618FE1B59}" destId="{43E15D5C-0A0A-E148-A0EB-E6F6DC2295FA}" srcOrd="5" destOrd="0" parTransId="{08E4DE49-9827-4E48-AA87-8283D578BE30}" sibTransId="{FB44D127-3CDB-914D-B1CC-86E111FE3CAD}"/>
    <dgm:cxn modelId="{228020CB-4401-4B47-BD2E-CBF0AF8C4ED3}" type="presOf" srcId="{43E15D5C-0A0A-E148-A0EB-E6F6DC2295FA}" destId="{48483889-B577-A54D-B800-335CA152E711}" srcOrd="0" destOrd="0" presId="urn:microsoft.com/office/officeart/2005/8/layout/cycle3"/>
    <dgm:cxn modelId="{936F02D5-B31F-8945-82A3-6F63702EA82C}" type="presOf" srcId="{8C33B4F5-7B87-AA4D-A195-7C82CA65E953}" destId="{A7E1A0B9-C45B-9448-B250-42B9C3B291C8}" srcOrd="0" destOrd="0" presId="urn:microsoft.com/office/officeart/2005/8/layout/cycle3"/>
    <dgm:cxn modelId="{B7348AE5-FE3B-854A-872D-F158C5CFD94A}" srcId="{5D5E84D7-DC53-FF4A-BD0C-417618FE1B59}" destId="{8B9CCB6F-5ACE-6647-A437-AF38CFB95711}" srcOrd="1" destOrd="0" parTransId="{64171885-6617-EB45-BA0F-CC47EC9435E7}" sibTransId="{4462F812-8756-3A4A-9344-6B1E728A48A1}"/>
    <dgm:cxn modelId="{DCD61A00-82EF-D248-9ADD-DD35B3C40E15}" type="presParOf" srcId="{01A30CD6-E182-984A-B684-5B0010233F31}" destId="{CB4C60B4-E8C1-3440-934E-50EBC8F2EB0F}" srcOrd="0" destOrd="0" presId="urn:microsoft.com/office/officeart/2005/8/layout/cycle3"/>
    <dgm:cxn modelId="{FA14ED1F-1814-064B-BE4F-459B921DCEA1}" type="presParOf" srcId="{CB4C60B4-E8C1-3440-934E-50EBC8F2EB0F}" destId="{A7E1A0B9-C45B-9448-B250-42B9C3B291C8}" srcOrd="0" destOrd="0" presId="urn:microsoft.com/office/officeart/2005/8/layout/cycle3"/>
    <dgm:cxn modelId="{36979F4F-17C0-C849-8D66-C2834A6952D4}" type="presParOf" srcId="{CB4C60B4-E8C1-3440-934E-50EBC8F2EB0F}" destId="{B056469A-9B2C-6A4F-8C5E-EE90AA5690DF}" srcOrd="1" destOrd="0" presId="urn:microsoft.com/office/officeart/2005/8/layout/cycle3"/>
    <dgm:cxn modelId="{6279BEA1-EC60-6F45-BB08-2B8EA4C0FC29}" type="presParOf" srcId="{CB4C60B4-E8C1-3440-934E-50EBC8F2EB0F}" destId="{DBA792D8-CA91-8447-88B7-2FCC4DCE6F1C}" srcOrd="2" destOrd="0" presId="urn:microsoft.com/office/officeart/2005/8/layout/cycle3"/>
    <dgm:cxn modelId="{597675C8-B1DB-0847-B898-3FED9BA6C0E7}" type="presParOf" srcId="{CB4C60B4-E8C1-3440-934E-50EBC8F2EB0F}" destId="{32B8DCEC-ACAA-2D44-9B58-CF665C1282AA}" srcOrd="3" destOrd="0" presId="urn:microsoft.com/office/officeart/2005/8/layout/cycle3"/>
    <dgm:cxn modelId="{E0B2D4BD-D0C3-964C-8AF6-1CC41546D06E}" type="presParOf" srcId="{CB4C60B4-E8C1-3440-934E-50EBC8F2EB0F}" destId="{139916A8-B6D3-374A-B312-FA21B56F39A4}" srcOrd="4" destOrd="0" presId="urn:microsoft.com/office/officeart/2005/8/layout/cycle3"/>
    <dgm:cxn modelId="{BA3BC33E-9AD9-254D-B784-373D5F4B0FCC}" type="presParOf" srcId="{CB4C60B4-E8C1-3440-934E-50EBC8F2EB0F}" destId="{6CCF339C-BF32-8747-BEDD-01A80F27F283}" srcOrd="5" destOrd="0" presId="urn:microsoft.com/office/officeart/2005/8/layout/cycle3"/>
    <dgm:cxn modelId="{C9CFAFF1-E26F-6048-A7EB-60736F7CD783}" type="presParOf" srcId="{CB4C60B4-E8C1-3440-934E-50EBC8F2EB0F}" destId="{48483889-B577-A54D-B800-335CA152E711}" srcOrd="6" destOrd="0" presId="urn:microsoft.com/office/officeart/2005/8/layout/cycle3"/>
    <dgm:cxn modelId="{6F4776CC-B505-6F4D-BCCB-773E44CC62B0}" type="presParOf" srcId="{CB4C60B4-E8C1-3440-934E-50EBC8F2EB0F}" destId="{C0073B9C-AC0F-A347-90F2-C80A480F7B87}" srcOrd="7"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56469A-9B2C-6A4F-8C5E-EE90AA5690DF}">
      <dsp:nvSpPr>
        <dsp:cNvPr id="0" name=""/>
        <dsp:cNvSpPr/>
      </dsp:nvSpPr>
      <dsp:spPr>
        <a:xfrm>
          <a:off x="3436498" y="-23152"/>
          <a:ext cx="3642602" cy="3642602"/>
        </a:xfrm>
        <a:prstGeom prst="circularArrow">
          <a:avLst>
            <a:gd name="adj1" fmla="val 5544"/>
            <a:gd name="adj2" fmla="val 330680"/>
            <a:gd name="adj3" fmla="val 14482958"/>
            <a:gd name="adj4" fmla="val 16969022"/>
            <a:gd name="adj5" fmla="val 5757"/>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E1A0B9-C45B-9448-B250-42B9C3B291C8}">
      <dsp:nvSpPr>
        <dsp:cNvPr id="0" name=""/>
        <dsp:cNvSpPr/>
      </dsp:nvSpPr>
      <dsp:spPr>
        <a:xfrm>
          <a:off x="4677593" y="350"/>
          <a:ext cx="1160412" cy="58020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Data Generation</a:t>
          </a:r>
          <a:endParaRPr lang="en-US" sz="1200" kern="1200" dirty="0"/>
        </a:p>
      </dsp:txBody>
      <dsp:txXfrm>
        <a:off x="4705916" y="28673"/>
        <a:ext cx="1103766" cy="523560"/>
      </dsp:txXfrm>
    </dsp:sp>
    <dsp:sp modelId="{DBA792D8-CA91-8447-88B7-2FCC4DCE6F1C}">
      <dsp:nvSpPr>
        <dsp:cNvPr id="0" name=""/>
        <dsp:cNvSpPr/>
      </dsp:nvSpPr>
      <dsp:spPr>
        <a:xfrm>
          <a:off x="5892050" y="585202"/>
          <a:ext cx="1160412" cy="58020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Baseline</a:t>
          </a:r>
          <a:endParaRPr lang="en-US" sz="1200" kern="1200" dirty="0"/>
        </a:p>
      </dsp:txBody>
      <dsp:txXfrm>
        <a:off x="5920373" y="613525"/>
        <a:ext cx="1103766" cy="523560"/>
      </dsp:txXfrm>
    </dsp:sp>
    <dsp:sp modelId="{32B8DCEC-ACAA-2D44-9B58-CF665C1282AA}">
      <dsp:nvSpPr>
        <dsp:cNvPr id="0" name=""/>
        <dsp:cNvSpPr/>
      </dsp:nvSpPr>
      <dsp:spPr>
        <a:xfrm>
          <a:off x="6191996" y="1899351"/>
          <a:ext cx="1160412" cy="58020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Improved Function</a:t>
          </a:r>
          <a:endParaRPr lang="en-US" sz="1200" kern="1200" dirty="0"/>
        </a:p>
      </dsp:txBody>
      <dsp:txXfrm>
        <a:off x="6220319" y="1927674"/>
        <a:ext cx="1103766" cy="523560"/>
      </dsp:txXfrm>
    </dsp:sp>
    <dsp:sp modelId="{139916A8-B6D3-374A-B312-FA21B56F39A4}">
      <dsp:nvSpPr>
        <dsp:cNvPr id="0" name=""/>
        <dsp:cNvSpPr/>
      </dsp:nvSpPr>
      <dsp:spPr>
        <a:xfrm>
          <a:off x="5351566" y="2953217"/>
          <a:ext cx="1160412" cy="58020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Validation</a:t>
          </a:r>
          <a:endParaRPr lang="en-US" sz="1200" kern="1200" dirty="0"/>
        </a:p>
      </dsp:txBody>
      <dsp:txXfrm>
        <a:off x="5379889" y="2981540"/>
        <a:ext cx="1103766" cy="523560"/>
      </dsp:txXfrm>
    </dsp:sp>
    <dsp:sp modelId="{6CCF339C-BF32-8747-BEDD-01A80F27F283}">
      <dsp:nvSpPr>
        <dsp:cNvPr id="0" name=""/>
        <dsp:cNvSpPr/>
      </dsp:nvSpPr>
      <dsp:spPr>
        <a:xfrm>
          <a:off x="4003620" y="2953217"/>
          <a:ext cx="1160412" cy="58020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Stress Testing</a:t>
          </a:r>
          <a:endParaRPr lang="en-US" sz="1200" kern="1200" dirty="0"/>
        </a:p>
      </dsp:txBody>
      <dsp:txXfrm>
        <a:off x="4031943" y="2981540"/>
        <a:ext cx="1103766" cy="523560"/>
      </dsp:txXfrm>
    </dsp:sp>
    <dsp:sp modelId="{48483889-B577-A54D-B800-335CA152E711}">
      <dsp:nvSpPr>
        <dsp:cNvPr id="0" name=""/>
        <dsp:cNvSpPr/>
      </dsp:nvSpPr>
      <dsp:spPr>
        <a:xfrm>
          <a:off x="3163190" y="1899351"/>
          <a:ext cx="1160412" cy="58020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Performance Analysis</a:t>
          </a:r>
          <a:endParaRPr lang="en-US" sz="1200" kern="1200" dirty="0"/>
        </a:p>
      </dsp:txBody>
      <dsp:txXfrm>
        <a:off x="3191513" y="1927674"/>
        <a:ext cx="1103766" cy="523560"/>
      </dsp:txXfrm>
    </dsp:sp>
    <dsp:sp modelId="{C0073B9C-AC0F-A347-90F2-C80A480F7B87}">
      <dsp:nvSpPr>
        <dsp:cNvPr id="0" name=""/>
        <dsp:cNvSpPr/>
      </dsp:nvSpPr>
      <dsp:spPr>
        <a:xfrm>
          <a:off x="3463136" y="585202"/>
          <a:ext cx="1160412" cy="58020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Refinement</a:t>
          </a:r>
          <a:endParaRPr lang="en-US" sz="1200" kern="1200" dirty="0"/>
        </a:p>
      </dsp:txBody>
      <dsp:txXfrm>
        <a:off x="3491459" y="613525"/>
        <a:ext cx="1103766" cy="523560"/>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1A2783-BA6E-3643-86F6-158DC658B57E}" type="datetimeFigureOut">
              <a:rPr lang="en-SA" smtClean="0"/>
              <a:t>13/12/2024 R</a:t>
            </a:fld>
            <a:endParaRPr lang="en-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9F2E27-1A14-0846-8A61-03AB9562289A}" type="slidenum">
              <a:rPr lang="en-SA" smtClean="0"/>
              <a:t>‹#›</a:t>
            </a:fld>
            <a:endParaRPr lang="en-SA"/>
          </a:p>
        </p:txBody>
      </p:sp>
    </p:spTree>
    <p:extLst>
      <p:ext uri="{BB962C8B-B14F-4D97-AF65-F5344CB8AC3E}">
        <p14:creationId xmlns:p14="http://schemas.microsoft.com/office/powerpoint/2010/main" val="539545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589F2E27-1A14-0846-8A61-03AB9562289A}" type="slidenum">
              <a:rPr lang="en-SA" smtClean="0"/>
              <a:t>1</a:t>
            </a:fld>
            <a:endParaRPr lang="en-SA"/>
          </a:p>
        </p:txBody>
      </p:sp>
    </p:spTree>
    <p:extLst>
      <p:ext uri="{BB962C8B-B14F-4D97-AF65-F5344CB8AC3E}">
        <p14:creationId xmlns:p14="http://schemas.microsoft.com/office/powerpoint/2010/main" val="10575357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emf"/></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Event Name &amp; Info">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288BF-8D6B-5EAF-F1C1-761FDA9EF0B0}"/>
              </a:ext>
            </a:extLst>
          </p:cNvPr>
          <p:cNvSpPr>
            <a:spLocks noGrp="1"/>
          </p:cNvSpPr>
          <p:nvPr>
            <p:ph type="ctrTitle" hasCustomPrompt="1"/>
          </p:nvPr>
        </p:nvSpPr>
        <p:spPr>
          <a:xfrm>
            <a:off x="1524000" y="1948900"/>
            <a:ext cx="9144000" cy="1655762"/>
          </a:xfrm>
        </p:spPr>
        <p:txBody>
          <a:bodyPr anchor="b">
            <a:normAutofit/>
          </a:bodyPr>
          <a:lstStyle>
            <a:lvl1pPr algn="l">
              <a:defRPr sz="4800"/>
            </a:lvl1pPr>
          </a:lstStyle>
          <a:p>
            <a:r>
              <a:rPr lang="en-US" dirty="0"/>
              <a:t>Click to add the event’s name</a:t>
            </a:r>
            <a:endParaRPr lang="en-SA" dirty="0"/>
          </a:p>
        </p:txBody>
      </p:sp>
      <p:sp>
        <p:nvSpPr>
          <p:cNvPr id="3" name="Subtitle 2">
            <a:extLst>
              <a:ext uri="{FF2B5EF4-FFF2-40B4-BE49-F238E27FC236}">
                <a16:creationId xmlns:a16="http://schemas.microsoft.com/office/drawing/2014/main" id="{075E94E6-2B04-482A-0871-F66B47F5C3BF}"/>
              </a:ext>
            </a:extLst>
          </p:cNvPr>
          <p:cNvSpPr>
            <a:spLocks noGrp="1"/>
          </p:cNvSpPr>
          <p:nvPr>
            <p:ph type="subTitle" idx="1" hasCustomPrompt="1"/>
          </p:nvPr>
        </p:nvSpPr>
        <p:spPr>
          <a:xfrm>
            <a:off x="1524000" y="3967163"/>
            <a:ext cx="9144000" cy="651910"/>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the event’s tagline</a:t>
            </a:r>
            <a:endParaRPr lang="en-SA" dirty="0"/>
          </a:p>
        </p:txBody>
      </p:sp>
      <p:pic>
        <p:nvPicPr>
          <p:cNvPr id="8" name="Picture 7" descr="A green logo with text and a book&#10;&#10;Description automatically generated with medium confidence">
            <a:extLst>
              <a:ext uri="{FF2B5EF4-FFF2-40B4-BE49-F238E27FC236}">
                <a16:creationId xmlns:a16="http://schemas.microsoft.com/office/drawing/2014/main" id="{9E32E9FF-56ED-41D1-D21C-2BD0F78206F9}"/>
              </a:ext>
            </a:extLst>
          </p:cNvPr>
          <p:cNvPicPr>
            <a:picLocks noChangeAspect="1"/>
          </p:cNvPicPr>
          <p:nvPr userDrawn="1"/>
        </p:nvPicPr>
        <p:blipFill>
          <a:blip r:embed="rId2"/>
          <a:stretch>
            <a:fillRect/>
          </a:stretch>
        </p:blipFill>
        <p:spPr>
          <a:xfrm>
            <a:off x="10901570" y="0"/>
            <a:ext cx="1290430" cy="1290430"/>
          </a:xfrm>
          <a:prstGeom prst="rect">
            <a:avLst/>
          </a:prstGeom>
        </p:spPr>
      </p:pic>
      <p:sp>
        <p:nvSpPr>
          <p:cNvPr id="26" name="Date Placeholder 25">
            <a:extLst>
              <a:ext uri="{FF2B5EF4-FFF2-40B4-BE49-F238E27FC236}">
                <a16:creationId xmlns:a16="http://schemas.microsoft.com/office/drawing/2014/main" id="{A327661E-C869-DF63-FC46-E6275A200F8F}"/>
              </a:ext>
            </a:extLst>
          </p:cNvPr>
          <p:cNvSpPr>
            <a:spLocks noGrp="1"/>
          </p:cNvSpPr>
          <p:nvPr>
            <p:ph type="dt" sz="half" idx="10"/>
          </p:nvPr>
        </p:nvSpPr>
        <p:spPr/>
        <p:txBody>
          <a:bodyPr/>
          <a:lstStyle/>
          <a:p>
            <a:fld id="{4798095F-5BC5-674A-8200-9DDBB9D0AB15}" type="datetime2">
              <a:rPr lang="en-US" smtClean="0"/>
              <a:t>Friday, December 13, 2024</a:t>
            </a:fld>
            <a:endParaRPr lang="en-SA" dirty="0"/>
          </a:p>
        </p:txBody>
      </p:sp>
      <p:sp>
        <p:nvSpPr>
          <p:cNvPr id="27" name="Footer Placeholder 26">
            <a:extLst>
              <a:ext uri="{FF2B5EF4-FFF2-40B4-BE49-F238E27FC236}">
                <a16:creationId xmlns:a16="http://schemas.microsoft.com/office/drawing/2014/main" id="{85A9B80E-9A42-D2FE-34C4-823A04954E89}"/>
              </a:ext>
            </a:extLst>
          </p:cNvPr>
          <p:cNvSpPr>
            <a:spLocks noGrp="1"/>
          </p:cNvSpPr>
          <p:nvPr>
            <p:ph type="ftr" sz="quarter" idx="11"/>
          </p:nvPr>
        </p:nvSpPr>
        <p:spPr/>
        <p:txBody>
          <a:bodyPr/>
          <a:lstStyle/>
          <a:p>
            <a:endParaRPr lang="en-SA" dirty="0"/>
          </a:p>
        </p:txBody>
      </p:sp>
      <p:sp>
        <p:nvSpPr>
          <p:cNvPr id="28" name="Slide Number Placeholder 27">
            <a:extLst>
              <a:ext uri="{FF2B5EF4-FFF2-40B4-BE49-F238E27FC236}">
                <a16:creationId xmlns:a16="http://schemas.microsoft.com/office/drawing/2014/main" id="{38DA48C1-A9EF-88DE-1FCA-AA10C0EB4EB3}"/>
              </a:ext>
            </a:extLst>
          </p:cNvPr>
          <p:cNvSpPr>
            <a:spLocks noGrp="1"/>
          </p:cNvSpPr>
          <p:nvPr>
            <p:ph type="sldNum" sz="quarter" idx="12"/>
          </p:nvPr>
        </p:nvSpPr>
        <p:spPr>
          <a:xfrm>
            <a:off x="8610600" y="6356350"/>
            <a:ext cx="2743200" cy="365125"/>
          </a:xfrm>
        </p:spPr>
        <p:txBody>
          <a:bodyPr/>
          <a:lstStyle/>
          <a:p>
            <a:pPr marL="0" algn="l" defTabSz="914400" rtl="0" eaLnBrk="1" latinLnBrk="0" hangingPunct="1"/>
            <a:endParaRPr lang="en-SA" dirty="0"/>
          </a:p>
        </p:txBody>
      </p:sp>
      <p:sp>
        <p:nvSpPr>
          <p:cNvPr id="30" name="Date Placeholder 25">
            <a:extLst>
              <a:ext uri="{FF2B5EF4-FFF2-40B4-BE49-F238E27FC236}">
                <a16:creationId xmlns:a16="http://schemas.microsoft.com/office/drawing/2014/main" id="{17750070-E46B-7171-52DC-D84891F14208}"/>
              </a:ext>
            </a:extLst>
          </p:cNvPr>
          <p:cNvSpPr txBox="1">
            <a:spLocks/>
          </p:cNvSpPr>
          <p:nvPr userDrawn="1"/>
        </p:nvSpPr>
        <p:spPr>
          <a:xfrm>
            <a:off x="1524000" y="5538787"/>
            <a:ext cx="3200400" cy="365125"/>
          </a:xfrm>
          <a:prstGeom prst="rect">
            <a:avLst/>
          </a:prstGeom>
        </p:spPr>
        <p:txBody>
          <a:bodyPr vert="horz" lIns="91440" tIns="45720" rIns="91440" bIns="45720" rtlCol="0" anchor="ctr"/>
          <a:lstStyle>
            <a:defPPr>
              <a:defRPr lang="en-SA"/>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Sponsors, Organizers and/or Partners:</a:t>
            </a:r>
            <a:endParaRPr lang="en-SA" b="1" dirty="0"/>
          </a:p>
        </p:txBody>
      </p:sp>
      <p:sp>
        <p:nvSpPr>
          <p:cNvPr id="32" name="Picture Placeholder 31">
            <a:extLst>
              <a:ext uri="{FF2B5EF4-FFF2-40B4-BE49-F238E27FC236}">
                <a16:creationId xmlns:a16="http://schemas.microsoft.com/office/drawing/2014/main" id="{B37CB240-362A-88AE-525F-6BE9721298DF}"/>
              </a:ext>
            </a:extLst>
          </p:cNvPr>
          <p:cNvSpPr>
            <a:spLocks noGrp="1"/>
          </p:cNvSpPr>
          <p:nvPr>
            <p:ph type="pic" sz="quarter" idx="13" hasCustomPrompt="1"/>
          </p:nvPr>
        </p:nvSpPr>
        <p:spPr>
          <a:xfrm>
            <a:off x="1524001" y="5903912"/>
            <a:ext cx="1308652" cy="701743"/>
          </a:xfrm>
        </p:spPr>
        <p:txBody>
          <a:bodyPr anchor="ctr">
            <a:normAutofit/>
          </a:bodyPr>
          <a:lstStyle>
            <a:lvl1pPr marL="0" indent="0" algn="ctr">
              <a:buNone/>
              <a:defRPr sz="1400"/>
            </a:lvl1pPr>
          </a:lstStyle>
          <a:p>
            <a:r>
              <a:rPr lang="en-US" dirty="0"/>
              <a:t>A</a:t>
            </a:r>
            <a:r>
              <a:rPr lang="en-SA" dirty="0"/>
              <a:t>dd logo</a:t>
            </a:r>
          </a:p>
        </p:txBody>
      </p:sp>
      <p:sp>
        <p:nvSpPr>
          <p:cNvPr id="33" name="Picture Placeholder 31">
            <a:extLst>
              <a:ext uri="{FF2B5EF4-FFF2-40B4-BE49-F238E27FC236}">
                <a16:creationId xmlns:a16="http://schemas.microsoft.com/office/drawing/2014/main" id="{17E7E522-150C-30DB-9AF6-B98C8FA16888}"/>
              </a:ext>
            </a:extLst>
          </p:cNvPr>
          <p:cNvSpPr>
            <a:spLocks noGrp="1"/>
          </p:cNvSpPr>
          <p:nvPr>
            <p:ph type="pic" sz="quarter" idx="14" hasCustomPrompt="1"/>
          </p:nvPr>
        </p:nvSpPr>
        <p:spPr>
          <a:xfrm>
            <a:off x="2930388" y="5903912"/>
            <a:ext cx="1308652" cy="701743"/>
          </a:xfrm>
        </p:spPr>
        <p:txBody>
          <a:bodyPr anchor="ct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a:t>
            </a:r>
            <a:r>
              <a:rPr lang="en-SA" dirty="0"/>
              <a:t>dd logo</a:t>
            </a:r>
          </a:p>
        </p:txBody>
      </p:sp>
      <p:sp>
        <p:nvSpPr>
          <p:cNvPr id="34" name="Picture Placeholder 31">
            <a:extLst>
              <a:ext uri="{FF2B5EF4-FFF2-40B4-BE49-F238E27FC236}">
                <a16:creationId xmlns:a16="http://schemas.microsoft.com/office/drawing/2014/main" id="{BDF34E3E-85FC-8294-5B9E-1E8ECC750047}"/>
              </a:ext>
            </a:extLst>
          </p:cNvPr>
          <p:cNvSpPr>
            <a:spLocks noGrp="1"/>
          </p:cNvSpPr>
          <p:nvPr>
            <p:ph type="pic" sz="quarter" idx="15" hasCustomPrompt="1"/>
          </p:nvPr>
        </p:nvSpPr>
        <p:spPr>
          <a:xfrm>
            <a:off x="4336774" y="5903912"/>
            <a:ext cx="1308652" cy="701743"/>
          </a:xfrm>
        </p:spPr>
        <p:txBody>
          <a:bodyPr anchor="ct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a:t>
            </a:r>
            <a:r>
              <a:rPr lang="en-SA" dirty="0"/>
              <a:t>dd logo</a:t>
            </a:r>
          </a:p>
        </p:txBody>
      </p:sp>
      <p:sp>
        <p:nvSpPr>
          <p:cNvPr id="35" name="Date Placeholder 25">
            <a:extLst>
              <a:ext uri="{FF2B5EF4-FFF2-40B4-BE49-F238E27FC236}">
                <a16:creationId xmlns:a16="http://schemas.microsoft.com/office/drawing/2014/main" id="{458C7BF2-4301-EB02-A887-BAC36796DAB3}"/>
              </a:ext>
            </a:extLst>
          </p:cNvPr>
          <p:cNvSpPr txBox="1">
            <a:spLocks/>
          </p:cNvSpPr>
          <p:nvPr userDrawn="1"/>
        </p:nvSpPr>
        <p:spPr>
          <a:xfrm>
            <a:off x="7467599" y="5538787"/>
            <a:ext cx="3200400" cy="365125"/>
          </a:xfrm>
          <a:prstGeom prst="rect">
            <a:avLst/>
          </a:prstGeom>
        </p:spPr>
        <p:txBody>
          <a:bodyPr vert="horz" lIns="91440" tIns="45720" rIns="91440" bIns="45720" rtlCol="0" anchor="ctr"/>
          <a:lstStyle>
            <a:defPPr>
              <a:defRPr lang="en-SA"/>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Point of Contact:</a:t>
            </a:r>
            <a:endParaRPr lang="en-SA" b="1" dirty="0"/>
          </a:p>
        </p:txBody>
      </p:sp>
      <p:cxnSp>
        <p:nvCxnSpPr>
          <p:cNvPr id="38" name="Straight Connector 37">
            <a:extLst>
              <a:ext uri="{FF2B5EF4-FFF2-40B4-BE49-F238E27FC236}">
                <a16:creationId xmlns:a16="http://schemas.microsoft.com/office/drawing/2014/main" id="{6713BD7D-775F-E099-BDAF-D73FD8C33CE1}"/>
              </a:ext>
            </a:extLst>
          </p:cNvPr>
          <p:cNvCxnSpPr/>
          <p:nvPr userDrawn="1"/>
        </p:nvCxnSpPr>
        <p:spPr>
          <a:xfrm>
            <a:off x="1524000" y="3787224"/>
            <a:ext cx="9144000" cy="0"/>
          </a:xfrm>
          <a:prstGeom prst="line">
            <a:avLst/>
          </a:prstGeom>
          <a:ln w="28575"/>
        </p:spPr>
        <p:style>
          <a:lnRef idx="3">
            <a:schemeClr val="dk1"/>
          </a:lnRef>
          <a:fillRef idx="0">
            <a:schemeClr val="dk1"/>
          </a:fillRef>
          <a:effectRef idx="2">
            <a:schemeClr val="dk1"/>
          </a:effectRef>
          <a:fontRef idx="minor">
            <a:schemeClr val="tx1"/>
          </a:fontRef>
        </p:style>
      </p:cxnSp>
      <p:sp>
        <p:nvSpPr>
          <p:cNvPr id="40" name="Text Placeholder 39">
            <a:extLst>
              <a:ext uri="{FF2B5EF4-FFF2-40B4-BE49-F238E27FC236}">
                <a16:creationId xmlns:a16="http://schemas.microsoft.com/office/drawing/2014/main" id="{CEFB6ADC-1A15-2927-A373-35E8B71FC18D}"/>
              </a:ext>
            </a:extLst>
          </p:cNvPr>
          <p:cNvSpPr>
            <a:spLocks noGrp="1"/>
          </p:cNvSpPr>
          <p:nvPr>
            <p:ph type="body" sz="quarter" idx="16" hasCustomPrompt="1"/>
          </p:nvPr>
        </p:nvSpPr>
        <p:spPr>
          <a:xfrm>
            <a:off x="7467598" y="5903845"/>
            <a:ext cx="3200400" cy="701743"/>
          </a:xfrm>
        </p:spPr>
        <p:txBody>
          <a:bodyPr>
            <a:noAutofit/>
          </a:bodyPr>
          <a:lstStyle>
            <a:lvl1pPr marL="0" indent="0">
              <a:buNone/>
              <a:defRPr sz="1400"/>
            </a:lvl1pPr>
          </a:lstStyle>
          <a:p>
            <a:r>
              <a:rPr lang="en-US" dirty="0"/>
              <a:t>Please provide the name and contact information</a:t>
            </a:r>
            <a:endParaRPr lang="en-SA" dirty="0"/>
          </a:p>
        </p:txBody>
      </p:sp>
    </p:spTree>
    <p:extLst>
      <p:ext uri="{BB962C8B-B14F-4D97-AF65-F5344CB8AC3E}">
        <p14:creationId xmlns:p14="http://schemas.microsoft.com/office/powerpoint/2010/main" val="281893745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Elem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4271C-5F58-2E03-138A-6E83C87D0CD4}"/>
              </a:ext>
            </a:extLst>
          </p:cNvPr>
          <p:cNvSpPr>
            <a:spLocks noGrp="1"/>
          </p:cNvSpPr>
          <p:nvPr>
            <p:ph type="title" hasCustomPrompt="1"/>
          </p:nvPr>
        </p:nvSpPr>
        <p:spPr>
          <a:xfrm>
            <a:off x="838200" y="1551262"/>
            <a:ext cx="3200400" cy="587445"/>
          </a:xfrm>
        </p:spPr>
        <p:txBody>
          <a:bodyPr anchor="t"/>
          <a:lstStyle/>
          <a:p>
            <a:r>
              <a:rPr lang="en-US" dirty="0"/>
              <a:t>Type of Design</a:t>
            </a:r>
            <a:endParaRPr lang="en-SA" dirty="0"/>
          </a:p>
        </p:txBody>
      </p:sp>
      <p:sp>
        <p:nvSpPr>
          <p:cNvPr id="3" name="Date Placeholder 2">
            <a:extLst>
              <a:ext uri="{FF2B5EF4-FFF2-40B4-BE49-F238E27FC236}">
                <a16:creationId xmlns:a16="http://schemas.microsoft.com/office/drawing/2014/main" id="{4AC693AF-7164-CA19-C333-29868149B660}"/>
              </a:ext>
            </a:extLst>
          </p:cNvPr>
          <p:cNvSpPr>
            <a:spLocks noGrp="1"/>
          </p:cNvSpPr>
          <p:nvPr>
            <p:ph type="dt" sz="half" idx="10"/>
          </p:nvPr>
        </p:nvSpPr>
        <p:spPr/>
        <p:txBody>
          <a:bodyPr/>
          <a:lstStyle/>
          <a:p>
            <a:fld id="{5F7E73D2-1897-D542-A159-591C121DF78E}" type="datetime2">
              <a:rPr lang="en-US" smtClean="0"/>
              <a:t>Friday, December 13, 2024</a:t>
            </a:fld>
            <a:endParaRPr lang="en-SA"/>
          </a:p>
        </p:txBody>
      </p:sp>
      <p:sp>
        <p:nvSpPr>
          <p:cNvPr id="4" name="Footer Placeholder 3">
            <a:extLst>
              <a:ext uri="{FF2B5EF4-FFF2-40B4-BE49-F238E27FC236}">
                <a16:creationId xmlns:a16="http://schemas.microsoft.com/office/drawing/2014/main" id="{5D22040B-824D-649E-06EE-915D1046D41E}"/>
              </a:ext>
            </a:extLst>
          </p:cNvPr>
          <p:cNvSpPr>
            <a:spLocks noGrp="1"/>
          </p:cNvSpPr>
          <p:nvPr>
            <p:ph type="ftr" sz="quarter" idx="11"/>
          </p:nvPr>
        </p:nvSpPr>
        <p:spPr>
          <a:xfrm>
            <a:off x="4038600" y="6356350"/>
            <a:ext cx="4114800" cy="365125"/>
          </a:xfrm>
          <a:prstGeom prst="rect">
            <a:avLst/>
          </a:prstGeom>
        </p:spPr>
        <p:txBody>
          <a:bodyPr/>
          <a:lstStyle/>
          <a:p>
            <a:endParaRPr lang="en-SA"/>
          </a:p>
        </p:txBody>
      </p:sp>
      <p:sp>
        <p:nvSpPr>
          <p:cNvPr id="5" name="Slide Number Placeholder 4">
            <a:extLst>
              <a:ext uri="{FF2B5EF4-FFF2-40B4-BE49-F238E27FC236}">
                <a16:creationId xmlns:a16="http://schemas.microsoft.com/office/drawing/2014/main" id="{87FD1FBD-B211-FD87-499F-CE1344FC7FF6}"/>
              </a:ext>
            </a:extLst>
          </p:cNvPr>
          <p:cNvSpPr>
            <a:spLocks noGrp="1"/>
          </p:cNvSpPr>
          <p:nvPr>
            <p:ph type="sldNum" sz="quarter" idx="12"/>
          </p:nvPr>
        </p:nvSpPr>
        <p:spPr/>
        <p:txBody>
          <a:bodyPr/>
          <a:lstStyle/>
          <a:p>
            <a:fld id="{E4C75651-E215-AD4E-B6FF-92B5D1D940A2}" type="slidenum">
              <a:rPr lang="en-SA" smtClean="0"/>
              <a:t>‹#›</a:t>
            </a:fld>
            <a:endParaRPr lang="en-SA"/>
          </a:p>
        </p:txBody>
      </p:sp>
      <p:sp>
        <p:nvSpPr>
          <p:cNvPr id="8" name="Picture Placeholder 7">
            <a:extLst>
              <a:ext uri="{FF2B5EF4-FFF2-40B4-BE49-F238E27FC236}">
                <a16:creationId xmlns:a16="http://schemas.microsoft.com/office/drawing/2014/main" id="{FFC2095D-9E1E-B073-B86F-C9650392C037}"/>
              </a:ext>
            </a:extLst>
          </p:cNvPr>
          <p:cNvSpPr>
            <a:spLocks noGrp="1"/>
          </p:cNvSpPr>
          <p:nvPr>
            <p:ph type="pic" sz="quarter" idx="15"/>
          </p:nvPr>
        </p:nvSpPr>
        <p:spPr>
          <a:xfrm>
            <a:off x="7753800" y="2492719"/>
            <a:ext cx="3600000" cy="3510000"/>
          </a:xfrm>
          <a:solidFill>
            <a:schemeClr val="bg1">
              <a:lumMod val="85000"/>
            </a:schemeClr>
          </a:solidFill>
        </p:spPr>
        <p:txBody>
          <a:bodyPr/>
          <a:lstStyle/>
          <a:p>
            <a:endParaRPr lang="en-SA"/>
          </a:p>
        </p:txBody>
      </p:sp>
      <p:sp>
        <p:nvSpPr>
          <p:cNvPr id="7" name="Picture Placeholder 6">
            <a:extLst>
              <a:ext uri="{FF2B5EF4-FFF2-40B4-BE49-F238E27FC236}">
                <a16:creationId xmlns:a16="http://schemas.microsoft.com/office/drawing/2014/main" id="{2D15E76F-9573-8CCA-01CB-D1F3D4A0FC61}"/>
              </a:ext>
            </a:extLst>
          </p:cNvPr>
          <p:cNvSpPr>
            <a:spLocks noGrp="1"/>
          </p:cNvSpPr>
          <p:nvPr>
            <p:ph type="pic" sz="quarter" idx="16"/>
          </p:nvPr>
        </p:nvSpPr>
        <p:spPr>
          <a:xfrm>
            <a:off x="4038600" y="2492719"/>
            <a:ext cx="3600000" cy="3509619"/>
          </a:xfrm>
          <a:solidFill>
            <a:schemeClr val="bg1">
              <a:lumMod val="85000"/>
            </a:schemeClr>
          </a:solidFill>
        </p:spPr>
        <p:txBody>
          <a:bodyPr/>
          <a:lstStyle/>
          <a:p>
            <a:endParaRPr lang="en-SA"/>
          </a:p>
        </p:txBody>
      </p:sp>
    </p:spTree>
    <p:extLst>
      <p:ext uri="{BB962C8B-B14F-4D97-AF65-F5344CB8AC3E}">
        <p14:creationId xmlns:p14="http://schemas.microsoft.com/office/powerpoint/2010/main" val="4094120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6A456-150C-4DF0-85FA-DD3D9E81EBC0}"/>
              </a:ext>
            </a:extLst>
          </p:cNvPr>
          <p:cNvSpPr>
            <a:spLocks noGrp="1"/>
          </p:cNvSpPr>
          <p:nvPr>
            <p:ph type="title" hasCustomPrompt="1"/>
          </p:nvPr>
        </p:nvSpPr>
        <p:spPr>
          <a:xfrm>
            <a:off x="839788" y="1295399"/>
            <a:ext cx="3932237" cy="831851"/>
          </a:xfrm>
        </p:spPr>
        <p:txBody>
          <a:bodyPr anchor="b"/>
          <a:lstStyle>
            <a:lvl1pPr>
              <a:defRPr sz="3200"/>
            </a:lvl1pPr>
          </a:lstStyle>
          <a:p>
            <a:r>
              <a:rPr lang="en-US" dirty="0"/>
              <a:t>Type of Design</a:t>
            </a:r>
            <a:endParaRPr lang="en-SA" dirty="0"/>
          </a:p>
        </p:txBody>
      </p:sp>
      <p:sp>
        <p:nvSpPr>
          <p:cNvPr id="3" name="Picture Placeholder 2">
            <a:extLst>
              <a:ext uri="{FF2B5EF4-FFF2-40B4-BE49-F238E27FC236}">
                <a16:creationId xmlns:a16="http://schemas.microsoft.com/office/drawing/2014/main" id="{1C253267-37C3-76A4-564A-ABC3650ECF84}"/>
              </a:ext>
            </a:extLst>
          </p:cNvPr>
          <p:cNvSpPr>
            <a:spLocks noGrp="1"/>
          </p:cNvSpPr>
          <p:nvPr>
            <p:ph type="pic" idx="1"/>
          </p:nvPr>
        </p:nvSpPr>
        <p:spPr>
          <a:xfrm>
            <a:off x="5183188" y="1295400"/>
            <a:ext cx="6172200" cy="4873625"/>
          </a:xfrm>
          <a:solidFill>
            <a:schemeClr val="bg1">
              <a:lumMod val="8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A"/>
          </a:p>
        </p:txBody>
      </p:sp>
      <p:sp>
        <p:nvSpPr>
          <p:cNvPr id="4" name="Text Placeholder 3">
            <a:extLst>
              <a:ext uri="{FF2B5EF4-FFF2-40B4-BE49-F238E27FC236}">
                <a16:creationId xmlns:a16="http://schemas.microsoft.com/office/drawing/2014/main" id="{ED0FF7EA-3E41-80A9-43DB-18BC9570A6E8}"/>
              </a:ext>
            </a:extLst>
          </p:cNvPr>
          <p:cNvSpPr>
            <a:spLocks noGrp="1"/>
          </p:cNvSpPr>
          <p:nvPr>
            <p:ph type="body" sz="half" idx="2" hasCustomPrompt="1"/>
          </p:nvPr>
        </p:nvSpPr>
        <p:spPr>
          <a:xfrm>
            <a:off x="839788" y="236537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About the design</a:t>
            </a:r>
          </a:p>
        </p:txBody>
      </p:sp>
      <p:sp>
        <p:nvSpPr>
          <p:cNvPr id="5" name="Date Placeholder 4">
            <a:extLst>
              <a:ext uri="{FF2B5EF4-FFF2-40B4-BE49-F238E27FC236}">
                <a16:creationId xmlns:a16="http://schemas.microsoft.com/office/drawing/2014/main" id="{DA44D62C-DD01-1EF8-9186-A67B1AD7869C}"/>
              </a:ext>
            </a:extLst>
          </p:cNvPr>
          <p:cNvSpPr>
            <a:spLocks noGrp="1"/>
          </p:cNvSpPr>
          <p:nvPr>
            <p:ph type="dt" sz="half" idx="10"/>
          </p:nvPr>
        </p:nvSpPr>
        <p:spPr/>
        <p:txBody>
          <a:bodyPr/>
          <a:lstStyle/>
          <a:p>
            <a:fld id="{B70F6302-5245-474B-B333-3B8FA0197DBD}" type="datetime2">
              <a:rPr lang="en-US" smtClean="0"/>
              <a:t>Friday, December 13, 2024</a:t>
            </a:fld>
            <a:endParaRPr lang="en-SA"/>
          </a:p>
        </p:txBody>
      </p:sp>
      <p:sp>
        <p:nvSpPr>
          <p:cNvPr id="6" name="Footer Placeholder 5">
            <a:extLst>
              <a:ext uri="{FF2B5EF4-FFF2-40B4-BE49-F238E27FC236}">
                <a16:creationId xmlns:a16="http://schemas.microsoft.com/office/drawing/2014/main" id="{1B72AAFB-356C-216A-81CF-B7C7092BFEFC}"/>
              </a:ext>
            </a:extLst>
          </p:cNvPr>
          <p:cNvSpPr>
            <a:spLocks noGrp="1"/>
          </p:cNvSpPr>
          <p:nvPr>
            <p:ph type="ftr" sz="quarter" idx="11"/>
          </p:nvPr>
        </p:nvSpPr>
        <p:spPr>
          <a:xfrm>
            <a:off x="4038600" y="6356350"/>
            <a:ext cx="4114800" cy="365125"/>
          </a:xfrm>
          <a:prstGeom prst="rect">
            <a:avLst/>
          </a:prstGeom>
        </p:spPr>
        <p:txBody>
          <a:bodyPr/>
          <a:lstStyle/>
          <a:p>
            <a:endParaRPr lang="en-SA"/>
          </a:p>
        </p:txBody>
      </p:sp>
      <p:sp>
        <p:nvSpPr>
          <p:cNvPr id="7" name="Slide Number Placeholder 6">
            <a:extLst>
              <a:ext uri="{FF2B5EF4-FFF2-40B4-BE49-F238E27FC236}">
                <a16:creationId xmlns:a16="http://schemas.microsoft.com/office/drawing/2014/main" id="{E4B306EA-90A6-3AC6-FE9D-7DFC8F040388}"/>
              </a:ext>
            </a:extLst>
          </p:cNvPr>
          <p:cNvSpPr>
            <a:spLocks noGrp="1"/>
          </p:cNvSpPr>
          <p:nvPr>
            <p:ph type="sldNum" sz="quarter" idx="12"/>
          </p:nvPr>
        </p:nvSpPr>
        <p:spPr/>
        <p:txBody>
          <a:bodyPr/>
          <a:lstStyle/>
          <a:p>
            <a:fld id="{E4C75651-E215-AD4E-B6FF-92B5D1D940A2}" type="slidenum">
              <a:rPr lang="en-SA" smtClean="0"/>
              <a:t>‹#›</a:t>
            </a:fld>
            <a:endParaRPr lang="en-SA"/>
          </a:p>
        </p:txBody>
      </p:sp>
      <p:cxnSp>
        <p:nvCxnSpPr>
          <p:cNvPr id="9" name="Straight Connector 8">
            <a:extLst>
              <a:ext uri="{FF2B5EF4-FFF2-40B4-BE49-F238E27FC236}">
                <a16:creationId xmlns:a16="http://schemas.microsoft.com/office/drawing/2014/main" id="{A0371844-F985-E202-520A-1FF7C1A8E015}"/>
              </a:ext>
            </a:extLst>
          </p:cNvPr>
          <p:cNvCxnSpPr>
            <a:cxnSpLocks/>
          </p:cNvCxnSpPr>
          <p:nvPr userDrawn="1"/>
        </p:nvCxnSpPr>
        <p:spPr>
          <a:xfrm>
            <a:off x="838200" y="1046161"/>
            <a:ext cx="523461" cy="0"/>
          </a:xfrm>
          <a:prstGeom prst="line">
            <a:avLst/>
          </a:prstGeom>
          <a:ln w="28575"/>
        </p:spPr>
        <p:style>
          <a:lnRef idx="3">
            <a:schemeClr val="dk1"/>
          </a:lnRef>
          <a:fillRef idx="0">
            <a:schemeClr val="dk1"/>
          </a:fillRef>
          <a:effectRef idx="2">
            <a:schemeClr val="dk1"/>
          </a:effectRef>
          <a:fontRef idx="minor">
            <a:schemeClr val="tx1"/>
          </a:fontRef>
        </p:style>
      </p:cxnSp>
      <p:sp>
        <p:nvSpPr>
          <p:cNvPr id="10" name="Text Placeholder 39">
            <a:extLst>
              <a:ext uri="{FF2B5EF4-FFF2-40B4-BE49-F238E27FC236}">
                <a16:creationId xmlns:a16="http://schemas.microsoft.com/office/drawing/2014/main" id="{8909D1FC-040D-0AF5-D42E-2521BB9D961D}"/>
              </a:ext>
            </a:extLst>
          </p:cNvPr>
          <p:cNvSpPr txBox="1">
            <a:spLocks/>
          </p:cNvSpPr>
          <p:nvPr userDrawn="1"/>
        </p:nvSpPr>
        <p:spPr>
          <a:xfrm>
            <a:off x="765313" y="681037"/>
            <a:ext cx="4187687" cy="365124"/>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Event’s name</a:t>
            </a:r>
            <a:endParaRPr lang="en-SA" dirty="0"/>
          </a:p>
        </p:txBody>
      </p:sp>
    </p:spTree>
    <p:extLst>
      <p:ext uri="{BB962C8B-B14F-4D97-AF65-F5344CB8AC3E}">
        <p14:creationId xmlns:p14="http://schemas.microsoft.com/office/powerpoint/2010/main" val="834351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600AD1-A715-24BA-5C59-FB5B6008CCC6}"/>
              </a:ext>
            </a:extLst>
          </p:cNvPr>
          <p:cNvSpPr>
            <a:spLocks noGrp="1"/>
          </p:cNvSpPr>
          <p:nvPr>
            <p:ph type="dt" sz="half" idx="10"/>
          </p:nvPr>
        </p:nvSpPr>
        <p:spPr/>
        <p:txBody>
          <a:bodyPr/>
          <a:lstStyle/>
          <a:p>
            <a:fld id="{6E13A63C-5BE3-854B-B9E9-0C42235FFC5E}" type="datetime2">
              <a:rPr lang="en-US" smtClean="0"/>
              <a:t>Friday, December 13, 2024</a:t>
            </a:fld>
            <a:endParaRPr lang="en-SA"/>
          </a:p>
        </p:txBody>
      </p:sp>
      <p:sp>
        <p:nvSpPr>
          <p:cNvPr id="3" name="Footer Placeholder 2">
            <a:extLst>
              <a:ext uri="{FF2B5EF4-FFF2-40B4-BE49-F238E27FC236}">
                <a16:creationId xmlns:a16="http://schemas.microsoft.com/office/drawing/2014/main" id="{D44BD9E6-949E-39F9-547A-01D23E53C880}"/>
              </a:ext>
            </a:extLst>
          </p:cNvPr>
          <p:cNvSpPr>
            <a:spLocks noGrp="1"/>
          </p:cNvSpPr>
          <p:nvPr>
            <p:ph type="ftr" sz="quarter" idx="11"/>
          </p:nvPr>
        </p:nvSpPr>
        <p:spPr>
          <a:xfrm>
            <a:off x="4038600" y="6356350"/>
            <a:ext cx="4114800" cy="365125"/>
          </a:xfrm>
          <a:prstGeom prst="rect">
            <a:avLst/>
          </a:prstGeom>
        </p:spPr>
        <p:txBody>
          <a:bodyPr/>
          <a:lstStyle/>
          <a:p>
            <a:endParaRPr lang="en-SA"/>
          </a:p>
        </p:txBody>
      </p:sp>
      <p:sp>
        <p:nvSpPr>
          <p:cNvPr id="4" name="Slide Number Placeholder 3">
            <a:extLst>
              <a:ext uri="{FF2B5EF4-FFF2-40B4-BE49-F238E27FC236}">
                <a16:creationId xmlns:a16="http://schemas.microsoft.com/office/drawing/2014/main" id="{33D12A6A-A9F9-1CE0-E6E0-80B81E352D56}"/>
              </a:ext>
            </a:extLst>
          </p:cNvPr>
          <p:cNvSpPr>
            <a:spLocks noGrp="1"/>
          </p:cNvSpPr>
          <p:nvPr>
            <p:ph type="sldNum" sz="quarter" idx="12"/>
          </p:nvPr>
        </p:nvSpPr>
        <p:spPr/>
        <p:txBody>
          <a:bodyPr/>
          <a:lstStyle/>
          <a:p>
            <a:fld id="{E4C75651-E215-AD4E-B6FF-92B5D1D940A2}" type="slidenum">
              <a:rPr lang="en-SA" smtClean="0"/>
              <a:t>‹#›</a:t>
            </a:fld>
            <a:endParaRPr lang="en-SA"/>
          </a:p>
        </p:txBody>
      </p:sp>
    </p:spTree>
    <p:extLst>
      <p:ext uri="{BB962C8B-B14F-4D97-AF65-F5344CB8AC3E}">
        <p14:creationId xmlns:p14="http://schemas.microsoft.com/office/powerpoint/2010/main" val="2084894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199F9-D56D-BAAA-ACDC-CE13B1E81EDB}"/>
              </a:ext>
            </a:extLst>
          </p:cNvPr>
          <p:cNvSpPr>
            <a:spLocks noGrp="1"/>
          </p:cNvSpPr>
          <p:nvPr>
            <p:ph type="title"/>
          </p:nvPr>
        </p:nvSpPr>
        <p:spPr/>
        <p:txBody>
          <a:bodyPr/>
          <a:lstStyle/>
          <a:p>
            <a:r>
              <a:rPr lang="en-US" dirty="0"/>
              <a:t>Click to edit Master title style</a:t>
            </a:r>
            <a:endParaRPr lang="en-SA" dirty="0"/>
          </a:p>
        </p:txBody>
      </p:sp>
      <p:sp>
        <p:nvSpPr>
          <p:cNvPr id="3" name="Content Placeholder 2">
            <a:extLst>
              <a:ext uri="{FF2B5EF4-FFF2-40B4-BE49-F238E27FC236}">
                <a16:creationId xmlns:a16="http://schemas.microsoft.com/office/drawing/2014/main" id="{78DE07CC-9070-D849-7AC9-F6B20790A639}"/>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A" dirty="0"/>
          </a:p>
        </p:txBody>
      </p:sp>
      <p:sp>
        <p:nvSpPr>
          <p:cNvPr id="7" name="Date Placeholder 6">
            <a:extLst>
              <a:ext uri="{FF2B5EF4-FFF2-40B4-BE49-F238E27FC236}">
                <a16:creationId xmlns:a16="http://schemas.microsoft.com/office/drawing/2014/main" id="{D1123FBA-49CC-7360-2F74-0FF58B83B74C}"/>
              </a:ext>
            </a:extLst>
          </p:cNvPr>
          <p:cNvSpPr>
            <a:spLocks noGrp="1"/>
          </p:cNvSpPr>
          <p:nvPr>
            <p:ph type="dt" sz="half" idx="10"/>
          </p:nvPr>
        </p:nvSpPr>
        <p:spPr/>
        <p:txBody>
          <a:bodyPr/>
          <a:lstStyle/>
          <a:p>
            <a:fld id="{42441481-26AA-A44E-9506-94E99090F046}" type="datetime2">
              <a:rPr lang="en-US" smtClean="0"/>
              <a:t>Friday, December 13, 2024</a:t>
            </a:fld>
            <a:endParaRPr lang="en-SA"/>
          </a:p>
        </p:txBody>
      </p:sp>
      <p:sp>
        <p:nvSpPr>
          <p:cNvPr id="8" name="Footer Placeholder 7">
            <a:extLst>
              <a:ext uri="{FF2B5EF4-FFF2-40B4-BE49-F238E27FC236}">
                <a16:creationId xmlns:a16="http://schemas.microsoft.com/office/drawing/2014/main" id="{F2ABC1D8-46D1-4C28-A426-F58662CF7868}"/>
              </a:ext>
            </a:extLst>
          </p:cNvPr>
          <p:cNvSpPr>
            <a:spLocks noGrp="1"/>
          </p:cNvSpPr>
          <p:nvPr>
            <p:ph type="ftr" sz="quarter" idx="11"/>
          </p:nvPr>
        </p:nvSpPr>
        <p:spPr>
          <a:xfrm>
            <a:off x="4038600" y="6356350"/>
            <a:ext cx="4114800" cy="365125"/>
          </a:xfrm>
          <a:prstGeom prst="rect">
            <a:avLst/>
          </a:prstGeom>
        </p:spPr>
        <p:txBody>
          <a:bodyPr/>
          <a:lstStyle/>
          <a:p>
            <a:endParaRPr lang="en-SA"/>
          </a:p>
        </p:txBody>
      </p:sp>
      <p:sp>
        <p:nvSpPr>
          <p:cNvPr id="9" name="Slide Number Placeholder 8">
            <a:extLst>
              <a:ext uri="{FF2B5EF4-FFF2-40B4-BE49-F238E27FC236}">
                <a16:creationId xmlns:a16="http://schemas.microsoft.com/office/drawing/2014/main" id="{735D9868-5FAA-CB93-223D-3C9B8F6CC1B1}"/>
              </a:ext>
            </a:extLst>
          </p:cNvPr>
          <p:cNvSpPr>
            <a:spLocks noGrp="1"/>
          </p:cNvSpPr>
          <p:nvPr>
            <p:ph type="sldNum" sz="quarter" idx="12"/>
          </p:nvPr>
        </p:nvSpPr>
        <p:spPr/>
        <p:txBody>
          <a:bodyPr/>
          <a:lstStyle/>
          <a:p>
            <a:fld id="{E4C75651-E215-AD4E-B6FF-92B5D1D940A2}" type="slidenum">
              <a:rPr lang="en-SA" smtClean="0"/>
              <a:t>‹#›</a:t>
            </a:fld>
            <a:endParaRPr lang="en-SA"/>
          </a:p>
        </p:txBody>
      </p:sp>
    </p:spTree>
    <p:extLst>
      <p:ext uri="{BB962C8B-B14F-4D97-AF65-F5344CB8AC3E}">
        <p14:creationId xmlns:p14="http://schemas.microsoft.com/office/powerpoint/2010/main" val="307308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rgbClr val="97A5B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E5489-8F91-A110-0198-33B47BD309EA}"/>
              </a:ext>
            </a:extLst>
          </p:cNvPr>
          <p:cNvSpPr>
            <a:spLocks noGrp="1"/>
          </p:cNvSpPr>
          <p:nvPr>
            <p:ph type="title"/>
          </p:nvPr>
        </p:nvSpPr>
        <p:spPr>
          <a:xfrm>
            <a:off x="1524000" y="2481538"/>
            <a:ext cx="9144000" cy="1894924"/>
          </a:xfrm>
        </p:spPr>
        <p:txBody>
          <a:bodyPr anchor="ctr"/>
          <a:lstStyle>
            <a:lvl1pPr algn="ctr">
              <a:defRPr sz="4800"/>
            </a:lvl1pPr>
          </a:lstStyle>
          <a:p>
            <a:r>
              <a:rPr lang="en-US" dirty="0"/>
              <a:t>Click to edit Master title style</a:t>
            </a:r>
            <a:endParaRPr lang="en-SA" dirty="0"/>
          </a:p>
        </p:txBody>
      </p:sp>
      <p:sp>
        <p:nvSpPr>
          <p:cNvPr id="4" name="Date Placeholder 3">
            <a:extLst>
              <a:ext uri="{FF2B5EF4-FFF2-40B4-BE49-F238E27FC236}">
                <a16:creationId xmlns:a16="http://schemas.microsoft.com/office/drawing/2014/main" id="{3832FFF2-62AA-35FD-E44D-9B9E24BB50D5}"/>
              </a:ext>
            </a:extLst>
          </p:cNvPr>
          <p:cNvSpPr>
            <a:spLocks noGrp="1"/>
          </p:cNvSpPr>
          <p:nvPr>
            <p:ph type="dt" sz="half" idx="10"/>
          </p:nvPr>
        </p:nvSpPr>
        <p:spPr/>
        <p:txBody>
          <a:bodyPr/>
          <a:lstStyle/>
          <a:p>
            <a:fld id="{97547EDF-EC7D-8544-A1B9-6756C349E617}" type="datetime2">
              <a:rPr lang="en-US" smtClean="0"/>
              <a:t>Friday, December 13, 2024</a:t>
            </a:fld>
            <a:endParaRPr lang="en-SA"/>
          </a:p>
        </p:txBody>
      </p:sp>
      <p:sp>
        <p:nvSpPr>
          <p:cNvPr id="5" name="Footer Placeholder 4">
            <a:extLst>
              <a:ext uri="{FF2B5EF4-FFF2-40B4-BE49-F238E27FC236}">
                <a16:creationId xmlns:a16="http://schemas.microsoft.com/office/drawing/2014/main" id="{F36EF8FB-8A43-04F7-7CB0-59652D883C3E}"/>
              </a:ext>
            </a:extLst>
          </p:cNvPr>
          <p:cNvSpPr>
            <a:spLocks noGrp="1"/>
          </p:cNvSpPr>
          <p:nvPr>
            <p:ph type="ftr" sz="quarter" idx="11"/>
          </p:nvPr>
        </p:nvSpPr>
        <p:spPr>
          <a:xfrm>
            <a:off x="4038600" y="6356350"/>
            <a:ext cx="4114800" cy="365125"/>
          </a:xfrm>
          <a:prstGeom prst="rect">
            <a:avLst/>
          </a:prstGeom>
        </p:spPr>
        <p:txBody>
          <a:bodyPr/>
          <a:lstStyle/>
          <a:p>
            <a:endParaRPr lang="en-SA"/>
          </a:p>
        </p:txBody>
      </p:sp>
      <p:sp>
        <p:nvSpPr>
          <p:cNvPr id="6" name="Slide Number Placeholder 5">
            <a:extLst>
              <a:ext uri="{FF2B5EF4-FFF2-40B4-BE49-F238E27FC236}">
                <a16:creationId xmlns:a16="http://schemas.microsoft.com/office/drawing/2014/main" id="{64BCFAD3-D3C2-3B86-E3F4-77A049DAEE77}"/>
              </a:ext>
            </a:extLst>
          </p:cNvPr>
          <p:cNvSpPr>
            <a:spLocks noGrp="1"/>
          </p:cNvSpPr>
          <p:nvPr>
            <p:ph type="sldNum" sz="quarter" idx="12"/>
          </p:nvPr>
        </p:nvSpPr>
        <p:spPr/>
        <p:txBody>
          <a:bodyPr/>
          <a:lstStyle/>
          <a:p>
            <a:fld id="{E4C75651-E215-AD4E-B6FF-92B5D1D940A2}" type="slidenum">
              <a:rPr lang="en-SA" smtClean="0"/>
              <a:t>‹#›</a:t>
            </a:fld>
            <a:endParaRPr lang="en-SA"/>
          </a:p>
        </p:txBody>
      </p:sp>
      <p:pic>
        <p:nvPicPr>
          <p:cNvPr id="3" name="Graphic 2">
            <a:extLst>
              <a:ext uri="{FF2B5EF4-FFF2-40B4-BE49-F238E27FC236}">
                <a16:creationId xmlns:a16="http://schemas.microsoft.com/office/drawing/2014/main" id="{C0CA3852-E62B-A85B-8856-27ED574D826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2668045"/>
            <a:ext cx="12187227" cy="4189956"/>
          </a:xfrm>
          <a:prstGeom prst="rect">
            <a:avLst/>
          </a:prstGeom>
        </p:spPr>
      </p:pic>
      <p:pic>
        <p:nvPicPr>
          <p:cNvPr id="7" name="Picture 2" descr="King Fahd University of Petroleum and Minerals - Wikipedia">
            <a:extLst>
              <a:ext uri="{FF2B5EF4-FFF2-40B4-BE49-F238E27FC236}">
                <a16:creationId xmlns:a16="http://schemas.microsoft.com/office/drawing/2014/main" id="{5A47863B-3C81-F1FE-A4E1-01262E2D9F46}"/>
              </a:ext>
            </a:extLst>
          </p:cNvPr>
          <p:cNvPicPr>
            <a:picLocks noChangeAspect="1" noChangeArrowheads="1"/>
          </p:cNvPicPr>
          <p:nvPr userDrawn="1"/>
        </p:nvPicPr>
        <p:blipFill>
          <a:blip r:embed="rId4">
            <a:biLevel thresh="25000"/>
            <a:extLst>
              <a:ext uri="{28A0092B-C50C-407E-A947-70E740481C1C}">
                <a14:useLocalDpi xmlns:a14="http://schemas.microsoft.com/office/drawing/2010/main" val="0"/>
              </a:ext>
            </a:extLst>
          </a:blip>
          <a:srcRect/>
          <a:stretch>
            <a:fillRect/>
          </a:stretch>
        </p:blipFill>
        <p:spPr bwMode="auto">
          <a:xfrm>
            <a:off x="11506204" y="164999"/>
            <a:ext cx="516038" cy="516038"/>
          </a:xfrm>
          <a:prstGeom prst="rect">
            <a:avLst/>
          </a:prstGeom>
          <a:noFill/>
        </p:spPr>
      </p:pic>
    </p:spTree>
    <p:extLst>
      <p:ext uri="{BB962C8B-B14F-4D97-AF65-F5344CB8AC3E}">
        <p14:creationId xmlns:p14="http://schemas.microsoft.com/office/powerpoint/2010/main" val="260393782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vent Bann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ADD92-AE9A-BD53-D039-6947B8AD15F0}"/>
              </a:ext>
            </a:extLst>
          </p:cNvPr>
          <p:cNvSpPr>
            <a:spLocks noGrp="1"/>
          </p:cNvSpPr>
          <p:nvPr>
            <p:ph type="title"/>
          </p:nvPr>
        </p:nvSpPr>
        <p:spPr/>
        <p:txBody>
          <a:bodyPr/>
          <a:lstStyle/>
          <a:p>
            <a:r>
              <a:rPr lang="en-US" dirty="0"/>
              <a:t>Click to edit Master title style</a:t>
            </a:r>
            <a:endParaRPr lang="en-SA" dirty="0"/>
          </a:p>
        </p:txBody>
      </p:sp>
      <p:sp>
        <p:nvSpPr>
          <p:cNvPr id="5" name="Date Placeholder 4">
            <a:extLst>
              <a:ext uri="{FF2B5EF4-FFF2-40B4-BE49-F238E27FC236}">
                <a16:creationId xmlns:a16="http://schemas.microsoft.com/office/drawing/2014/main" id="{5919B916-DA08-6788-69FF-F2B320F364CA}"/>
              </a:ext>
            </a:extLst>
          </p:cNvPr>
          <p:cNvSpPr>
            <a:spLocks noGrp="1"/>
          </p:cNvSpPr>
          <p:nvPr>
            <p:ph type="dt" sz="half" idx="10"/>
          </p:nvPr>
        </p:nvSpPr>
        <p:spPr/>
        <p:txBody>
          <a:bodyPr/>
          <a:lstStyle/>
          <a:p>
            <a:fld id="{92D11887-3DCC-2349-82E2-11EADB8A062B}" type="datetime2">
              <a:rPr lang="en-US" smtClean="0"/>
              <a:t>Friday, December 13, 2024</a:t>
            </a:fld>
            <a:endParaRPr lang="en-SA"/>
          </a:p>
        </p:txBody>
      </p:sp>
      <p:sp>
        <p:nvSpPr>
          <p:cNvPr id="6" name="Footer Placeholder 5">
            <a:extLst>
              <a:ext uri="{FF2B5EF4-FFF2-40B4-BE49-F238E27FC236}">
                <a16:creationId xmlns:a16="http://schemas.microsoft.com/office/drawing/2014/main" id="{F0122D3C-B3F8-AE79-B458-A27A4B5283B2}"/>
              </a:ext>
            </a:extLst>
          </p:cNvPr>
          <p:cNvSpPr>
            <a:spLocks noGrp="1"/>
          </p:cNvSpPr>
          <p:nvPr>
            <p:ph type="ftr" sz="quarter" idx="11"/>
          </p:nvPr>
        </p:nvSpPr>
        <p:spPr>
          <a:xfrm>
            <a:off x="4038600" y="6356350"/>
            <a:ext cx="4114800" cy="365125"/>
          </a:xfrm>
          <a:prstGeom prst="rect">
            <a:avLst/>
          </a:prstGeom>
        </p:spPr>
        <p:txBody>
          <a:bodyPr/>
          <a:lstStyle/>
          <a:p>
            <a:endParaRPr lang="en-SA"/>
          </a:p>
        </p:txBody>
      </p:sp>
      <p:sp>
        <p:nvSpPr>
          <p:cNvPr id="7" name="Slide Number Placeholder 6">
            <a:extLst>
              <a:ext uri="{FF2B5EF4-FFF2-40B4-BE49-F238E27FC236}">
                <a16:creationId xmlns:a16="http://schemas.microsoft.com/office/drawing/2014/main" id="{4BA20A67-BE85-541D-B792-6BFFCFA8AB63}"/>
              </a:ext>
            </a:extLst>
          </p:cNvPr>
          <p:cNvSpPr>
            <a:spLocks noGrp="1"/>
          </p:cNvSpPr>
          <p:nvPr>
            <p:ph type="sldNum" sz="quarter" idx="12"/>
          </p:nvPr>
        </p:nvSpPr>
        <p:spPr/>
        <p:txBody>
          <a:bodyPr/>
          <a:lstStyle/>
          <a:p>
            <a:fld id="{E4C75651-E215-AD4E-B6FF-92B5D1D940A2}" type="slidenum">
              <a:rPr lang="en-SA" smtClean="0"/>
              <a:t>‹#›</a:t>
            </a:fld>
            <a:endParaRPr lang="en-SA"/>
          </a:p>
        </p:txBody>
      </p:sp>
      <p:sp>
        <p:nvSpPr>
          <p:cNvPr id="9" name="Picture Placeholder 8">
            <a:extLst>
              <a:ext uri="{FF2B5EF4-FFF2-40B4-BE49-F238E27FC236}">
                <a16:creationId xmlns:a16="http://schemas.microsoft.com/office/drawing/2014/main" id="{88C01323-A054-7946-736D-ACFFD409919D}"/>
              </a:ext>
            </a:extLst>
          </p:cNvPr>
          <p:cNvSpPr>
            <a:spLocks noGrp="1"/>
          </p:cNvSpPr>
          <p:nvPr>
            <p:ph type="pic" sz="quarter" idx="13"/>
          </p:nvPr>
        </p:nvSpPr>
        <p:spPr>
          <a:xfrm>
            <a:off x="838200" y="2365375"/>
            <a:ext cx="5181600" cy="3811450"/>
          </a:xfrm>
          <a:solidFill>
            <a:schemeClr val="bg1">
              <a:lumMod val="85000"/>
            </a:schemeClr>
          </a:solidFill>
        </p:spPr>
        <p:txBody>
          <a:bodyPr/>
          <a:lstStyle/>
          <a:p>
            <a:endParaRPr lang="en-SA"/>
          </a:p>
        </p:txBody>
      </p:sp>
      <p:sp>
        <p:nvSpPr>
          <p:cNvPr id="10" name="Picture Placeholder 8">
            <a:extLst>
              <a:ext uri="{FF2B5EF4-FFF2-40B4-BE49-F238E27FC236}">
                <a16:creationId xmlns:a16="http://schemas.microsoft.com/office/drawing/2014/main" id="{0025032E-E46A-4A73-AB66-60C547E3CA6A}"/>
              </a:ext>
            </a:extLst>
          </p:cNvPr>
          <p:cNvSpPr>
            <a:spLocks noGrp="1"/>
          </p:cNvSpPr>
          <p:nvPr>
            <p:ph type="pic" sz="quarter" idx="14"/>
          </p:nvPr>
        </p:nvSpPr>
        <p:spPr>
          <a:xfrm>
            <a:off x="6172202" y="2365375"/>
            <a:ext cx="5181600" cy="3811450"/>
          </a:xfrm>
          <a:solidFill>
            <a:schemeClr val="bg1">
              <a:lumMod val="85000"/>
            </a:schemeClr>
          </a:solidFill>
        </p:spPr>
        <p:txBody>
          <a:bodyPr/>
          <a:lstStyle/>
          <a:p>
            <a:endParaRPr lang="en-SA"/>
          </a:p>
        </p:txBody>
      </p:sp>
    </p:spTree>
    <p:extLst>
      <p:ext uri="{BB962C8B-B14F-4D97-AF65-F5344CB8AC3E}">
        <p14:creationId xmlns:p14="http://schemas.microsoft.com/office/powerpoint/2010/main" val="2796957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vent Banners with subtit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3DB67-3C8F-0D37-53A2-526E1B2CC70D}"/>
              </a:ext>
            </a:extLst>
          </p:cNvPr>
          <p:cNvSpPr>
            <a:spLocks noGrp="1"/>
          </p:cNvSpPr>
          <p:nvPr>
            <p:ph type="title"/>
          </p:nvPr>
        </p:nvSpPr>
        <p:spPr>
          <a:xfrm>
            <a:off x="839788" y="1551262"/>
            <a:ext cx="10515600" cy="587445"/>
          </a:xfrm>
        </p:spPr>
        <p:txBody>
          <a:bodyPr/>
          <a:lstStyle/>
          <a:p>
            <a:r>
              <a:rPr lang="en-US" dirty="0"/>
              <a:t>Click to edit Master title style</a:t>
            </a:r>
            <a:endParaRPr lang="en-SA" dirty="0"/>
          </a:p>
        </p:txBody>
      </p:sp>
      <p:sp>
        <p:nvSpPr>
          <p:cNvPr id="3" name="Text Placeholder 2">
            <a:extLst>
              <a:ext uri="{FF2B5EF4-FFF2-40B4-BE49-F238E27FC236}">
                <a16:creationId xmlns:a16="http://schemas.microsoft.com/office/drawing/2014/main" id="{78695989-4763-CB3B-AA9E-823FDBB1B9A0}"/>
              </a:ext>
            </a:extLst>
          </p:cNvPr>
          <p:cNvSpPr>
            <a:spLocks noGrp="1"/>
          </p:cNvSpPr>
          <p:nvPr>
            <p:ph type="body" idx="1"/>
          </p:nvPr>
        </p:nvSpPr>
        <p:spPr>
          <a:xfrm>
            <a:off x="839788" y="2305395"/>
            <a:ext cx="5157787" cy="267116"/>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a:extLst>
              <a:ext uri="{FF2B5EF4-FFF2-40B4-BE49-F238E27FC236}">
                <a16:creationId xmlns:a16="http://schemas.microsoft.com/office/drawing/2014/main" id="{749E7873-6BE3-774C-B49D-F21DFDD344BD}"/>
              </a:ext>
            </a:extLst>
          </p:cNvPr>
          <p:cNvSpPr>
            <a:spLocks noGrp="1"/>
          </p:cNvSpPr>
          <p:nvPr>
            <p:ph type="body" sz="quarter" idx="3"/>
          </p:nvPr>
        </p:nvSpPr>
        <p:spPr>
          <a:xfrm>
            <a:off x="6172200" y="2305395"/>
            <a:ext cx="5183188" cy="267116"/>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a:extLst>
              <a:ext uri="{FF2B5EF4-FFF2-40B4-BE49-F238E27FC236}">
                <a16:creationId xmlns:a16="http://schemas.microsoft.com/office/drawing/2014/main" id="{EE20C979-17E2-5E11-3C1C-BC810EAAE069}"/>
              </a:ext>
            </a:extLst>
          </p:cNvPr>
          <p:cNvSpPr>
            <a:spLocks noGrp="1"/>
          </p:cNvSpPr>
          <p:nvPr>
            <p:ph type="dt" sz="half" idx="10"/>
          </p:nvPr>
        </p:nvSpPr>
        <p:spPr/>
        <p:txBody>
          <a:bodyPr/>
          <a:lstStyle/>
          <a:p>
            <a:fld id="{7F9A6169-DD39-F54E-8D4D-C9C5C68F5A4C}" type="datetime2">
              <a:rPr lang="en-US" smtClean="0"/>
              <a:t>Friday, December 13, 2024</a:t>
            </a:fld>
            <a:endParaRPr lang="en-SA"/>
          </a:p>
        </p:txBody>
      </p:sp>
      <p:sp>
        <p:nvSpPr>
          <p:cNvPr id="8" name="Footer Placeholder 7">
            <a:extLst>
              <a:ext uri="{FF2B5EF4-FFF2-40B4-BE49-F238E27FC236}">
                <a16:creationId xmlns:a16="http://schemas.microsoft.com/office/drawing/2014/main" id="{16F13E3C-B745-0BFF-C059-C96F58CBA02C}"/>
              </a:ext>
            </a:extLst>
          </p:cNvPr>
          <p:cNvSpPr>
            <a:spLocks noGrp="1"/>
          </p:cNvSpPr>
          <p:nvPr>
            <p:ph type="ftr" sz="quarter" idx="11"/>
          </p:nvPr>
        </p:nvSpPr>
        <p:spPr>
          <a:xfrm>
            <a:off x="4038600" y="6356350"/>
            <a:ext cx="4114800" cy="365125"/>
          </a:xfrm>
          <a:prstGeom prst="rect">
            <a:avLst/>
          </a:prstGeom>
        </p:spPr>
        <p:txBody>
          <a:bodyPr/>
          <a:lstStyle/>
          <a:p>
            <a:endParaRPr lang="en-SA"/>
          </a:p>
        </p:txBody>
      </p:sp>
      <p:sp>
        <p:nvSpPr>
          <p:cNvPr id="9" name="Slide Number Placeholder 8">
            <a:extLst>
              <a:ext uri="{FF2B5EF4-FFF2-40B4-BE49-F238E27FC236}">
                <a16:creationId xmlns:a16="http://schemas.microsoft.com/office/drawing/2014/main" id="{94A56099-8CF1-8F67-024B-3F4408A3C677}"/>
              </a:ext>
            </a:extLst>
          </p:cNvPr>
          <p:cNvSpPr>
            <a:spLocks noGrp="1"/>
          </p:cNvSpPr>
          <p:nvPr>
            <p:ph type="sldNum" sz="quarter" idx="12"/>
          </p:nvPr>
        </p:nvSpPr>
        <p:spPr/>
        <p:txBody>
          <a:bodyPr/>
          <a:lstStyle/>
          <a:p>
            <a:fld id="{E4C75651-E215-AD4E-B6FF-92B5D1D940A2}" type="slidenum">
              <a:rPr lang="en-SA" smtClean="0"/>
              <a:t>‹#›</a:t>
            </a:fld>
            <a:endParaRPr lang="en-SA"/>
          </a:p>
        </p:txBody>
      </p:sp>
      <p:sp>
        <p:nvSpPr>
          <p:cNvPr id="10" name="Picture Placeholder 8">
            <a:extLst>
              <a:ext uri="{FF2B5EF4-FFF2-40B4-BE49-F238E27FC236}">
                <a16:creationId xmlns:a16="http://schemas.microsoft.com/office/drawing/2014/main" id="{AE0E3156-4A61-AB76-ECA2-CA8B2F20B1FC}"/>
              </a:ext>
            </a:extLst>
          </p:cNvPr>
          <p:cNvSpPr>
            <a:spLocks noGrp="1"/>
          </p:cNvSpPr>
          <p:nvPr>
            <p:ph type="pic" sz="quarter" idx="13"/>
          </p:nvPr>
        </p:nvSpPr>
        <p:spPr>
          <a:xfrm>
            <a:off x="838200" y="2572511"/>
            <a:ext cx="5181600" cy="3604314"/>
          </a:xfrm>
          <a:solidFill>
            <a:schemeClr val="bg1">
              <a:lumMod val="85000"/>
            </a:schemeClr>
          </a:solidFill>
        </p:spPr>
        <p:txBody>
          <a:bodyPr/>
          <a:lstStyle/>
          <a:p>
            <a:endParaRPr lang="en-SA"/>
          </a:p>
        </p:txBody>
      </p:sp>
      <p:sp>
        <p:nvSpPr>
          <p:cNvPr id="11" name="Picture Placeholder 8">
            <a:extLst>
              <a:ext uri="{FF2B5EF4-FFF2-40B4-BE49-F238E27FC236}">
                <a16:creationId xmlns:a16="http://schemas.microsoft.com/office/drawing/2014/main" id="{E348F02D-8604-DC72-3DEB-909DA66A9F73}"/>
              </a:ext>
            </a:extLst>
          </p:cNvPr>
          <p:cNvSpPr>
            <a:spLocks noGrp="1"/>
          </p:cNvSpPr>
          <p:nvPr>
            <p:ph type="pic" sz="quarter" idx="14"/>
          </p:nvPr>
        </p:nvSpPr>
        <p:spPr>
          <a:xfrm>
            <a:off x="6172202" y="2572511"/>
            <a:ext cx="5181600" cy="3604314"/>
          </a:xfrm>
          <a:solidFill>
            <a:schemeClr val="bg1">
              <a:lumMod val="85000"/>
            </a:schemeClr>
          </a:solidFill>
        </p:spPr>
        <p:txBody>
          <a:bodyPr/>
          <a:lstStyle/>
          <a:p>
            <a:endParaRPr lang="en-SA"/>
          </a:p>
        </p:txBody>
      </p:sp>
    </p:spTree>
    <p:extLst>
      <p:ext uri="{BB962C8B-B14F-4D97-AF65-F5344CB8AC3E}">
        <p14:creationId xmlns:p14="http://schemas.microsoft.com/office/powerpoint/2010/main" val="1864081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lem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4271C-5F58-2E03-138A-6E83C87D0CD4}"/>
              </a:ext>
            </a:extLst>
          </p:cNvPr>
          <p:cNvSpPr>
            <a:spLocks noGrp="1"/>
          </p:cNvSpPr>
          <p:nvPr>
            <p:ph type="title"/>
          </p:nvPr>
        </p:nvSpPr>
        <p:spPr/>
        <p:txBody>
          <a:bodyPr/>
          <a:lstStyle/>
          <a:p>
            <a:r>
              <a:rPr lang="en-US"/>
              <a:t>Click to edit Master title style</a:t>
            </a:r>
            <a:endParaRPr lang="en-SA"/>
          </a:p>
        </p:txBody>
      </p:sp>
      <p:sp>
        <p:nvSpPr>
          <p:cNvPr id="3" name="Date Placeholder 2">
            <a:extLst>
              <a:ext uri="{FF2B5EF4-FFF2-40B4-BE49-F238E27FC236}">
                <a16:creationId xmlns:a16="http://schemas.microsoft.com/office/drawing/2014/main" id="{4AC693AF-7164-CA19-C333-29868149B660}"/>
              </a:ext>
            </a:extLst>
          </p:cNvPr>
          <p:cNvSpPr>
            <a:spLocks noGrp="1"/>
          </p:cNvSpPr>
          <p:nvPr>
            <p:ph type="dt" sz="half" idx="10"/>
          </p:nvPr>
        </p:nvSpPr>
        <p:spPr/>
        <p:txBody>
          <a:bodyPr/>
          <a:lstStyle/>
          <a:p>
            <a:fld id="{5F7E73D2-1897-D542-A159-591C121DF78E}" type="datetime2">
              <a:rPr lang="en-US" smtClean="0"/>
              <a:t>Friday, December 13, 2024</a:t>
            </a:fld>
            <a:endParaRPr lang="en-SA"/>
          </a:p>
        </p:txBody>
      </p:sp>
      <p:sp>
        <p:nvSpPr>
          <p:cNvPr id="4" name="Footer Placeholder 3">
            <a:extLst>
              <a:ext uri="{FF2B5EF4-FFF2-40B4-BE49-F238E27FC236}">
                <a16:creationId xmlns:a16="http://schemas.microsoft.com/office/drawing/2014/main" id="{5D22040B-824D-649E-06EE-915D1046D41E}"/>
              </a:ext>
            </a:extLst>
          </p:cNvPr>
          <p:cNvSpPr>
            <a:spLocks noGrp="1"/>
          </p:cNvSpPr>
          <p:nvPr>
            <p:ph type="ftr" sz="quarter" idx="11"/>
          </p:nvPr>
        </p:nvSpPr>
        <p:spPr>
          <a:xfrm>
            <a:off x="4038600" y="6356350"/>
            <a:ext cx="4114800" cy="365125"/>
          </a:xfrm>
          <a:prstGeom prst="rect">
            <a:avLst/>
          </a:prstGeom>
        </p:spPr>
        <p:txBody>
          <a:bodyPr/>
          <a:lstStyle/>
          <a:p>
            <a:endParaRPr lang="en-SA"/>
          </a:p>
        </p:txBody>
      </p:sp>
      <p:sp>
        <p:nvSpPr>
          <p:cNvPr id="5" name="Slide Number Placeholder 4">
            <a:extLst>
              <a:ext uri="{FF2B5EF4-FFF2-40B4-BE49-F238E27FC236}">
                <a16:creationId xmlns:a16="http://schemas.microsoft.com/office/drawing/2014/main" id="{87FD1FBD-B211-FD87-499F-CE1344FC7FF6}"/>
              </a:ext>
            </a:extLst>
          </p:cNvPr>
          <p:cNvSpPr>
            <a:spLocks noGrp="1"/>
          </p:cNvSpPr>
          <p:nvPr>
            <p:ph type="sldNum" sz="quarter" idx="12"/>
          </p:nvPr>
        </p:nvSpPr>
        <p:spPr/>
        <p:txBody>
          <a:bodyPr/>
          <a:lstStyle/>
          <a:p>
            <a:fld id="{E4C75651-E215-AD4E-B6FF-92B5D1D940A2}" type="slidenum">
              <a:rPr lang="en-SA" smtClean="0"/>
              <a:t>‹#›</a:t>
            </a:fld>
            <a:endParaRPr lang="en-SA"/>
          </a:p>
        </p:txBody>
      </p:sp>
      <p:sp>
        <p:nvSpPr>
          <p:cNvPr id="6" name="Text Placeholder 4">
            <a:extLst>
              <a:ext uri="{FF2B5EF4-FFF2-40B4-BE49-F238E27FC236}">
                <a16:creationId xmlns:a16="http://schemas.microsoft.com/office/drawing/2014/main" id="{D45E4713-E319-E043-D1A2-2A04E8AB8EE3}"/>
              </a:ext>
            </a:extLst>
          </p:cNvPr>
          <p:cNvSpPr>
            <a:spLocks noGrp="1"/>
          </p:cNvSpPr>
          <p:nvPr>
            <p:ph type="body" sz="quarter" idx="13" hasCustomPrompt="1"/>
          </p:nvPr>
        </p:nvSpPr>
        <p:spPr>
          <a:xfrm>
            <a:off x="838200" y="2169662"/>
            <a:ext cx="10515600" cy="296863"/>
          </a:xfrm>
        </p:spPr>
        <p:txBody>
          <a:bodyPr>
            <a:noAutofit/>
          </a:bodyPr>
          <a:lstStyle>
            <a:lvl1pPr>
              <a:defRPr sz="1200"/>
            </a:lvl1pPr>
          </a:lstStyle>
          <a:p>
            <a:pPr lvl="0"/>
            <a:r>
              <a:rPr lang="en-US" dirty="0"/>
              <a:t>Instructions</a:t>
            </a:r>
            <a:endParaRPr lang="en-SA" dirty="0"/>
          </a:p>
        </p:txBody>
      </p:sp>
    </p:spTree>
    <p:extLst>
      <p:ext uri="{BB962C8B-B14F-4D97-AF65-F5344CB8AC3E}">
        <p14:creationId xmlns:p14="http://schemas.microsoft.com/office/powerpoint/2010/main" val="3626553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Elements">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30BAE58-6A1D-F541-59BF-ACAE0EEB0A67}"/>
              </a:ext>
            </a:extLst>
          </p:cNvPr>
          <p:cNvPicPr>
            <a:picLocks noChangeAspect="1"/>
          </p:cNvPicPr>
          <p:nvPr userDrawn="1"/>
        </p:nvPicPr>
        <p:blipFill>
          <a:blip r:embed="rId2"/>
          <a:stretch>
            <a:fillRect/>
          </a:stretch>
        </p:blipFill>
        <p:spPr>
          <a:xfrm>
            <a:off x="4038600" y="1551262"/>
            <a:ext cx="2247900" cy="4483100"/>
          </a:xfrm>
          <a:prstGeom prst="rect">
            <a:avLst/>
          </a:prstGeom>
        </p:spPr>
      </p:pic>
      <p:sp>
        <p:nvSpPr>
          <p:cNvPr id="2" name="Title 1">
            <a:extLst>
              <a:ext uri="{FF2B5EF4-FFF2-40B4-BE49-F238E27FC236}">
                <a16:creationId xmlns:a16="http://schemas.microsoft.com/office/drawing/2014/main" id="{2694271C-5F58-2E03-138A-6E83C87D0CD4}"/>
              </a:ext>
            </a:extLst>
          </p:cNvPr>
          <p:cNvSpPr>
            <a:spLocks noGrp="1"/>
          </p:cNvSpPr>
          <p:nvPr>
            <p:ph type="title" hasCustomPrompt="1"/>
          </p:nvPr>
        </p:nvSpPr>
        <p:spPr>
          <a:xfrm>
            <a:off x="838200" y="1551262"/>
            <a:ext cx="3200400" cy="587445"/>
          </a:xfrm>
        </p:spPr>
        <p:txBody>
          <a:bodyPr anchor="t"/>
          <a:lstStyle/>
          <a:p>
            <a:r>
              <a:rPr lang="en-US" dirty="0"/>
              <a:t>Social Media</a:t>
            </a:r>
            <a:endParaRPr lang="en-SA" dirty="0"/>
          </a:p>
        </p:txBody>
      </p:sp>
      <p:sp>
        <p:nvSpPr>
          <p:cNvPr id="3" name="Date Placeholder 2">
            <a:extLst>
              <a:ext uri="{FF2B5EF4-FFF2-40B4-BE49-F238E27FC236}">
                <a16:creationId xmlns:a16="http://schemas.microsoft.com/office/drawing/2014/main" id="{4AC693AF-7164-CA19-C333-29868149B660}"/>
              </a:ext>
            </a:extLst>
          </p:cNvPr>
          <p:cNvSpPr>
            <a:spLocks noGrp="1"/>
          </p:cNvSpPr>
          <p:nvPr>
            <p:ph type="dt" sz="half" idx="10"/>
          </p:nvPr>
        </p:nvSpPr>
        <p:spPr/>
        <p:txBody>
          <a:bodyPr/>
          <a:lstStyle/>
          <a:p>
            <a:fld id="{5F7E73D2-1897-D542-A159-591C121DF78E}" type="datetime2">
              <a:rPr lang="en-US" smtClean="0"/>
              <a:t>Friday, December 13, 2024</a:t>
            </a:fld>
            <a:endParaRPr lang="en-SA"/>
          </a:p>
        </p:txBody>
      </p:sp>
      <p:sp>
        <p:nvSpPr>
          <p:cNvPr id="4" name="Footer Placeholder 3">
            <a:extLst>
              <a:ext uri="{FF2B5EF4-FFF2-40B4-BE49-F238E27FC236}">
                <a16:creationId xmlns:a16="http://schemas.microsoft.com/office/drawing/2014/main" id="{5D22040B-824D-649E-06EE-915D1046D41E}"/>
              </a:ext>
            </a:extLst>
          </p:cNvPr>
          <p:cNvSpPr>
            <a:spLocks noGrp="1"/>
          </p:cNvSpPr>
          <p:nvPr>
            <p:ph type="ftr" sz="quarter" idx="11"/>
          </p:nvPr>
        </p:nvSpPr>
        <p:spPr>
          <a:xfrm>
            <a:off x="4038600" y="6356350"/>
            <a:ext cx="4114800" cy="365125"/>
          </a:xfrm>
          <a:prstGeom prst="rect">
            <a:avLst/>
          </a:prstGeom>
        </p:spPr>
        <p:txBody>
          <a:bodyPr/>
          <a:lstStyle/>
          <a:p>
            <a:endParaRPr lang="en-SA"/>
          </a:p>
        </p:txBody>
      </p:sp>
      <p:sp>
        <p:nvSpPr>
          <p:cNvPr id="5" name="Slide Number Placeholder 4">
            <a:extLst>
              <a:ext uri="{FF2B5EF4-FFF2-40B4-BE49-F238E27FC236}">
                <a16:creationId xmlns:a16="http://schemas.microsoft.com/office/drawing/2014/main" id="{87FD1FBD-B211-FD87-499F-CE1344FC7FF6}"/>
              </a:ext>
            </a:extLst>
          </p:cNvPr>
          <p:cNvSpPr>
            <a:spLocks noGrp="1"/>
          </p:cNvSpPr>
          <p:nvPr>
            <p:ph type="sldNum" sz="quarter" idx="12"/>
          </p:nvPr>
        </p:nvSpPr>
        <p:spPr/>
        <p:txBody>
          <a:bodyPr/>
          <a:lstStyle/>
          <a:p>
            <a:fld id="{E4C75651-E215-AD4E-B6FF-92B5D1D940A2}" type="slidenum">
              <a:rPr lang="en-SA" smtClean="0"/>
              <a:t>‹#›</a:t>
            </a:fld>
            <a:endParaRPr lang="en-SA"/>
          </a:p>
        </p:txBody>
      </p:sp>
      <p:sp>
        <p:nvSpPr>
          <p:cNvPr id="11" name="Picture Placeholder 10">
            <a:extLst>
              <a:ext uri="{FF2B5EF4-FFF2-40B4-BE49-F238E27FC236}">
                <a16:creationId xmlns:a16="http://schemas.microsoft.com/office/drawing/2014/main" id="{EB3E7860-522A-F392-23FA-8DF3ACBD08BE}"/>
              </a:ext>
            </a:extLst>
          </p:cNvPr>
          <p:cNvSpPr>
            <a:spLocks noGrp="1"/>
          </p:cNvSpPr>
          <p:nvPr>
            <p:ph type="pic" sz="quarter" idx="13"/>
          </p:nvPr>
        </p:nvSpPr>
        <p:spPr>
          <a:xfrm>
            <a:off x="4148138" y="2865438"/>
            <a:ext cx="2035175" cy="2035175"/>
          </a:xfrm>
        </p:spPr>
        <p:txBody>
          <a:bodyPr/>
          <a:lstStyle/>
          <a:p>
            <a:endParaRPr lang="en-SA"/>
          </a:p>
        </p:txBody>
      </p:sp>
      <p:pic>
        <p:nvPicPr>
          <p:cNvPr id="17" name="Picture 16">
            <a:extLst>
              <a:ext uri="{FF2B5EF4-FFF2-40B4-BE49-F238E27FC236}">
                <a16:creationId xmlns:a16="http://schemas.microsoft.com/office/drawing/2014/main" id="{CBDBC94C-7DBE-7AF9-5AF1-D7AC107E0786}"/>
              </a:ext>
            </a:extLst>
          </p:cNvPr>
          <p:cNvPicPr>
            <a:picLocks noChangeAspect="1"/>
          </p:cNvPicPr>
          <p:nvPr userDrawn="1"/>
        </p:nvPicPr>
        <p:blipFill>
          <a:blip r:embed="rId3"/>
          <a:stretch>
            <a:fillRect/>
          </a:stretch>
        </p:blipFill>
        <p:spPr>
          <a:xfrm>
            <a:off x="6572250" y="1551262"/>
            <a:ext cx="2247900" cy="4483100"/>
          </a:xfrm>
          <a:prstGeom prst="rect">
            <a:avLst/>
          </a:prstGeom>
        </p:spPr>
      </p:pic>
      <p:sp>
        <p:nvSpPr>
          <p:cNvPr id="19" name="Picture Placeholder 18">
            <a:extLst>
              <a:ext uri="{FF2B5EF4-FFF2-40B4-BE49-F238E27FC236}">
                <a16:creationId xmlns:a16="http://schemas.microsoft.com/office/drawing/2014/main" id="{AE9C22E6-AC31-C81E-8165-B3F557C851E8}"/>
              </a:ext>
            </a:extLst>
          </p:cNvPr>
          <p:cNvSpPr>
            <a:spLocks noGrp="1"/>
          </p:cNvSpPr>
          <p:nvPr>
            <p:ph type="pic" sz="quarter" idx="14"/>
          </p:nvPr>
        </p:nvSpPr>
        <p:spPr>
          <a:xfrm>
            <a:off x="6763162" y="3562350"/>
            <a:ext cx="1866076" cy="1122465"/>
          </a:xfrm>
          <a:prstGeom prst="roundRect">
            <a:avLst>
              <a:gd name="adj" fmla="val 6616"/>
            </a:avLst>
          </a:prstGeom>
        </p:spPr>
        <p:txBody>
          <a:bodyPr/>
          <a:lstStyle/>
          <a:p>
            <a:endParaRPr lang="en-SA"/>
          </a:p>
        </p:txBody>
      </p:sp>
      <p:pic>
        <p:nvPicPr>
          <p:cNvPr id="20" name="Picture 19">
            <a:extLst>
              <a:ext uri="{FF2B5EF4-FFF2-40B4-BE49-F238E27FC236}">
                <a16:creationId xmlns:a16="http://schemas.microsoft.com/office/drawing/2014/main" id="{9D464212-A1D1-696C-347D-26B41531F63E}"/>
              </a:ext>
            </a:extLst>
          </p:cNvPr>
          <p:cNvPicPr>
            <a:picLocks noChangeAspect="1"/>
          </p:cNvPicPr>
          <p:nvPr userDrawn="1"/>
        </p:nvPicPr>
        <p:blipFill>
          <a:blip r:embed="rId4"/>
          <a:stretch>
            <a:fillRect/>
          </a:stretch>
        </p:blipFill>
        <p:spPr>
          <a:xfrm>
            <a:off x="9105900" y="1551262"/>
            <a:ext cx="2247900" cy="4483100"/>
          </a:xfrm>
          <a:prstGeom prst="rect">
            <a:avLst/>
          </a:prstGeom>
        </p:spPr>
      </p:pic>
      <p:sp>
        <p:nvSpPr>
          <p:cNvPr id="22" name="Picture Placeholder 21">
            <a:extLst>
              <a:ext uri="{FF2B5EF4-FFF2-40B4-BE49-F238E27FC236}">
                <a16:creationId xmlns:a16="http://schemas.microsoft.com/office/drawing/2014/main" id="{CA054AE1-FBEA-C0B3-E2AB-A6383AB5541A}"/>
              </a:ext>
            </a:extLst>
          </p:cNvPr>
          <p:cNvSpPr>
            <a:spLocks noGrp="1"/>
          </p:cNvSpPr>
          <p:nvPr>
            <p:ph type="pic" sz="quarter" idx="15"/>
          </p:nvPr>
        </p:nvSpPr>
        <p:spPr>
          <a:xfrm>
            <a:off x="9212850" y="1819149"/>
            <a:ext cx="2034000" cy="4127751"/>
          </a:xfrm>
          <a:prstGeom prst="round2SameRect">
            <a:avLst>
              <a:gd name="adj1" fmla="val 3023"/>
              <a:gd name="adj2" fmla="val 10975"/>
            </a:avLst>
          </a:prstGeom>
        </p:spPr>
        <p:txBody>
          <a:bodyPr/>
          <a:lstStyle/>
          <a:p>
            <a:endParaRPr lang="en-SA"/>
          </a:p>
        </p:txBody>
      </p:sp>
    </p:spTree>
    <p:extLst>
      <p:ext uri="{BB962C8B-B14F-4D97-AF65-F5344CB8AC3E}">
        <p14:creationId xmlns:p14="http://schemas.microsoft.com/office/powerpoint/2010/main" val="2586463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Elem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4271C-5F58-2E03-138A-6E83C87D0CD4}"/>
              </a:ext>
            </a:extLst>
          </p:cNvPr>
          <p:cNvSpPr>
            <a:spLocks noGrp="1"/>
          </p:cNvSpPr>
          <p:nvPr>
            <p:ph type="title" hasCustomPrompt="1"/>
          </p:nvPr>
        </p:nvSpPr>
        <p:spPr>
          <a:xfrm>
            <a:off x="838200" y="1551262"/>
            <a:ext cx="3200400" cy="587445"/>
          </a:xfrm>
        </p:spPr>
        <p:txBody>
          <a:bodyPr anchor="t"/>
          <a:lstStyle/>
          <a:p>
            <a:r>
              <a:rPr lang="en-US" dirty="0"/>
              <a:t>Email</a:t>
            </a:r>
            <a:endParaRPr lang="en-SA" dirty="0"/>
          </a:p>
        </p:txBody>
      </p:sp>
      <p:sp>
        <p:nvSpPr>
          <p:cNvPr id="3" name="Date Placeholder 2">
            <a:extLst>
              <a:ext uri="{FF2B5EF4-FFF2-40B4-BE49-F238E27FC236}">
                <a16:creationId xmlns:a16="http://schemas.microsoft.com/office/drawing/2014/main" id="{4AC693AF-7164-CA19-C333-29868149B660}"/>
              </a:ext>
            </a:extLst>
          </p:cNvPr>
          <p:cNvSpPr>
            <a:spLocks noGrp="1"/>
          </p:cNvSpPr>
          <p:nvPr>
            <p:ph type="dt" sz="half" idx="10"/>
          </p:nvPr>
        </p:nvSpPr>
        <p:spPr/>
        <p:txBody>
          <a:bodyPr/>
          <a:lstStyle/>
          <a:p>
            <a:fld id="{5F7E73D2-1897-D542-A159-591C121DF78E}" type="datetime2">
              <a:rPr lang="en-US" smtClean="0"/>
              <a:t>Friday, December 13, 2024</a:t>
            </a:fld>
            <a:endParaRPr lang="en-SA"/>
          </a:p>
        </p:txBody>
      </p:sp>
      <p:sp>
        <p:nvSpPr>
          <p:cNvPr id="4" name="Footer Placeholder 3">
            <a:extLst>
              <a:ext uri="{FF2B5EF4-FFF2-40B4-BE49-F238E27FC236}">
                <a16:creationId xmlns:a16="http://schemas.microsoft.com/office/drawing/2014/main" id="{5D22040B-824D-649E-06EE-915D1046D41E}"/>
              </a:ext>
            </a:extLst>
          </p:cNvPr>
          <p:cNvSpPr>
            <a:spLocks noGrp="1"/>
          </p:cNvSpPr>
          <p:nvPr>
            <p:ph type="ftr" sz="quarter" idx="11"/>
          </p:nvPr>
        </p:nvSpPr>
        <p:spPr>
          <a:xfrm>
            <a:off x="4038600" y="6356350"/>
            <a:ext cx="4114800" cy="365125"/>
          </a:xfrm>
          <a:prstGeom prst="rect">
            <a:avLst/>
          </a:prstGeom>
        </p:spPr>
        <p:txBody>
          <a:bodyPr/>
          <a:lstStyle/>
          <a:p>
            <a:endParaRPr lang="en-SA"/>
          </a:p>
        </p:txBody>
      </p:sp>
      <p:sp>
        <p:nvSpPr>
          <p:cNvPr id="5" name="Slide Number Placeholder 4">
            <a:extLst>
              <a:ext uri="{FF2B5EF4-FFF2-40B4-BE49-F238E27FC236}">
                <a16:creationId xmlns:a16="http://schemas.microsoft.com/office/drawing/2014/main" id="{87FD1FBD-B211-FD87-499F-CE1344FC7FF6}"/>
              </a:ext>
            </a:extLst>
          </p:cNvPr>
          <p:cNvSpPr>
            <a:spLocks noGrp="1"/>
          </p:cNvSpPr>
          <p:nvPr>
            <p:ph type="sldNum" sz="quarter" idx="12"/>
          </p:nvPr>
        </p:nvSpPr>
        <p:spPr/>
        <p:txBody>
          <a:bodyPr/>
          <a:lstStyle/>
          <a:p>
            <a:fld id="{E4C75651-E215-AD4E-B6FF-92B5D1D940A2}" type="slidenum">
              <a:rPr lang="en-SA" smtClean="0"/>
              <a:t>‹#›</a:t>
            </a:fld>
            <a:endParaRPr lang="en-SA"/>
          </a:p>
        </p:txBody>
      </p:sp>
      <p:pic>
        <p:nvPicPr>
          <p:cNvPr id="6" name="Picture 5">
            <a:extLst>
              <a:ext uri="{FF2B5EF4-FFF2-40B4-BE49-F238E27FC236}">
                <a16:creationId xmlns:a16="http://schemas.microsoft.com/office/drawing/2014/main" id="{C5FBA8F1-2DC1-C4D3-1537-A0AACBAAAC3D}"/>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581400" y="1480930"/>
            <a:ext cx="7772400" cy="4521094"/>
          </a:xfrm>
          <a:prstGeom prst="rect">
            <a:avLst/>
          </a:prstGeom>
        </p:spPr>
      </p:pic>
      <p:sp>
        <p:nvSpPr>
          <p:cNvPr id="19" name="Picture Placeholder 18">
            <a:extLst>
              <a:ext uri="{FF2B5EF4-FFF2-40B4-BE49-F238E27FC236}">
                <a16:creationId xmlns:a16="http://schemas.microsoft.com/office/drawing/2014/main" id="{AE9C22E6-AC31-C81E-8165-B3F557C851E8}"/>
              </a:ext>
            </a:extLst>
          </p:cNvPr>
          <p:cNvSpPr>
            <a:spLocks noGrp="1"/>
          </p:cNvSpPr>
          <p:nvPr>
            <p:ph type="pic" sz="quarter" idx="14"/>
          </p:nvPr>
        </p:nvSpPr>
        <p:spPr>
          <a:xfrm>
            <a:off x="6763162" y="2673626"/>
            <a:ext cx="3543716" cy="2011189"/>
          </a:xfrm>
          <a:prstGeom prst="roundRect">
            <a:avLst>
              <a:gd name="adj" fmla="val 6616"/>
            </a:avLst>
          </a:prstGeom>
          <a:solidFill>
            <a:schemeClr val="bg1">
              <a:lumMod val="85000"/>
            </a:schemeClr>
          </a:solidFill>
        </p:spPr>
        <p:txBody>
          <a:bodyPr/>
          <a:lstStyle/>
          <a:p>
            <a:endParaRPr lang="en-SA"/>
          </a:p>
        </p:txBody>
      </p:sp>
    </p:spTree>
    <p:extLst>
      <p:ext uri="{BB962C8B-B14F-4D97-AF65-F5344CB8AC3E}">
        <p14:creationId xmlns:p14="http://schemas.microsoft.com/office/powerpoint/2010/main" val="680098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Elem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4271C-5F58-2E03-138A-6E83C87D0CD4}"/>
              </a:ext>
            </a:extLst>
          </p:cNvPr>
          <p:cNvSpPr>
            <a:spLocks noGrp="1"/>
          </p:cNvSpPr>
          <p:nvPr>
            <p:ph type="title" hasCustomPrompt="1"/>
          </p:nvPr>
        </p:nvSpPr>
        <p:spPr>
          <a:xfrm>
            <a:off x="838200" y="1551262"/>
            <a:ext cx="3200400" cy="587445"/>
          </a:xfrm>
        </p:spPr>
        <p:txBody>
          <a:bodyPr anchor="t"/>
          <a:lstStyle/>
          <a:p>
            <a:r>
              <a:rPr lang="en-US" dirty="0"/>
              <a:t>Type of Design</a:t>
            </a:r>
            <a:endParaRPr lang="en-SA" dirty="0"/>
          </a:p>
        </p:txBody>
      </p:sp>
      <p:sp>
        <p:nvSpPr>
          <p:cNvPr id="3" name="Date Placeholder 2">
            <a:extLst>
              <a:ext uri="{FF2B5EF4-FFF2-40B4-BE49-F238E27FC236}">
                <a16:creationId xmlns:a16="http://schemas.microsoft.com/office/drawing/2014/main" id="{4AC693AF-7164-CA19-C333-29868149B660}"/>
              </a:ext>
            </a:extLst>
          </p:cNvPr>
          <p:cNvSpPr>
            <a:spLocks noGrp="1"/>
          </p:cNvSpPr>
          <p:nvPr>
            <p:ph type="dt" sz="half" idx="10"/>
          </p:nvPr>
        </p:nvSpPr>
        <p:spPr/>
        <p:txBody>
          <a:bodyPr/>
          <a:lstStyle/>
          <a:p>
            <a:fld id="{5F7E73D2-1897-D542-A159-591C121DF78E}" type="datetime2">
              <a:rPr lang="en-US" smtClean="0"/>
              <a:t>Friday, December 13, 2024</a:t>
            </a:fld>
            <a:endParaRPr lang="en-SA"/>
          </a:p>
        </p:txBody>
      </p:sp>
      <p:sp>
        <p:nvSpPr>
          <p:cNvPr id="4" name="Footer Placeholder 3">
            <a:extLst>
              <a:ext uri="{FF2B5EF4-FFF2-40B4-BE49-F238E27FC236}">
                <a16:creationId xmlns:a16="http://schemas.microsoft.com/office/drawing/2014/main" id="{5D22040B-824D-649E-06EE-915D1046D41E}"/>
              </a:ext>
            </a:extLst>
          </p:cNvPr>
          <p:cNvSpPr>
            <a:spLocks noGrp="1"/>
          </p:cNvSpPr>
          <p:nvPr>
            <p:ph type="ftr" sz="quarter" idx="11"/>
          </p:nvPr>
        </p:nvSpPr>
        <p:spPr>
          <a:xfrm>
            <a:off x="4038600" y="6356350"/>
            <a:ext cx="4114800" cy="365125"/>
          </a:xfrm>
          <a:prstGeom prst="rect">
            <a:avLst/>
          </a:prstGeom>
        </p:spPr>
        <p:txBody>
          <a:bodyPr/>
          <a:lstStyle/>
          <a:p>
            <a:endParaRPr lang="en-SA"/>
          </a:p>
        </p:txBody>
      </p:sp>
      <p:sp>
        <p:nvSpPr>
          <p:cNvPr id="5" name="Slide Number Placeholder 4">
            <a:extLst>
              <a:ext uri="{FF2B5EF4-FFF2-40B4-BE49-F238E27FC236}">
                <a16:creationId xmlns:a16="http://schemas.microsoft.com/office/drawing/2014/main" id="{87FD1FBD-B211-FD87-499F-CE1344FC7FF6}"/>
              </a:ext>
            </a:extLst>
          </p:cNvPr>
          <p:cNvSpPr>
            <a:spLocks noGrp="1"/>
          </p:cNvSpPr>
          <p:nvPr>
            <p:ph type="sldNum" sz="quarter" idx="12"/>
          </p:nvPr>
        </p:nvSpPr>
        <p:spPr/>
        <p:txBody>
          <a:bodyPr/>
          <a:lstStyle/>
          <a:p>
            <a:fld id="{E4C75651-E215-AD4E-B6FF-92B5D1D940A2}" type="slidenum">
              <a:rPr lang="en-SA" smtClean="0"/>
              <a:t>‹#›</a:t>
            </a:fld>
            <a:endParaRPr lang="en-SA"/>
          </a:p>
        </p:txBody>
      </p:sp>
      <p:sp>
        <p:nvSpPr>
          <p:cNvPr id="8" name="Picture Placeholder 7">
            <a:extLst>
              <a:ext uri="{FF2B5EF4-FFF2-40B4-BE49-F238E27FC236}">
                <a16:creationId xmlns:a16="http://schemas.microsoft.com/office/drawing/2014/main" id="{FFC2095D-9E1E-B073-B86F-C9650392C037}"/>
              </a:ext>
            </a:extLst>
          </p:cNvPr>
          <p:cNvSpPr>
            <a:spLocks noGrp="1"/>
          </p:cNvSpPr>
          <p:nvPr>
            <p:ph type="pic" sz="quarter" idx="15"/>
          </p:nvPr>
        </p:nvSpPr>
        <p:spPr>
          <a:xfrm>
            <a:off x="4038600" y="2494722"/>
            <a:ext cx="7315200" cy="3507616"/>
          </a:xfrm>
          <a:solidFill>
            <a:schemeClr val="bg1">
              <a:lumMod val="85000"/>
            </a:schemeClr>
          </a:solidFill>
        </p:spPr>
        <p:txBody>
          <a:bodyPr/>
          <a:lstStyle/>
          <a:p>
            <a:endParaRPr lang="en-SA" dirty="0"/>
          </a:p>
        </p:txBody>
      </p:sp>
    </p:spTree>
    <p:extLst>
      <p:ext uri="{BB962C8B-B14F-4D97-AF65-F5344CB8AC3E}">
        <p14:creationId xmlns:p14="http://schemas.microsoft.com/office/powerpoint/2010/main" val="1096904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4FC732-73F2-62A0-C69F-8F5DA5862607}"/>
              </a:ext>
            </a:extLst>
          </p:cNvPr>
          <p:cNvSpPr>
            <a:spLocks noGrp="1"/>
          </p:cNvSpPr>
          <p:nvPr>
            <p:ph type="title"/>
          </p:nvPr>
        </p:nvSpPr>
        <p:spPr>
          <a:xfrm>
            <a:off x="838200" y="1551262"/>
            <a:ext cx="10515600" cy="587445"/>
          </a:xfrm>
          <a:prstGeom prst="rect">
            <a:avLst/>
          </a:prstGeom>
        </p:spPr>
        <p:txBody>
          <a:bodyPr vert="horz" lIns="91440" tIns="45720" rIns="91440" bIns="45720" rtlCol="0" anchor="ctr">
            <a:noAutofit/>
          </a:bodyPr>
          <a:lstStyle/>
          <a:p>
            <a:r>
              <a:rPr lang="en-US" dirty="0"/>
              <a:t>Click to edit Master title style</a:t>
            </a:r>
            <a:endParaRPr lang="en-SA" dirty="0"/>
          </a:p>
        </p:txBody>
      </p:sp>
      <p:sp>
        <p:nvSpPr>
          <p:cNvPr id="3" name="Text Placeholder 2">
            <a:extLst>
              <a:ext uri="{FF2B5EF4-FFF2-40B4-BE49-F238E27FC236}">
                <a16:creationId xmlns:a16="http://schemas.microsoft.com/office/drawing/2014/main" id="{61C23530-161E-D9A4-E350-B9D6FC49656A}"/>
              </a:ext>
            </a:extLst>
          </p:cNvPr>
          <p:cNvSpPr>
            <a:spLocks noGrp="1"/>
          </p:cNvSpPr>
          <p:nvPr>
            <p:ph type="body" idx="1"/>
          </p:nvPr>
        </p:nvSpPr>
        <p:spPr>
          <a:xfrm>
            <a:off x="838200" y="2643807"/>
            <a:ext cx="10515600" cy="353315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A" dirty="0"/>
          </a:p>
        </p:txBody>
      </p:sp>
      <p:sp>
        <p:nvSpPr>
          <p:cNvPr id="4" name="Date Placeholder 3">
            <a:extLst>
              <a:ext uri="{FF2B5EF4-FFF2-40B4-BE49-F238E27FC236}">
                <a16:creationId xmlns:a16="http://schemas.microsoft.com/office/drawing/2014/main" id="{F022B970-8079-D4A9-1B0A-A7C20CC49F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0D215E-9528-764A-9FDC-6E9CEAC4B542}" type="datetime2">
              <a:rPr lang="en-US" smtClean="0"/>
              <a:t>Friday, December 13, 2024</a:t>
            </a:fld>
            <a:endParaRPr lang="en-SA"/>
          </a:p>
        </p:txBody>
      </p:sp>
      <p:sp>
        <p:nvSpPr>
          <p:cNvPr id="6" name="Slide Number Placeholder 5">
            <a:extLst>
              <a:ext uri="{FF2B5EF4-FFF2-40B4-BE49-F238E27FC236}">
                <a16:creationId xmlns:a16="http://schemas.microsoft.com/office/drawing/2014/main" id="{DDFF2501-83BE-F0F3-C03B-162454A6A2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C75651-E215-AD4E-B6FF-92B5D1D940A2}" type="slidenum">
              <a:rPr lang="en-SA" smtClean="0"/>
              <a:t>‹#›</a:t>
            </a:fld>
            <a:endParaRPr lang="en-SA"/>
          </a:p>
        </p:txBody>
      </p:sp>
      <p:sp>
        <p:nvSpPr>
          <p:cNvPr id="8" name="Footer Placeholder 7">
            <a:extLst>
              <a:ext uri="{FF2B5EF4-FFF2-40B4-BE49-F238E27FC236}">
                <a16:creationId xmlns:a16="http://schemas.microsoft.com/office/drawing/2014/main" id="{4E13EFFD-C09E-7C02-1EC1-ECBFF7E524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A"/>
          </a:p>
        </p:txBody>
      </p:sp>
      <p:cxnSp>
        <p:nvCxnSpPr>
          <p:cNvPr id="5" name="Straight Connector 4">
            <a:extLst>
              <a:ext uri="{FF2B5EF4-FFF2-40B4-BE49-F238E27FC236}">
                <a16:creationId xmlns:a16="http://schemas.microsoft.com/office/drawing/2014/main" id="{34BCEEF1-92B9-8D8E-6463-43365564DC24}"/>
              </a:ext>
            </a:extLst>
          </p:cNvPr>
          <p:cNvCxnSpPr>
            <a:cxnSpLocks/>
          </p:cNvCxnSpPr>
          <p:nvPr userDrawn="1"/>
        </p:nvCxnSpPr>
        <p:spPr>
          <a:xfrm>
            <a:off x="838200" y="1046161"/>
            <a:ext cx="523461" cy="0"/>
          </a:xfrm>
          <a:prstGeom prst="line">
            <a:avLst/>
          </a:prstGeom>
          <a:ln w="28575">
            <a:solidFill>
              <a:srgbClr val="97A5B9"/>
            </a:solidFill>
          </a:ln>
        </p:spPr>
        <p:style>
          <a:lnRef idx="3">
            <a:schemeClr val="dk1"/>
          </a:lnRef>
          <a:fillRef idx="0">
            <a:schemeClr val="dk1"/>
          </a:fillRef>
          <a:effectRef idx="2">
            <a:schemeClr val="dk1"/>
          </a:effectRef>
          <a:fontRef idx="minor">
            <a:schemeClr val="tx1"/>
          </a:fontRef>
        </p:style>
      </p:cxnSp>
      <p:sp>
        <p:nvSpPr>
          <p:cNvPr id="10" name="Text Placeholder 39">
            <a:extLst>
              <a:ext uri="{FF2B5EF4-FFF2-40B4-BE49-F238E27FC236}">
                <a16:creationId xmlns:a16="http://schemas.microsoft.com/office/drawing/2014/main" id="{36AEEE41-3919-BA0F-79BC-CD3FDDC4AB0B}"/>
              </a:ext>
            </a:extLst>
          </p:cNvPr>
          <p:cNvSpPr txBox="1">
            <a:spLocks/>
          </p:cNvSpPr>
          <p:nvPr userDrawn="1"/>
        </p:nvSpPr>
        <p:spPr>
          <a:xfrm>
            <a:off x="765314" y="468338"/>
            <a:ext cx="3522482" cy="516038"/>
          </a:xfrm>
          <a:prstGeom prst="rect">
            <a:avLst/>
          </a:prstGeom>
        </p:spPr>
        <p:txBody>
          <a:bodyPr anchor="b">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tx2">
                    <a:lumMod val="10000"/>
                  </a:schemeClr>
                </a:solidFill>
              </a:rPr>
              <a:t>Computational Efficiency in Early Warning Systems for Financial Credit Risk.</a:t>
            </a:r>
            <a:endParaRPr lang="en-SA" sz="1400" b="1" dirty="0"/>
          </a:p>
        </p:txBody>
      </p:sp>
      <p:pic>
        <p:nvPicPr>
          <p:cNvPr id="1026" name="Picture 2" descr="King Fahd University of Petroleum and Minerals - Wikipedia">
            <a:extLst>
              <a:ext uri="{FF2B5EF4-FFF2-40B4-BE49-F238E27FC236}">
                <a16:creationId xmlns:a16="http://schemas.microsoft.com/office/drawing/2014/main" id="{C652C792-62BD-87C3-C550-7DC2214FC173}"/>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1506204" y="164999"/>
            <a:ext cx="516038" cy="516038"/>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39">
            <a:extLst>
              <a:ext uri="{FF2B5EF4-FFF2-40B4-BE49-F238E27FC236}">
                <a16:creationId xmlns:a16="http://schemas.microsoft.com/office/drawing/2014/main" id="{E051A64F-B7CC-8131-FE1B-27AED0A09042}"/>
              </a:ext>
            </a:extLst>
          </p:cNvPr>
          <p:cNvSpPr txBox="1">
            <a:spLocks/>
          </p:cNvSpPr>
          <p:nvPr userDrawn="1"/>
        </p:nvSpPr>
        <p:spPr>
          <a:xfrm rot="16200000">
            <a:off x="10082111" y="2545711"/>
            <a:ext cx="3364224" cy="365124"/>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200" dirty="0">
                <a:solidFill>
                  <a:schemeClr val="tx2">
                    <a:lumMod val="10000"/>
                  </a:schemeClr>
                </a:solidFill>
              </a:rPr>
              <a:t>241-MATH-557-01(Applied Linear Algebra) </a:t>
            </a:r>
            <a:r>
              <a:rPr lang="en-US" sz="1200" b="1" dirty="0">
                <a:solidFill>
                  <a:schemeClr val="tx2">
                    <a:lumMod val="10000"/>
                  </a:schemeClr>
                </a:solidFill>
              </a:rPr>
              <a:t>Group C</a:t>
            </a:r>
            <a:endParaRPr lang="en-SA" sz="1200" b="1" dirty="0"/>
          </a:p>
        </p:txBody>
      </p:sp>
      <p:pic>
        <p:nvPicPr>
          <p:cNvPr id="9" name="Graphic 8">
            <a:extLst>
              <a:ext uri="{FF2B5EF4-FFF2-40B4-BE49-F238E27FC236}">
                <a16:creationId xmlns:a16="http://schemas.microsoft.com/office/drawing/2014/main" id="{3481859C-EBA2-7F12-22F4-6EF637CD76C6}"/>
              </a:ext>
            </a:extLst>
          </p:cNvPr>
          <p:cNvPicPr>
            <a:picLocks noChangeAspect="1"/>
          </p:cNvPicPr>
          <p:nvPr userDrawn="1"/>
        </p:nvPicPr>
        <p:blipFill>
          <a:blip r:embed="rId15">
            <a:extLst>
              <a:ext uri="{96DAC541-7B7A-43D3-8B79-37D633B846F1}">
                <asvg:svgBlip xmlns:asvg="http://schemas.microsoft.com/office/drawing/2016/SVG/main" r:embed="rId16"/>
              </a:ext>
            </a:extLst>
          </a:blip>
          <a:srcRect l="73759" r="20394" b="47331"/>
          <a:stretch/>
        </p:blipFill>
        <p:spPr>
          <a:xfrm>
            <a:off x="11479431" y="4651211"/>
            <a:ext cx="712569" cy="2206789"/>
          </a:xfrm>
          <a:prstGeom prst="rect">
            <a:avLst/>
          </a:prstGeom>
        </p:spPr>
      </p:pic>
    </p:spTree>
    <p:extLst>
      <p:ext uri="{BB962C8B-B14F-4D97-AF65-F5344CB8AC3E}">
        <p14:creationId xmlns:p14="http://schemas.microsoft.com/office/powerpoint/2010/main" val="958785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0" r:id="rId7"/>
    <p:sldLayoutId id="2147483661" r:id="rId8"/>
    <p:sldLayoutId id="2147483662" r:id="rId9"/>
    <p:sldLayoutId id="2147483663" r:id="rId10"/>
    <p:sldLayoutId id="2147483657" r:id="rId11"/>
    <p:sldLayoutId id="2147483655" r:id="rId12"/>
  </p:sldLayoutIdLst>
  <p:hf sldNum="0" hdr="0" ftr="0" dt="0"/>
  <p:txStyles>
    <p:titleStyle>
      <a:lvl1pPr algn="l" defTabSz="914400" rtl="0" eaLnBrk="1" latinLnBrk="0" hangingPunct="1">
        <a:lnSpc>
          <a:spcPct val="90000"/>
        </a:lnSpc>
        <a:spcBef>
          <a:spcPct val="0"/>
        </a:spcBef>
        <a:buNone/>
        <a:defRPr sz="4400" b="1" i="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ediacenter.kfupm.edu.sa/documents/46/EXAMPLE_Request_approval_for_an_Event_Theme.pptx"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1.sv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7A5B9"/>
        </a:solidFill>
        <a:effectLst/>
      </p:bgPr>
    </p:bg>
    <p:spTree>
      <p:nvGrpSpPr>
        <p:cNvPr id="1" name=""/>
        <p:cNvGrpSpPr/>
        <p:nvPr/>
      </p:nvGrpSpPr>
      <p:grpSpPr>
        <a:xfrm>
          <a:off x="0" y="0"/>
          <a:ext cx="0" cy="0"/>
          <a:chOff x="0" y="0"/>
          <a:chExt cx="0" cy="0"/>
        </a:xfrm>
      </p:grpSpPr>
      <p:sp>
        <p:nvSpPr>
          <p:cNvPr id="14" name="Rounded Rectangle 13">
            <a:extLst>
              <a:ext uri="{FF2B5EF4-FFF2-40B4-BE49-F238E27FC236}">
                <a16:creationId xmlns:a16="http://schemas.microsoft.com/office/drawing/2014/main" id="{B2069DB7-2712-005D-F4E3-8F5B37C59AD9}"/>
              </a:ext>
            </a:extLst>
          </p:cNvPr>
          <p:cNvSpPr/>
          <p:nvPr/>
        </p:nvSpPr>
        <p:spPr>
          <a:xfrm>
            <a:off x="420675" y="4883726"/>
            <a:ext cx="4237822" cy="716437"/>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2" name="Title 1">
            <a:extLst>
              <a:ext uri="{FF2B5EF4-FFF2-40B4-BE49-F238E27FC236}">
                <a16:creationId xmlns:a16="http://schemas.microsoft.com/office/drawing/2014/main" id="{C3286E90-929F-F55F-1473-591C0EFD9C0E}"/>
              </a:ext>
            </a:extLst>
          </p:cNvPr>
          <p:cNvSpPr>
            <a:spLocks noGrp="1"/>
          </p:cNvSpPr>
          <p:nvPr>
            <p:ph type="title"/>
          </p:nvPr>
        </p:nvSpPr>
        <p:spPr>
          <a:xfrm>
            <a:off x="339989" y="1216629"/>
            <a:ext cx="6518011" cy="1894924"/>
          </a:xfrm>
        </p:spPr>
        <p:txBody>
          <a:bodyPr/>
          <a:lstStyle/>
          <a:p>
            <a:pPr algn="l"/>
            <a:r>
              <a:rPr lang="en-US" sz="4000" dirty="0">
                <a:solidFill>
                  <a:schemeClr val="tx2">
                    <a:lumMod val="10000"/>
                  </a:schemeClr>
                </a:solidFill>
              </a:rPr>
              <a:t>Computational Efficiency in Early Warning Systems for Financial Credit Risk.</a:t>
            </a:r>
            <a:endParaRPr lang="en-SA" sz="4000" dirty="0">
              <a:solidFill>
                <a:schemeClr val="tx2">
                  <a:lumMod val="10000"/>
                </a:schemeClr>
              </a:solidFill>
            </a:endParaRPr>
          </a:p>
        </p:txBody>
      </p:sp>
      <p:sp>
        <p:nvSpPr>
          <p:cNvPr id="3" name="TextBox 2">
            <a:extLst>
              <a:ext uri="{FF2B5EF4-FFF2-40B4-BE49-F238E27FC236}">
                <a16:creationId xmlns:a16="http://schemas.microsoft.com/office/drawing/2014/main" id="{C5EFF2A2-6532-155D-4EA6-D47BD72BBAE1}"/>
              </a:ext>
            </a:extLst>
          </p:cNvPr>
          <p:cNvSpPr txBox="1"/>
          <p:nvPr/>
        </p:nvSpPr>
        <p:spPr>
          <a:xfrm>
            <a:off x="339989" y="637804"/>
            <a:ext cx="5665940" cy="523220"/>
          </a:xfrm>
          <a:prstGeom prst="rect">
            <a:avLst/>
          </a:prstGeom>
          <a:noFill/>
        </p:spPr>
        <p:txBody>
          <a:bodyPr wrap="square" rtlCol="0">
            <a:spAutoFit/>
          </a:bodyPr>
          <a:lstStyle/>
          <a:p>
            <a:r>
              <a:rPr lang="en-US" sz="1400" dirty="0">
                <a:solidFill>
                  <a:schemeClr val="tx2">
                    <a:lumMod val="25000"/>
                  </a:schemeClr>
                </a:solidFill>
                <a:cs typeface="Arial" panose="020B0604020202020204" pitchFamily="34" charset="0"/>
              </a:rPr>
              <a:t>8 Dec 2024</a:t>
            </a:r>
          </a:p>
          <a:p>
            <a:r>
              <a:rPr lang="en-US" sz="1400" dirty="0">
                <a:solidFill>
                  <a:schemeClr val="tx2">
                    <a:lumMod val="25000"/>
                  </a:schemeClr>
                </a:solidFill>
                <a:cs typeface="Arial" panose="020B0604020202020204" pitchFamily="34" charset="0"/>
              </a:rPr>
              <a:t>241-MATH-557-01(Applied Linear Algebra)</a:t>
            </a:r>
          </a:p>
        </p:txBody>
      </p:sp>
      <p:grpSp>
        <p:nvGrpSpPr>
          <p:cNvPr id="11" name="Group 10">
            <a:extLst>
              <a:ext uri="{FF2B5EF4-FFF2-40B4-BE49-F238E27FC236}">
                <a16:creationId xmlns:a16="http://schemas.microsoft.com/office/drawing/2014/main" id="{CB993B0B-5379-E2E8-CCB2-2125D5875313}"/>
              </a:ext>
            </a:extLst>
          </p:cNvPr>
          <p:cNvGrpSpPr/>
          <p:nvPr/>
        </p:nvGrpSpPr>
        <p:grpSpPr>
          <a:xfrm>
            <a:off x="8405565" y="4883726"/>
            <a:ext cx="2262433" cy="716437"/>
            <a:chOff x="8405565" y="4883726"/>
            <a:chExt cx="2262433" cy="716437"/>
          </a:xfrm>
        </p:grpSpPr>
        <p:sp>
          <p:nvSpPr>
            <p:cNvPr id="9" name="Rounded Rectangle 8">
              <a:hlinkClick r:id="rId3"/>
              <a:extLst>
                <a:ext uri="{FF2B5EF4-FFF2-40B4-BE49-F238E27FC236}">
                  <a16:creationId xmlns:a16="http://schemas.microsoft.com/office/drawing/2014/main" id="{EE8FF188-A7F1-7D9A-5765-9A1D6E8C28C5}"/>
                </a:ext>
              </a:extLst>
            </p:cNvPr>
            <p:cNvSpPr/>
            <p:nvPr/>
          </p:nvSpPr>
          <p:spPr>
            <a:xfrm>
              <a:off x="8405565" y="4883726"/>
              <a:ext cx="2262433" cy="716437"/>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A"/>
            </a:p>
          </p:txBody>
        </p:sp>
        <p:pic>
          <p:nvPicPr>
            <p:cNvPr id="7" name="Graphic 6" descr="Download with solid fill">
              <a:hlinkClick r:id="rId3"/>
              <a:extLst>
                <a:ext uri="{FF2B5EF4-FFF2-40B4-BE49-F238E27FC236}">
                  <a16:creationId xmlns:a16="http://schemas.microsoft.com/office/drawing/2014/main" id="{BBB6678A-F90C-24AC-2CE3-4B70676D61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59731" y="4991082"/>
              <a:ext cx="450918" cy="450918"/>
            </a:xfrm>
            <a:prstGeom prst="rect">
              <a:avLst/>
            </a:prstGeom>
          </p:spPr>
        </p:pic>
        <p:sp>
          <p:nvSpPr>
            <p:cNvPr id="8" name="TextBox 7">
              <a:hlinkClick r:id="rId3"/>
              <a:extLst>
                <a:ext uri="{FF2B5EF4-FFF2-40B4-BE49-F238E27FC236}">
                  <a16:creationId xmlns:a16="http://schemas.microsoft.com/office/drawing/2014/main" id="{7072F694-72F8-8C20-A22E-4D038DE2C2AD}"/>
                </a:ext>
              </a:extLst>
            </p:cNvPr>
            <p:cNvSpPr txBox="1"/>
            <p:nvPr/>
          </p:nvSpPr>
          <p:spPr>
            <a:xfrm>
              <a:off x="8451908" y="5041890"/>
              <a:ext cx="1707823" cy="400110"/>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Download Project Source Code</a:t>
              </a:r>
            </a:p>
          </p:txBody>
        </p:sp>
      </p:grpSp>
      <p:sp>
        <p:nvSpPr>
          <p:cNvPr id="12" name="TextBox 11">
            <a:extLst>
              <a:ext uri="{FF2B5EF4-FFF2-40B4-BE49-F238E27FC236}">
                <a16:creationId xmlns:a16="http://schemas.microsoft.com/office/drawing/2014/main" id="{389AA15B-DBB6-30C7-231A-AD318A1A5CDE}"/>
              </a:ext>
            </a:extLst>
          </p:cNvPr>
          <p:cNvSpPr txBox="1"/>
          <p:nvPr/>
        </p:nvSpPr>
        <p:spPr>
          <a:xfrm>
            <a:off x="535130" y="4941896"/>
            <a:ext cx="2566416" cy="307777"/>
          </a:xfrm>
          <a:prstGeom prst="rect">
            <a:avLst/>
          </a:prstGeom>
          <a:noFill/>
        </p:spPr>
        <p:txBody>
          <a:bodyPr wrap="square" rtlCol="0">
            <a:spAutoFit/>
          </a:bodyPr>
          <a:lstStyle/>
          <a:p>
            <a:r>
              <a:rPr lang="en-US" sz="1400" b="1" dirty="0">
                <a:cs typeface="Arial" panose="020B0604020202020204" pitchFamily="34" charset="0"/>
              </a:rPr>
              <a:t>Course Project - Group C</a:t>
            </a:r>
          </a:p>
        </p:txBody>
      </p:sp>
      <p:sp>
        <p:nvSpPr>
          <p:cNvPr id="13" name="TextBox 12">
            <a:extLst>
              <a:ext uri="{FF2B5EF4-FFF2-40B4-BE49-F238E27FC236}">
                <a16:creationId xmlns:a16="http://schemas.microsoft.com/office/drawing/2014/main" id="{C563400B-0B2E-1187-AD15-83938B65CB11}"/>
              </a:ext>
            </a:extLst>
          </p:cNvPr>
          <p:cNvSpPr txBox="1"/>
          <p:nvPr/>
        </p:nvSpPr>
        <p:spPr>
          <a:xfrm>
            <a:off x="547487" y="5191704"/>
            <a:ext cx="3888589" cy="276999"/>
          </a:xfrm>
          <a:prstGeom prst="rect">
            <a:avLst/>
          </a:prstGeom>
          <a:noFill/>
        </p:spPr>
        <p:txBody>
          <a:bodyPr wrap="square" rtlCol="0">
            <a:spAutoFit/>
          </a:bodyPr>
          <a:lstStyle>
            <a:defPPr>
              <a:defRPr lang="en-SA"/>
            </a:defPPr>
            <a:lvl1pPr>
              <a:defRPr sz="1400">
                <a:solidFill>
                  <a:schemeClr val="tx2">
                    <a:lumMod val="25000"/>
                  </a:schemeClr>
                </a:solidFill>
                <a:cs typeface="Arial" panose="020B0604020202020204" pitchFamily="34" charset="0"/>
              </a:defRPr>
            </a:lvl1pPr>
          </a:lstStyle>
          <a:p>
            <a:r>
              <a:rPr lang="en-US" sz="1200" dirty="0">
                <a:solidFill>
                  <a:schemeClr val="tx1"/>
                </a:solidFill>
              </a:rPr>
              <a:t>Khaleel Alhaboub, Mahdi </a:t>
            </a:r>
            <a:r>
              <a:rPr lang="en-US" sz="1200" dirty="0" err="1">
                <a:solidFill>
                  <a:schemeClr val="tx1"/>
                </a:solidFill>
              </a:rPr>
              <a:t>Almayuf</a:t>
            </a:r>
            <a:r>
              <a:rPr lang="en-US" sz="1200" dirty="0">
                <a:solidFill>
                  <a:schemeClr val="tx1"/>
                </a:solidFill>
              </a:rPr>
              <a:t>, and Hassan </a:t>
            </a:r>
            <a:r>
              <a:rPr lang="en-US" sz="1200" dirty="0" err="1">
                <a:solidFill>
                  <a:schemeClr val="tx1"/>
                </a:solidFill>
              </a:rPr>
              <a:t>Alalwi</a:t>
            </a:r>
            <a:endParaRPr lang="en-US" sz="1200" dirty="0">
              <a:solidFill>
                <a:schemeClr val="tx1"/>
              </a:solidFill>
            </a:endParaRPr>
          </a:p>
        </p:txBody>
      </p:sp>
    </p:spTree>
    <p:extLst>
      <p:ext uri="{BB962C8B-B14F-4D97-AF65-F5344CB8AC3E}">
        <p14:creationId xmlns:p14="http://schemas.microsoft.com/office/powerpoint/2010/main" val="1542676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61D661-0D52-506B-9045-46B69FAD3A9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759BF8E-26BA-0139-85C0-71B23CC0F4A0}"/>
              </a:ext>
            </a:extLst>
          </p:cNvPr>
          <p:cNvSpPr>
            <a:spLocks noGrp="1"/>
          </p:cNvSpPr>
          <p:nvPr>
            <p:ph type="title"/>
          </p:nvPr>
        </p:nvSpPr>
        <p:spPr/>
        <p:txBody>
          <a:bodyPr/>
          <a:lstStyle/>
          <a:p>
            <a:r>
              <a:rPr lang="en-US" dirty="0"/>
              <a:t>Baseline </a:t>
            </a:r>
            <a:r>
              <a:rPr lang="en-US" sz="2800" dirty="0">
                <a:solidFill>
                  <a:srgbClr val="002060"/>
                </a:solidFill>
              </a:rPr>
              <a:t>Results</a:t>
            </a:r>
          </a:p>
        </p:txBody>
      </p:sp>
      <p:pic>
        <p:nvPicPr>
          <p:cNvPr id="7" name="Content Placeholder 6">
            <a:extLst>
              <a:ext uri="{FF2B5EF4-FFF2-40B4-BE49-F238E27FC236}">
                <a16:creationId xmlns:a16="http://schemas.microsoft.com/office/drawing/2014/main" id="{B58D8B12-352C-21DB-E1A9-643DA7DFF1BB}"/>
              </a:ext>
            </a:extLst>
          </p:cNvPr>
          <p:cNvPicPr>
            <a:picLocks noGrp="1" noChangeAspect="1"/>
          </p:cNvPicPr>
          <p:nvPr>
            <p:ph idx="1"/>
          </p:nvPr>
        </p:nvPicPr>
        <p:blipFill>
          <a:blip r:embed="rId2"/>
          <a:stretch>
            <a:fillRect/>
          </a:stretch>
        </p:blipFill>
        <p:spPr>
          <a:xfrm>
            <a:off x="908049" y="2417377"/>
            <a:ext cx="5803900" cy="1612900"/>
          </a:xfrm>
        </p:spPr>
      </p:pic>
      <p:sp>
        <p:nvSpPr>
          <p:cNvPr id="9" name="TextBox 8">
            <a:extLst>
              <a:ext uri="{FF2B5EF4-FFF2-40B4-BE49-F238E27FC236}">
                <a16:creationId xmlns:a16="http://schemas.microsoft.com/office/drawing/2014/main" id="{A95CCC5E-BDE6-60A7-450B-9A032FEBD124}"/>
              </a:ext>
            </a:extLst>
          </p:cNvPr>
          <p:cNvSpPr txBox="1"/>
          <p:nvPr/>
        </p:nvSpPr>
        <p:spPr>
          <a:xfrm>
            <a:off x="825671" y="4291075"/>
            <a:ext cx="7339912" cy="1754326"/>
          </a:xfrm>
          <a:prstGeom prst="rect">
            <a:avLst/>
          </a:prstGeom>
          <a:noFill/>
        </p:spPr>
        <p:txBody>
          <a:bodyPr wrap="square">
            <a:spAutoFit/>
          </a:bodyPr>
          <a:lstStyle/>
          <a:p>
            <a:r>
              <a:rPr lang="en-US" b="1" dirty="0"/>
              <a:t>Key Observations:</a:t>
            </a:r>
            <a:endParaRPr lang="en-US" dirty="0"/>
          </a:p>
          <a:p>
            <a:pPr marL="342900" indent="-342900">
              <a:buFont typeface="Arial" panose="020B0604020202020204" pitchFamily="34" charset="0"/>
              <a:buChar char="•"/>
            </a:pPr>
            <a:r>
              <a:rPr lang="en-US" dirty="0"/>
              <a:t>Poor scalability.</a:t>
            </a:r>
          </a:p>
          <a:p>
            <a:pPr marL="342900" indent="-342900">
              <a:buFont typeface="Arial" panose="020B0604020202020204" pitchFamily="34" charset="0"/>
              <a:buChar char="•"/>
            </a:pPr>
            <a:r>
              <a:rPr lang="en-US" dirty="0"/>
              <a:t>High memory consumption and processing times.</a:t>
            </a:r>
          </a:p>
          <a:p>
            <a:pPr marL="342900" indent="-342900">
              <a:buFont typeface="Arial" panose="020B0604020202020204" pitchFamily="34" charset="0"/>
              <a:buChar char="•"/>
            </a:pPr>
            <a:r>
              <a:rPr lang="en-US" dirty="0"/>
              <a:t>Limited ability to provide near real-time data</a:t>
            </a:r>
          </a:p>
          <a:p>
            <a:endParaRPr lang="en-US" dirty="0"/>
          </a:p>
          <a:p>
            <a:r>
              <a:rPr lang="en-US" b="1" dirty="0">
                <a:solidFill>
                  <a:srgbClr val="C00000"/>
                </a:solidFill>
              </a:rPr>
              <a:t>Effective for small datasets, but inefficient for large-scale system.</a:t>
            </a:r>
          </a:p>
        </p:txBody>
      </p:sp>
      <p:sp>
        <p:nvSpPr>
          <p:cNvPr id="10" name="Rectangle 9">
            <a:extLst>
              <a:ext uri="{FF2B5EF4-FFF2-40B4-BE49-F238E27FC236}">
                <a16:creationId xmlns:a16="http://schemas.microsoft.com/office/drawing/2014/main" id="{359F46DF-8DEE-8ADB-5D66-D749A2CC55F4}"/>
              </a:ext>
            </a:extLst>
          </p:cNvPr>
          <p:cNvSpPr/>
          <p:nvPr/>
        </p:nvSpPr>
        <p:spPr>
          <a:xfrm>
            <a:off x="1198605" y="3237470"/>
            <a:ext cx="3929449" cy="768093"/>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A"/>
          </a:p>
        </p:txBody>
      </p:sp>
    </p:spTree>
    <p:extLst>
      <p:ext uri="{BB962C8B-B14F-4D97-AF65-F5344CB8AC3E}">
        <p14:creationId xmlns:p14="http://schemas.microsoft.com/office/powerpoint/2010/main" val="410042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8FE8BD-EF2A-8666-5B8E-BA8B236898E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A03F901-391D-0358-B8FC-7B69A478ED36}"/>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6DCBD559-6396-4AA8-D87F-7CB01627C99B}"/>
              </a:ext>
            </a:extLst>
          </p:cNvPr>
          <p:cNvSpPr>
            <a:spLocks noGrp="1"/>
          </p:cNvSpPr>
          <p:nvPr>
            <p:ph idx="1"/>
          </p:nvPr>
        </p:nvSpPr>
        <p:spPr>
          <a:xfrm>
            <a:off x="838200" y="2643807"/>
            <a:ext cx="9936892" cy="3533156"/>
          </a:xfrm>
        </p:spPr>
        <p:txBody>
          <a:bodyPr>
            <a:normAutofit/>
          </a:bodyPr>
          <a:lstStyle/>
          <a:p>
            <a:r>
              <a:rPr lang="en-US" sz="1800" b="1" dirty="0"/>
              <a:t>Building on Baseline Results</a:t>
            </a:r>
            <a:r>
              <a:rPr lang="en-US" sz="1800" dirty="0"/>
              <a:t>, we identified key bottlenecks in both speed and memory.</a:t>
            </a:r>
          </a:p>
          <a:p>
            <a:br>
              <a:rPr lang="en-US" dirty="0"/>
            </a:br>
            <a:r>
              <a:rPr lang="en-US" sz="1800" dirty="0"/>
              <a:t>Adopted an agile approach, step-by-step testing, evaluate and implement various algorithms for matrix operations:</a:t>
            </a:r>
            <a:endParaRPr lang="en-US" sz="1800" b="1" dirty="0"/>
          </a:p>
          <a:p>
            <a:pPr marL="342900" indent="-342900">
              <a:buFont typeface="Arial" panose="020B0604020202020204" pitchFamily="34" charset="0"/>
              <a:buChar char="•"/>
            </a:pPr>
            <a:r>
              <a:rPr lang="en-US" sz="1800" dirty="0"/>
              <a:t>PCA (Principal Component Analysis)</a:t>
            </a:r>
          </a:p>
          <a:p>
            <a:pPr marL="342900" indent="-342900">
              <a:buFont typeface="Arial" panose="020B0604020202020204" pitchFamily="34" charset="0"/>
              <a:buChar char="•"/>
            </a:pPr>
            <a:r>
              <a:rPr lang="en-US" sz="1800" dirty="0"/>
              <a:t>SVD (Singular Value Decomposition)</a:t>
            </a:r>
          </a:p>
          <a:p>
            <a:pPr marL="342900" indent="-342900">
              <a:buFont typeface="Arial" panose="020B0604020202020204" pitchFamily="34" charset="0"/>
              <a:buChar char="•"/>
            </a:pPr>
            <a:r>
              <a:rPr lang="en-US" sz="1800" dirty="0"/>
              <a:t>Cholesky Decomposition</a:t>
            </a:r>
          </a:p>
        </p:txBody>
      </p:sp>
    </p:spTree>
    <p:extLst>
      <p:ext uri="{BB962C8B-B14F-4D97-AF65-F5344CB8AC3E}">
        <p14:creationId xmlns:p14="http://schemas.microsoft.com/office/powerpoint/2010/main" val="2875044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34D494-E81B-C740-DAA2-056DE1221EC1}"/>
            </a:ext>
          </a:extLst>
        </p:cNvPr>
        <p:cNvGrpSpPr/>
        <p:nvPr/>
      </p:nvGrpSpPr>
      <p:grpSpPr>
        <a:xfrm>
          <a:off x="0" y="0"/>
          <a:ext cx="0" cy="0"/>
          <a:chOff x="0" y="0"/>
          <a:chExt cx="0" cy="0"/>
        </a:xfrm>
      </p:grpSpPr>
      <p:pic>
        <p:nvPicPr>
          <p:cNvPr id="3" name="Picture 2" descr="A screenshot of a computer program&#10;&#10;Description automatically generated">
            <a:extLst>
              <a:ext uri="{FF2B5EF4-FFF2-40B4-BE49-F238E27FC236}">
                <a16:creationId xmlns:a16="http://schemas.microsoft.com/office/drawing/2014/main" id="{D68E6267-6A65-98AF-FD85-A88686D95CB2}"/>
              </a:ext>
            </a:extLst>
          </p:cNvPr>
          <p:cNvPicPr>
            <a:picLocks noChangeAspect="1"/>
          </p:cNvPicPr>
          <p:nvPr/>
        </p:nvPicPr>
        <p:blipFill>
          <a:blip r:embed="rId2"/>
          <a:stretch>
            <a:fillRect/>
          </a:stretch>
        </p:blipFill>
        <p:spPr>
          <a:xfrm>
            <a:off x="884361" y="2477327"/>
            <a:ext cx="4249543" cy="3698006"/>
          </a:xfrm>
          <a:prstGeom prst="rect">
            <a:avLst/>
          </a:prstGeom>
        </p:spPr>
      </p:pic>
      <p:sp>
        <p:nvSpPr>
          <p:cNvPr id="4" name="Title 3">
            <a:extLst>
              <a:ext uri="{FF2B5EF4-FFF2-40B4-BE49-F238E27FC236}">
                <a16:creationId xmlns:a16="http://schemas.microsoft.com/office/drawing/2014/main" id="{057F224A-D83A-8A6C-D77F-166BB3889917}"/>
              </a:ext>
            </a:extLst>
          </p:cNvPr>
          <p:cNvSpPr>
            <a:spLocks noGrp="1"/>
          </p:cNvSpPr>
          <p:nvPr>
            <p:ph type="title"/>
          </p:nvPr>
        </p:nvSpPr>
        <p:spPr/>
        <p:txBody>
          <a:bodyPr/>
          <a:lstStyle/>
          <a:p>
            <a:r>
              <a:rPr lang="en-US" dirty="0"/>
              <a:t>Improvements </a:t>
            </a:r>
            <a:r>
              <a:rPr kumimoji="0" lang="en-US" sz="2800" b="1" i="0" u="none" strike="noStrike" kern="1200" cap="none" spc="0" normalizeH="0" baseline="0" noProof="0" dirty="0">
                <a:ln>
                  <a:noFill/>
                </a:ln>
                <a:solidFill>
                  <a:srgbClr val="002060"/>
                </a:solidFill>
                <a:effectLst/>
                <a:uLnTx/>
                <a:uFillTx/>
                <a:latin typeface="Arial" panose="020B0604020202020204" pitchFamily="34" charset="0"/>
                <a:ea typeface="+mj-ea"/>
                <a:cs typeface="Arial" panose="020B0604020202020204" pitchFamily="34" charset="0"/>
              </a:rPr>
              <a:t>Results</a:t>
            </a:r>
            <a:endParaRPr lang="en-US" dirty="0"/>
          </a:p>
        </p:txBody>
      </p:sp>
      <p:pic>
        <p:nvPicPr>
          <p:cNvPr id="8" name="Content Placeholder 6">
            <a:extLst>
              <a:ext uri="{FF2B5EF4-FFF2-40B4-BE49-F238E27FC236}">
                <a16:creationId xmlns:a16="http://schemas.microsoft.com/office/drawing/2014/main" id="{9DBB62C0-3A61-F1F7-B611-2DF314436962}"/>
              </a:ext>
            </a:extLst>
          </p:cNvPr>
          <p:cNvPicPr>
            <a:picLocks noChangeAspect="1"/>
          </p:cNvPicPr>
          <p:nvPr/>
        </p:nvPicPr>
        <p:blipFill>
          <a:blip r:embed="rId3"/>
          <a:stretch>
            <a:fillRect/>
          </a:stretch>
        </p:blipFill>
        <p:spPr>
          <a:xfrm>
            <a:off x="6360972" y="2539956"/>
            <a:ext cx="4070550" cy="1131203"/>
          </a:xfrm>
          <a:prstGeom prst="rect">
            <a:avLst/>
          </a:prstGeom>
        </p:spPr>
      </p:pic>
      <p:sp>
        <p:nvSpPr>
          <p:cNvPr id="9" name="Rectangle 8">
            <a:extLst>
              <a:ext uri="{FF2B5EF4-FFF2-40B4-BE49-F238E27FC236}">
                <a16:creationId xmlns:a16="http://schemas.microsoft.com/office/drawing/2014/main" id="{25D605BE-8D23-90A7-2747-FA493B7BFFCD}"/>
              </a:ext>
            </a:extLst>
          </p:cNvPr>
          <p:cNvSpPr/>
          <p:nvPr/>
        </p:nvSpPr>
        <p:spPr>
          <a:xfrm>
            <a:off x="6360972" y="2261286"/>
            <a:ext cx="3252585" cy="15609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A" sz="1100" dirty="0"/>
              <a:t>Baceline</a:t>
            </a:r>
          </a:p>
        </p:txBody>
      </p:sp>
      <p:sp>
        <p:nvSpPr>
          <p:cNvPr id="10" name="Rectangle 9">
            <a:extLst>
              <a:ext uri="{FF2B5EF4-FFF2-40B4-BE49-F238E27FC236}">
                <a16:creationId xmlns:a16="http://schemas.microsoft.com/office/drawing/2014/main" id="{A85896A3-575B-0CB1-75F1-1EBB78B0A711}"/>
              </a:ext>
            </a:extLst>
          </p:cNvPr>
          <p:cNvSpPr/>
          <p:nvPr/>
        </p:nvSpPr>
        <p:spPr>
          <a:xfrm>
            <a:off x="952150" y="2261286"/>
            <a:ext cx="3252585" cy="156091"/>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A" sz="1100" dirty="0"/>
              <a:t>Improved</a:t>
            </a:r>
          </a:p>
        </p:txBody>
      </p:sp>
      <p:sp>
        <p:nvSpPr>
          <p:cNvPr id="11" name="Rectangle 10">
            <a:extLst>
              <a:ext uri="{FF2B5EF4-FFF2-40B4-BE49-F238E27FC236}">
                <a16:creationId xmlns:a16="http://schemas.microsoft.com/office/drawing/2014/main" id="{BE3D0129-1F25-7F99-CA82-4134FD8F39D3}"/>
              </a:ext>
            </a:extLst>
          </p:cNvPr>
          <p:cNvSpPr/>
          <p:nvPr/>
        </p:nvSpPr>
        <p:spPr>
          <a:xfrm>
            <a:off x="1112637" y="3118084"/>
            <a:ext cx="2933269" cy="540000"/>
          </a:xfrm>
          <a:prstGeom prst="rect">
            <a:avLst/>
          </a:prstGeom>
          <a:noFill/>
          <a:ln w="28575">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12" name="Rectangle 11">
            <a:extLst>
              <a:ext uri="{FF2B5EF4-FFF2-40B4-BE49-F238E27FC236}">
                <a16:creationId xmlns:a16="http://schemas.microsoft.com/office/drawing/2014/main" id="{0518B47B-D149-D5A9-079E-88D3C12C5C1A}"/>
              </a:ext>
            </a:extLst>
          </p:cNvPr>
          <p:cNvSpPr/>
          <p:nvPr/>
        </p:nvSpPr>
        <p:spPr>
          <a:xfrm>
            <a:off x="1112637" y="4319369"/>
            <a:ext cx="2933269" cy="540000"/>
          </a:xfrm>
          <a:prstGeom prst="rect">
            <a:avLst/>
          </a:prstGeom>
          <a:noFill/>
          <a:ln w="28575">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13" name="Rectangle 12">
            <a:extLst>
              <a:ext uri="{FF2B5EF4-FFF2-40B4-BE49-F238E27FC236}">
                <a16:creationId xmlns:a16="http://schemas.microsoft.com/office/drawing/2014/main" id="{7D54C62D-F98D-7A7A-E997-251FAEA8EA1F}"/>
              </a:ext>
            </a:extLst>
          </p:cNvPr>
          <p:cNvSpPr/>
          <p:nvPr/>
        </p:nvSpPr>
        <p:spPr>
          <a:xfrm>
            <a:off x="1112637" y="5546257"/>
            <a:ext cx="2933269" cy="540000"/>
          </a:xfrm>
          <a:prstGeom prst="rect">
            <a:avLst/>
          </a:prstGeom>
          <a:noFill/>
          <a:ln w="28575">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14" name="Rectangle 13">
            <a:extLst>
              <a:ext uri="{FF2B5EF4-FFF2-40B4-BE49-F238E27FC236}">
                <a16:creationId xmlns:a16="http://schemas.microsoft.com/office/drawing/2014/main" id="{5A1192AA-D911-CD8D-E68E-CA323144DF63}"/>
              </a:ext>
            </a:extLst>
          </p:cNvPr>
          <p:cNvSpPr/>
          <p:nvPr/>
        </p:nvSpPr>
        <p:spPr>
          <a:xfrm>
            <a:off x="6560322" y="3106445"/>
            <a:ext cx="2755028" cy="54000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A"/>
          </a:p>
        </p:txBody>
      </p:sp>
    </p:spTree>
    <p:extLst>
      <p:ext uri="{BB962C8B-B14F-4D97-AF65-F5344CB8AC3E}">
        <p14:creationId xmlns:p14="http://schemas.microsoft.com/office/powerpoint/2010/main" val="985945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BD1A6-222A-10F4-8E42-6374361ED66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324498D-E69A-4004-2349-9EBF2A536641}"/>
              </a:ext>
            </a:extLst>
          </p:cNvPr>
          <p:cNvSpPr>
            <a:spLocks noGrp="1"/>
          </p:cNvSpPr>
          <p:nvPr>
            <p:ph type="title"/>
          </p:nvPr>
        </p:nvSpPr>
        <p:spPr/>
        <p:txBody>
          <a:bodyPr/>
          <a:lstStyle/>
          <a:p>
            <a:r>
              <a:rPr lang="en-US" dirty="0"/>
              <a:t>Performance Analysis </a:t>
            </a:r>
            <a:r>
              <a:rPr lang="en-US" sz="2800" dirty="0">
                <a:solidFill>
                  <a:srgbClr val="002060"/>
                </a:solidFill>
              </a:rPr>
              <a:t>Execution Time</a:t>
            </a:r>
            <a:endParaRPr lang="en-US" dirty="0">
              <a:solidFill>
                <a:srgbClr val="002060"/>
              </a:solidFill>
            </a:endParaRPr>
          </a:p>
        </p:txBody>
      </p:sp>
      <p:pic>
        <p:nvPicPr>
          <p:cNvPr id="8196" name="Picture 4">
            <a:extLst>
              <a:ext uri="{FF2B5EF4-FFF2-40B4-BE49-F238E27FC236}">
                <a16:creationId xmlns:a16="http://schemas.microsoft.com/office/drawing/2014/main" id="{55E51758-A17D-0F0F-44D8-BD8E7026DBA0}"/>
              </a:ext>
            </a:extLst>
          </p:cNvPr>
          <p:cNvPicPr>
            <a:picLocks noGrp="1" noChangeAspect="1" noChangeArrowheads="1"/>
          </p:cNvPicPr>
          <p:nvPr>
            <p:ph idx="1"/>
          </p:nvPr>
        </p:nvPicPr>
        <p:blipFill>
          <a:blip r:embed="rId2"/>
          <a:srcRect/>
          <a:stretch/>
        </p:blipFill>
        <p:spPr bwMode="auto">
          <a:xfrm>
            <a:off x="3375982" y="2643188"/>
            <a:ext cx="5440035" cy="353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591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DCEB6-B146-AD10-F7B2-2994B3FAFC8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EB10E79-D2B7-FE5C-47D3-B36AE0A1F15B}"/>
              </a:ext>
            </a:extLst>
          </p:cNvPr>
          <p:cNvSpPr>
            <a:spLocks noGrp="1"/>
          </p:cNvSpPr>
          <p:nvPr>
            <p:ph type="title"/>
          </p:nvPr>
        </p:nvSpPr>
        <p:spPr/>
        <p:txBody>
          <a:bodyPr/>
          <a:lstStyle/>
          <a:p>
            <a:r>
              <a:rPr lang="en-US" dirty="0"/>
              <a:t>Performance Analysis </a:t>
            </a:r>
            <a:r>
              <a:rPr lang="en-US" sz="2800" dirty="0">
                <a:solidFill>
                  <a:srgbClr val="002060"/>
                </a:solidFill>
              </a:rPr>
              <a:t>Memory</a:t>
            </a:r>
            <a:endParaRPr lang="en-US" dirty="0">
              <a:solidFill>
                <a:srgbClr val="002060"/>
              </a:solidFill>
            </a:endParaRPr>
          </a:p>
        </p:txBody>
      </p:sp>
      <p:pic>
        <p:nvPicPr>
          <p:cNvPr id="10244" name="Picture 4">
            <a:extLst>
              <a:ext uri="{FF2B5EF4-FFF2-40B4-BE49-F238E27FC236}">
                <a16:creationId xmlns:a16="http://schemas.microsoft.com/office/drawing/2014/main" id="{0E4CF0B4-EE64-3705-CDE4-4143AC62C0A2}"/>
              </a:ext>
            </a:extLst>
          </p:cNvPr>
          <p:cNvPicPr>
            <a:picLocks noGrp="1" noChangeAspect="1" noChangeArrowheads="1"/>
          </p:cNvPicPr>
          <p:nvPr>
            <p:ph idx="1"/>
          </p:nvPr>
        </p:nvPicPr>
        <p:blipFill>
          <a:blip r:embed="rId2"/>
          <a:srcRect/>
          <a:stretch/>
        </p:blipFill>
        <p:spPr bwMode="auto">
          <a:xfrm>
            <a:off x="3344511" y="2643188"/>
            <a:ext cx="5502977" cy="353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001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80465A-4074-4D92-CBB5-A1EB2185D7E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307FD5B-CA99-6B01-2C8F-67F29EEA32DB}"/>
              </a:ext>
            </a:extLst>
          </p:cNvPr>
          <p:cNvSpPr>
            <a:spLocks noGrp="1"/>
          </p:cNvSpPr>
          <p:nvPr>
            <p:ph type="title"/>
          </p:nvPr>
        </p:nvSpPr>
        <p:spPr/>
        <p:txBody>
          <a:bodyPr/>
          <a:lstStyle/>
          <a:p>
            <a:r>
              <a:rPr lang="en-US" dirty="0"/>
              <a:t>Performance Analysis </a:t>
            </a:r>
            <a:r>
              <a:rPr lang="en-US" sz="2800" dirty="0">
                <a:solidFill>
                  <a:srgbClr val="002060"/>
                </a:solidFill>
              </a:rPr>
              <a:t>CPU Time</a:t>
            </a:r>
            <a:endParaRPr lang="en-US" dirty="0">
              <a:solidFill>
                <a:srgbClr val="002060"/>
              </a:solidFill>
            </a:endParaRPr>
          </a:p>
        </p:txBody>
      </p:sp>
      <p:pic>
        <p:nvPicPr>
          <p:cNvPr id="12290" name="Picture 2">
            <a:extLst>
              <a:ext uri="{FF2B5EF4-FFF2-40B4-BE49-F238E27FC236}">
                <a16:creationId xmlns:a16="http://schemas.microsoft.com/office/drawing/2014/main" id="{47DC3531-E571-61E1-B3B6-42C441CDB6CB}"/>
              </a:ext>
            </a:extLst>
          </p:cNvPr>
          <p:cNvPicPr>
            <a:picLocks noGrp="1" noChangeAspect="1" noChangeArrowheads="1"/>
          </p:cNvPicPr>
          <p:nvPr>
            <p:ph idx="1"/>
          </p:nvPr>
        </p:nvPicPr>
        <p:blipFill>
          <a:blip r:embed="rId2"/>
          <a:srcRect/>
          <a:stretch/>
        </p:blipFill>
        <p:spPr bwMode="auto">
          <a:xfrm>
            <a:off x="3375982" y="2643188"/>
            <a:ext cx="5440035" cy="353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46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8433F-1FB2-1E43-6421-48E08B2B666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C0D7215-319D-4B48-8E63-D4247379EBA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F4CA127-662F-CC9A-5733-6CCCC7DF6092}"/>
              </a:ext>
            </a:extLst>
          </p:cNvPr>
          <p:cNvSpPr>
            <a:spLocks noGrp="1"/>
          </p:cNvSpPr>
          <p:nvPr>
            <p:ph idx="1"/>
          </p:nvPr>
        </p:nvSpPr>
        <p:spPr>
          <a:xfrm>
            <a:off x="838198" y="2643807"/>
            <a:ext cx="9474202" cy="3533156"/>
          </a:xfrm>
        </p:spPr>
        <p:txBody>
          <a:bodyPr/>
          <a:lstStyle/>
          <a:p>
            <a:pPr>
              <a:lnSpc>
                <a:spcPct val="100000"/>
              </a:lnSpc>
            </a:pPr>
            <a:r>
              <a:rPr lang="en-US" dirty="0"/>
              <a:t>We improved the speed and efficiency of matrix operations:</a:t>
            </a:r>
            <a:br>
              <a:rPr lang="en-US" dirty="0"/>
            </a:br>
            <a:endParaRPr lang="en-US" dirty="0"/>
          </a:p>
          <a:p>
            <a:pPr marL="342900" indent="-342900">
              <a:lnSpc>
                <a:spcPct val="100000"/>
              </a:lnSpc>
              <a:buFont typeface="Arial" panose="020B0604020202020204" pitchFamily="34" charset="0"/>
              <a:buChar char="•"/>
            </a:pPr>
            <a:r>
              <a:rPr lang="en-US" b="1" dirty="0"/>
              <a:t>Cholesky</a:t>
            </a:r>
            <a:r>
              <a:rPr lang="en-US" dirty="0"/>
              <a:t>: Significant speed improvement, ideal for time-sensitive tasks, needs more effort to overcome non-square and non-positive definite cases.</a:t>
            </a:r>
          </a:p>
          <a:p>
            <a:pPr marL="342900" indent="-342900">
              <a:lnSpc>
                <a:spcPct val="100000"/>
              </a:lnSpc>
              <a:buFont typeface="Arial" panose="020B0604020202020204" pitchFamily="34" charset="0"/>
              <a:buChar char="•"/>
            </a:pPr>
            <a:r>
              <a:rPr lang="en-US" b="1" dirty="0"/>
              <a:t>PCA</a:t>
            </a:r>
            <a:r>
              <a:rPr lang="en-US" dirty="0"/>
              <a:t>: Efficient in both time and memory. It is suitable for lightweight operations. </a:t>
            </a:r>
          </a:p>
          <a:p>
            <a:pPr marL="342900" indent="-342900">
              <a:lnSpc>
                <a:spcPct val="100000"/>
              </a:lnSpc>
              <a:buFont typeface="Arial" panose="020B0604020202020204" pitchFamily="34" charset="0"/>
              <a:buChar char="•"/>
            </a:pPr>
            <a:r>
              <a:rPr lang="en-US" b="1" dirty="0"/>
              <a:t>SVD</a:t>
            </a:r>
            <a:r>
              <a:rPr lang="en-US" dirty="0"/>
              <a:t>: Efficient in time, but high memory usage. It is suitable heavy operations where accuracy is a must.</a:t>
            </a:r>
            <a:endParaRPr lang="en-SA" dirty="0"/>
          </a:p>
        </p:txBody>
      </p:sp>
    </p:spTree>
    <p:extLst>
      <p:ext uri="{BB962C8B-B14F-4D97-AF65-F5344CB8AC3E}">
        <p14:creationId xmlns:p14="http://schemas.microsoft.com/office/powerpoint/2010/main" val="3493137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058460-F273-8760-EE52-9BDA71424A9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05764E3-50C4-283E-7B61-D17D712D1959}"/>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106E7DA6-0172-EF6D-D4AD-12A95D9789A1}"/>
              </a:ext>
            </a:extLst>
          </p:cNvPr>
          <p:cNvSpPr>
            <a:spLocks noGrp="1"/>
          </p:cNvSpPr>
          <p:nvPr>
            <p:ph idx="1"/>
          </p:nvPr>
        </p:nvSpPr>
        <p:spPr/>
        <p:txBody>
          <a:bodyPr/>
          <a:lstStyle/>
          <a:p>
            <a:pPr marL="342900" indent="-342900">
              <a:buFont typeface="Arial" panose="020B0604020202020204" pitchFamily="34" charset="0"/>
              <a:buChar char="•"/>
            </a:pPr>
            <a:r>
              <a:rPr lang="en-US" dirty="0"/>
              <a:t>Scalability needs proper planning, and methods suitable for small datasets may not be ideal to handle larger dataset efficiently.</a:t>
            </a:r>
          </a:p>
          <a:p>
            <a:pPr marL="342900" indent="-342900">
              <a:buFont typeface="Arial" panose="020B0604020202020204" pitchFamily="34" charset="0"/>
              <a:buChar char="•"/>
            </a:pPr>
            <a:r>
              <a:rPr lang="en-US" dirty="0"/>
              <a:t>Don’t unintimate optimization, so replacing naïve approaches, with like with optimized techniques like PCA decomposition drastically improves performance.</a:t>
            </a:r>
          </a:p>
          <a:p>
            <a:pPr marL="342900" indent="-342900">
              <a:buFont typeface="Arial" panose="020B0604020202020204" pitchFamily="34" charset="0"/>
              <a:buChar char="•"/>
            </a:pPr>
            <a:r>
              <a:rPr lang="en-US" dirty="0"/>
              <a:t>Always improve your approach, and regular performance testing is essential to identify and address bottlenecks effectively.</a:t>
            </a:r>
            <a:endParaRPr lang="en-SA" dirty="0"/>
          </a:p>
        </p:txBody>
      </p:sp>
    </p:spTree>
    <p:extLst>
      <p:ext uri="{BB962C8B-B14F-4D97-AF65-F5344CB8AC3E}">
        <p14:creationId xmlns:p14="http://schemas.microsoft.com/office/powerpoint/2010/main" val="609128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78C992-4381-F221-5BF7-CC466C85CD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AB8EDC-A398-018F-3AA2-166FD6D68C46}"/>
              </a:ext>
            </a:extLst>
          </p:cNvPr>
          <p:cNvSpPr txBox="1">
            <a:spLocks/>
          </p:cNvSpPr>
          <p:nvPr/>
        </p:nvSpPr>
        <p:spPr>
          <a:xfrm>
            <a:off x="838200" y="1948900"/>
            <a:ext cx="9144000" cy="16557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i="0" kern="1200">
                <a:solidFill>
                  <a:schemeClr val="tx1"/>
                </a:solidFill>
                <a:latin typeface="Arial" panose="020B0604020202020204" pitchFamily="34" charset="0"/>
                <a:ea typeface="+mj-ea"/>
                <a:cs typeface="Arial" panose="020B0604020202020204" pitchFamily="34" charset="0"/>
              </a:defRPr>
            </a:lvl1pPr>
          </a:lstStyle>
          <a:p>
            <a:r>
              <a:rPr lang="en-SA"/>
              <a:t>Q&amp;A</a:t>
            </a:r>
            <a:endParaRPr lang="en-SA" dirty="0"/>
          </a:p>
        </p:txBody>
      </p:sp>
    </p:spTree>
    <p:extLst>
      <p:ext uri="{BB962C8B-B14F-4D97-AF65-F5344CB8AC3E}">
        <p14:creationId xmlns:p14="http://schemas.microsoft.com/office/powerpoint/2010/main" val="2199754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72D35-0EC9-7062-C8CC-CC9C7F7BE22D}"/>
              </a:ext>
            </a:extLst>
          </p:cNvPr>
          <p:cNvSpPr>
            <a:spLocks noGrp="1"/>
          </p:cNvSpPr>
          <p:nvPr>
            <p:ph type="title"/>
          </p:nvPr>
        </p:nvSpPr>
        <p:spPr/>
        <p:txBody>
          <a:bodyPr/>
          <a:lstStyle/>
          <a:p>
            <a:r>
              <a:rPr lang="en-SA" dirty="0"/>
              <a:t>Thank you!</a:t>
            </a:r>
          </a:p>
        </p:txBody>
      </p:sp>
    </p:spTree>
    <p:extLst>
      <p:ext uri="{BB962C8B-B14F-4D97-AF65-F5344CB8AC3E}">
        <p14:creationId xmlns:p14="http://schemas.microsoft.com/office/powerpoint/2010/main" val="360941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4EC8D-33E5-B4BD-8941-3E3F237E76CD}"/>
              </a:ext>
            </a:extLst>
          </p:cNvPr>
          <p:cNvSpPr>
            <a:spLocks noGrp="1"/>
          </p:cNvSpPr>
          <p:nvPr>
            <p:ph type="title"/>
          </p:nvPr>
        </p:nvSpPr>
        <p:spPr>
          <a:xfrm>
            <a:off x="838200" y="1551262"/>
            <a:ext cx="10515600" cy="587445"/>
          </a:xfrm>
        </p:spPr>
        <p:txBody>
          <a:bodyPr>
            <a:normAutofit fontScale="90000"/>
          </a:bodyPr>
          <a:lstStyle/>
          <a:p>
            <a:r>
              <a:rPr lang="en-US" dirty="0">
                <a:solidFill>
                  <a:schemeClr val="bg2">
                    <a:lumMod val="10000"/>
                  </a:schemeClr>
                </a:solidFill>
                <a:effectLst/>
                <a:latin typeface="Helvetica" pitchFamily="2" charset="0"/>
              </a:rPr>
              <a:t>Background</a:t>
            </a:r>
          </a:p>
        </p:txBody>
      </p:sp>
      <p:sp>
        <p:nvSpPr>
          <p:cNvPr id="5" name="Content Placeholder 4">
            <a:extLst>
              <a:ext uri="{FF2B5EF4-FFF2-40B4-BE49-F238E27FC236}">
                <a16:creationId xmlns:a16="http://schemas.microsoft.com/office/drawing/2014/main" id="{5445FDF7-6377-443C-7659-10387916AD0A}"/>
              </a:ext>
            </a:extLst>
          </p:cNvPr>
          <p:cNvSpPr>
            <a:spLocks noGrp="1"/>
          </p:cNvSpPr>
          <p:nvPr>
            <p:ph idx="1"/>
          </p:nvPr>
        </p:nvSpPr>
        <p:spPr>
          <a:xfrm>
            <a:off x="3361036" y="2643807"/>
            <a:ext cx="7401699" cy="3533156"/>
          </a:xfrm>
        </p:spPr>
        <p:txBody>
          <a:bodyPr/>
          <a:lstStyle/>
          <a:p>
            <a:pPr algn="justLow"/>
            <a:r>
              <a:rPr lang="en-US" sz="1800" kern="100" dirty="0">
                <a:effectLst/>
                <a:latin typeface="Aptos" panose="020B0004020202020204" pitchFamily="34" charset="0"/>
                <a:ea typeface="Aptos" panose="020B0004020202020204" pitchFamily="34" charset="0"/>
                <a:cs typeface="Arial" panose="020B0604020202020204" pitchFamily="34" charset="0"/>
              </a:rPr>
              <a:t>An Early Warning System (EWS) identifies loan risks and financial distress early. It looks at past data, current financial status, economic conditions to predict which clients (company) may become risky in the future.</a:t>
            </a:r>
            <a:endParaRPr lang="en-SA" sz="1800" kern="100" dirty="0">
              <a:effectLst/>
              <a:latin typeface="Aptos" panose="020B0004020202020204" pitchFamily="34" charset="0"/>
              <a:ea typeface="Aptos" panose="020B0004020202020204" pitchFamily="34" charset="0"/>
              <a:cs typeface="Arial" panose="020B0604020202020204" pitchFamily="34" charset="0"/>
            </a:endParaRPr>
          </a:p>
          <a:p>
            <a:pPr algn="justLow"/>
            <a:r>
              <a:rPr lang="en-US" sz="1800" kern="100" dirty="0">
                <a:effectLst/>
                <a:latin typeface="Aptos" panose="020B0004020202020204" pitchFamily="34" charset="0"/>
                <a:ea typeface="Aptos" panose="020B0004020202020204" pitchFamily="34" charset="0"/>
                <a:cs typeface="Arial" panose="020B0604020202020204" pitchFamily="34" charset="0"/>
              </a:rPr>
              <a:t>The system uses information like transaction histories, credit scores, and economic factors to help financial institutions manage risks. </a:t>
            </a:r>
          </a:p>
          <a:p>
            <a:pPr algn="justLow"/>
            <a:r>
              <a:rPr lang="en-US" sz="1800" kern="100" dirty="0">
                <a:effectLst/>
                <a:latin typeface="Aptos" panose="020B0004020202020204" pitchFamily="34" charset="0"/>
                <a:ea typeface="Aptos" panose="020B0004020202020204" pitchFamily="34" charset="0"/>
                <a:cs typeface="Arial" panose="020B0604020202020204" pitchFamily="34" charset="0"/>
              </a:rPr>
              <a:t>As the data becomes bigger, the system needs better methods to work faster and stay reliable.</a:t>
            </a:r>
            <a:endParaRPr lang="en-SA" sz="18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3074" name="Picture 2" descr="Alert - Free signaling icons">
            <a:extLst>
              <a:ext uri="{FF2B5EF4-FFF2-40B4-BE49-F238E27FC236}">
                <a16:creationId xmlns:a16="http://schemas.microsoft.com/office/drawing/2014/main" id="{5232C42C-6194-FEB0-93BA-E8D5AA0FA5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1140"/>
            <a:ext cx="1887838" cy="1887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05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4B7297-5ED0-45EC-3ADB-F2339CA476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711BC2-049D-77EA-30B8-A8B74A742CDD}"/>
              </a:ext>
            </a:extLst>
          </p:cNvPr>
          <p:cNvSpPr>
            <a:spLocks noGrp="1"/>
          </p:cNvSpPr>
          <p:nvPr>
            <p:ph type="title"/>
          </p:nvPr>
        </p:nvSpPr>
        <p:spPr>
          <a:xfrm>
            <a:off x="838200" y="1551262"/>
            <a:ext cx="10515600" cy="587445"/>
          </a:xfrm>
        </p:spPr>
        <p:txBody>
          <a:bodyPr>
            <a:normAutofit fontScale="90000"/>
          </a:bodyPr>
          <a:lstStyle/>
          <a:p>
            <a:r>
              <a:rPr lang="en-US" dirty="0"/>
              <a:t>Objective</a:t>
            </a:r>
            <a:endParaRPr lang="en-US" dirty="0">
              <a:solidFill>
                <a:schemeClr val="bg2">
                  <a:lumMod val="10000"/>
                </a:schemeClr>
              </a:solidFill>
              <a:effectLst/>
              <a:latin typeface="Helvetica" pitchFamily="2" charset="0"/>
            </a:endParaRPr>
          </a:p>
        </p:txBody>
      </p:sp>
      <p:sp>
        <p:nvSpPr>
          <p:cNvPr id="5" name="Content Placeholder 4">
            <a:extLst>
              <a:ext uri="{FF2B5EF4-FFF2-40B4-BE49-F238E27FC236}">
                <a16:creationId xmlns:a16="http://schemas.microsoft.com/office/drawing/2014/main" id="{0CE84346-8E01-52BE-A0B4-5D7A07B93F37}"/>
              </a:ext>
            </a:extLst>
          </p:cNvPr>
          <p:cNvSpPr>
            <a:spLocks noGrp="1"/>
          </p:cNvSpPr>
          <p:nvPr>
            <p:ph idx="1"/>
          </p:nvPr>
        </p:nvSpPr>
        <p:spPr>
          <a:xfrm>
            <a:off x="3361036" y="2643807"/>
            <a:ext cx="7401699" cy="3533156"/>
          </a:xfrm>
        </p:spPr>
        <p:txBody>
          <a:bodyPr/>
          <a:lstStyle/>
          <a:p>
            <a:r>
              <a:rPr lang="en-US" sz="1600" dirty="0"/>
              <a:t>To enhance the computational efficiency of Early Warning Systems (EWS) in handling large datasets by addressing the performance bottleneck caused by matrix operations. This project will:</a:t>
            </a:r>
          </a:p>
          <a:p>
            <a:pPr marL="285750" indent="-285750">
              <a:buFont typeface="Arial" panose="020B0604020202020204" pitchFamily="34" charset="0"/>
              <a:buChar char="•"/>
            </a:pPr>
            <a:r>
              <a:rPr lang="en-US" sz="1600" dirty="0"/>
              <a:t>Identify and analyze the inefficiencies in the current naïve method.</a:t>
            </a:r>
          </a:p>
          <a:p>
            <a:pPr marL="285750" indent="-285750">
              <a:buFont typeface="Arial" panose="020B0604020202020204" pitchFamily="34" charset="0"/>
              <a:buChar char="•"/>
            </a:pPr>
            <a:r>
              <a:rPr lang="en-US" sz="1600" dirty="0"/>
              <a:t>Apply advanced matrix decomposition methods to optimize computational processes.</a:t>
            </a:r>
          </a:p>
          <a:p>
            <a:pPr marL="285750" indent="-285750">
              <a:buFont typeface="Arial" panose="020B0604020202020204" pitchFamily="34" charset="0"/>
              <a:buChar char="•"/>
            </a:pPr>
            <a:r>
              <a:rPr lang="en-US" sz="1600" dirty="0"/>
              <a:t>Develop a robust and scalable solution to ensure faster processing and improved system performance for large-scale data.</a:t>
            </a:r>
          </a:p>
        </p:txBody>
      </p:sp>
      <p:pic>
        <p:nvPicPr>
          <p:cNvPr id="4" name="Picture 3">
            <a:extLst>
              <a:ext uri="{FF2B5EF4-FFF2-40B4-BE49-F238E27FC236}">
                <a16:creationId xmlns:a16="http://schemas.microsoft.com/office/drawing/2014/main" id="{3F847C21-DC44-8769-2CE7-92CCCCE733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437" t="16396" r="16594" b="22620"/>
          <a:stretch/>
        </p:blipFill>
        <p:spPr bwMode="auto">
          <a:xfrm>
            <a:off x="838200" y="2643807"/>
            <a:ext cx="2306645" cy="2302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88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47A225-C879-A768-0522-15A1BD630EC3}"/>
              </a:ext>
            </a:extLst>
          </p:cNvPr>
          <p:cNvSpPr>
            <a:spLocks noGrp="1"/>
          </p:cNvSpPr>
          <p:nvPr>
            <p:ph type="title"/>
          </p:nvPr>
        </p:nvSpPr>
        <p:spPr/>
        <p:txBody>
          <a:bodyPr/>
          <a:lstStyle/>
          <a:p>
            <a:r>
              <a:rPr lang="en-US" dirty="0"/>
              <a:t>Problem Statement</a:t>
            </a:r>
            <a:endParaRPr lang="en-SA" dirty="0"/>
          </a:p>
        </p:txBody>
      </p:sp>
      <p:sp>
        <p:nvSpPr>
          <p:cNvPr id="3" name="Content Placeholder 2">
            <a:extLst>
              <a:ext uri="{FF2B5EF4-FFF2-40B4-BE49-F238E27FC236}">
                <a16:creationId xmlns:a16="http://schemas.microsoft.com/office/drawing/2014/main" id="{605C8EAE-5A00-D090-F084-4FFF9CE9CC8B}"/>
              </a:ext>
            </a:extLst>
          </p:cNvPr>
          <p:cNvSpPr>
            <a:spLocks noGrp="1"/>
          </p:cNvSpPr>
          <p:nvPr>
            <p:ph idx="1"/>
          </p:nvPr>
        </p:nvSpPr>
        <p:spPr>
          <a:xfrm>
            <a:off x="838200" y="2347784"/>
            <a:ext cx="10515600" cy="3829179"/>
          </a:xfrm>
        </p:spPr>
        <p:txBody>
          <a:bodyPr>
            <a:normAutofit lnSpcReduction="10000"/>
          </a:bodyPr>
          <a:lstStyle/>
          <a:p>
            <a:r>
              <a:rPr lang="en-US" sz="1600" dirty="0"/>
              <a:t>The Early Warning System (EWS) in finance helps assess loan default risks by analyzing financial data. However, as data grows, scalability issues arise due to the computational complexity of key matrix operations:</a:t>
            </a:r>
            <a:br>
              <a:rPr lang="en-US" sz="1600" dirty="0"/>
            </a:br>
            <a:endParaRPr lang="en-US" sz="1600" dirty="0"/>
          </a:p>
          <a:p>
            <a:pPr marL="285750" indent="-285750">
              <a:buFont typeface="Arial" panose="020B0604020202020204" pitchFamily="34" charset="0"/>
              <a:buChar char="•"/>
            </a:pPr>
            <a:r>
              <a:rPr lang="en-US" sz="1600" b="1" kern="100" dirty="0">
                <a:cs typeface="Arial" panose="020B0604020202020204" pitchFamily="34" charset="0"/>
              </a:rPr>
              <a:t>Multiplying</a:t>
            </a:r>
            <a:r>
              <a:rPr lang="en-US" sz="1600" kern="100" dirty="0">
                <a:effectLst/>
                <a:ea typeface="Aptos" panose="020B0004020202020204" pitchFamily="34" charset="0"/>
                <a:cs typeface="Arial" panose="020B0604020202020204" pitchFamily="34" charset="0"/>
              </a:rPr>
              <a:t> two matrices of input features (client financial data) requires </a:t>
            </a:r>
            <a:r>
              <a:rPr lang="en-US" sz="1600" b="1" kern="100" dirty="0">
                <a:effectLst/>
                <a:ea typeface="Aptos" panose="020B0004020202020204" pitchFamily="34" charset="0"/>
                <a:cs typeface="Arial" panose="020B0604020202020204" pitchFamily="34" charset="0"/>
              </a:rPr>
              <a:t>n</a:t>
            </a:r>
            <a:r>
              <a:rPr lang="en-US" sz="1600" b="1" kern="100" baseline="30000" dirty="0">
                <a:effectLst/>
                <a:ea typeface="Aptos" panose="020B0004020202020204" pitchFamily="34" charset="0"/>
                <a:cs typeface="Arial" panose="020B0604020202020204" pitchFamily="34" charset="0"/>
              </a:rPr>
              <a:t>3</a:t>
            </a:r>
            <a:r>
              <a:rPr lang="en-US" sz="1600" b="1" kern="100" dirty="0">
                <a:effectLst/>
                <a:ea typeface="Aptos" panose="020B0004020202020204" pitchFamily="34" charset="0"/>
                <a:cs typeface="Arial" panose="020B0604020202020204" pitchFamily="34" charset="0"/>
              </a:rPr>
              <a:t> operations </a:t>
            </a:r>
          </a:p>
          <a:p>
            <a:pPr marL="285750" indent="-285750">
              <a:buFont typeface="Arial" panose="020B0604020202020204" pitchFamily="34" charset="0"/>
              <a:buChar char="•"/>
            </a:pPr>
            <a:r>
              <a:rPr lang="en-US" sz="1600" b="1" kern="100" dirty="0">
                <a:effectLst/>
                <a:ea typeface="Aptos" panose="020B0004020202020204" pitchFamily="34" charset="0"/>
                <a:cs typeface="Arial" panose="020B0604020202020204" pitchFamily="34" charset="0"/>
              </a:rPr>
              <a:t>Inverting</a:t>
            </a:r>
            <a:r>
              <a:rPr lang="en-US" sz="1600" kern="100" dirty="0">
                <a:effectLst/>
                <a:ea typeface="Aptos" panose="020B0004020202020204" pitchFamily="34" charset="0"/>
                <a:cs typeface="Arial" panose="020B0604020202020204" pitchFamily="34" charset="0"/>
              </a:rPr>
              <a:t> a matrix, for large datasets, </a:t>
            </a:r>
            <a:r>
              <a:rPr lang="en-US" sz="1600" b="1" kern="100" dirty="0">
                <a:effectLst/>
                <a:ea typeface="Aptos" panose="020B0004020202020204" pitchFamily="34" charset="0"/>
                <a:cs typeface="Arial" panose="020B0604020202020204" pitchFamily="34" charset="0"/>
              </a:rPr>
              <a:t>is expensive </a:t>
            </a:r>
            <a:r>
              <a:rPr lang="en-US" sz="1600" kern="100" dirty="0">
                <a:effectLst/>
                <a:ea typeface="Aptos" panose="020B0004020202020204" pitchFamily="34" charset="0"/>
                <a:cs typeface="Arial" panose="020B0604020202020204" pitchFamily="34" charset="0"/>
              </a:rPr>
              <a:t>and has time complexity of O(n</a:t>
            </a:r>
            <a:r>
              <a:rPr lang="en-US" sz="1600" kern="100" baseline="30000" dirty="0">
                <a:effectLst/>
                <a:ea typeface="Aptos" panose="020B0004020202020204" pitchFamily="34" charset="0"/>
                <a:cs typeface="Arial" panose="020B0604020202020204" pitchFamily="34" charset="0"/>
              </a:rPr>
              <a:t>3</a:t>
            </a:r>
            <a:r>
              <a:rPr lang="en-US" sz="1600" kern="100" dirty="0">
                <a:effectLst/>
                <a:ea typeface="Aptos" panose="020B0004020202020204" pitchFamily="34" charset="0"/>
                <a:cs typeface="Arial" panose="020B0604020202020204" pitchFamily="34" charset="0"/>
              </a:rPr>
              <a:t>)</a:t>
            </a:r>
            <a:endParaRPr lang="en-SA" sz="1600" kern="100" dirty="0">
              <a:ea typeface="Aptos" panose="020B0004020202020204" pitchFamily="34" charset="0"/>
              <a:cs typeface="Arial" panose="020B0604020202020204" pitchFamily="34" charset="0"/>
            </a:endParaRPr>
          </a:p>
          <a:p>
            <a:endParaRPr lang="en-US" sz="1600" b="1" dirty="0"/>
          </a:p>
          <a:p>
            <a:r>
              <a:rPr lang="en-US" sz="1600" b="1" dirty="0">
                <a:solidFill>
                  <a:srgbClr val="002060"/>
                </a:solidFill>
              </a:rPr>
              <a:t>IMPACT:</a:t>
            </a:r>
            <a:endParaRPr lang="en-US" sz="1600" dirty="0">
              <a:solidFill>
                <a:srgbClr val="002060"/>
              </a:solidFill>
            </a:endParaRPr>
          </a:p>
          <a:p>
            <a:pPr marL="342900" indent="-342900">
              <a:buFont typeface="Arial" panose="020B0604020202020204" pitchFamily="34" charset="0"/>
              <a:buChar char="•"/>
            </a:pPr>
            <a:r>
              <a:rPr lang="en-US" sz="1600" dirty="0"/>
              <a:t>Longer processing times </a:t>
            </a:r>
          </a:p>
          <a:p>
            <a:pPr marL="342900" indent="-342900">
              <a:buFont typeface="Arial" panose="020B0604020202020204" pitchFamily="34" charset="0"/>
              <a:buChar char="•"/>
            </a:pPr>
            <a:r>
              <a:rPr lang="en-US" sz="1600" dirty="0"/>
              <a:t>Limiting real-time insights.</a:t>
            </a:r>
          </a:p>
          <a:p>
            <a:pPr marL="342900" indent="-342900">
              <a:buFont typeface="Arial" panose="020B0604020202020204" pitchFamily="34" charset="0"/>
              <a:buChar char="•"/>
            </a:pPr>
            <a:r>
              <a:rPr lang="en-US" sz="1600" dirty="0"/>
              <a:t>Inefficient resource use.</a:t>
            </a:r>
          </a:p>
          <a:p>
            <a:pPr marL="342900" indent="-342900">
              <a:buFont typeface="Arial" panose="020B0604020202020204" pitchFamily="34" charset="0"/>
              <a:buChar char="•"/>
            </a:pPr>
            <a:endParaRPr lang="en-US" sz="1600" dirty="0"/>
          </a:p>
          <a:p>
            <a:r>
              <a:rPr lang="en-US" sz="1600" b="1" dirty="0">
                <a:solidFill>
                  <a:srgbClr val="C00000"/>
                </a:solidFill>
              </a:rPr>
              <a:t>Addressing these challenges is crucial for scalable EWS performance.</a:t>
            </a:r>
          </a:p>
        </p:txBody>
      </p:sp>
    </p:spTree>
    <p:extLst>
      <p:ext uri="{BB962C8B-B14F-4D97-AF65-F5344CB8AC3E}">
        <p14:creationId xmlns:p14="http://schemas.microsoft.com/office/powerpoint/2010/main" val="2019878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ACE0D4-50C0-54F1-7BB0-8E91F7295427}"/>
            </a:ext>
          </a:extLst>
        </p:cNvPr>
        <p:cNvGrpSpPr/>
        <p:nvPr/>
      </p:nvGrpSpPr>
      <p:grpSpPr>
        <a:xfrm>
          <a:off x="0" y="0"/>
          <a:ext cx="0" cy="0"/>
          <a:chOff x="0" y="0"/>
          <a:chExt cx="0" cy="0"/>
        </a:xfrm>
      </p:grpSpPr>
      <p:sp>
        <p:nvSpPr>
          <p:cNvPr id="8" name="Circular Arrow 7">
            <a:extLst>
              <a:ext uri="{FF2B5EF4-FFF2-40B4-BE49-F238E27FC236}">
                <a16:creationId xmlns:a16="http://schemas.microsoft.com/office/drawing/2014/main" id="{41FFE2C4-4860-993F-94F6-90986FBC0B85}"/>
              </a:ext>
            </a:extLst>
          </p:cNvPr>
          <p:cNvSpPr/>
          <p:nvPr/>
        </p:nvSpPr>
        <p:spPr>
          <a:xfrm rot="2951113" flipV="1">
            <a:off x="4977781" y="2530750"/>
            <a:ext cx="2797398" cy="2973059"/>
          </a:xfrm>
          <a:prstGeom prst="circularArrow">
            <a:avLst>
              <a:gd name="adj1" fmla="val 7211"/>
              <a:gd name="adj2" fmla="val 547730"/>
              <a:gd name="adj3" fmla="val 20272798"/>
              <a:gd name="adj4" fmla="val 12718281"/>
              <a:gd name="adj5" fmla="val 8258"/>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A">
              <a:solidFill>
                <a:schemeClr val="tx1"/>
              </a:solidFill>
            </a:endParaRPr>
          </a:p>
        </p:txBody>
      </p:sp>
      <p:sp>
        <p:nvSpPr>
          <p:cNvPr id="4" name="Title 3">
            <a:extLst>
              <a:ext uri="{FF2B5EF4-FFF2-40B4-BE49-F238E27FC236}">
                <a16:creationId xmlns:a16="http://schemas.microsoft.com/office/drawing/2014/main" id="{67B9934A-87B6-16EB-E19C-F142252BD6E4}"/>
              </a:ext>
            </a:extLst>
          </p:cNvPr>
          <p:cNvSpPr>
            <a:spLocks noGrp="1"/>
          </p:cNvSpPr>
          <p:nvPr>
            <p:ph type="title"/>
          </p:nvPr>
        </p:nvSpPr>
        <p:spPr/>
        <p:txBody>
          <a:bodyPr/>
          <a:lstStyle/>
          <a:p>
            <a:r>
              <a:rPr lang="en-US" dirty="0"/>
              <a:t>Methodology</a:t>
            </a:r>
            <a:endParaRPr lang="en-SA" dirty="0"/>
          </a:p>
        </p:txBody>
      </p:sp>
      <p:graphicFrame>
        <p:nvGraphicFramePr>
          <p:cNvPr id="2" name="Content Placeholder 1">
            <a:extLst>
              <a:ext uri="{FF2B5EF4-FFF2-40B4-BE49-F238E27FC236}">
                <a16:creationId xmlns:a16="http://schemas.microsoft.com/office/drawing/2014/main" id="{ADFDC4AB-22C4-4253-D9D2-720A8C1BD329}"/>
              </a:ext>
            </a:extLst>
          </p:cNvPr>
          <p:cNvGraphicFramePr>
            <a:graphicFrameLocks noGrp="1"/>
          </p:cNvGraphicFramePr>
          <p:nvPr>
            <p:ph idx="1"/>
            <p:extLst>
              <p:ext uri="{D42A27DB-BD31-4B8C-83A1-F6EECF244321}">
                <p14:modId xmlns:p14="http://schemas.microsoft.com/office/powerpoint/2010/main" val="2322908464"/>
              </p:ext>
            </p:extLst>
          </p:nvPr>
        </p:nvGraphicFramePr>
        <p:xfrm>
          <a:off x="838200" y="2643188"/>
          <a:ext cx="10515600" cy="3533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0AA15201-0C54-CAF9-865A-8D7F267ED0A0}"/>
              </a:ext>
            </a:extLst>
          </p:cNvPr>
          <p:cNvSpPr txBox="1"/>
          <p:nvPr/>
        </p:nvSpPr>
        <p:spPr>
          <a:xfrm>
            <a:off x="2767915" y="2997198"/>
            <a:ext cx="1569308" cy="307777"/>
          </a:xfrm>
          <a:prstGeom prst="rect">
            <a:avLst/>
          </a:prstGeom>
          <a:noFill/>
        </p:spPr>
        <p:txBody>
          <a:bodyPr wrap="square">
            <a:spAutoFit/>
          </a:bodyPr>
          <a:lstStyle/>
          <a:p>
            <a:r>
              <a:rPr lang="en-US" sz="1400" dirty="0">
                <a:solidFill>
                  <a:schemeClr val="bg1"/>
                </a:solidFill>
                <a:highlight>
                  <a:srgbClr val="000080"/>
                </a:highlight>
              </a:rPr>
              <a:t>Agile Techniques</a:t>
            </a:r>
            <a:endParaRPr lang="en-SA" sz="1400" dirty="0">
              <a:solidFill>
                <a:schemeClr val="bg1"/>
              </a:solidFill>
              <a:highlight>
                <a:srgbClr val="000080"/>
              </a:highlight>
            </a:endParaRPr>
          </a:p>
        </p:txBody>
      </p:sp>
      <p:sp>
        <p:nvSpPr>
          <p:cNvPr id="9" name="Rectangle 8">
            <a:extLst>
              <a:ext uri="{FF2B5EF4-FFF2-40B4-BE49-F238E27FC236}">
                <a16:creationId xmlns:a16="http://schemas.microsoft.com/office/drawing/2014/main" id="{B2E1AEE3-4B97-4872-D666-F3AAC1EE610B}"/>
              </a:ext>
            </a:extLst>
          </p:cNvPr>
          <p:cNvSpPr/>
          <p:nvPr/>
        </p:nvSpPr>
        <p:spPr>
          <a:xfrm>
            <a:off x="4782065" y="2717330"/>
            <a:ext cx="691978" cy="5078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10" name="TextBox 9">
            <a:extLst>
              <a:ext uri="{FF2B5EF4-FFF2-40B4-BE49-F238E27FC236}">
                <a16:creationId xmlns:a16="http://schemas.microsoft.com/office/drawing/2014/main" id="{AC9BD7B1-8422-11A0-CE2C-5C0880D6CA34}"/>
              </a:ext>
            </a:extLst>
          </p:cNvPr>
          <p:cNvSpPr txBox="1"/>
          <p:nvPr/>
        </p:nvSpPr>
        <p:spPr>
          <a:xfrm rot="21316418">
            <a:off x="8266027" y="7239749"/>
            <a:ext cx="1206843" cy="1498733"/>
          </a:xfrm>
          <a:prstGeom prst="rect">
            <a:avLst/>
          </a:prstGeom>
          <a:solidFill>
            <a:srgbClr val="F9F9F9"/>
          </a:solidFill>
          <a:ln w="28575">
            <a:noFill/>
          </a:ln>
          <a:effectLst>
            <a:outerShdw blurRad="76200" dist="38100" dir="5400000" algn="t" rotWithShape="0">
              <a:schemeClr val="bg1">
                <a:lumMod val="50000"/>
                <a:alpha val="20000"/>
              </a:schemeClr>
            </a:outerShdw>
          </a:effectLst>
        </p:spPr>
        <p:txBody>
          <a:bodyPr wrap="square" rtlCol="0" anchor="ctr">
            <a:spAutoFit/>
          </a:bodyPr>
          <a:lstStyle/>
          <a:p>
            <a:pPr marL="173038"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4472C4"/>
              </a:solidFill>
              <a:uLnTx/>
              <a:uFillTx/>
              <a:latin typeface="Dubai" panose="020B0503030403030204" pitchFamily="34" charset="-78"/>
              <a:ea typeface="+mn-ea"/>
              <a:cs typeface="Dubai" panose="020B0503030403030204" pitchFamily="34" charset="-78"/>
            </a:endParaRPr>
          </a:p>
        </p:txBody>
      </p:sp>
      <p:sp>
        <p:nvSpPr>
          <p:cNvPr id="11" name="TextBox 10">
            <a:extLst>
              <a:ext uri="{FF2B5EF4-FFF2-40B4-BE49-F238E27FC236}">
                <a16:creationId xmlns:a16="http://schemas.microsoft.com/office/drawing/2014/main" id="{21019CAA-7B69-0711-3066-9D3FE11DAE8C}"/>
              </a:ext>
            </a:extLst>
          </p:cNvPr>
          <p:cNvSpPr txBox="1"/>
          <p:nvPr/>
        </p:nvSpPr>
        <p:spPr>
          <a:xfrm rot="456078">
            <a:off x="7972081" y="7020677"/>
            <a:ext cx="1206841" cy="1498731"/>
          </a:xfrm>
          <a:prstGeom prst="rect">
            <a:avLst/>
          </a:prstGeom>
          <a:solidFill>
            <a:srgbClr val="F9F9F9"/>
          </a:solidFill>
          <a:ln w="28575">
            <a:noFill/>
          </a:ln>
          <a:effectLst>
            <a:outerShdw blurRad="76200" dist="38100" dir="5400000" algn="t" rotWithShape="0">
              <a:schemeClr val="bg1">
                <a:lumMod val="50000"/>
                <a:alpha val="20000"/>
              </a:schemeClr>
            </a:outerShdw>
          </a:effectLst>
        </p:spPr>
        <p:txBody>
          <a:bodyPr wrap="square" rtlCol="0" anchor="ctr">
            <a:spAutoFit/>
          </a:bodyPr>
          <a:lstStyle/>
          <a:p>
            <a:pPr marL="173038"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4472C4"/>
              </a:solidFill>
              <a:uLnTx/>
              <a:uFillTx/>
              <a:latin typeface="Dubai" panose="020B0503030403030204" pitchFamily="34" charset="-78"/>
              <a:ea typeface="+mn-ea"/>
              <a:cs typeface="Dubai" panose="020B0503030403030204" pitchFamily="34" charset="-78"/>
            </a:endParaRPr>
          </a:p>
        </p:txBody>
      </p:sp>
      <p:sp>
        <p:nvSpPr>
          <p:cNvPr id="12" name="TextBox 11">
            <a:extLst>
              <a:ext uri="{FF2B5EF4-FFF2-40B4-BE49-F238E27FC236}">
                <a16:creationId xmlns:a16="http://schemas.microsoft.com/office/drawing/2014/main" id="{7FACC28F-F2CB-2DBF-9F89-75C3856E889A}"/>
              </a:ext>
            </a:extLst>
          </p:cNvPr>
          <p:cNvSpPr txBox="1"/>
          <p:nvPr/>
        </p:nvSpPr>
        <p:spPr>
          <a:xfrm>
            <a:off x="8159578" y="7048319"/>
            <a:ext cx="1206843" cy="1498733"/>
          </a:xfrm>
          <a:prstGeom prst="rect">
            <a:avLst/>
          </a:prstGeom>
          <a:solidFill>
            <a:srgbClr val="F9F9F9"/>
          </a:solidFill>
          <a:ln w="28575">
            <a:noFill/>
          </a:ln>
          <a:effectLst>
            <a:outerShdw blurRad="76200" dist="38100" dir="5400000" algn="t" rotWithShape="0">
              <a:schemeClr val="bg1">
                <a:lumMod val="50000"/>
                <a:alpha val="20000"/>
              </a:schemeClr>
            </a:outerShdw>
          </a:effectLst>
        </p:spPr>
        <p:txBody>
          <a:bodyPr wrap="square" rtlCol="0" anchor="ctr">
            <a:spAutoFit/>
          </a:bodyPr>
          <a:lstStyle/>
          <a:p>
            <a:pPr marL="173038"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4472C4"/>
              </a:solidFill>
              <a:uLnTx/>
              <a:uFillTx/>
              <a:latin typeface="Dubai" panose="020B0503030403030204" pitchFamily="34" charset="-78"/>
              <a:ea typeface="+mn-ea"/>
              <a:cs typeface="Dubai" panose="020B0503030403030204" pitchFamily="34" charset="-78"/>
            </a:endParaRPr>
          </a:p>
        </p:txBody>
      </p:sp>
    </p:spTree>
    <p:extLst>
      <p:ext uri="{BB962C8B-B14F-4D97-AF65-F5344CB8AC3E}">
        <p14:creationId xmlns:p14="http://schemas.microsoft.com/office/powerpoint/2010/main" val="970476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graphicEl>
                                              <a:dgm id="{A7E1A0B9-C45B-9448-B250-42B9C3B291C8}"/>
                                            </p:graphicEl>
                                          </p:spTgt>
                                        </p:tgtEl>
                                        <p:attrNameLst>
                                          <p:attrName>style.visibility</p:attrName>
                                        </p:attrNameLst>
                                      </p:cBhvr>
                                      <p:to>
                                        <p:strVal val="visible"/>
                                      </p:to>
                                    </p:set>
                                    <p:animEffect transition="in" filter="fade">
                                      <p:cBhvr>
                                        <p:cTn id="7" dur="500"/>
                                        <p:tgtEl>
                                          <p:spTgt spid="2">
                                            <p:graphicEl>
                                              <a:dgm id="{A7E1A0B9-C45B-9448-B250-42B9C3B291C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graphicEl>
                                              <a:dgm id="{B056469A-9B2C-6A4F-8C5E-EE90AA5690DF}"/>
                                            </p:graphicEl>
                                          </p:spTgt>
                                        </p:tgtEl>
                                        <p:attrNameLst>
                                          <p:attrName>style.visibility</p:attrName>
                                        </p:attrNameLst>
                                      </p:cBhvr>
                                      <p:to>
                                        <p:strVal val="visible"/>
                                      </p:to>
                                    </p:set>
                                    <p:animEffect transition="in" filter="fade">
                                      <p:cBhvr>
                                        <p:cTn id="12" dur="500"/>
                                        <p:tgtEl>
                                          <p:spTgt spid="2">
                                            <p:graphicEl>
                                              <a:dgm id="{B056469A-9B2C-6A4F-8C5E-EE90AA5690DF}"/>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graphicEl>
                                              <a:dgm id="{DBA792D8-CA91-8447-88B7-2FCC4DCE6F1C}"/>
                                            </p:graphicEl>
                                          </p:spTgt>
                                        </p:tgtEl>
                                        <p:attrNameLst>
                                          <p:attrName>style.visibility</p:attrName>
                                        </p:attrNameLst>
                                      </p:cBhvr>
                                      <p:to>
                                        <p:strVal val="visible"/>
                                      </p:to>
                                    </p:set>
                                    <p:animEffect transition="in" filter="fade">
                                      <p:cBhvr>
                                        <p:cTn id="15" dur="500"/>
                                        <p:tgtEl>
                                          <p:spTgt spid="2">
                                            <p:graphicEl>
                                              <a:dgm id="{DBA792D8-CA91-8447-88B7-2FCC4DCE6F1C}"/>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graphicEl>
                                              <a:dgm id="{32B8DCEC-ACAA-2D44-9B58-CF665C1282AA}"/>
                                            </p:graphicEl>
                                          </p:spTgt>
                                        </p:tgtEl>
                                        <p:attrNameLst>
                                          <p:attrName>style.visibility</p:attrName>
                                        </p:attrNameLst>
                                      </p:cBhvr>
                                      <p:to>
                                        <p:strVal val="visible"/>
                                      </p:to>
                                    </p:set>
                                    <p:animEffect transition="in" filter="fade">
                                      <p:cBhvr>
                                        <p:cTn id="20" dur="500"/>
                                        <p:tgtEl>
                                          <p:spTgt spid="2">
                                            <p:graphicEl>
                                              <a:dgm id="{32B8DCEC-ACAA-2D44-9B58-CF665C1282AA}"/>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graphicEl>
                                              <a:dgm id="{139916A8-B6D3-374A-B312-FA21B56F39A4}"/>
                                            </p:graphicEl>
                                          </p:spTgt>
                                        </p:tgtEl>
                                        <p:attrNameLst>
                                          <p:attrName>style.visibility</p:attrName>
                                        </p:attrNameLst>
                                      </p:cBhvr>
                                      <p:to>
                                        <p:strVal val="visible"/>
                                      </p:to>
                                    </p:set>
                                    <p:animEffect transition="in" filter="fade">
                                      <p:cBhvr>
                                        <p:cTn id="25" dur="500"/>
                                        <p:tgtEl>
                                          <p:spTgt spid="2">
                                            <p:graphicEl>
                                              <a:dgm id="{139916A8-B6D3-374A-B312-FA21B56F39A4}"/>
                                            </p:graphic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
                                            <p:graphicEl>
                                              <a:dgm id="{6CCF339C-BF32-8747-BEDD-01A80F27F283}"/>
                                            </p:graphicEl>
                                          </p:spTgt>
                                        </p:tgtEl>
                                        <p:attrNameLst>
                                          <p:attrName>style.visibility</p:attrName>
                                        </p:attrNameLst>
                                      </p:cBhvr>
                                      <p:to>
                                        <p:strVal val="visible"/>
                                      </p:to>
                                    </p:set>
                                    <p:animEffect transition="in" filter="fade">
                                      <p:cBhvr>
                                        <p:cTn id="30" dur="500"/>
                                        <p:tgtEl>
                                          <p:spTgt spid="2">
                                            <p:graphicEl>
                                              <a:dgm id="{6CCF339C-BF32-8747-BEDD-01A80F27F283}"/>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graphicEl>
                                              <a:dgm id="{48483889-B577-A54D-B800-335CA152E711}"/>
                                            </p:graphicEl>
                                          </p:spTgt>
                                        </p:tgtEl>
                                        <p:attrNameLst>
                                          <p:attrName>style.visibility</p:attrName>
                                        </p:attrNameLst>
                                      </p:cBhvr>
                                      <p:to>
                                        <p:strVal val="visible"/>
                                      </p:to>
                                    </p:set>
                                    <p:animEffect transition="in" filter="fade">
                                      <p:cBhvr>
                                        <p:cTn id="35" dur="500"/>
                                        <p:tgtEl>
                                          <p:spTgt spid="2">
                                            <p:graphicEl>
                                              <a:dgm id="{48483889-B577-A54D-B800-335CA152E711}"/>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graphicEl>
                                              <a:dgm id="{C0073B9C-AC0F-A347-90F2-C80A480F7B87}"/>
                                            </p:graphicEl>
                                          </p:spTgt>
                                        </p:tgtEl>
                                        <p:attrNameLst>
                                          <p:attrName>style.visibility</p:attrName>
                                        </p:attrNameLst>
                                      </p:cBhvr>
                                      <p:to>
                                        <p:strVal val="visible"/>
                                      </p:to>
                                    </p:set>
                                    <p:animEffect transition="in" filter="fade">
                                      <p:cBhvr>
                                        <p:cTn id="40" dur="500"/>
                                        <p:tgtEl>
                                          <p:spTgt spid="2">
                                            <p:graphicEl>
                                              <a:dgm id="{C0073B9C-AC0F-A347-90F2-C80A480F7B87}"/>
                                            </p:graphic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1"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up)">
                                      <p:cBhvr>
                                        <p:cTn id="5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animBg="1"/>
      <p:bldGraphic spid="2" grpId="0">
        <p:bldSub>
          <a:bldDgm bld="one"/>
        </p:bldSub>
      </p:bldGraphic>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3C2129-F435-AF61-0417-ACEC09A5D82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F101278B-3B78-DCC3-BCB9-F59C7C13680E}"/>
              </a:ext>
            </a:extLst>
          </p:cNvPr>
          <p:cNvSpPr txBox="1"/>
          <p:nvPr/>
        </p:nvSpPr>
        <p:spPr>
          <a:xfrm rot="21316418">
            <a:off x="6051109" y="2534596"/>
            <a:ext cx="4069708" cy="5054017"/>
          </a:xfrm>
          <a:prstGeom prst="rect">
            <a:avLst/>
          </a:prstGeom>
          <a:solidFill>
            <a:srgbClr val="F9F9F9"/>
          </a:solidFill>
          <a:ln w="28575">
            <a:noFill/>
          </a:ln>
          <a:effectLst>
            <a:outerShdw blurRad="76200" dist="38100" dir="5400000" algn="t" rotWithShape="0">
              <a:schemeClr val="bg1">
                <a:lumMod val="50000"/>
                <a:alpha val="20000"/>
              </a:schemeClr>
            </a:outerShdw>
          </a:effectLst>
        </p:spPr>
        <p:txBody>
          <a:bodyPr wrap="square" rtlCol="0" anchor="ctr">
            <a:spAutoFit/>
          </a:bodyPr>
          <a:lstStyle/>
          <a:p>
            <a:pPr marL="173038"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4472C4"/>
              </a:solidFill>
              <a:uLnTx/>
              <a:uFillTx/>
              <a:latin typeface="Dubai" panose="020B0503030403030204" pitchFamily="34" charset="-78"/>
              <a:ea typeface="+mn-ea"/>
              <a:cs typeface="Dubai" panose="020B0503030403030204" pitchFamily="34" charset="-78"/>
            </a:endParaRPr>
          </a:p>
        </p:txBody>
      </p:sp>
      <p:sp>
        <p:nvSpPr>
          <p:cNvPr id="6" name="TextBox 5">
            <a:extLst>
              <a:ext uri="{FF2B5EF4-FFF2-40B4-BE49-F238E27FC236}">
                <a16:creationId xmlns:a16="http://schemas.microsoft.com/office/drawing/2014/main" id="{D4D24B34-6606-C625-7400-BFCDF0CCC3CC}"/>
              </a:ext>
            </a:extLst>
          </p:cNvPr>
          <p:cNvSpPr txBox="1"/>
          <p:nvPr/>
        </p:nvSpPr>
        <p:spPr>
          <a:xfrm rot="456078">
            <a:off x="6131069" y="2632393"/>
            <a:ext cx="4069707" cy="5054017"/>
          </a:xfrm>
          <a:prstGeom prst="rect">
            <a:avLst/>
          </a:prstGeom>
          <a:solidFill>
            <a:srgbClr val="F9F9F9"/>
          </a:solidFill>
          <a:ln w="28575">
            <a:noFill/>
          </a:ln>
          <a:effectLst>
            <a:outerShdw blurRad="76200" dist="38100" dir="5400000" algn="t" rotWithShape="0">
              <a:schemeClr val="bg1">
                <a:lumMod val="50000"/>
                <a:alpha val="20000"/>
              </a:schemeClr>
            </a:outerShdw>
          </a:effectLst>
        </p:spPr>
        <p:txBody>
          <a:bodyPr wrap="square" rtlCol="0" anchor="ctr">
            <a:spAutoFit/>
          </a:bodyPr>
          <a:lstStyle/>
          <a:p>
            <a:pPr marL="173038"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4472C4"/>
              </a:solidFill>
              <a:uLnTx/>
              <a:uFillTx/>
              <a:latin typeface="Dubai" panose="020B0503030403030204" pitchFamily="34" charset="-78"/>
              <a:ea typeface="+mn-ea"/>
              <a:cs typeface="Dubai" panose="020B0503030403030204" pitchFamily="34" charset="-78"/>
            </a:endParaRPr>
          </a:p>
        </p:txBody>
      </p:sp>
      <p:sp>
        <p:nvSpPr>
          <p:cNvPr id="7" name="TextBox 6">
            <a:extLst>
              <a:ext uri="{FF2B5EF4-FFF2-40B4-BE49-F238E27FC236}">
                <a16:creationId xmlns:a16="http://schemas.microsoft.com/office/drawing/2014/main" id="{967B37E3-AC1C-655C-59F1-F9A14F141D8C}"/>
              </a:ext>
            </a:extLst>
          </p:cNvPr>
          <p:cNvSpPr txBox="1"/>
          <p:nvPr/>
        </p:nvSpPr>
        <p:spPr>
          <a:xfrm>
            <a:off x="6096000" y="2455067"/>
            <a:ext cx="4069707" cy="5054017"/>
          </a:xfrm>
          <a:prstGeom prst="rect">
            <a:avLst/>
          </a:prstGeom>
          <a:solidFill>
            <a:srgbClr val="F9F9F9"/>
          </a:solidFill>
          <a:ln w="28575">
            <a:noFill/>
          </a:ln>
          <a:effectLst>
            <a:outerShdw blurRad="76200" dist="38100" dir="5400000" algn="t" rotWithShape="0">
              <a:schemeClr val="bg1">
                <a:lumMod val="50000"/>
                <a:alpha val="20000"/>
              </a:schemeClr>
            </a:outerShdw>
          </a:effectLst>
        </p:spPr>
        <p:txBody>
          <a:bodyPr wrap="square" rtlCol="0" anchor="ctr">
            <a:spAutoFit/>
          </a:bodyPr>
          <a:lstStyle/>
          <a:p>
            <a:pPr marL="173038"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4472C4"/>
              </a:solidFill>
              <a:uLnTx/>
              <a:uFillTx/>
              <a:latin typeface="Dubai" panose="020B0503030403030204" pitchFamily="34" charset="-78"/>
              <a:ea typeface="+mn-ea"/>
              <a:cs typeface="Dubai" panose="020B0503030403030204" pitchFamily="34" charset="-78"/>
            </a:endParaRPr>
          </a:p>
        </p:txBody>
      </p:sp>
      <p:sp>
        <p:nvSpPr>
          <p:cNvPr id="4" name="Title 3">
            <a:extLst>
              <a:ext uri="{FF2B5EF4-FFF2-40B4-BE49-F238E27FC236}">
                <a16:creationId xmlns:a16="http://schemas.microsoft.com/office/drawing/2014/main" id="{D911FB70-9862-06F7-9A21-BC449EBD3F19}"/>
              </a:ext>
            </a:extLst>
          </p:cNvPr>
          <p:cNvSpPr>
            <a:spLocks noGrp="1"/>
          </p:cNvSpPr>
          <p:nvPr>
            <p:ph type="title"/>
          </p:nvPr>
        </p:nvSpPr>
        <p:spPr/>
        <p:txBody>
          <a:bodyPr/>
          <a:lstStyle/>
          <a:p>
            <a:r>
              <a:rPr lang="en-US" b="1" dirty="0"/>
              <a:t>Data and Simulation</a:t>
            </a:r>
            <a:endParaRPr lang="en-US" dirty="0"/>
          </a:p>
        </p:txBody>
      </p:sp>
      <p:sp>
        <p:nvSpPr>
          <p:cNvPr id="3" name="Content Placeholder 2">
            <a:extLst>
              <a:ext uri="{FF2B5EF4-FFF2-40B4-BE49-F238E27FC236}">
                <a16:creationId xmlns:a16="http://schemas.microsoft.com/office/drawing/2014/main" id="{A71A8D87-0C11-9E02-487B-0A1A63F1A5DC}"/>
              </a:ext>
            </a:extLst>
          </p:cNvPr>
          <p:cNvSpPr>
            <a:spLocks noGrp="1"/>
          </p:cNvSpPr>
          <p:nvPr>
            <p:ph idx="1"/>
          </p:nvPr>
        </p:nvSpPr>
        <p:spPr>
          <a:xfrm>
            <a:off x="838200" y="2643807"/>
            <a:ext cx="3091249" cy="3411004"/>
          </a:xfrm>
        </p:spPr>
        <p:txBody>
          <a:bodyPr>
            <a:normAutofit/>
          </a:bodyPr>
          <a:lstStyle/>
          <a:p>
            <a:pPr>
              <a:lnSpc>
                <a:spcPct val="100000"/>
              </a:lnSpc>
            </a:pPr>
            <a:r>
              <a:rPr lang="en-US" sz="1800" dirty="0"/>
              <a:t>We have generated large-scale synthetic dataset with </a:t>
            </a:r>
            <a:r>
              <a:rPr lang="en-US" sz="1800" b="1" dirty="0"/>
              <a:t>1,000,000 rows </a:t>
            </a:r>
            <a:r>
              <a:rPr lang="en-US" sz="1800" dirty="0"/>
              <a:t>and </a:t>
            </a:r>
            <a:r>
              <a:rPr lang="en-US" sz="1800" b="1" dirty="0"/>
              <a:t>24 features </a:t>
            </a:r>
            <a:r>
              <a:rPr lang="en-US" sz="1800" dirty="0"/>
              <a:t>to simulate real-world financial data.</a:t>
            </a:r>
          </a:p>
          <a:p>
            <a:pPr>
              <a:lnSpc>
                <a:spcPct val="100000"/>
              </a:lnSpc>
            </a:pPr>
            <a:endParaRPr lang="en-US" sz="1800" dirty="0"/>
          </a:p>
          <a:p>
            <a:pPr>
              <a:lnSpc>
                <a:spcPct val="100000"/>
              </a:lnSpc>
            </a:pPr>
            <a:r>
              <a:rPr lang="en-US" sz="1800" dirty="0"/>
              <a:t>Then we used the data in the benchmarking.</a:t>
            </a:r>
            <a:endParaRPr lang="en-SA" sz="1800" dirty="0"/>
          </a:p>
        </p:txBody>
      </p:sp>
      <p:graphicFrame>
        <p:nvGraphicFramePr>
          <p:cNvPr id="2" name="Table 1">
            <a:extLst>
              <a:ext uri="{FF2B5EF4-FFF2-40B4-BE49-F238E27FC236}">
                <a16:creationId xmlns:a16="http://schemas.microsoft.com/office/drawing/2014/main" id="{256AAAB1-F2CF-7781-9A2A-204E65E82D37}"/>
              </a:ext>
            </a:extLst>
          </p:cNvPr>
          <p:cNvGraphicFramePr>
            <a:graphicFrameLocks noGrp="1"/>
          </p:cNvGraphicFramePr>
          <p:nvPr>
            <p:extLst>
              <p:ext uri="{D42A27DB-BD31-4B8C-83A1-F6EECF244321}">
                <p14:modId xmlns:p14="http://schemas.microsoft.com/office/powerpoint/2010/main" val="612986515"/>
              </p:ext>
            </p:extLst>
          </p:nvPr>
        </p:nvGraphicFramePr>
        <p:xfrm>
          <a:off x="6622528" y="2643807"/>
          <a:ext cx="2926869" cy="4155736"/>
        </p:xfrm>
        <a:graphic>
          <a:graphicData uri="http://schemas.openxmlformats.org/drawingml/2006/table">
            <a:tbl>
              <a:tblPr/>
              <a:tblGrid>
                <a:gridCol w="1913615">
                  <a:extLst>
                    <a:ext uri="{9D8B030D-6E8A-4147-A177-3AD203B41FA5}">
                      <a16:colId xmlns:a16="http://schemas.microsoft.com/office/drawing/2014/main" val="1924298642"/>
                    </a:ext>
                  </a:extLst>
                </a:gridCol>
                <a:gridCol w="1013254">
                  <a:extLst>
                    <a:ext uri="{9D8B030D-6E8A-4147-A177-3AD203B41FA5}">
                      <a16:colId xmlns:a16="http://schemas.microsoft.com/office/drawing/2014/main" val="3044734817"/>
                    </a:ext>
                  </a:extLst>
                </a:gridCol>
              </a:tblGrid>
              <a:tr h="159836">
                <a:tc>
                  <a:txBody>
                    <a:bodyPr/>
                    <a:lstStyle/>
                    <a:p>
                      <a:pPr algn="l" fontAlgn="b"/>
                      <a:r>
                        <a:rPr lang="en-US" sz="800" b="1" i="0" u="none" strike="noStrike" dirty="0">
                          <a:solidFill>
                            <a:srgbClr val="000000"/>
                          </a:solidFill>
                          <a:effectLst/>
                          <a:latin typeface="Aptos Narrow" panose="020B0004020202020204" pitchFamily="34" charset="0"/>
                        </a:rPr>
                        <a:t>Field</a:t>
                      </a:r>
                    </a:p>
                  </a:txBody>
                  <a:tcPr marL="6371" marR="6371" marT="6371" marB="0" anchor="b">
                    <a:lnL>
                      <a:noFill/>
                    </a:lnL>
                    <a:lnR>
                      <a:noFill/>
                    </a:lnR>
                    <a:lnT>
                      <a:noFill/>
                    </a:lnT>
                    <a:lnB>
                      <a:noFill/>
                    </a:lnB>
                    <a:noFill/>
                  </a:tcPr>
                </a:tc>
                <a:tc>
                  <a:txBody>
                    <a:bodyPr/>
                    <a:lstStyle/>
                    <a:p>
                      <a:pPr algn="l" fontAlgn="b"/>
                      <a:r>
                        <a:rPr lang="en-US" sz="800" b="1" i="0" u="none" strike="noStrike" dirty="0">
                          <a:solidFill>
                            <a:srgbClr val="000000"/>
                          </a:solidFill>
                          <a:effectLst/>
                          <a:latin typeface="Aptos Narrow" panose="020B0004020202020204" pitchFamily="34" charset="0"/>
                        </a:rPr>
                        <a:t>Scale</a:t>
                      </a:r>
                    </a:p>
                  </a:txBody>
                  <a:tcPr marL="6371" marR="6371" marT="6371" marB="0" anchor="b">
                    <a:lnL>
                      <a:noFill/>
                    </a:lnL>
                    <a:lnR>
                      <a:noFill/>
                    </a:lnR>
                    <a:lnT>
                      <a:noFill/>
                    </a:lnT>
                    <a:lnB>
                      <a:noFill/>
                    </a:lnB>
                    <a:noFill/>
                  </a:tcPr>
                </a:tc>
                <a:extLst>
                  <a:ext uri="{0D108BD9-81ED-4DB2-BD59-A6C34878D82A}">
                    <a16:rowId xmlns:a16="http://schemas.microsoft.com/office/drawing/2014/main" val="3784601580"/>
                  </a:ext>
                </a:extLst>
              </a:tr>
              <a:tr h="159836">
                <a:tc>
                  <a:txBody>
                    <a:bodyPr/>
                    <a:lstStyle/>
                    <a:p>
                      <a:pPr algn="l" fontAlgn="b"/>
                      <a:r>
                        <a:rPr lang="en-US" sz="800" b="0" i="0" u="none" strike="noStrike">
                          <a:solidFill>
                            <a:srgbClr val="000000"/>
                          </a:solidFill>
                          <a:effectLst/>
                          <a:latin typeface="Aptos Narrow" panose="020B0004020202020204" pitchFamily="34" charset="0"/>
                        </a:rPr>
                        <a:t>Credit Score</a:t>
                      </a:r>
                    </a:p>
                  </a:txBody>
                  <a:tcPr marL="6371" marR="6371" marT="6371" marB="0" anchor="b">
                    <a:lnL>
                      <a:noFill/>
                    </a:lnL>
                    <a:lnR>
                      <a:noFill/>
                    </a:lnR>
                    <a:lnT>
                      <a:noFill/>
                    </a:lnT>
                    <a:lnB>
                      <a:noFill/>
                    </a:lnB>
                    <a:noFill/>
                  </a:tcPr>
                </a:tc>
                <a:tc>
                  <a:txBody>
                    <a:bodyPr/>
                    <a:lstStyle/>
                    <a:p>
                      <a:pPr algn="l" fontAlgn="b"/>
                      <a:r>
                        <a:rPr lang="en-SA" sz="800" b="0" i="0" u="none" strike="noStrike">
                          <a:solidFill>
                            <a:srgbClr val="000000"/>
                          </a:solidFill>
                          <a:effectLst/>
                          <a:latin typeface="Aptos Narrow" panose="020B0004020202020204" pitchFamily="34" charset="0"/>
                        </a:rPr>
                        <a:t>300-850</a:t>
                      </a:r>
                    </a:p>
                  </a:txBody>
                  <a:tcPr marL="6371" marR="6371" marT="6371" marB="0" anchor="b">
                    <a:lnL>
                      <a:noFill/>
                    </a:lnL>
                    <a:lnR>
                      <a:noFill/>
                    </a:lnR>
                    <a:lnT>
                      <a:noFill/>
                    </a:lnT>
                    <a:lnB>
                      <a:noFill/>
                    </a:lnB>
                    <a:noFill/>
                  </a:tcPr>
                </a:tc>
                <a:extLst>
                  <a:ext uri="{0D108BD9-81ED-4DB2-BD59-A6C34878D82A}">
                    <a16:rowId xmlns:a16="http://schemas.microsoft.com/office/drawing/2014/main" val="1441999236"/>
                  </a:ext>
                </a:extLst>
              </a:tr>
              <a:tr h="159836">
                <a:tc>
                  <a:txBody>
                    <a:bodyPr/>
                    <a:lstStyle/>
                    <a:p>
                      <a:pPr algn="l" fontAlgn="b"/>
                      <a:r>
                        <a:rPr lang="en-US" sz="800" b="0" i="0" u="none" strike="noStrike">
                          <a:solidFill>
                            <a:srgbClr val="000000"/>
                          </a:solidFill>
                          <a:effectLst/>
                          <a:latin typeface="Aptos Narrow" panose="020B0004020202020204" pitchFamily="34" charset="0"/>
                        </a:rPr>
                        <a:t>Debt-to-Income Ratio</a:t>
                      </a:r>
                    </a:p>
                  </a:txBody>
                  <a:tcPr marL="6371" marR="6371" marT="6371" marB="0" anchor="b">
                    <a:lnL>
                      <a:noFill/>
                    </a:lnL>
                    <a:lnR>
                      <a:noFill/>
                    </a:lnR>
                    <a:lnT>
                      <a:noFill/>
                    </a:lnT>
                    <a:lnB>
                      <a:noFill/>
                    </a:lnB>
                    <a:noFill/>
                  </a:tcPr>
                </a:tc>
                <a:tc>
                  <a:txBody>
                    <a:bodyPr/>
                    <a:lstStyle/>
                    <a:p>
                      <a:pPr algn="l" fontAlgn="b"/>
                      <a:r>
                        <a:rPr lang="en-SA" sz="800" b="0" i="0" u="none" strike="noStrike" dirty="0">
                          <a:solidFill>
                            <a:srgbClr val="000000"/>
                          </a:solidFill>
                          <a:effectLst/>
                          <a:latin typeface="Aptos Narrow" panose="020B0004020202020204" pitchFamily="34" charset="0"/>
                        </a:rPr>
                        <a:t>0.01-1.5</a:t>
                      </a:r>
                    </a:p>
                  </a:txBody>
                  <a:tcPr marL="6371" marR="6371" marT="6371" marB="0" anchor="b">
                    <a:lnL>
                      <a:noFill/>
                    </a:lnL>
                    <a:lnR>
                      <a:noFill/>
                    </a:lnR>
                    <a:lnT>
                      <a:noFill/>
                    </a:lnT>
                    <a:lnB>
                      <a:noFill/>
                    </a:lnB>
                    <a:noFill/>
                  </a:tcPr>
                </a:tc>
                <a:extLst>
                  <a:ext uri="{0D108BD9-81ED-4DB2-BD59-A6C34878D82A}">
                    <a16:rowId xmlns:a16="http://schemas.microsoft.com/office/drawing/2014/main" val="3549265475"/>
                  </a:ext>
                </a:extLst>
              </a:tr>
              <a:tr h="159836">
                <a:tc>
                  <a:txBody>
                    <a:bodyPr/>
                    <a:lstStyle/>
                    <a:p>
                      <a:pPr algn="l" fontAlgn="b"/>
                      <a:r>
                        <a:rPr lang="en-US" sz="800" b="0" i="0" u="none" strike="noStrike">
                          <a:solidFill>
                            <a:srgbClr val="000000"/>
                          </a:solidFill>
                          <a:effectLst/>
                          <a:latin typeface="Aptos Narrow" panose="020B0004020202020204" pitchFamily="34" charset="0"/>
                        </a:rPr>
                        <a:t>Liquidity Ratio</a:t>
                      </a:r>
                    </a:p>
                  </a:txBody>
                  <a:tcPr marL="6371" marR="6371" marT="6371" marB="0" anchor="b">
                    <a:lnL>
                      <a:noFill/>
                    </a:lnL>
                    <a:lnR>
                      <a:noFill/>
                    </a:lnR>
                    <a:lnT>
                      <a:noFill/>
                    </a:lnT>
                    <a:lnB>
                      <a:noFill/>
                    </a:lnB>
                    <a:noFill/>
                  </a:tcPr>
                </a:tc>
                <a:tc>
                  <a:txBody>
                    <a:bodyPr/>
                    <a:lstStyle/>
                    <a:p>
                      <a:pPr algn="l" fontAlgn="b"/>
                      <a:r>
                        <a:rPr lang="en-SA" sz="800" b="0" i="0" u="none" strike="noStrike" dirty="0">
                          <a:solidFill>
                            <a:srgbClr val="000000"/>
                          </a:solidFill>
                          <a:effectLst/>
                          <a:latin typeface="Aptos Narrow" panose="020B0004020202020204" pitchFamily="34" charset="0"/>
                        </a:rPr>
                        <a:t>0.01-1.5</a:t>
                      </a:r>
                    </a:p>
                  </a:txBody>
                  <a:tcPr marL="6371" marR="6371" marT="6371" marB="0" anchor="b">
                    <a:lnL>
                      <a:noFill/>
                    </a:lnL>
                    <a:lnR>
                      <a:noFill/>
                    </a:lnR>
                    <a:lnT>
                      <a:noFill/>
                    </a:lnT>
                    <a:lnB>
                      <a:noFill/>
                    </a:lnB>
                    <a:noFill/>
                  </a:tcPr>
                </a:tc>
                <a:extLst>
                  <a:ext uri="{0D108BD9-81ED-4DB2-BD59-A6C34878D82A}">
                    <a16:rowId xmlns:a16="http://schemas.microsoft.com/office/drawing/2014/main" val="2650714606"/>
                  </a:ext>
                </a:extLst>
              </a:tr>
              <a:tr h="159836">
                <a:tc>
                  <a:txBody>
                    <a:bodyPr/>
                    <a:lstStyle/>
                    <a:p>
                      <a:pPr algn="l" fontAlgn="b"/>
                      <a:r>
                        <a:rPr lang="en-US" sz="800" b="0" i="0" u="none" strike="noStrike">
                          <a:solidFill>
                            <a:srgbClr val="000000"/>
                          </a:solidFill>
                          <a:effectLst/>
                          <a:latin typeface="Aptos Narrow" panose="020B0004020202020204" pitchFamily="34" charset="0"/>
                        </a:rPr>
                        <a:t>Profitability Ratio</a:t>
                      </a:r>
                    </a:p>
                  </a:txBody>
                  <a:tcPr marL="6371" marR="6371" marT="6371" marB="0" anchor="b">
                    <a:lnL>
                      <a:noFill/>
                    </a:lnL>
                    <a:lnR>
                      <a:noFill/>
                    </a:lnR>
                    <a:lnT>
                      <a:noFill/>
                    </a:lnT>
                    <a:lnB>
                      <a:noFill/>
                    </a:lnB>
                    <a:noFill/>
                  </a:tcPr>
                </a:tc>
                <a:tc>
                  <a:txBody>
                    <a:bodyPr/>
                    <a:lstStyle/>
                    <a:p>
                      <a:pPr algn="l" fontAlgn="b"/>
                      <a:r>
                        <a:rPr lang="en-SA" sz="800" b="0" i="0" u="none" strike="noStrike" dirty="0">
                          <a:solidFill>
                            <a:srgbClr val="000000"/>
                          </a:solidFill>
                          <a:effectLst/>
                          <a:latin typeface="Aptos Narrow" panose="020B0004020202020204" pitchFamily="34" charset="0"/>
                        </a:rPr>
                        <a:t>0.01-1.5</a:t>
                      </a:r>
                    </a:p>
                  </a:txBody>
                  <a:tcPr marL="6371" marR="6371" marT="6371" marB="0" anchor="b">
                    <a:lnL>
                      <a:noFill/>
                    </a:lnL>
                    <a:lnR>
                      <a:noFill/>
                    </a:lnR>
                    <a:lnT>
                      <a:noFill/>
                    </a:lnT>
                    <a:lnB>
                      <a:noFill/>
                    </a:lnB>
                    <a:noFill/>
                  </a:tcPr>
                </a:tc>
                <a:extLst>
                  <a:ext uri="{0D108BD9-81ED-4DB2-BD59-A6C34878D82A}">
                    <a16:rowId xmlns:a16="http://schemas.microsoft.com/office/drawing/2014/main" val="3998041878"/>
                  </a:ext>
                </a:extLst>
              </a:tr>
              <a:tr h="159836">
                <a:tc>
                  <a:txBody>
                    <a:bodyPr/>
                    <a:lstStyle/>
                    <a:p>
                      <a:pPr algn="l" fontAlgn="b"/>
                      <a:r>
                        <a:rPr lang="en-US" sz="800" b="0" i="0" u="none" strike="noStrike">
                          <a:solidFill>
                            <a:srgbClr val="000000"/>
                          </a:solidFill>
                          <a:effectLst/>
                          <a:latin typeface="Aptos Narrow" panose="020B0004020202020204" pitchFamily="34" charset="0"/>
                        </a:rPr>
                        <a:t>Interest Rate</a:t>
                      </a:r>
                    </a:p>
                  </a:txBody>
                  <a:tcPr marL="6371" marR="6371" marT="6371" marB="0" anchor="b">
                    <a:lnL>
                      <a:noFill/>
                    </a:lnL>
                    <a:lnR>
                      <a:noFill/>
                    </a:lnR>
                    <a:lnT>
                      <a:noFill/>
                    </a:lnT>
                    <a:lnB>
                      <a:noFill/>
                    </a:lnB>
                    <a:noFill/>
                  </a:tcPr>
                </a:tc>
                <a:tc>
                  <a:txBody>
                    <a:bodyPr/>
                    <a:lstStyle/>
                    <a:p>
                      <a:pPr algn="l" fontAlgn="b"/>
                      <a:r>
                        <a:rPr lang="en-SA" sz="800" b="0" i="0" u="none" strike="noStrike" dirty="0">
                          <a:solidFill>
                            <a:srgbClr val="000000"/>
                          </a:solidFill>
                          <a:effectLst/>
                          <a:latin typeface="Aptos Narrow" panose="020B0004020202020204" pitchFamily="34" charset="0"/>
                        </a:rPr>
                        <a:t>0.1-1.5</a:t>
                      </a:r>
                    </a:p>
                  </a:txBody>
                  <a:tcPr marL="6371" marR="6371" marT="6371" marB="0" anchor="b">
                    <a:lnL>
                      <a:noFill/>
                    </a:lnL>
                    <a:lnR>
                      <a:noFill/>
                    </a:lnR>
                    <a:lnT>
                      <a:noFill/>
                    </a:lnT>
                    <a:lnB>
                      <a:noFill/>
                    </a:lnB>
                    <a:noFill/>
                  </a:tcPr>
                </a:tc>
                <a:extLst>
                  <a:ext uri="{0D108BD9-81ED-4DB2-BD59-A6C34878D82A}">
                    <a16:rowId xmlns:a16="http://schemas.microsoft.com/office/drawing/2014/main" val="1187470263"/>
                  </a:ext>
                </a:extLst>
              </a:tr>
              <a:tr h="159836">
                <a:tc>
                  <a:txBody>
                    <a:bodyPr/>
                    <a:lstStyle/>
                    <a:p>
                      <a:pPr algn="l" fontAlgn="b"/>
                      <a:r>
                        <a:rPr lang="en-US" sz="800" b="0" i="0" u="none" strike="noStrike">
                          <a:solidFill>
                            <a:srgbClr val="000000"/>
                          </a:solidFill>
                          <a:effectLst/>
                          <a:latin typeface="Aptos Narrow" panose="020B0004020202020204" pitchFamily="34" charset="0"/>
                        </a:rPr>
                        <a:t>Stock Market Index</a:t>
                      </a:r>
                    </a:p>
                  </a:txBody>
                  <a:tcPr marL="6371" marR="6371" marT="6371" marB="0" anchor="b">
                    <a:lnL>
                      <a:noFill/>
                    </a:lnL>
                    <a:lnR>
                      <a:noFill/>
                    </a:lnR>
                    <a:lnT>
                      <a:noFill/>
                    </a:lnT>
                    <a:lnB>
                      <a:noFill/>
                    </a:lnB>
                    <a:noFill/>
                  </a:tcPr>
                </a:tc>
                <a:tc>
                  <a:txBody>
                    <a:bodyPr/>
                    <a:lstStyle/>
                    <a:p>
                      <a:pPr algn="l" fontAlgn="b"/>
                      <a:r>
                        <a:rPr lang="en-SA" sz="800" b="0" i="0" u="none" strike="noStrike" dirty="0">
                          <a:solidFill>
                            <a:srgbClr val="000000"/>
                          </a:solidFill>
                          <a:effectLst/>
                          <a:latin typeface="Aptos Narrow" panose="020B0004020202020204" pitchFamily="34" charset="0"/>
                        </a:rPr>
                        <a:t>1-100</a:t>
                      </a:r>
                    </a:p>
                  </a:txBody>
                  <a:tcPr marL="6371" marR="6371" marT="6371" marB="0" anchor="b">
                    <a:lnL>
                      <a:noFill/>
                    </a:lnL>
                    <a:lnR>
                      <a:noFill/>
                    </a:lnR>
                    <a:lnT>
                      <a:noFill/>
                    </a:lnT>
                    <a:lnB>
                      <a:noFill/>
                    </a:lnB>
                    <a:noFill/>
                  </a:tcPr>
                </a:tc>
                <a:extLst>
                  <a:ext uri="{0D108BD9-81ED-4DB2-BD59-A6C34878D82A}">
                    <a16:rowId xmlns:a16="http://schemas.microsoft.com/office/drawing/2014/main" val="3583883269"/>
                  </a:ext>
                </a:extLst>
              </a:tr>
              <a:tr h="159836">
                <a:tc>
                  <a:txBody>
                    <a:bodyPr/>
                    <a:lstStyle/>
                    <a:p>
                      <a:pPr algn="l" fontAlgn="b"/>
                      <a:r>
                        <a:rPr lang="en-US" sz="800" b="0" i="0" u="none" strike="noStrike">
                          <a:solidFill>
                            <a:srgbClr val="000000"/>
                          </a:solidFill>
                          <a:effectLst/>
                          <a:latin typeface="Aptos Narrow" panose="020B0004020202020204" pitchFamily="34" charset="0"/>
                        </a:rPr>
                        <a:t>Currency Exchange Rate</a:t>
                      </a:r>
                    </a:p>
                  </a:txBody>
                  <a:tcPr marL="6371" marR="6371" marT="6371" marB="0" anchor="b">
                    <a:lnL>
                      <a:noFill/>
                    </a:lnL>
                    <a:lnR>
                      <a:noFill/>
                    </a:lnR>
                    <a:lnT>
                      <a:noFill/>
                    </a:lnT>
                    <a:lnB>
                      <a:noFill/>
                    </a:lnB>
                    <a:noFill/>
                  </a:tcPr>
                </a:tc>
                <a:tc>
                  <a:txBody>
                    <a:bodyPr/>
                    <a:lstStyle/>
                    <a:p>
                      <a:pPr algn="l" fontAlgn="b"/>
                      <a:r>
                        <a:rPr lang="en-SA" sz="800" b="0" i="0" u="none" strike="noStrike" dirty="0">
                          <a:solidFill>
                            <a:srgbClr val="000000"/>
                          </a:solidFill>
                          <a:effectLst/>
                          <a:latin typeface="Aptos Narrow" panose="020B0004020202020204" pitchFamily="34" charset="0"/>
                        </a:rPr>
                        <a:t>1-100</a:t>
                      </a:r>
                    </a:p>
                  </a:txBody>
                  <a:tcPr marL="6371" marR="6371" marT="6371" marB="0" anchor="b">
                    <a:lnL>
                      <a:noFill/>
                    </a:lnL>
                    <a:lnR>
                      <a:noFill/>
                    </a:lnR>
                    <a:lnT>
                      <a:noFill/>
                    </a:lnT>
                    <a:lnB>
                      <a:noFill/>
                    </a:lnB>
                    <a:noFill/>
                  </a:tcPr>
                </a:tc>
                <a:extLst>
                  <a:ext uri="{0D108BD9-81ED-4DB2-BD59-A6C34878D82A}">
                    <a16:rowId xmlns:a16="http://schemas.microsoft.com/office/drawing/2014/main" val="3995549633"/>
                  </a:ext>
                </a:extLst>
              </a:tr>
              <a:tr h="159836">
                <a:tc>
                  <a:txBody>
                    <a:bodyPr/>
                    <a:lstStyle/>
                    <a:p>
                      <a:pPr algn="l" fontAlgn="b"/>
                      <a:r>
                        <a:rPr lang="en-US" sz="800" b="0" i="0" u="none" strike="noStrike">
                          <a:solidFill>
                            <a:srgbClr val="000000"/>
                          </a:solidFill>
                          <a:effectLst/>
                          <a:latin typeface="Aptos Narrow" panose="020B0004020202020204" pitchFamily="34" charset="0"/>
                        </a:rPr>
                        <a:t>GDP Growth Rate</a:t>
                      </a:r>
                    </a:p>
                  </a:txBody>
                  <a:tcPr marL="6371" marR="6371" marT="6371" marB="0" anchor="b">
                    <a:lnL>
                      <a:noFill/>
                    </a:lnL>
                    <a:lnR>
                      <a:noFill/>
                    </a:lnR>
                    <a:lnT>
                      <a:noFill/>
                    </a:lnT>
                    <a:lnB>
                      <a:noFill/>
                    </a:lnB>
                    <a:noFill/>
                  </a:tcPr>
                </a:tc>
                <a:tc>
                  <a:txBody>
                    <a:bodyPr/>
                    <a:lstStyle/>
                    <a:p>
                      <a:pPr algn="l" fontAlgn="b"/>
                      <a:r>
                        <a:rPr lang="en-SA" sz="800" b="0" i="0" u="none" strike="noStrike" dirty="0">
                          <a:solidFill>
                            <a:srgbClr val="000000"/>
                          </a:solidFill>
                          <a:effectLst/>
                          <a:latin typeface="Aptos Narrow" panose="020B0004020202020204" pitchFamily="34" charset="0"/>
                        </a:rPr>
                        <a:t>0.1-1.5</a:t>
                      </a:r>
                    </a:p>
                  </a:txBody>
                  <a:tcPr marL="6371" marR="6371" marT="6371" marB="0" anchor="b">
                    <a:lnL>
                      <a:noFill/>
                    </a:lnL>
                    <a:lnR>
                      <a:noFill/>
                    </a:lnR>
                    <a:lnT>
                      <a:noFill/>
                    </a:lnT>
                    <a:lnB>
                      <a:noFill/>
                    </a:lnB>
                    <a:noFill/>
                  </a:tcPr>
                </a:tc>
                <a:extLst>
                  <a:ext uri="{0D108BD9-81ED-4DB2-BD59-A6C34878D82A}">
                    <a16:rowId xmlns:a16="http://schemas.microsoft.com/office/drawing/2014/main" val="2370732807"/>
                  </a:ext>
                </a:extLst>
              </a:tr>
              <a:tr h="159836">
                <a:tc>
                  <a:txBody>
                    <a:bodyPr/>
                    <a:lstStyle/>
                    <a:p>
                      <a:pPr algn="l" fontAlgn="b"/>
                      <a:r>
                        <a:rPr lang="en-US" sz="800" b="0" i="0" u="none" strike="noStrike">
                          <a:solidFill>
                            <a:srgbClr val="000000"/>
                          </a:solidFill>
                          <a:effectLst/>
                          <a:latin typeface="Aptos Narrow" panose="020B0004020202020204" pitchFamily="34" charset="0"/>
                        </a:rPr>
                        <a:t>Inflation Rate</a:t>
                      </a:r>
                    </a:p>
                  </a:txBody>
                  <a:tcPr marL="6371" marR="6371" marT="6371" marB="0" anchor="b">
                    <a:lnL>
                      <a:noFill/>
                    </a:lnL>
                    <a:lnR>
                      <a:noFill/>
                    </a:lnR>
                    <a:lnT>
                      <a:noFill/>
                    </a:lnT>
                    <a:lnB>
                      <a:noFill/>
                    </a:lnB>
                    <a:noFill/>
                  </a:tcPr>
                </a:tc>
                <a:tc>
                  <a:txBody>
                    <a:bodyPr/>
                    <a:lstStyle/>
                    <a:p>
                      <a:pPr algn="l" fontAlgn="b"/>
                      <a:r>
                        <a:rPr lang="en-SA" sz="800" b="0" i="0" u="none" strike="noStrike" dirty="0">
                          <a:solidFill>
                            <a:srgbClr val="000000"/>
                          </a:solidFill>
                          <a:effectLst/>
                          <a:latin typeface="Aptos Narrow" panose="020B0004020202020204" pitchFamily="34" charset="0"/>
                        </a:rPr>
                        <a:t>0.1-1.5</a:t>
                      </a:r>
                    </a:p>
                  </a:txBody>
                  <a:tcPr marL="6371" marR="6371" marT="6371" marB="0" anchor="b">
                    <a:lnL>
                      <a:noFill/>
                    </a:lnL>
                    <a:lnR>
                      <a:noFill/>
                    </a:lnR>
                    <a:lnT>
                      <a:noFill/>
                    </a:lnT>
                    <a:lnB>
                      <a:noFill/>
                    </a:lnB>
                    <a:noFill/>
                  </a:tcPr>
                </a:tc>
                <a:extLst>
                  <a:ext uri="{0D108BD9-81ED-4DB2-BD59-A6C34878D82A}">
                    <a16:rowId xmlns:a16="http://schemas.microsoft.com/office/drawing/2014/main" val="875238734"/>
                  </a:ext>
                </a:extLst>
              </a:tr>
              <a:tr h="159836">
                <a:tc>
                  <a:txBody>
                    <a:bodyPr/>
                    <a:lstStyle/>
                    <a:p>
                      <a:pPr algn="l" fontAlgn="b"/>
                      <a:r>
                        <a:rPr lang="en-US" sz="800" b="0" i="0" u="none" strike="noStrike">
                          <a:solidFill>
                            <a:srgbClr val="000000"/>
                          </a:solidFill>
                          <a:effectLst/>
                          <a:latin typeface="Aptos Narrow" panose="020B0004020202020204" pitchFamily="34" charset="0"/>
                        </a:rPr>
                        <a:t>Annual Revenue</a:t>
                      </a:r>
                    </a:p>
                  </a:txBody>
                  <a:tcPr marL="6371" marR="6371" marT="6371" marB="0" anchor="b">
                    <a:lnL>
                      <a:noFill/>
                    </a:lnL>
                    <a:lnR>
                      <a:noFill/>
                    </a:lnR>
                    <a:lnT>
                      <a:noFill/>
                    </a:lnT>
                    <a:lnB>
                      <a:noFill/>
                    </a:lnB>
                    <a:noFill/>
                  </a:tcPr>
                </a:tc>
                <a:tc>
                  <a:txBody>
                    <a:bodyPr/>
                    <a:lstStyle/>
                    <a:p>
                      <a:pPr algn="l" fontAlgn="b"/>
                      <a:r>
                        <a:rPr lang="en-SA" sz="800" b="0" i="0" u="none" strike="noStrike" dirty="0">
                          <a:solidFill>
                            <a:srgbClr val="000000"/>
                          </a:solidFill>
                          <a:effectLst/>
                          <a:latin typeface="Aptos Narrow" panose="020B0004020202020204" pitchFamily="34" charset="0"/>
                        </a:rPr>
                        <a:t>$0.01 - $1,000,000+</a:t>
                      </a:r>
                    </a:p>
                  </a:txBody>
                  <a:tcPr marL="6371" marR="6371" marT="6371" marB="0" anchor="b">
                    <a:lnL>
                      <a:noFill/>
                    </a:lnL>
                    <a:lnR>
                      <a:noFill/>
                    </a:lnR>
                    <a:lnT>
                      <a:noFill/>
                    </a:lnT>
                    <a:lnB>
                      <a:noFill/>
                    </a:lnB>
                    <a:noFill/>
                  </a:tcPr>
                </a:tc>
                <a:extLst>
                  <a:ext uri="{0D108BD9-81ED-4DB2-BD59-A6C34878D82A}">
                    <a16:rowId xmlns:a16="http://schemas.microsoft.com/office/drawing/2014/main" val="1137858715"/>
                  </a:ext>
                </a:extLst>
              </a:tr>
              <a:tr h="159836">
                <a:tc>
                  <a:txBody>
                    <a:bodyPr/>
                    <a:lstStyle/>
                    <a:p>
                      <a:pPr algn="l" fontAlgn="b"/>
                      <a:r>
                        <a:rPr lang="en-US" sz="800" b="0" i="0" u="none" strike="noStrike">
                          <a:solidFill>
                            <a:srgbClr val="000000"/>
                          </a:solidFill>
                          <a:effectLst/>
                          <a:latin typeface="Aptos Narrow" panose="020B0004020202020204" pitchFamily="34" charset="0"/>
                        </a:rPr>
                        <a:t>Gross Profit</a:t>
                      </a:r>
                    </a:p>
                  </a:txBody>
                  <a:tcPr marL="6371" marR="6371" marT="6371" marB="0" anchor="b">
                    <a:lnL>
                      <a:noFill/>
                    </a:lnL>
                    <a:lnR>
                      <a:noFill/>
                    </a:lnR>
                    <a:lnT>
                      <a:noFill/>
                    </a:lnT>
                    <a:lnB>
                      <a:noFill/>
                    </a:lnB>
                    <a:noFill/>
                  </a:tcPr>
                </a:tc>
                <a:tc>
                  <a:txBody>
                    <a:bodyPr/>
                    <a:lstStyle/>
                    <a:p>
                      <a:pPr algn="l" fontAlgn="b"/>
                      <a:r>
                        <a:rPr lang="en-SA" sz="800" b="0" i="0" u="none" strike="noStrike" dirty="0">
                          <a:solidFill>
                            <a:srgbClr val="000000"/>
                          </a:solidFill>
                          <a:effectLst/>
                          <a:latin typeface="Aptos Narrow" panose="020B0004020202020204" pitchFamily="34" charset="0"/>
                        </a:rPr>
                        <a:t>$0.01 - $1,000,000+</a:t>
                      </a:r>
                    </a:p>
                  </a:txBody>
                  <a:tcPr marL="6371" marR="6371" marT="6371" marB="0" anchor="b">
                    <a:lnL>
                      <a:noFill/>
                    </a:lnL>
                    <a:lnR>
                      <a:noFill/>
                    </a:lnR>
                    <a:lnT>
                      <a:noFill/>
                    </a:lnT>
                    <a:lnB>
                      <a:noFill/>
                    </a:lnB>
                    <a:noFill/>
                  </a:tcPr>
                </a:tc>
                <a:extLst>
                  <a:ext uri="{0D108BD9-81ED-4DB2-BD59-A6C34878D82A}">
                    <a16:rowId xmlns:a16="http://schemas.microsoft.com/office/drawing/2014/main" val="2668990730"/>
                  </a:ext>
                </a:extLst>
              </a:tr>
              <a:tr h="159836">
                <a:tc>
                  <a:txBody>
                    <a:bodyPr/>
                    <a:lstStyle/>
                    <a:p>
                      <a:pPr algn="l" fontAlgn="b"/>
                      <a:r>
                        <a:rPr lang="en-US" sz="800" b="0" i="0" u="none" strike="noStrike">
                          <a:solidFill>
                            <a:srgbClr val="000000"/>
                          </a:solidFill>
                          <a:effectLst/>
                          <a:latin typeface="Aptos Narrow" panose="020B0004020202020204" pitchFamily="34" charset="0"/>
                        </a:rPr>
                        <a:t>Outstanding Loan Amount</a:t>
                      </a:r>
                    </a:p>
                  </a:txBody>
                  <a:tcPr marL="6371" marR="6371" marT="6371" marB="0" anchor="b">
                    <a:lnL>
                      <a:noFill/>
                    </a:lnL>
                    <a:lnR>
                      <a:noFill/>
                    </a:lnR>
                    <a:lnT>
                      <a:noFill/>
                    </a:lnT>
                    <a:lnB>
                      <a:noFill/>
                    </a:lnB>
                    <a:noFill/>
                  </a:tcPr>
                </a:tc>
                <a:tc>
                  <a:txBody>
                    <a:bodyPr/>
                    <a:lstStyle/>
                    <a:p>
                      <a:pPr algn="l" fontAlgn="b"/>
                      <a:r>
                        <a:rPr lang="en-SA" sz="800" b="0" i="0" u="none" strike="noStrike" dirty="0">
                          <a:solidFill>
                            <a:srgbClr val="000000"/>
                          </a:solidFill>
                          <a:effectLst/>
                          <a:latin typeface="Aptos Narrow" panose="020B0004020202020204" pitchFamily="34" charset="0"/>
                        </a:rPr>
                        <a:t>$0.01- $500,000+</a:t>
                      </a:r>
                    </a:p>
                  </a:txBody>
                  <a:tcPr marL="6371" marR="6371" marT="6371" marB="0" anchor="b">
                    <a:lnL>
                      <a:noFill/>
                    </a:lnL>
                    <a:lnR>
                      <a:noFill/>
                    </a:lnR>
                    <a:lnT>
                      <a:noFill/>
                    </a:lnT>
                    <a:lnB>
                      <a:noFill/>
                    </a:lnB>
                    <a:noFill/>
                  </a:tcPr>
                </a:tc>
                <a:extLst>
                  <a:ext uri="{0D108BD9-81ED-4DB2-BD59-A6C34878D82A}">
                    <a16:rowId xmlns:a16="http://schemas.microsoft.com/office/drawing/2014/main" val="3835018374"/>
                  </a:ext>
                </a:extLst>
              </a:tr>
              <a:tr h="159836">
                <a:tc>
                  <a:txBody>
                    <a:bodyPr/>
                    <a:lstStyle/>
                    <a:p>
                      <a:pPr algn="l" fontAlgn="b"/>
                      <a:r>
                        <a:rPr lang="en-US" sz="800" b="0" i="0" u="none" strike="noStrike">
                          <a:solidFill>
                            <a:srgbClr val="000000"/>
                          </a:solidFill>
                          <a:effectLst/>
                          <a:latin typeface="Aptos Narrow" panose="020B0004020202020204" pitchFamily="34" charset="0"/>
                        </a:rPr>
                        <a:t>Loan-to-Value Ratio</a:t>
                      </a:r>
                    </a:p>
                  </a:txBody>
                  <a:tcPr marL="6371" marR="6371" marT="6371" marB="0" anchor="b">
                    <a:lnL>
                      <a:noFill/>
                    </a:lnL>
                    <a:lnR>
                      <a:noFill/>
                    </a:lnR>
                    <a:lnT>
                      <a:noFill/>
                    </a:lnT>
                    <a:lnB>
                      <a:noFill/>
                    </a:lnB>
                    <a:noFill/>
                  </a:tcPr>
                </a:tc>
                <a:tc>
                  <a:txBody>
                    <a:bodyPr/>
                    <a:lstStyle/>
                    <a:p>
                      <a:pPr algn="l" fontAlgn="b"/>
                      <a:r>
                        <a:rPr lang="en-SA" sz="800" b="0" i="0" u="none" strike="noStrike" dirty="0">
                          <a:solidFill>
                            <a:srgbClr val="000000"/>
                          </a:solidFill>
                          <a:effectLst/>
                          <a:latin typeface="Aptos Narrow" panose="020B0004020202020204" pitchFamily="34" charset="0"/>
                        </a:rPr>
                        <a:t>0.01 - 2+</a:t>
                      </a:r>
                    </a:p>
                  </a:txBody>
                  <a:tcPr marL="6371" marR="6371" marT="6371" marB="0" anchor="b">
                    <a:lnL>
                      <a:noFill/>
                    </a:lnL>
                    <a:lnR>
                      <a:noFill/>
                    </a:lnR>
                    <a:lnT>
                      <a:noFill/>
                    </a:lnT>
                    <a:lnB>
                      <a:noFill/>
                    </a:lnB>
                    <a:noFill/>
                  </a:tcPr>
                </a:tc>
                <a:extLst>
                  <a:ext uri="{0D108BD9-81ED-4DB2-BD59-A6C34878D82A}">
                    <a16:rowId xmlns:a16="http://schemas.microsoft.com/office/drawing/2014/main" val="3578946087"/>
                  </a:ext>
                </a:extLst>
              </a:tr>
              <a:tr h="159836">
                <a:tc>
                  <a:txBody>
                    <a:bodyPr/>
                    <a:lstStyle/>
                    <a:p>
                      <a:pPr algn="l" fontAlgn="b"/>
                      <a:r>
                        <a:rPr lang="en-US" sz="800" b="0" i="0" u="none" strike="noStrike">
                          <a:solidFill>
                            <a:srgbClr val="000000"/>
                          </a:solidFill>
                          <a:effectLst/>
                          <a:latin typeface="Aptos Narrow" panose="020B0004020202020204" pitchFamily="34" charset="0"/>
                        </a:rPr>
                        <a:t>Missed Payments</a:t>
                      </a:r>
                    </a:p>
                  </a:txBody>
                  <a:tcPr marL="6371" marR="6371" marT="6371" marB="0" anchor="b">
                    <a:lnL>
                      <a:noFill/>
                    </a:lnL>
                    <a:lnR>
                      <a:noFill/>
                    </a:lnR>
                    <a:lnT>
                      <a:noFill/>
                    </a:lnT>
                    <a:lnB>
                      <a:noFill/>
                    </a:lnB>
                    <a:noFill/>
                  </a:tcPr>
                </a:tc>
                <a:tc>
                  <a:txBody>
                    <a:bodyPr/>
                    <a:lstStyle/>
                    <a:p>
                      <a:pPr algn="l" fontAlgn="b"/>
                      <a:r>
                        <a:rPr lang="en-SA" sz="800" b="0" i="0" u="none" strike="noStrike" dirty="0">
                          <a:solidFill>
                            <a:srgbClr val="000000"/>
                          </a:solidFill>
                          <a:effectLst/>
                          <a:latin typeface="Aptos Narrow" panose="020B0004020202020204" pitchFamily="34" charset="0"/>
                        </a:rPr>
                        <a:t>0.01 - 12+</a:t>
                      </a:r>
                    </a:p>
                  </a:txBody>
                  <a:tcPr marL="6371" marR="6371" marT="6371" marB="0" anchor="b">
                    <a:lnL>
                      <a:noFill/>
                    </a:lnL>
                    <a:lnR>
                      <a:noFill/>
                    </a:lnR>
                    <a:lnT>
                      <a:noFill/>
                    </a:lnT>
                    <a:lnB>
                      <a:noFill/>
                    </a:lnB>
                    <a:noFill/>
                  </a:tcPr>
                </a:tc>
                <a:extLst>
                  <a:ext uri="{0D108BD9-81ED-4DB2-BD59-A6C34878D82A}">
                    <a16:rowId xmlns:a16="http://schemas.microsoft.com/office/drawing/2014/main" val="2403504434"/>
                  </a:ext>
                </a:extLst>
              </a:tr>
              <a:tr h="159836">
                <a:tc>
                  <a:txBody>
                    <a:bodyPr/>
                    <a:lstStyle/>
                    <a:p>
                      <a:pPr algn="l" fontAlgn="b"/>
                      <a:r>
                        <a:rPr lang="en-US" sz="800" b="0" i="0" u="none" strike="noStrike">
                          <a:solidFill>
                            <a:srgbClr val="000000"/>
                          </a:solidFill>
                          <a:effectLst/>
                          <a:latin typeface="Aptos Narrow" panose="020B0004020202020204" pitchFamily="34" charset="0"/>
                        </a:rPr>
                        <a:t>Operating Cash Flow</a:t>
                      </a:r>
                    </a:p>
                  </a:txBody>
                  <a:tcPr marL="6371" marR="6371" marT="6371" marB="0" anchor="b">
                    <a:lnL>
                      <a:noFill/>
                    </a:lnL>
                    <a:lnR>
                      <a:noFill/>
                    </a:lnR>
                    <a:lnT>
                      <a:noFill/>
                    </a:lnT>
                    <a:lnB>
                      <a:noFill/>
                    </a:lnB>
                    <a:noFill/>
                  </a:tcPr>
                </a:tc>
                <a:tc>
                  <a:txBody>
                    <a:bodyPr/>
                    <a:lstStyle/>
                    <a:p>
                      <a:pPr algn="l" fontAlgn="b"/>
                      <a:r>
                        <a:rPr lang="en-SA" sz="800" b="0" i="0" u="none" strike="noStrike" dirty="0">
                          <a:solidFill>
                            <a:srgbClr val="000000"/>
                          </a:solidFill>
                          <a:effectLst/>
                          <a:latin typeface="Aptos Narrow" panose="020B0004020202020204" pitchFamily="34" charset="0"/>
                        </a:rPr>
                        <a:t>$0.01 - $1,000,000+</a:t>
                      </a:r>
                    </a:p>
                  </a:txBody>
                  <a:tcPr marL="6371" marR="6371" marT="6371" marB="0" anchor="b">
                    <a:lnL>
                      <a:noFill/>
                    </a:lnL>
                    <a:lnR>
                      <a:noFill/>
                    </a:lnR>
                    <a:lnT>
                      <a:noFill/>
                    </a:lnT>
                    <a:lnB>
                      <a:noFill/>
                    </a:lnB>
                    <a:noFill/>
                  </a:tcPr>
                </a:tc>
                <a:extLst>
                  <a:ext uri="{0D108BD9-81ED-4DB2-BD59-A6C34878D82A}">
                    <a16:rowId xmlns:a16="http://schemas.microsoft.com/office/drawing/2014/main" val="348468011"/>
                  </a:ext>
                </a:extLst>
              </a:tr>
              <a:tr h="159836">
                <a:tc>
                  <a:txBody>
                    <a:bodyPr/>
                    <a:lstStyle/>
                    <a:p>
                      <a:pPr algn="l" fontAlgn="b"/>
                      <a:r>
                        <a:rPr lang="en-US" sz="800" b="0" i="0" u="none" strike="noStrike">
                          <a:solidFill>
                            <a:srgbClr val="000000"/>
                          </a:solidFill>
                          <a:effectLst/>
                          <a:latin typeface="Aptos Narrow" panose="020B0004020202020204" pitchFamily="34" charset="0"/>
                        </a:rPr>
                        <a:t>Employee Count</a:t>
                      </a:r>
                    </a:p>
                  </a:txBody>
                  <a:tcPr marL="6371" marR="6371" marT="6371" marB="0" anchor="b">
                    <a:lnL>
                      <a:noFill/>
                    </a:lnL>
                    <a:lnR>
                      <a:noFill/>
                    </a:lnR>
                    <a:lnT>
                      <a:noFill/>
                    </a:lnT>
                    <a:lnB>
                      <a:noFill/>
                    </a:lnB>
                    <a:noFill/>
                  </a:tcPr>
                </a:tc>
                <a:tc>
                  <a:txBody>
                    <a:bodyPr/>
                    <a:lstStyle/>
                    <a:p>
                      <a:pPr algn="l" fontAlgn="b"/>
                      <a:r>
                        <a:rPr lang="en-SA" sz="800" b="0" i="0" u="none" strike="noStrike" dirty="0">
                          <a:solidFill>
                            <a:srgbClr val="000000"/>
                          </a:solidFill>
                          <a:effectLst/>
                          <a:latin typeface="Aptos Narrow" panose="020B0004020202020204" pitchFamily="34" charset="0"/>
                        </a:rPr>
                        <a:t>1 - 10,000+</a:t>
                      </a:r>
                    </a:p>
                  </a:txBody>
                  <a:tcPr marL="6371" marR="6371" marT="6371" marB="0" anchor="b">
                    <a:lnL>
                      <a:noFill/>
                    </a:lnL>
                    <a:lnR>
                      <a:noFill/>
                    </a:lnR>
                    <a:lnT>
                      <a:noFill/>
                    </a:lnT>
                    <a:lnB>
                      <a:noFill/>
                    </a:lnB>
                    <a:noFill/>
                  </a:tcPr>
                </a:tc>
                <a:extLst>
                  <a:ext uri="{0D108BD9-81ED-4DB2-BD59-A6C34878D82A}">
                    <a16:rowId xmlns:a16="http://schemas.microsoft.com/office/drawing/2014/main" val="3291028596"/>
                  </a:ext>
                </a:extLst>
              </a:tr>
              <a:tr h="159836">
                <a:tc>
                  <a:txBody>
                    <a:bodyPr/>
                    <a:lstStyle/>
                    <a:p>
                      <a:pPr algn="l" fontAlgn="b"/>
                      <a:r>
                        <a:rPr lang="en-US" sz="800" b="0" i="0" u="none" strike="noStrike">
                          <a:solidFill>
                            <a:srgbClr val="000000"/>
                          </a:solidFill>
                          <a:effectLst/>
                          <a:latin typeface="Aptos Narrow" panose="020B0004020202020204" pitchFamily="34" charset="0"/>
                        </a:rPr>
                        <a:t>Inventory Turnover</a:t>
                      </a:r>
                    </a:p>
                  </a:txBody>
                  <a:tcPr marL="6371" marR="6371" marT="6371" marB="0" anchor="b">
                    <a:lnL>
                      <a:noFill/>
                    </a:lnL>
                    <a:lnR>
                      <a:noFill/>
                    </a:lnR>
                    <a:lnT>
                      <a:noFill/>
                    </a:lnT>
                    <a:lnB>
                      <a:noFill/>
                    </a:lnB>
                    <a:noFill/>
                  </a:tcPr>
                </a:tc>
                <a:tc>
                  <a:txBody>
                    <a:bodyPr/>
                    <a:lstStyle/>
                    <a:p>
                      <a:pPr algn="l" fontAlgn="b"/>
                      <a:r>
                        <a:rPr lang="en-SA" sz="800" b="0" i="0" u="none" strike="noStrike" dirty="0">
                          <a:solidFill>
                            <a:srgbClr val="000000"/>
                          </a:solidFill>
                          <a:effectLst/>
                          <a:latin typeface="Aptos Narrow" panose="020B0004020202020204" pitchFamily="34" charset="0"/>
                        </a:rPr>
                        <a:t>0 - 100+</a:t>
                      </a:r>
                    </a:p>
                  </a:txBody>
                  <a:tcPr marL="6371" marR="6371" marT="6371" marB="0" anchor="b">
                    <a:lnL>
                      <a:noFill/>
                    </a:lnL>
                    <a:lnR>
                      <a:noFill/>
                    </a:lnR>
                    <a:lnT>
                      <a:noFill/>
                    </a:lnT>
                    <a:lnB>
                      <a:noFill/>
                    </a:lnB>
                    <a:noFill/>
                  </a:tcPr>
                </a:tc>
                <a:extLst>
                  <a:ext uri="{0D108BD9-81ED-4DB2-BD59-A6C34878D82A}">
                    <a16:rowId xmlns:a16="http://schemas.microsoft.com/office/drawing/2014/main" val="1799270164"/>
                  </a:ext>
                </a:extLst>
              </a:tr>
              <a:tr h="159836">
                <a:tc>
                  <a:txBody>
                    <a:bodyPr/>
                    <a:lstStyle/>
                    <a:p>
                      <a:pPr algn="l" fontAlgn="b"/>
                      <a:r>
                        <a:rPr lang="en-US" sz="800" b="0" i="0" u="none" strike="noStrike">
                          <a:solidFill>
                            <a:srgbClr val="000000"/>
                          </a:solidFill>
                          <a:effectLst/>
                          <a:latin typeface="Aptos Narrow" panose="020B0004020202020204" pitchFamily="34" charset="0"/>
                        </a:rPr>
                        <a:t>Operational Expense</a:t>
                      </a:r>
                    </a:p>
                  </a:txBody>
                  <a:tcPr marL="6371" marR="6371" marT="6371" marB="0" anchor="b">
                    <a:lnL>
                      <a:noFill/>
                    </a:lnL>
                    <a:lnR>
                      <a:noFill/>
                    </a:lnR>
                    <a:lnT>
                      <a:noFill/>
                    </a:lnT>
                    <a:lnB>
                      <a:noFill/>
                    </a:lnB>
                    <a:noFill/>
                  </a:tcPr>
                </a:tc>
                <a:tc>
                  <a:txBody>
                    <a:bodyPr/>
                    <a:lstStyle/>
                    <a:p>
                      <a:pPr algn="l" fontAlgn="b"/>
                      <a:r>
                        <a:rPr lang="en-SA" sz="800" b="0" i="0" u="none" strike="noStrike" dirty="0">
                          <a:solidFill>
                            <a:srgbClr val="000000"/>
                          </a:solidFill>
                          <a:effectLst/>
                          <a:latin typeface="Aptos Narrow" panose="020B0004020202020204" pitchFamily="34" charset="0"/>
                        </a:rPr>
                        <a:t>$0.01 - $500,000+</a:t>
                      </a:r>
                    </a:p>
                  </a:txBody>
                  <a:tcPr marL="6371" marR="6371" marT="6371" marB="0" anchor="b">
                    <a:lnL>
                      <a:noFill/>
                    </a:lnL>
                    <a:lnR>
                      <a:noFill/>
                    </a:lnR>
                    <a:lnT>
                      <a:noFill/>
                    </a:lnT>
                    <a:lnB>
                      <a:noFill/>
                    </a:lnB>
                    <a:noFill/>
                  </a:tcPr>
                </a:tc>
                <a:extLst>
                  <a:ext uri="{0D108BD9-81ED-4DB2-BD59-A6C34878D82A}">
                    <a16:rowId xmlns:a16="http://schemas.microsoft.com/office/drawing/2014/main" val="595266055"/>
                  </a:ext>
                </a:extLst>
              </a:tr>
              <a:tr h="159836">
                <a:tc>
                  <a:txBody>
                    <a:bodyPr/>
                    <a:lstStyle/>
                    <a:p>
                      <a:pPr algn="l" fontAlgn="b"/>
                      <a:r>
                        <a:rPr lang="en-US" sz="800" b="0" i="0" u="none" strike="noStrike">
                          <a:solidFill>
                            <a:srgbClr val="000000"/>
                          </a:solidFill>
                          <a:effectLst/>
                          <a:latin typeface="Aptos Narrow" panose="020B0004020202020204" pitchFamily="34" charset="0"/>
                        </a:rPr>
                        <a:t>Market Share</a:t>
                      </a:r>
                    </a:p>
                  </a:txBody>
                  <a:tcPr marL="6371" marR="6371" marT="6371" marB="0" anchor="b">
                    <a:lnL>
                      <a:noFill/>
                    </a:lnL>
                    <a:lnR>
                      <a:noFill/>
                    </a:lnR>
                    <a:lnT>
                      <a:noFill/>
                    </a:lnT>
                    <a:lnB>
                      <a:noFill/>
                    </a:lnB>
                    <a:noFill/>
                  </a:tcPr>
                </a:tc>
                <a:tc>
                  <a:txBody>
                    <a:bodyPr/>
                    <a:lstStyle/>
                    <a:p>
                      <a:pPr algn="l" fontAlgn="b"/>
                      <a:r>
                        <a:rPr lang="en-SA" sz="800" b="0" i="0" u="none" strike="noStrike" dirty="0">
                          <a:solidFill>
                            <a:srgbClr val="000000"/>
                          </a:solidFill>
                          <a:effectLst/>
                          <a:latin typeface="Aptos Narrow" panose="020B0004020202020204" pitchFamily="34" charset="0"/>
                        </a:rPr>
                        <a:t>0.01% - 100%</a:t>
                      </a:r>
                    </a:p>
                  </a:txBody>
                  <a:tcPr marL="6371" marR="6371" marT="6371" marB="0" anchor="b">
                    <a:lnL>
                      <a:noFill/>
                    </a:lnL>
                    <a:lnR>
                      <a:noFill/>
                    </a:lnR>
                    <a:lnT>
                      <a:noFill/>
                    </a:lnT>
                    <a:lnB>
                      <a:noFill/>
                    </a:lnB>
                    <a:noFill/>
                  </a:tcPr>
                </a:tc>
                <a:extLst>
                  <a:ext uri="{0D108BD9-81ED-4DB2-BD59-A6C34878D82A}">
                    <a16:rowId xmlns:a16="http://schemas.microsoft.com/office/drawing/2014/main" val="1485265101"/>
                  </a:ext>
                </a:extLst>
              </a:tr>
              <a:tr h="159836">
                <a:tc>
                  <a:txBody>
                    <a:bodyPr/>
                    <a:lstStyle/>
                    <a:p>
                      <a:pPr algn="l" fontAlgn="b"/>
                      <a:r>
                        <a:rPr lang="en-US" sz="800" b="0" i="0" u="none" strike="noStrike">
                          <a:solidFill>
                            <a:srgbClr val="000000"/>
                          </a:solidFill>
                          <a:effectLst/>
                          <a:latin typeface="Aptos Narrow" panose="020B0004020202020204" pitchFamily="34" charset="0"/>
                        </a:rPr>
                        <a:t>Sales Growth</a:t>
                      </a:r>
                    </a:p>
                  </a:txBody>
                  <a:tcPr marL="6371" marR="6371" marT="6371" marB="0" anchor="b">
                    <a:lnL>
                      <a:noFill/>
                    </a:lnL>
                    <a:lnR>
                      <a:noFill/>
                    </a:lnR>
                    <a:lnT>
                      <a:noFill/>
                    </a:lnT>
                    <a:lnB>
                      <a:noFill/>
                    </a:lnB>
                    <a:noFill/>
                  </a:tcPr>
                </a:tc>
                <a:tc>
                  <a:txBody>
                    <a:bodyPr/>
                    <a:lstStyle/>
                    <a:p>
                      <a:pPr algn="l" fontAlgn="b"/>
                      <a:r>
                        <a:rPr lang="en-US" sz="800" b="0" i="0" u="none" strike="noStrike" dirty="0">
                          <a:solidFill>
                            <a:srgbClr val="000000"/>
                          </a:solidFill>
                          <a:effectLst/>
                          <a:latin typeface="Aptos Narrow" panose="020B0004020202020204" pitchFamily="34" charset="0"/>
                        </a:rPr>
                        <a:t>0% to 200%+</a:t>
                      </a:r>
                    </a:p>
                  </a:txBody>
                  <a:tcPr marL="6371" marR="6371" marT="6371" marB="0" anchor="b">
                    <a:lnL>
                      <a:noFill/>
                    </a:lnL>
                    <a:lnR>
                      <a:noFill/>
                    </a:lnR>
                    <a:lnT>
                      <a:noFill/>
                    </a:lnT>
                    <a:lnB>
                      <a:noFill/>
                    </a:lnB>
                    <a:noFill/>
                  </a:tcPr>
                </a:tc>
                <a:extLst>
                  <a:ext uri="{0D108BD9-81ED-4DB2-BD59-A6C34878D82A}">
                    <a16:rowId xmlns:a16="http://schemas.microsoft.com/office/drawing/2014/main" val="157243183"/>
                  </a:ext>
                </a:extLst>
              </a:tr>
              <a:tr h="159836">
                <a:tc>
                  <a:txBody>
                    <a:bodyPr/>
                    <a:lstStyle/>
                    <a:p>
                      <a:pPr algn="l" fontAlgn="b"/>
                      <a:r>
                        <a:rPr lang="en-US" sz="800" b="0" i="0" u="none" strike="noStrike">
                          <a:solidFill>
                            <a:srgbClr val="000000"/>
                          </a:solidFill>
                          <a:effectLst/>
                          <a:latin typeface="Aptos Narrow" panose="020B0004020202020204" pitchFamily="34" charset="0"/>
                        </a:rPr>
                        <a:t>Customer Churn Rate</a:t>
                      </a:r>
                    </a:p>
                  </a:txBody>
                  <a:tcPr marL="6371" marR="6371" marT="6371" marB="0" anchor="b">
                    <a:lnL>
                      <a:noFill/>
                    </a:lnL>
                    <a:lnR>
                      <a:noFill/>
                    </a:lnR>
                    <a:lnT>
                      <a:noFill/>
                    </a:lnT>
                    <a:lnB>
                      <a:noFill/>
                    </a:lnB>
                    <a:noFill/>
                  </a:tcPr>
                </a:tc>
                <a:tc>
                  <a:txBody>
                    <a:bodyPr/>
                    <a:lstStyle/>
                    <a:p>
                      <a:pPr algn="l" fontAlgn="b"/>
                      <a:r>
                        <a:rPr lang="en-SA" sz="800" b="0" i="0" u="none" strike="noStrike" dirty="0">
                          <a:solidFill>
                            <a:srgbClr val="000000"/>
                          </a:solidFill>
                          <a:effectLst/>
                          <a:latin typeface="Aptos Narrow" panose="020B0004020202020204" pitchFamily="34" charset="0"/>
                        </a:rPr>
                        <a:t>0.01% - 100%</a:t>
                      </a:r>
                    </a:p>
                  </a:txBody>
                  <a:tcPr marL="6371" marR="6371" marT="6371" marB="0" anchor="b">
                    <a:lnL>
                      <a:noFill/>
                    </a:lnL>
                    <a:lnR>
                      <a:noFill/>
                    </a:lnR>
                    <a:lnT>
                      <a:noFill/>
                    </a:lnT>
                    <a:lnB>
                      <a:noFill/>
                    </a:lnB>
                    <a:noFill/>
                  </a:tcPr>
                </a:tc>
                <a:extLst>
                  <a:ext uri="{0D108BD9-81ED-4DB2-BD59-A6C34878D82A}">
                    <a16:rowId xmlns:a16="http://schemas.microsoft.com/office/drawing/2014/main" val="2352187165"/>
                  </a:ext>
                </a:extLst>
              </a:tr>
              <a:tr h="159836">
                <a:tc>
                  <a:txBody>
                    <a:bodyPr/>
                    <a:lstStyle/>
                    <a:p>
                      <a:pPr algn="l" fontAlgn="b"/>
                      <a:r>
                        <a:rPr lang="en-US" sz="800" b="0" i="0" u="none" strike="noStrike">
                          <a:solidFill>
                            <a:srgbClr val="000000"/>
                          </a:solidFill>
                          <a:effectLst/>
                          <a:latin typeface="Aptos Narrow" panose="020B0004020202020204" pitchFamily="34" charset="0"/>
                        </a:rPr>
                        <a:t>Supplier Reliability</a:t>
                      </a:r>
                    </a:p>
                  </a:txBody>
                  <a:tcPr marL="6371" marR="6371" marT="6371" marB="0" anchor="b">
                    <a:lnL>
                      <a:noFill/>
                    </a:lnL>
                    <a:lnR>
                      <a:noFill/>
                    </a:lnR>
                    <a:lnT>
                      <a:noFill/>
                    </a:lnT>
                    <a:lnB>
                      <a:noFill/>
                    </a:lnB>
                    <a:noFill/>
                  </a:tcPr>
                </a:tc>
                <a:tc>
                  <a:txBody>
                    <a:bodyPr/>
                    <a:lstStyle/>
                    <a:p>
                      <a:pPr algn="l" fontAlgn="b"/>
                      <a:r>
                        <a:rPr lang="en-SA" sz="800" b="0" i="0" u="none" strike="noStrike" dirty="0">
                          <a:solidFill>
                            <a:srgbClr val="000000"/>
                          </a:solidFill>
                          <a:effectLst/>
                          <a:latin typeface="Aptos Narrow" panose="020B0004020202020204" pitchFamily="34" charset="0"/>
                        </a:rPr>
                        <a:t>0.01 - 100</a:t>
                      </a:r>
                    </a:p>
                  </a:txBody>
                  <a:tcPr marL="6371" marR="6371" marT="6371" marB="0" anchor="b">
                    <a:lnL>
                      <a:noFill/>
                    </a:lnL>
                    <a:lnR>
                      <a:noFill/>
                    </a:lnR>
                    <a:lnT>
                      <a:noFill/>
                    </a:lnT>
                    <a:lnB>
                      <a:noFill/>
                    </a:lnB>
                    <a:noFill/>
                  </a:tcPr>
                </a:tc>
                <a:extLst>
                  <a:ext uri="{0D108BD9-81ED-4DB2-BD59-A6C34878D82A}">
                    <a16:rowId xmlns:a16="http://schemas.microsoft.com/office/drawing/2014/main" val="2556200932"/>
                  </a:ext>
                </a:extLst>
              </a:tr>
              <a:tr h="159836">
                <a:tc>
                  <a:txBody>
                    <a:bodyPr/>
                    <a:lstStyle/>
                    <a:p>
                      <a:pPr algn="l" fontAlgn="b"/>
                      <a:r>
                        <a:rPr lang="en-US" sz="800" b="0" i="0" u="none" strike="noStrike">
                          <a:solidFill>
                            <a:srgbClr val="000000"/>
                          </a:solidFill>
                          <a:effectLst/>
                          <a:latin typeface="Aptos Narrow" panose="020B0004020202020204" pitchFamily="34" charset="0"/>
                        </a:rPr>
                        <a:t>Regulatory Compliance Score</a:t>
                      </a:r>
                    </a:p>
                  </a:txBody>
                  <a:tcPr marL="6371" marR="6371" marT="6371" marB="0" anchor="b">
                    <a:lnL>
                      <a:noFill/>
                    </a:lnL>
                    <a:lnR>
                      <a:noFill/>
                    </a:lnR>
                    <a:lnT>
                      <a:noFill/>
                    </a:lnT>
                    <a:lnB>
                      <a:noFill/>
                    </a:lnB>
                    <a:noFill/>
                  </a:tcPr>
                </a:tc>
                <a:tc>
                  <a:txBody>
                    <a:bodyPr/>
                    <a:lstStyle/>
                    <a:p>
                      <a:pPr algn="l" fontAlgn="b"/>
                      <a:r>
                        <a:rPr lang="en-SA" sz="800" b="0" i="0" u="none" strike="noStrike" dirty="0">
                          <a:solidFill>
                            <a:srgbClr val="000000"/>
                          </a:solidFill>
                          <a:effectLst/>
                          <a:latin typeface="Aptos Narrow" panose="020B0004020202020204" pitchFamily="34" charset="0"/>
                        </a:rPr>
                        <a:t>0.01 - 1000</a:t>
                      </a:r>
                    </a:p>
                  </a:txBody>
                  <a:tcPr marL="6371" marR="6371" marT="6371" marB="0" anchor="b">
                    <a:lnL>
                      <a:noFill/>
                    </a:lnL>
                    <a:lnR>
                      <a:noFill/>
                    </a:lnR>
                    <a:lnT>
                      <a:noFill/>
                    </a:lnT>
                    <a:lnB>
                      <a:noFill/>
                    </a:lnB>
                    <a:noFill/>
                  </a:tcPr>
                </a:tc>
                <a:extLst>
                  <a:ext uri="{0D108BD9-81ED-4DB2-BD59-A6C34878D82A}">
                    <a16:rowId xmlns:a16="http://schemas.microsoft.com/office/drawing/2014/main" val="3230539437"/>
                  </a:ext>
                </a:extLst>
              </a:tr>
              <a:tr h="159836">
                <a:tc>
                  <a:txBody>
                    <a:bodyPr/>
                    <a:lstStyle/>
                    <a:p>
                      <a:pPr algn="l" fontAlgn="b"/>
                      <a:r>
                        <a:rPr lang="en-US" sz="800" b="0" i="0" u="none" strike="noStrike">
                          <a:solidFill>
                            <a:srgbClr val="000000"/>
                          </a:solidFill>
                          <a:effectLst/>
                          <a:latin typeface="Aptos Narrow" panose="020B0004020202020204" pitchFamily="34" charset="0"/>
                        </a:rPr>
                        <a:t>R&amp;D Spending</a:t>
                      </a:r>
                    </a:p>
                  </a:txBody>
                  <a:tcPr marL="6371" marR="6371" marT="6371" marB="0" anchor="b">
                    <a:lnL>
                      <a:noFill/>
                    </a:lnL>
                    <a:lnR>
                      <a:noFill/>
                    </a:lnR>
                    <a:lnT>
                      <a:noFill/>
                    </a:lnT>
                    <a:lnB>
                      <a:noFill/>
                    </a:lnB>
                    <a:noFill/>
                  </a:tcPr>
                </a:tc>
                <a:tc>
                  <a:txBody>
                    <a:bodyPr/>
                    <a:lstStyle/>
                    <a:p>
                      <a:pPr algn="l" fontAlgn="b"/>
                      <a:r>
                        <a:rPr lang="en-SA" sz="800" b="0" i="0" u="none" strike="noStrike" dirty="0">
                          <a:solidFill>
                            <a:srgbClr val="000000"/>
                          </a:solidFill>
                          <a:effectLst/>
                          <a:latin typeface="Aptos Narrow" panose="020B0004020202020204" pitchFamily="34" charset="0"/>
                        </a:rPr>
                        <a:t>$0.01 - $100,000+</a:t>
                      </a:r>
                    </a:p>
                  </a:txBody>
                  <a:tcPr marL="6371" marR="6371" marT="6371" marB="0" anchor="b">
                    <a:lnL>
                      <a:noFill/>
                    </a:lnL>
                    <a:lnR>
                      <a:noFill/>
                    </a:lnR>
                    <a:lnT>
                      <a:noFill/>
                    </a:lnT>
                    <a:lnB>
                      <a:noFill/>
                    </a:lnB>
                    <a:noFill/>
                  </a:tcPr>
                </a:tc>
                <a:extLst>
                  <a:ext uri="{0D108BD9-81ED-4DB2-BD59-A6C34878D82A}">
                    <a16:rowId xmlns:a16="http://schemas.microsoft.com/office/drawing/2014/main" val="1453116391"/>
                  </a:ext>
                </a:extLst>
              </a:tr>
              <a:tr h="159836">
                <a:tc>
                  <a:txBody>
                    <a:bodyPr/>
                    <a:lstStyle/>
                    <a:p>
                      <a:pPr algn="l" fontAlgn="b"/>
                      <a:r>
                        <a:rPr lang="en-US" sz="800" b="0" i="0" u="none" strike="noStrike">
                          <a:solidFill>
                            <a:srgbClr val="000000"/>
                          </a:solidFill>
                          <a:effectLst/>
                          <a:latin typeface="Aptos Narrow" panose="020B0004020202020204" pitchFamily="34" charset="0"/>
                        </a:rPr>
                        <a:t>Delivery Time</a:t>
                      </a:r>
                    </a:p>
                  </a:txBody>
                  <a:tcPr marL="6371" marR="6371" marT="6371" marB="0" anchor="b">
                    <a:lnL>
                      <a:noFill/>
                    </a:lnL>
                    <a:lnR>
                      <a:noFill/>
                    </a:lnR>
                    <a:lnT>
                      <a:noFill/>
                    </a:lnT>
                    <a:lnB>
                      <a:noFill/>
                    </a:lnB>
                    <a:noFill/>
                  </a:tcPr>
                </a:tc>
                <a:tc>
                  <a:txBody>
                    <a:bodyPr/>
                    <a:lstStyle/>
                    <a:p>
                      <a:pPr algn="l" fontAlgn="b"/>
                      <a:r>
                        <a:rPr lang="en-US" sz="800" b="0" i="0" u="none" strike="noStrike" dirty="0">
                          <a:solidFill>
                            <a:srgbClr val="000000"/>
                          </a:solidFill>
                          <a:effectLst/>
                          <a:latin typeface="Aptos Narrow" panose="020B0004020202020204" pitchFamily="34" charset="0"/>
                        </a:rPr>
                        <a:t>0</a:t>
                      </a:r>
                      <a:r>
                        <a:rPr lang="en-SA" sz="800" b="0" i="0" u="none" strike="noStrike" dirty="0">
                          <a:solidFill>
                            <a:srgbClr val="000000"/>
                          </a:solidFill>
                          <a:effectLst/>
                          <a:latin typeface="Aptos Narrow" panose="020B0004020202020204" pitchFamily="34" charset="0"/>
                        </a:rPr>
                        <a:t>.01</a:t>
                      </a:r>
                      <a:r>
                        <a:rPr lang="en-US" sz="800" b="0" i="0" u="none" strike="noStrike" dirty="0">
                          <a:solidFill>
                            <a:srgbClr val="000000"/>
                          </a:solidFill>
                          <a:effectLst/>
                          <a:latin typeface="Aptos Narrow" panose="020B0004020202020204" pitchFamily="34" charset="0"/>
                        </a:rPr>
                        <a:t> - 1000 days</a:t>
                      </a:r>
                    </a:p>
                  </a:txBody>
                  <a:tcPr marL="6371" marR="6371" marT="6371" marB="0" anchor="b">
                    <a:lnL>
                      <a:noFill/>
                    </a:lnL>
                    <a:lnR>
                      <a:noFill/>
                    </a:lnR>
                    <a:lnT>
                      <a:noFill/>
                    </a:lnT>
                    <a:lnB>
                      <a:noFill/>
                    </a:lnB>
                    <a:noFill/>
                  </a:tcPr>
                </a:tc>
                <a:extLst>
                  <a:ext uri="{0D108BD9-81ED-4DB2-BD59-A6C34878D82A}">
                    <a16:rowId xmlns:a16="http://schemas.microsoft.com/office/drawing/2014/main" val="1310024933"/>
                  </a:ext>
                </a:extLst>
              </a:tr>
            </a:tbl>
          </a:graphicData>
        </a:graphic>
      </p:graphicFrame>
    </p:spTree>
    <p:extLst>
      <p:ext uri="{BB962C8B-B14F-4D97-AF65-F5344CB8AC3E}">
        <p14:creationId xmlns:p14="http://schemas.microsoft.com/office/powerpoint/2010/main" val="214254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A68C9C-2120-76F8-BE39-A7E11E0CA3D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CEA49F7-3027-58F1-0758-8129C3D44523}"/>
              </a:ext>
            </a:extLst>
          </p:cNvPr>
          <p:cNvSpPr>
            <a:spLocks noGrp="1"/>
          </p:cNvSpPr>
          <p:nvPr>
            <p:ph type="title"/>
          </p:nvPr>
        </p:nvSpPr>
        <p:spPr/>
        <p:txBody>
          <a:bodyPr/>
          <a:lstStyle/>
          <a:p>
            <a:r>
              <a:rPr lang="en-US" dirty="0"/>
              <a:t>Benchmarking Criteria</a:t>
            </a:r>
          </a:p>
        </p:txBody>
      </p:sp>
      <p:sp>
        <p:nvSpPr>
          <p:cNvPr id="3" name="Content Placeholder 2">
            <a:extLst>
              <a:ext uri="{FF2B5EF4-FFF2-40B4-BE49-F238E27FC236}">
                <a16:creationId xmlns:a16="http://schemas.microsoft.com/office/drawing/2014/main" id="{5F124F95-07C3-5CA5-06EB-0202C67C5F1C}"/>
              </a:ext>
            </a:extLst>
          </p:cNvPr>
          <p:cNvSpPr>
            <a:spLocks noGrp="1"/>
          </p:cNvSpPr>
          <p:nvPr>
            <p:ph idx="1"/>
          </p:nvPr>
        </p:nvSpPr>
        <p:spPr/>
        <p:txBody>
          <a:bodyPr/>
          <a:lstStyle/>
          <a:p>
            <a:r>
              <a:rPr lang="en-US" b="1" dirty="0"/>
              <a:t>Metrics:</a:t>
            </a:r>
            <a:r>
              <a:rPr lang="en-US" dirty="0"/>
              <a:t> </a:t>
            </a:r>
          </a:p>
          <a:p>
            <a:pPr marL="342900" indent="-342900">
              <a:buFont typeface="Arial" panose="020B0604020202020204" pitchFamily="34" charset="0"/>
              <a:buChar char="•"/>
            </a:pPr>
            <a:r>
              <a:rPr lang="en-US" sz="1800" dirty="0"/>
              <a:t>Execution Time (s)</a:t>
            </a:r>
          </a:p>
          <a:p>
            <a:pPr marL="342900" indent="-342900">
              <a:buFont typeface="Arial" panose="020B0604020202020204" pitchFamily="34" charset="0"/>
              <a:buChar char="•"/>
            </a:pPr>
            <a:r>
              <a:rPr lang="en-US" sz="1800" dirty="0"/>
              <a:t>CPU Time (s) </a:t>
            </a:r>
          </a:p>
          <a:p>
            <a:pPr marL="342900" indent="-342900">
              <a:buFont typeface="Arial" panose="020B0604020202020204" pitchFamily="34" charset="0"/>
              <a:buChar char="•"/>
            </a:pPr>
            <a:r>
              <a:rPr lang="en-US" sz="1800" dirty="0"/>
              <a:t>Memory Usage (MB)</a:t>
            </a:r>
          </a:p>
          <a:p>
            <a:endParaRPr lang="en-US" dirty="0"/>
          </a:p>
          <a:p>
            <a:r>
              <a:rPr lang="en-US" dirty="0"/>
              <a:t>We used </a:t>
            </a:r>
            <a:r>
              <a:rPr lang="en-US" b="1" dirty="0"/>
              <a:t>Python</a:t>
            </a:r>
            <a:r>
              <a:rPr lang="en-US" dirty="0"/>
              <a:t> profiling tools to measure improvements.</a:t>
            </a:r>
            <a:endParaRPr lang="en-SA" dirty="0"/>
          </a:p>
        </p:txBody>
      </p:sp>
    </p:spTree>
    <p:extLst>
      <p:ext uri="{BB962C8B-B14F-4D97-AF65-F5344CB8AC3E}">
        <p14:creationId xmlns:p14="http://schemas.microsoft.com/office/powerpoint/2010/main" val="2048977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FAE46-19C3-1DC8-EBCE-7375952AA65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1D97C98-F971-5C62-03BA-FC5EA22903A7}"/>
              </a:ext>
            </a:extLst>
          </p:cNvPr>
          <p:cNvSpPr>
            <a:spLocks noGrp="1"/>
          </p:cNvSpPr>
          <p:nvPr>
            <p:ph type="title"/>
          </p:nvPr>
        </p:nvSpPr>
        <p:spPr/>
        <p:txBody>
          <a:bodyPr/>
          <a:lstStyle/>
          <a:p>
            <a:r>
              <a:rPr lang="en-US" dirty="0"/>
              <a:t>Project Implementation</a:t>
            </a:r>
            <a:endParaRPr lang="en-SA" dirty="0"/>
          </a:p>
        </p:txBody>
      </p:sp>
      <p:sp>
        <p:nvSpPr>
          <p:cNvPr id="5" name="Content Placeholder 4">
            <a:extLst>
              <a:ext uri="{FF2B5EF4-FFF2-40B4-BE49-F238E27FC236}">
                <a16:creationId xmlns:a16="http://schemas.microsoft.com/office/drawing/2014/main" id="{9A9D019A-A2F6-9D0C-08D1-47CC30C57ED3}"/>
              </a:ext>
            </a:extLst>
          </p:cNvPr>
          <p:cNvSpPr>
            <a:spLocks noGrp="1"/>
          </p:cNvSpPr>
          <p:nvPr>
            <p:ph idx="1"/>
          </p:nvPr>
        </p:nvSpPr>
        <p:spPr>
          <a:xfrm>
            <a:off x="838200" y="2643807"/>
            <a:ext cx="3696730" cy="3533156"/>
          </a:xfrm>
        </p:spPr>
        <p:txBody>
          <a:bodyPr>
            <a:normAutofit/>
          </a:bodyPr>
          <a:lstStyle/>
          <a:p>
            <a:pPr>
              <a:lnSpc>
                <a:spcPct val="100000"/>
              </a:lnSpc>
            </a:pPr>
            <a:r>
              <a:rPr lang="en-US" sz="1800" dirty="0"/>
              <a:t>Initially considered using </a:t>
            </a:r>
            <a:r>
              <a:rPr lang="en-US" sz="1800" b="1" dirty="0"/>
              <a:t>Julia with Pluto</a:t>
            </a:r>
            <a:r>
              <a:rPr lang="en-US" sz="1800" dirty="0"/>
              <a:t>, but we have encountered </a:t>
            </a:r>
            <a:r>
              <a:rPr lang="en-US" sz="1800" u="sng" dirty="0"/>
              <a:t>scalability issues</a:t>
            </a:r>
            <a:r>
              <a:rPr lang="en-US" sz="1800" dirty="0"/>
              <a:t>.</a:t>
            </a:r>
            <a:endParaRPr lang="en-SA" sz="1800" dirty="0"/>
          </a:p>
          <a:p>
            <a:pPr>
              <a:lnSpc>
                <a:spcPct val="100000"/>
              </a:lnSpc>
            </a:pPr>
            <a:r>
              <a:rPr lang="en-US" sz="1800" dirty="0"/>
              <a:t>We chose </a:t>
            </a:r>
            <a:r>
              <a:rPr lang="en-US" sz="1800" b="1" dirty="0">
                <a:solidFill>
                  <a:srgbClr val="0070C0"/>
                </a:solidFill>
              </a:rPr>
              <a:t>Python’s </a:t>
            </a:r>
            <a:r>
              <a:rPr lang="en-US" sz="1800" b="1" dirty="0" err="1">
                <a:solidFill>
                  <a:srgbClr val="0070C0"/>
                </a:solidFill>
              </a:rPr>
              <a:t>Jupyter</a:t>
            </a:r>
            <a:r>
              <a:rPr lang="en-US" sz="1800" b="1" dirty="0">
                <a:solidFill>
                  <a:srgbClr val="0070C0"/>
                </a:solidFill>
              </a:rPr>
              <a:t> </a:t>
            </a:r>
            <a:r>
              <a:rPr lang="en-US" sz="1800" dirty="0"/>
              <a:t>for its interactivity, easy visualization, and strong libraries like NumPy and SciPy to handle large dataset.</a:t>
            </a:r>
          </a:p>
        </p:txBody>
      </p:sp>
      <p:pic>
        <p:nvPicPr>
          <p:cNvPr id="6" name="Picture 5">
            <a:extLst>
              <a:ext uri="{FF2B5EF4-FFF2-40B4-BE49-F238E27FC236}">
                <a16:creationId xmlns:a16="http://schemas.microsoft.com/office/drawing/2014/main" id="{10501B6D-CF37-C1C1-2ACE-60D3041ABBCD}"/>
              </a:ext>
            </a:extLst>
          </p:cNvPr>
          <p:cNvPicPr>
            <a:picLocks noChangeAspect="1"/>
          </p:cNvPicPr>
          <p:nvPr/>
        </p:nvPicPr>
        <p:blipFill>
          <a:blip r:embed="rId2"/>
          <a:stretch>
            <a:fillRect/>
          </a:stretch>
        </p:blipFill>
        <p:spPr>
          <a:xfrm>
            <a:off x="5799437" y="2226951"/>
            <a:ext cx="5257800" cy="4637613"/>
          </a:xfrm>
          <a:prstGeom prst="rect">
            <a:avLst/>
          </a:prstGeom>
        </p:spPr>
      </p:pic>
    </p:spTree>
    <p:extLst>
      <p:ext uri="{BB962C8B-B14F-4D97-AF65-F5344CB8AC3E}">
        <p14:creationId xmlns:p14="http://schemas.microsoft.com/office/powerpoint/2010/main" val="2429107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F2FEC-FFB3-7B3E-EE67-0BBDD831218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A349217-317A-8065-D41B-71ECF49211D2}"/>
              </a:ext>
            </a:extLst>
          </p:cNvPr>
          <p:cNvSpPr>
            <a:spLocks noGrp="1"/>
          </p:cNvSpPr>
          <p:nvPr>
            <p:ph type="title"/>
          </p:nvPr>
        </p:nvSpPr>
        <p:spPr/>
        <p:txBody>
          <a:bodyPr/>
          <a:lstStyle/>
          <a:p>
            <a:r>
              <a:rPr lang="en-US" dirty="0"/>
              <a:t>Baseline</a:t>
            </a:r>
          </a:p>
        </p:txBody>
      </p:sp>
      <p:sp>
        <p:nvSpPr>
          <p:cNvPr id="3" name="Content Placeholder 2">
            <a:extLst>
              <a:ext uri="{FF2B5EF4-FFF2-40B4-BE49-F238E27FC236}">
                <a16:creationId xmlns:a16="http://schemas.microsoft.com/office/drawing/2014/main" id="{B38E6579-3A4C-4589-8D19-30E3F6EBE0EC}"/>
              </a:ext>
            </a:extLst>
          </p:cNvPr>
          <p:cNvSpPr>
            <a:spLocks noGrp="1"/>
          </p:cNvSpPr>
          <p:nvPr>
            <p:ph idx="1"/>
          </p:nvPr>
        </p:nvSpPr>
        <p:spPr>
          <a:xfrm>
            <a:off x="838200" y="2643807"/>
            <a:ext cx="10097530" cy="785193"/>
          </a:xfrm>
        </p:spPr>
        <p:txBody>
          <a:bodyPr>
            <a:normAutofit/>
          </a:bodyPr>
          <a:lstStyle/>
          <a:p>
            <a:r>
              <a:rPr lang="en-US" sz="1600" dirty="0"/>
              <a:t>We implemented a </a:t>
            </a:r>
            <a:r>
              <a:rPr lang="en-US" sz="1600" b="1" dirty="0"/>
              <a:t>naïve approach for matrix multiplication </a:t>
            </a:r>
            <a:r>
              <a:rPr lang="en-US" sz="1600" dirty="0"/>
              <a:t>using </a:t>
            </a:r>
            <a:r>
              <a:rPr lang="en-US" sz="1600" b="1" dirty="0"/>
              <a:t>nested loops</a:t>
            </a:r>
            <a:r>
              <a:rPr lang="en-US" sz="1600" dirty="0"/>
              <a:t>, as shown. However, this approach has to long execution times and high CPU usage due to its inefficiency in handling large datasets.</a:t>
            </a:r>
            <a:endParaRPr lang="en-US" dirty="0"/>
          </a:p>
        </p:txBody>
      </p:sp>
      <p:pic>
        <p:nvPicPr>
          <p:cNvPr id="5" name="Picture 4" descr="A screenshot of a computer code&#10;&#10;Description automatically generated">
            <a:extLst>
              <a:ext uri="{FF2B5EF4-FFF2-40B4-BE49-F238E27FC236}">
                <a16:creationId xmlns:a16="http://schemas.microsoft.com/office/drawing/2014/main" id="{6E7010F8-2A7F-AF3F-3CA7-C9E71B986AB0}"/>
              </a:ext>
            </a:extLst>
          </p:cNvPr>
          <p:cNvPicPr>
            <a:picLocks noChangeAspect="1"/>
          </p:cNvPicPr>
          <p:nvPr/>
        </p:nvPicPr>
        <p:blipFill>
          <a:blip r:embed="rId2"/>
          <a:stretch>
            <a:fillRect/>
          </a:stretch>
        </p:blipFill>
        <p:spPr>
          <a:xfrm>
            <a:off x="924525" y="3535363"/>
            <a:ext cx="7327900" cy="2641600"/>
          </a:xfrm>
          <a:prstGeom prst="rect">
            <a:avLst/>
          </a:prstGeom>
        </p:spPr>
      </p:pic>
    </p:spTree>
    <p:extLst>
      <p:ext uri="{BB962C8B-B14F-4D97-AF65-F5344CB8AC3E}">
        <p14:creationId xmlns:p14="http://schemas.microsoft.com/office/powerpoint/2010/main" val="3584684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KFUPM">
      <a:dk1>
        <a:srgbClr val="000000"/>
      </a:dk1>
      <a:lt1>
        <a:srgbClr val="FFFFFF"/>
      </a:lt1>
      <a:dk2>
        <a:srgbClr val="00573F"/>
      </a:dk2>
      <a:lt2>
        <a:srgbClr val="D9DAE3"/>
      </a:lt2>
      <a:accent1>
        <a:srgbClr val="008540"/>
      </a:accent1>
      <a:accent2>
        <a:srgbClr val="DAC961"/>
      </a:accent2>
      <a:accent3>
        <a:srgbClr val="003E51"/>
      </a:accent3>
      <a:accent4>
        <a:srgbClr val="AA8A00"/>
      </a:accent4>
      <a:accent5>
        <a:srgbClr val="373838"/>
      </a:accent5>
      <a:accent6>
        <a:srgbClr val="70AD47"/>
      </a:accent6>
      <a:hlink>
        <a:srgbClr val="AA8903"/>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2510</TotalTime>
  <Words>819</Words>
  <Application>Microsoft Macintosh PowerPoint</Application>
  <PresentationFormat>Widescreen</PresentationFormat>
  <Paragraphs>134</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Aptos Narrow</vt:lpstr>
      <vt:lpstr>Arial</vt:lpstr>
      <vt:lpstr>Calibri</vt:lpstr>
      <vt:lpstr>Dubai</vt:lpstr>
      <vt:lpstr>Helvetica</vt:lpstr>
      <vt:lpstr>Office Theme</vt:lpstr>
      <vt:lpstr>Computational Efficiency in Early Warning Systems for Financial Credit Risk.</vt:lpstr>
      <vt:lpstr>Background</vt:lpstr>
      <vt:lpstr>Objective</vt:lpstr>
      <vt:lpstr>Problem Statement</vt:lpstr>
      <vt:lpstr>Methodology</vt:lpstr>
      <vt:lpstr>Data and Simulation</vt:lpstr>
      <vt:lpstr>Benchmarking Criteria</vt:lpstr>
      <vt:lpstr>Project Implementation</vt:lpstr>
      <vt:lpstr>Baseline</vt:lpstr>
      <vt:lpstr>Baseline Results</vt:lpstr>
      <vt:lpstr>Improvements</vt:lpstr>
      <vt:lpstr>Improvements Results</vt:lpstr>
      <vt:lpstr>Performance Analysis Execution Time</vt:lpstr>
      <vt:lpstr>Performance Analysis Memory</vt:lpstr>
      <vt:lpstr>Performance Analysis CPU Time</vt:lpstr>
      <vt:lpstr>Conclusion</vt:lpstr>
      <vt:lpstr>Lessons Learned</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Manahel Khalaf Al-Qaadan</dc:creator>
  <cp:lastModifiedBy>KHALEEL ABDUL-RAHMAN AL-HABOUB</cp:lastModifiedBy>
  <cp:revision>26</cp:revision>
  <dcterms:created xsi:type="dcterms:W3CDTF">2023-09-06T08:39:59Z</dcterms:created>
  <dcterms:modified xsi:type="dcterms:W3CDTF">2024-12-13T19:46:31Z</dcterms:modified>
</cp:coreProperties>
</file>