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1" r:id="rId7"/>
    <p:sldId id="259" r:id="rId8"/>
    <p:sldId id="262" r:id="rId9"/>
    <p:sldId id="257" r:id="rId10"/>
    <p:sldId id="263" r:id="rId11"/>
    <p:sldId id="265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Objective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evaluate the hardware required to implement the system.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Objective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acquire components and assemble a prototype of the system.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Objective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test and analyze the performance of the system.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Consultancy/research?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Expert interviews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Simulation/Design?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Protues design suite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Programming?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Arduino IDE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Assembly/testing?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Single MVP 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 custLinFactNeighborX="0" custLinFactNeighborY="0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6CBBFB-FD1A-4BB7-8E93-B3FA1CDE1D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G"/>
        </a:p>
      </dgm:t>
    </dgm:pt>
    <dgm:pt modelId="{8FB20602-AE7A-4A40-BF3E-831C98DFE211}">
      <dgm:prSet/>
      <dgm:spPr/>
      <dgm:t>
        <a:bodyPr/>
        <a:lstStyle/>
        <a:p>
          <a:r>
            <a:rPr lang="en-US" baseline="0"/>
            <a:t>THANK YOU</a:t>
          </a:r>
          <a:endParaRPr lang="en-UG"/>
        </a:p>
      </dgm:t>
    </dgm:pt>
    <dgm:pt modelId="{E40BC862-4B2E-4512-901D-FFBB2E46F015}" type="parTrans" cxnId="{F69808B4-5D5B-4A8F-92A6-D6806E38836D}">
      <dgm:prSet/>
      <dgm:spPr/>
      <dgm:t>
        <a:bodyPr/>
        <a:lstStyle/>
        <a:p>
          <a:endParaRPr lang="en-UG"/>
        </a:p>
      </dgm:t>
    </dgm:pt>
    <dgm:pt modelId="{89AAE258-08DE-4BA8-84F2-191CC2842CD2}" type="sibTrans" cxnId="{F69808B4-5D5B-4A8F-92A6-D6806E38836D}">
      <dgm:prSet/>
      <dgm:spPr/>
      <dgm:t>
        <a:bodyPr/>
        <a:lstStyle/>
        <a:p>
          <a:endParaRPr lang="en-UG"/>
        </a:p>
      </dgm:t>
    </dgm:pt>
    <dgm:pt modelId="{A2F0252C-DB9F-4EF3-902A-A04F84A96EE6}" type="pres">
      <dgm:prSet presAssocID="{DA6CBBFB-FD1A-4BB7-8E93-B3FA1CDE1DA0}" presName="Name0" presStyleCnt="0">
        <dgm:presLayoutVars>
          <dgm:dir/>
          <dgm:animLvl val="lvl"/>
          <dgm:resizeHandles val="exact"/>
        </dgm:presLayoutVars>
      </dgm:prSet>
      <dgm:spPr/>
    </dgm:pt>
    <dgm:pt modelId="{651D9EDB-88AA-45E1-AAEB-8B29731B63E7}" type="pres">
      <dgm:prSet presAssocID="{8FB20602-AE7A-4A40-BF3E-831C98DFE211}" presName="linNode" presStyleCnt="0"/>
      <dgm:spPr/>
    </dgm:pt>
    <dgm:pt modelId="{8A46C8EF-EB4E-4D36-A90A-366F54379226}" type="pres">
      <dgm:prSet presAssocID="{8FB20602-AE7A-4A40-BF3E-831C98DFE211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34B9BB7F-E198-4AD4-9295-A5068E78FBEE}" type="presOf" srcId="{DA6CBBFB-FD1A-4BB7-8E93-B3FA1CDE1DA0}" destId="{A2F0252C-DB9F-4EF3-902A-A04F84A96EE6}" srcOrd="0" destOrd="0" presId="urn:microsoft.com/office/officeart/2005/8/layout/vList5"/>
    <dgm:cxn modelId="{F69808B4-5D5B-4A8F-92A6-D6806E38836D}" srcId="{DA6CBBFB-FD1A-4BB7-8E93-B3FA1CDE1DA0}" destId="{8FB20602-AE7A-4A40-BF3E-831C98DFE211}" srcOrd="0" destOrd="0" parTransId="{E40BC862-4B2E-4512-901D-FFBB2E46F015}" sibTransId="{89AAE258-08DE-4BA8-84F2-191CC2842CD2}"/>
    <dgm:cxn modelId="{B5A6F2BF-6405-4516-9409-29E85DBA4026}" type="presOf" srcId="{8FB20602-AE7A-4A40-BF3E-831C98DFE211}" destId="{8A46C8EF-EB4E-4D36-A90A-366F54379226}" srcOrd="0" destOrd="0" presId="urn:microsoft.com/office/officeart/2005/8/layout/vList5"/>
    <dgm:cxn modelId="{91C99586-5559-43E9-9328-ECBA07283DC1}" type="presParOf" srcId="{A2F0252C-DB9F-4EF3-902A-A04F84A96EE6}" destId="{651D9EDB-88AA-45E1-AAEB-8B29731B63E7}" srcOrd="0" destOrd="0" presId="urn:microsoft.com/office/officeart/2005/8/layout/vList5"/>
    <dgm:cxn modelId="{CCD88334-0822-40AE-8FDE-A62D3576788B}" type="presParOf" srcId="{651D9EDB-88AA-45E1-AAEB-8B29731B63E7}" destId="{8A46C8EF-EB4E-4D36-A90A-366F5437922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288" y="51590"/>
          <a:ext cx="3206426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Objective #1</a:t>
          </a:r>
        </a:p>
      </dsp:txBody>
      <dsp:txXfrm>
        <a:off x="3288" y="51590"/>
        <a:ext cx="3206426" cy="864000"/>
      </dsp:txXfrm>
    </dsp:sp>
    <dsp:sp modelId="{17CA1487-CDD9-4364-92F6-A11DBDAFE16C}">
      <dsp:nvSpPr>
        <dsp:cNvPr id="0" name=""/>
        <dsp:cNvSpPr/>
      </dsp:nvSpPr>
      <dsp:spPr>
        <a:xfrm>
          <a:off x="3288" y="915590"/>
          <a:ext cx="3206426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evaluate the hardware required to implement the system.</a:t>
          </a:r>
        </a:p>
      </dsp:txBody>
      <dsp:txXfrm>
        <a:off x="3288" y="915590"/>
        <a:ext cx="3206426" cy="2470500"/>
      </dsp:txXfrm>
    </dsp:sp>
    <dsp:sp modelId="{055A5EAB-EAE0-4501-8649-31F112FF9AD5}">
      <dsp:nvSpPr>
        <dsp:cNvPr id="0" name=""/>
        <dsp:cNvSpPr/>
      </dsp:nvSpPr>
      <dsp:spPr>
        <a:xfrm>
          <a:off x="3658614" y="51590"/>
          <a:ext cx="3206426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Objective #2</a:t>
          </a:r>
        </a:p>
      </dsp:txBody>
      <dsp:txXfrm>
        <a:off x="3658614" y="51590"/>
        <a:ext cx="3206426" cy="864000"/>
      </dsp:txXfrm>
    </dsp:sp>
    <dsp:sp modelId="{E4FD5043-5612-43C5-B6AE-CCD431549399}">
      <dsp:nvSpPr>
        <dsp:cNvPr id="0" name=""/>
        <dsp:cNvSpPr/>
      </dsp:nvSpPr>
      <dsp:spPr>
        <a:xfrm>
          <a:off x="3658614" y="915590"/>
          <a:ext cx="3206426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acquire components and assemble a prototype of the system.</a:t>
          </a:r>
        </a:p>
      </dsp:txBody>
      <dsp:txXfrm>
        <a:off x="3658614" y="915590"/>
        <a:ext cx="3206426" cy="2470500"/>
      </dsp:txXfrm>
    </dsp:sp>
    <dsp:sp modelId="{23D06E36-F688-4B37-8BB8-73015E665B0E}">
      <dsp:nvSpPr>
        <dsp:cNvPr id="0" name=""/>
        <dsp:cNvSpPr/>
      </dsp:nvSpPr>
      <dsp:spPr>
        <a:xfrm>
          <a:off x="7313940" y="51590"/>
          <a:ext cx="3206426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Objective #3</a:t>
          </a:r>
        </a:p>
      </dsp:txBody>
      <dsp:txXfrm>
        <a:off x="7313940" y="51590"/>
        <a:ext cx="3206426" cy="864000"/>
      </dsp:txXfrm>
    </dsp:sp>
    <dsp:sp modelId="{EA81ED6A-A7EA-4137-A3DC-D16E79F1B938}">
      <dsp:nvSpPr>
        <dsp:cNvPr id="0" name=""/>
        <dsp:cNvSpPr/>
      </dsp:nvSpPr>
      <dsp:spPr>
        <a:xfrm>
          <a:off x="7313940" y="915590"/>
          <a:ext cx="3206426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test and analyze the performance of the system.</a:t>
          </a:r>
        </a:p>
      </dsp:txBody>
      <dsp:txXfrm>
        <a:off x="7313940" y="915590"/>
        <a:ext cx="3206426" cy="2470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69098" y="-2583765"/>
          <a:ext cx="933963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Expert interviews</a:t>
          </a:r>
        </a:p>
      </dsp:txBody>
      <dsp:txXfrm rot="-5400000">
        <a:off x="3566160" y="164765"/>
        <a:ext cx="6294248" cy="842779"/>
      </dsp:txXfrm>
    </dsp:sp>
    <dsp:sp modelId="{3230722F-B757-4673-BD2F-9D4BAB5CEE8D}">
      <dsp:nvSpPr>
        <dsp:cNvPr id="0" name=""/>
        <dsp:cNvSpPr/>
      </dsp:nvSpPr>
      <dsp:spPr>
        <a:xfrm>
          <a:off x="0" y="2427"/>
          <a:ext cx="3566160" cy="116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Consultancy/research?</a:t>
          </a:r>
        </a:p>
      </dsp:txBody>
      <dsp:txXfrm>
        <a:off x="56990" y="59417"/>
        <a:ext cx="3452180" cy="1053474"/>
      </dsp:txXfrm>
    </dsp:sp>
    <dsp:sp modelId="{329ECF1A-78BE-41CB-B252-8011825B67CD}">
      <dsp:nvSpPr>
        <dsp:cNvPr id="0" name=""/>
        <dsp:cNvSpPr/>
      </dsp:nvSpPr>
      <dsp:spPr>
        <a:xfrm rot="5400000">
          <a:off x="6269098" y="-1357937"/>
          <a:ext cx="933963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Protues design suite</a:t>
          </a:r>
        </a:p>
      </dsp:txBody>
      <dsp:txXfrm rot="-5400000">
        <a:off x="3566160" y="1390593"/>
        <a:ext cx="6294248" cy="842779"/>
      </dsp:txXfrm>
    </dsp:sp>
    <dsp:sp modelId="{8A3FE5E4-2689-4041-B2C5-C63BC276A3EF}">
      <dsp:nvSpPr>
        <dsp:cNvPr id="0" name=""/>
        <dsp:cNvSpPr/>
      </dsp:nvSpPr>
      <dsp:spPr>
        <a:xfrm>
          <a:off x="0" y="1228254"/>
          <a:ext cx="3566160" cy="116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Simulation/Design?</a:t>
          </a:r>
        </a:p>
      </dsp:txBody>
      <dsp:txXfrm>
        <a:off x="56990" y="1285244"/>
        <a:ext cx="3452180" cy="1053474"/>
      </dsp:txXfrm>
    </dsp:sp>
    <dsp:sp modelId="{A66EBD3D-E7C5-421C-B8B5-728648057DDC}">
      <dsp:nvSpPr>
        <dsp:cNvPr id="0" name=""/>
        <dsp:cNvSpPr/>
      </dsp:nvSpPr>
      <dsp:spPr>
        <a:xfrm rot="5400000">
          <a:off x="6269098" y="-132110"/>
          <a:ext cx="933963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Arduino IDE</a:t>
          </a:r>
        </a:p>
      </dsp:txBody>
      <dsp:txXfrm rot="-5400000">
        <a:off x="3566160" y="2616420"/>
        <a:ext cx="6294248" cy="842779"/>
      </dsp:txXfrm>
    </dsp:sp>
    <dsp:sp modelId="{1C763A21-352A-41D1-A2E2-E305DABA275D}">
      <dsp:nvSpPr>
        <dsp:cNvPr id="0" name=""/>
        <dsp:cNvSpPr/>
      </dsp:nvSpPr>
      <dsp:spPr>
        <a:xfrm>
          <a:off x="0" y="2454082"/>
          <a:ext cx="3566160" cy="116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Programming?</a:t>
          </a:r>
        </a:p>
      </dsp:txBody>
      <dsp:txXfrm>
        <a:off x="56990" y="2511072"/>
        <a:ext cx="3452180" cy="1053474"/>
      </dsp:txXfrm>
    </dsp:sp>
    <dsp:sp modelId="{95E0557D-F0A1-4F38-8083-55DE7503164F}">
      <dsp:nvSpPr>
        <dsp:cNvPr id="0" name=""/>
        <dsp:cNvSpPr/>
      </dsp:nvSpPr>
      <dsp:spPr>
        <a:xfrm rot="5400000">
          <a:off x="6269098" y="1093717"/>
          <a:ext cx="933963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Single MVP </a:t>
          </a:r>
        </a:p>
      </dsp:txBody>
      <dsp:txXfrm rot="-5400000">
        <a:off x="3566160" y="3842247"/>
        <a:ext cx="6294248" cy="842779"/>
      </dsp:txXfrm>
    </dsp:sp>
    <dsp:sp modelId="{B9324B26-5FF5-4FF7-9073-66103CBE8481}">
      <dsp:nvSpPr>
        <dsp:cNvPr id="0" name=""/>
        <dsp:cNvSpPr/>
      </dsp:nvSpPr>
      <dsp:spPr>
        <a:xfrm>
          <a:off x="0" y="3679909"/>
          <a:ext cx="3566160" cy="116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Assembly/testing?</a:t>
          </a:r>
        </a:p>
      </dsp:txBody>
      <dsp:txXfrm>
        <a:off x="56990" y="3736899"/>
        <a:ext cx="3452180" cy="1053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6C8EF-EB4E-4D36-A90A-366F54379226}">
      <dsp:nvSpPr>
        <dsp:cNvPr id="0" name=""/>
        <dsp:cNvSpPr/>
      </dsp:nvSpPr>
      <dsp:spPr>
        <a:xfrm>
          <a:off x="3169919" y="0"/>
          <a:ext cx="3566159" cy="1982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baseline="0"/>
            <a:t>THANK YOU</a:t>
          </a:r>
          <a:endParaRPr lang="en-UG" sz="6200" kern="1200"/>
        </a:p>
      </dsp:txBody>
      <dsp:txXfrm>
        <a:off x="3266716" y="96797"/>
        <a:ext cx="3372565" cy="1789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06056"/>
            <a:ext cx="8791575" cy="272294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Rockwell" panose="02060603020205020403" pitchFamily="18" charset="0"/>
              </a:rPr>
              <a:t>IMPROVED AIR QUALITY MONITORING SYSTEM IN THE POST-HARVEST FACILITIES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0044" y="442956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student name 1&gt;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student name 2&gt;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4C6221D-7500-362B-B8A2-02E0ECF9A272}"/>
              </a:ext>
            </a:extLst>
          </p:cNvPr>
          <p:cNvGraphicFramePr/>
          <p:nvPr/>
        </p:nvGraphicFramePr>
        <p:xfrm>
          <a:off x="1143001" y="2681705"/>
          <a:ext cx="9905998" cy="1982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087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primary role of post-harvest facilities is to store agricultural produce</a:t>
            </a: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acceptable practice to reduce quality loss is to use mechanical aeration by fans</a:t>
            </a: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Aeration modifies temperature, humidity and atmospheric composition to it’s will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Post-harvest storage facilities lack controlled aeration mechanisms</a:t>
            </a:r>
          </a:p>
          <a:p>
            <a:pPr lvl="1"/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Traditional aeration systems lack the aspect of control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Harvests end up too chilly or too dry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Amounting to post harvest loss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08" y="1088020"/>
            <a:ext cx="10523655" cy="1664913"/>
          </a:xfrm>
        </p:spPr>
        <p:txBody>
          <a:bodyPr>
            <a:normAutofit fontScale="90000"/>
          </a:bodyPr>
          <a:lstStyle/>
          <a:p>
            <a:r>
              <a:rPr lang="en-US" sz="40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design, test and implement a system that will improve storage harvest quality within a storage facility through aeration.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939464"/>
              </p:ext>
            </p:extLst>
          </p:nvPr>
        </p:nvGraphicFramePr>
        <p:xfrm>
          <a:off x="831109" y="2974694"/>
          <a:ext cx="10523656" cy="3437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2E9A046-0AB3-067A-7DCF-FF728168A014}"/>
              </a:ext>
            </a:extLst>
          </p:cNvPr>
          <p:cNvSpPr txBox="1">
            <a:spLocks/>
          </p:cNvSpPr>
          <p:nvPr/>
        </p:nvSpPr>
        <p:spPr>
          <a:xfrm>
            <a:off x="1316962" y="296356"/>
            <a:ext cx="9905998" cy="677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Rockwell" panose="02060603020205020403" pitchFamily="18" charset="0"/>
              </a:rPr>
              <a:t>OBJECTIVES </a:t>
            </a: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729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739" y="2249487"/>
            <a:ext cx="7910672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feasibility of the system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Practicability of the system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Adoptability by the users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 level of training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83" y="236553"/>
            <a:ext cx="9905998" cy="71257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640428"/>
              </p:ext>
            </p:extLst>
          </p:nvPr>
        </p:nvGraphicFramePr>
        <p:xfrm>
          <a:off x="1141413" y="1250066"/>
          <a:ext cx="9906000" cy="484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36" y="201829"/>
            <a:ext cx="10132329" cy="70099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BLOCK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7B5F5F-79D3-E139-7A6C-BA5224BDF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030" y="1170674"/>
            <a:ext cx="9340770" cy="53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36" y="201829"/>
            <a:ext cx="10132329" cy="70099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ACTIVITY 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727C6-988E-E6EE-952B-03AD8DD5DD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2" y="1109723"/>
            <a:ext cx="10535856" cy="526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9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36" y="201829"/>
            <a:ext cx="10132329" cy="70099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PROPOSED BUDGET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E3D628-236B-49FE-837E-3BFA0CED0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89562"/>
              </p:ext>
            </p:extLst>
          </p:nvPr>
        </p:nvGraphicFramePr>
        <p:xfrm>
          <a:off x="914399" y="1064871"/>
          <a:ext cx="10440366" cy="5069714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5220183">
                  <a:extLst>
                    <a:ext uri="{9D8B030D-6E8A-4147-A177-3AD203B41FA5}">
                      <a16:colId xmlns:a16="http://schemas.microsoft.com/office/drawing/2014/main" val="1920033400"/>
                    </a:ext>
                  </a:extLst>
                </a:gridCol>
                <a:gridCol w="5220183">
                  <a:extLst>
                    <a:ext uri="{9D8B030D-6E8A-4147-A177-3AD203B41FA5}">
                      <a16:colId xmlns:a16="http://schemas.microsoft.com/office/drawing/2014/main" val="4174069955"/>
                    </a:ext>
                  </a:extLst>
                </a:gridCol>
              </a:tblGrid>
              <a:tr h="5052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ITEM</a:t>
                      </a:r>
                      <a:endParaRPr lang="en-U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PRICE (Shs)</a:t>
                      </a:r>
                      <a:endParaRPr lang="en-U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3572342"/>
                  </a:ext>
                </a:extLst>
              </a:tr>
              <a:tr h="5071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MICROCONTROLLER UNIT</a:t>
                      </a:r>
                      <a:endParaRPr lang="en-U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55000</a:t>
                      </a:r>
                      <a:endParaRPr lang="en-U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325291"/>
                  </a:ext>
                </a:extLst>
              </a:tr>
              <a:tr h="5071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COMMUNICATION MODULE</a:t>
                      </a:r>
                      <a:endParaRPr lang="en-U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50000</a:t>
                      </a:r>
                      <a:endParaRPr lang="en-U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161998"/>
                  </a:ext>
                </a:extLst>
              </a:tr>
              <a:tr h="5071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TEMPERATURE SENSOR</a:t>
                      </a:r>
                      <a:endParaRPr lang="en-U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25000</a:t>
                      </a:r>
                      <a:endParaRPr lang="en-U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0521831"/>
                  </a:ext>
                </a:extLst>
              </a:tr>
              <a:tr h="5071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HUMIDITY SENSOR</a:t>
                      </a:r>
                      <a:endParaRPr lang="en-U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25000</a:t>
                      </a:r>
                      <a:endParaRPr lang="en-U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4120795"/>
                  </a:ext>
                </a:extLst>
              </a:tr>
              <a:tr h="5071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FANS (2)</a:t>
                      </a:r>
                      <a:endParaRPr lang="en-U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60000</a:t>
                      </a:r>
                      <a:endParaRPr lang="en-U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085175"/>
                  </a:ext>
                </a:extLst>
              </a:tr>
              <a:tr h="5071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POWER SUPPLY UNIT</a:t>
                      </a:r>
                      <a:endParaRPr lang="en-U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50000</a:t>
                      </a:r>
                      <a:endParaRPr lang="en-U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3729345"/>
                  </a:ext>
                </a:extLst>
              </a:tr>
              <a:tr h="5071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CONSULTANCY</a:t>
                      </a:r>
                      <a:endParaRPr lang="en-U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100000</a:t>
                      </a:r>
                      <a:endParaRPr lang="en-U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6802978"/>
                  </a:ext>
                </a:extLst>
              </a:tr>
              <a:tr h="5071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COMMUNICATION &amp; TRANSPORT</a:t>
                      </a:r>
                      <a:endParaRPr lang="en-U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100000</a:t>
                      </a:r>
                      <a:endParaRPr lang="en-U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3919260"/>
                  </a:ext>
                </a:extLst>
              </a:tr>
              <a:tr h="5071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TOTAL</a:t>
                      </a:r>
                      <a:endParaRPr lang="en-U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465000</a:t>
                      </a:r>
                      <a:endParaRPr lang="en-UG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177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1083</TotalTime>
  <Words>234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Rockwell</vt:lpstr>
      <vt:lpstr>Tahoma</vt:lpstr>
      <vt:lpstr>Times New Roman</vt:lpstr>
      <vt:lpstr>Tw Cen MT</vt:lpstr>
      <vt:lpstr>Wingdings</vt:lpstr>
      <vt:lpstr>Circuit</vt:lpstr>
      <vt:lpstr>IMPROVED AIR QUALITY MONITORING SYSTEM IN THE POST-HARVEST FACILITIES</vt:lpstr>
      <vt:lpstr>Background</vt:lpstr>
      <vt:lpstr>Problem STATEMENT</vt:lpstr>
      <vt:lpstr>To design, test and implement a system that will improve storage harvest quality within a storage facility through aeration. </vt:lpstr>
      <vt:lpstr>JUSTIFICATION</vt:lpstr>
      <vt:lpstr>methodology</vt:lpstr>
      <vt:lpstr>BLOCK DIAGRAM</vt:lpstr>
      <vt:lpstr>ACTIVITY PLAN</vt:lpstr>
      <vt:lpstr>PROPOSED BUDGET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Emmanuel Haboya</dc:creator>
  <cp:lastModifiedBy>Emmanuel Haboya</cp:lastModifiedBy>
  <cp:revision>3</cp:revision>
  <dcterms:created xsi:type="dcterms:W3CDTF">2024-11-14T01:23:50Z</dcterms:created>
  <dcterms:modified xsi:type="dcterms:W3CDTF">2024-11-14T19:27:15Z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