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Play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gB2YW2zPKROEg05fb0EitXUhG1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905DA7-8299-41AD-AE4A-21FDAA7271B8}">
  <a:tblStyle styleId="{8D905DA7-8299-41AD-AE4A-21FDAA7271B8}" styleName="Table_0">
    <a:wholeTbl>
      <a:tcTxStyle b="off" i="off">
        <a:font>
          <a:latin typeface="Walbaum Display"/>
          <a:ea typeface="Walbaum Display"/>
          <a:cs typeface="Walbaum Display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8F5"/>
          </a:solidFill>
        </a:fill>
      </a:tcStyle>
    </a:wholeTbl>
    <a:band1H>
      <a:tcTxStyle/>
      <a:tcStyle>
        <a:fill>
          <a:solidFill>
            <a:srgbClr val="D0CEEA"/>
          </a:solidFill>
        </a:fill>
      </a:tcStyle>
    </a:band1H>
    <a:band2H>
      <a:tcTxStyle/>
    </a:band2H>
    <a:band1V>
      <a:tcTxStyle/>
      <a:tcStyle>
        <a:fill>
          <a:solidFill>
            <a:srgbClr val="D0CEEA"/>
          </a:solidFill>
        </a:fill>
      </a:tcStyle>
    </a:band1V>
    <a:band2V>
      <a:tcTxStyle/>
    </a:band2V>
    <a:lastCol>
      <a:tcTxStyle b="on" i="off">
        <a:font>
          <a:latin typeface="Walbaum Display"/>
          <a:ea typeface="Walbaum Display"/>
          <a:cs typeface="Walbaum Display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Walbaum Display"/>
          <a:ea typeface="Walbaum Display"/>
          <a:cs typeface="Walbaum Display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Walbaum Display"/>
          <a:ea typeface="Walbaum Display"/>
          <a:cs typeface="Walbaum Display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Walbaum Display"/>
          <a:ea typeface="Walbaum Display"/>
          <a:cs typeface="Walbaum Display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font" Target="fonts/Play-bold.fntdata"/><Relationship Id="rId10" Type="http://schemas.openxmlformats.org/officeDocument/2006/relationships/font" Target="fonts/Play-regular.fntdata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646de340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4646de3401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646de3401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4646de3401_3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46de3401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4646de3401_3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/>
          <p:nvPr/>
        </p:nvSpPr>
        <p:spPr>
          <a:xfrm>
            <a:off x="5318308" y="0"/>
            <a:ext cx="6873692" cy="6858000"/>
          </a:xfrm>
          <a:custGeom>
            <a:rect b="b" l="l" r="r" t="t"/>
            <a:pathLst>
              <a:path extrusionOk="0" h="6858000" w="6873692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6" name="Google Shape;16;p10"/>
          <p:cNvSpPr txBox="1"/>
          <p:nvPr>
            <p:ph type="ctrTitle"/>
          </p:nvPr>
        </p:nvSpPr>
        <p:spPr>
          <a:xfrm>
            <a:off x="1143000" y="1181098"/>
            <a:ext cx="8986580" cy="2832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143000" y="5463522"/>
            <a:ext cx="8986580" cy="650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lay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" name="Google Shape;21;p10"/>
          <p:cNvCxnSpPr/>
          <p:nvPr/>
        </p:nvCxnSpPr>
        <p:spPr>
          <a:xfrm>
            <a:off x="1188357" y="5151666"/>
            <a:ext cx="9822543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 rot="5400000">
            <a:off x="4312441" y="-837415"/>
            <a:ext cx="3567118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 rot="5400000">
            <a:off x="7296149" y="2146976"/>
            <a:ext cx="5029201" cy="247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 rot="5400000">
            <a:off x="2290864" y="-277238"/>
            <a:ext cx="5029201" cy="732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/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" type="body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1143000" y="1709738"/>
            <a:ext cx="852095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1143000" y="4589466"/>
            <a:ext cx="8520952" cy="813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lay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1143000" y="2339501"/>
            <a:ext cx="4798979" cy="3550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2" type="body"/>
          </p:nvPr>
        </p:nvSpPr>
        <p:spPr>
          <a:xfrm>
            <a:off x="6250020" y="2339501"/>
            <a:ext cx="4798980" cy="3550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type="title"/>
          </p:nvPr>
        </p:nvSpPr>
        <p:spPr>
          <a:xfrm>
            <a:off x="1143000" y="1133272"/>
            <a:ext cx="9905999" cy="846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" type="body"/>
          </p:nvPr>
        </p:nvSpPr>
        <p:spPr>
          <a:xfrm>
            <a:off x="1142999" y="2067127"/>
            <a:ext cx="4798980" cy="7101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lay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4"/>
          <p:cNvSpPr txBox="1"/>
          <p:nvPr>
            <p:ph idx="2" type="body"/>
          </p:nvPr>
        </p:nvSpPr>
        <p:spPr>
          <a:xfrm>
            <a:off x="1143001" y="2864795"/>
            <a:ext cx="4798978" cy="3025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3" type="body"/>
          </p:nvPr>
        </p:nvSpPr>
        <p:spPr>
          <a:xfrm>
            <a:off x="6250018" y="2067127"/>
            <a:ext cx="4798981" cy="7101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lay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4"/>
          <p:cNvSpPr txBox="1"/>
          <p:nvPr>
            <p:ph idx="4" type="body"/>
          </p:nvPr>
        </p:nvSpPr>
        <p:spPr>
          <a:xfrm>
            <a:off x="6250019" y="2864795"/>
            <a:ext cx="4798982" cy="3025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2019300" y="1322615"/>
            <a:ext cx="8175171" cy="4212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title"/>
          </p:nvPr>
        </p:nvSpPr>
        <p:spPr>
          <a:xfrm>
            <a:off x="1143000" y="1600200"/>
            <a:ext cx="3932237" cy="19649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None/>
              <a:defRPr sz="2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" type="body"/>
          </p:nvPr>
        </p:nvSpPr>
        <p:spPr>
          <a:xfrm>
            <a:off x="5627451" y="987425"/>
            <a:ext cx="5421548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"/>
              <a:buNone/>
              <a:defRPr sz="2800"/>
            </a:lvl2pPr>
            <a:lvl3pPr indent="-3810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7"/>
          <p:cNvSpPr txBox="1"/>
          <p:nvPr>
            <p:ph idx="2" type="body"/>
          </p:nvPr>
        </p:nvSpPr>
        <p:spPr>
          <a:xfrm>
            <a:off x="1143000" y="3662464"/>
            <a:ext cx="3932237" cy="2206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1"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7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/>
          <p:nvPr>
            <p:ph idx="2" type="pic"/>
          </p:nvPr>
        </p:nvSpPr>
        <p:spPr>
          <a:xfrm>
            <a:off x="5513614" y="987425"/>
            <a:ext cx="5535386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1143000" y="3657601"/>
            <a:ext cx="3932236" cy="2211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1"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8"/>
          <p:cNvSpPr txBox="1"/>
          <p:nvPr>
            <p:ph type="title"/>
          </p:nvPr>
        </p:nvSpPr>
        <p:spPr>
          <a:xfrm>
            <a:off x="1143000" y="1600201"/>
            <a:ext cx="3932236" cy="19594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None/>
              <a:defRPr sz="2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/>
          <p:nvPr/>
        </p:nvSpPr>
        <p:spPr>
          <a:xfrm>
            <a:off x="9749268" y="4070878"/>
            <a:ext cx="2442733" cy="2787123"/>
          </a:xfrm>
          <a:custGeom>
            <a:rect b="b" l="l" r="r" t="t"/>
            <a:pathLst>
              <a:path extrusionOk="0" h="2787123" w="244273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" name="Google Shape;7;p9"/>
          <p:cNvSpPr/>
          <p:nvPr/>
        </p:nvSpPr>
        <p:spPr>
          <a:xfrm rot="10800000">
            <a:off x="0" y="0"/>
            <a:ext cx="2442733" cy="2787123"/>
          </a:xfrm>
          <a:custGeom>
            <a:rect b="b" l="l" r="r" t="t"/>
            <a:pathLst>
              <a:path extrusionOk="0" h="2787123" w="244273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8" name="Google Shape;8;p9"/>
          <p:cNvCxnSpPr/>
          <p:nvPr/>
        </p:nvCxnSpPr>
        <p:spPr>
          <a:xfrm>
            <a:off x="1233837" y="6172200"/>
            <a:ext cx="9760638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" name="Google Shape;9;p9"/>
          <p:cNvSpPr txBox="1"/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b="0" i="0" sz="4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9"/>
          <p:cNvSpPr txBox="1"/>
          <p:nvPr>
            <p:ph idx="1" type="body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None/>
              <a:defRPr b="0" i="1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None/>
              <a:defRPr b="0" i="1" sz="1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143000" y="1181098"/>
            <a:ext cx="8986580" cy="2832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WEEK 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t/>
            </a:r>
            <a:endParaRPr/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Critical Path Method(CPM)</a:t>
            </a:r>
            <a:br>
              <a:rPr lang="en-US"/>
            </a:br>
            <a:r>
              <a:rPr lang="en-US"/>
              <a:t>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143000" y="5463522"/>
            <a:ext cx="8986580" cy="650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Project Management Continued..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646de3401_3_0"/>
          <p:cNvSpPr/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lay"/>
              <a:buNone/>
            </a:pPr>
            <a:r>
              <a:rPr lang="en-US" sz="2600">
                <a:solidFill>
                  <a:srgbClr val="FFFFFF"/>
                </a:solidFill>
              </a:rPr>
              <a:t>Question 1</a:t>
            </a:r>
            <a:endParaRPr/>
          </a:p>
        </p:txBody>
      </p:sp>
      <p:graphicFrame>
        <p:nvGraphicFramePr>
          <p:cNvPr id="96" name="Google Shape;96;g14646de3401_3_0"/>
          <p:cNvGraphicFramePr/>
          <p:nvPr/>
        </p:nvGraphicFramePr>
        <p:xfrm>
          <a:off x="4038600" y="144074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{8D905DA7-8299-41AD-AE4A-21FDAA7271B8}</a:tableStyleId>
              </a:tblPr>
              <a:tblGrid>
                <a:gridCol w="2004800"/>
                <a:gridCol w="2956025"/>
                <a:gridCol w="2354375"/>
              </a:tblGrid>
              <a:tr h="49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Activity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Predecessor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Duration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</a:tr>
              <a:tr h="49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A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(None)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5 months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</a:tr>
              <a:tr h="49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B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(None)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3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</a:tr>
              <a:tr h="49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C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(None)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4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</a:tr>
              <a:tr h="49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D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A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2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</a:tr>
              <a:tr h="49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E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C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4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</a:tr>
              <a:tr h="49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F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A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5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</a:tr>
              <a:tr h="49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G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B,D,E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6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46de3401_3_5"/>
          <p:cNvSpPr/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lay"/>
              <a:buNone/>
            </a:pPr>
            <a:r>
              <a:rPr lang="en-US" sz="2600">
                <a:solidFill>
                  <a:srgbClr val="FFFFFF"/>
                </a:solidFill>
              </a:rPr>
              <a:t>Question 2</a:t>
            </a:r>
            <a:endParaRPr/>
          </a:p>
        </p:txBody>
      </p:sp>
      <p:graphicFrame>
        <p:nvGraphicFramePr>
          <p:cNvPr id="102" name="Google Shape;102;g14646de3401_3_5"/>
          <p:cNvGraphicFramePr/>
          <p:nvPr/>
        </p:nvGraphicFramePr>
        <p:xfrm>
          <a:off x="4038600" y="144074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{8D905DA7-8299-41AD-AE4A-21FDAA7271B8}</a:tableStyleId>
              </a:tblPr>
              <a:tblGrid>
                <a:gridCol w="2004800"/>
                <a:gridCol w="2956025"/>
                <a:gridCol w="2354375"/>
              </a:tblGrid>
              <a:tr h="49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Activity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Predecessor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Duration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</a:tr>
              <a:tr h="49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A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(None)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5 months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</a:tr>
              <a:tr h="49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B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</a:tr>
              <a:tr h="49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C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A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</a:tr>
              <a:tr h="49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D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B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6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</a:tr>
              <a:tr h="49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E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3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</a:tr>
              <a:tr h="49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F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D,E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</a:tr>
              <a:tr h="49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646de3401_3_10"/>
          <p:cNvSpPr/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lay"/>
              <a:buNone/>
            </a:pPr>
            <a:r>
              <a:rPr lang="en-US" sz="2600">
                <a:solidFill>
                  <a:srgbClr val="FFFFFF"/>
                </a:solidFill>
              </a:rPr>
              <a:t>Question 3</a:t>
            </a:r>
            <a:endParaRPr/>
          </a:p>
        </p:txBody>
      </p:sp>
      <p:graphicFrame>
        <p:nvGraphicFramePr>
          <p:cNvPr id="108" name="Google Shape;108;g14646de3401_3_10"/>
          <p:cNvGraphicFramePr/>
          <p:nvPr/>
        </p:nvGraphicFramePr>
        <p:xfrm>
          <a:off x="4038600" y="144074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{8D905DA7-8299-41AD-AE4A-21FDAA7271B8}</a:tableStyleId>
              </a:tblPr>
              <a:tblGrid>
                <a:gridCol w="2004800"/>
                <a:gridCol w="2956025"/>
                <a:gridCol w="2354375"/>
              </a:tblGrid>
              <a:tr h="49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Activity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Predecessor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Duration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</a:tr>
              <a:tr h="49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A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(None)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5 months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</a:tr>
              <a:tr h="49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B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(None)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2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</a:tr>
              <a:tr h="49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C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A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4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</a:tr>
              <a:tr h="49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D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B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6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</a:tr>
              <a:tr h="49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E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A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3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</a:tr>
              <a:tr h="49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F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C,D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3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</a:tr>
              <a:tr h="49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G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E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/>
                        <a:t>5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00" marB="19600" marR="19600" marL="1960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gattaVTI">
  <a:themeElements>
    <a:clrScheme name="AnalogousFromDarkSeedLeftStep">
      <a:dk1>
        <a:srgbClr val="000000"/>
      </a:dk1>
      <a:lt1>
        <a:srgbClr val="FFFFFF"/>
      </a:lt1>
      <a:dk2>
        <a:srgbClr val="1C322F"/>
      </a:dk2>
      <a:lt2>
        <a:srgbClr val="E7E8E2"/>
      </a:lt2>
      <a:accent1>
        <a:srgbClr val="564AC6"/>
      </a:accent1>
      <a:accent2>
        <a:srgbClr val="3860B4"/>
      </a:accent2>
      <a:accent3>
        <a:srgbClr val="4AA5C6"/>
      </a:accent3>
      <a:accent4>
        <a:srgbClr val="38B4A1"/>
      </a:accent4>
      <a:accent5>
        <a:srgbClr val="45B877"/>
      </a:accent5>
      <a:accent6>
        <a:srgbClr val="38B43A"/>
      </a:accent6>
      <a:hlink>
        <a:srgbClr val="31946C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2021-11-24T09:34:57Z</dcterms:created>
  <dc:creator>Rubin Thapa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0x0101006BEBE9F2B5C5CC47AD93410E64318977</vt:lpwstr>
  </property>
</Properties>
</file>