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3749675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Inter" panose="020B0604020202020204" charset="0"/>
      <p:regular r:id="rId39"/>
      <p:bold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hdJcnhm2uMial70GfAfGhhgch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6" y="438"/>
      </p:cViewPr>
      <p:guideLst>
        <p:guide orient="horz" pos="11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1842bd7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161842bd7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61842bd7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161842bd7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1842bd7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161842bd7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1842bd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161842bd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1842bd7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161842bd7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1842bd7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161842bd7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1842bd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1842bd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1842bd7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161842bd7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61842bd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1161842bd7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1842bd7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161842bd7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1842bd7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61842bd7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842bd7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1842bd7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1842bd7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161842bd7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1842bd7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161842bd7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61842bd7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161842bd7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61842bd7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61842bd7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1842bd7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161842bd7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61842bd7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161842bd7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61842bd7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161842bd7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1842bd7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161842bd7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ca56d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096ca56d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1842bd7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161842bd7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1842bd7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1161842bd7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1842b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61842b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1842bd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61842bd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1842bd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61842bd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61842bd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161842bd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1842bd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1842bd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1842bd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161842bd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 rot="5400000">
            <a:off x="7723011" y="-222343"/>
            <a:ext cx="1198278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spcFirstLastPara="1" wrap="square" lIns="66650" tIns="66650" rIns="66650" bIns="666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1"/>
              <a:buFont typeface="Arial"/>
              <a:buNone/>
            </a:pPr>
            <a:endParaRPr sz="102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4"/>
          <p:cNvGrpSpPr/>
          <p:nvPr/>
        </p:nvGrpSpPr>
        <p:grpSpPr>
          <a:xfrm>
            <a:off x="1" y="358"/>
            <a:ext cx="5153705" cy="3743040"/>
            <a:chOff x="0" y="75"/>
            <a:chExt cx="5153705" cy="5152950"/>
          </a:xfrm>
        </p:grpSpPr>
        <p:sp>
          <p:nvSpPr>
            <p:cNvPr id="12" name="Google Shape;12;p3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3537150" y="1150673"/>
            <a:ext cx="5017500" cy="11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916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5083950" y="2861319"/>
            <a:ext cx="3470700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3"/>
          <p:cNvGrpSpPr/>
          <p:nvPr/>
        </p:nvGrpSpPr>
        <p:grpSpPr>
          <a:xfrm>
            <a:off x="4406400" y="0"/>
            <a:ext cx="4737600" cy="3749358"/>
            <a:chOff x="4406400" y="0"/>
            <a:chExt cx="4737600" cy="5143065"/>
          </a:xfrm>
        </p:grpSpPr>
        <p:sp>
          <p:nvSpPr>
            <p:cNvPr id="107" name="Google Shape;107;p4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3"/>
          <p:cNvSpPr txBox="1">
            <a:spLocks noGrp="1"/>
          </p:cNvSpPr>
          <p:nvPr>
            <p:ph type="title" hasCustomPrompt="1"/>
          </p:nvPr>
        </p:nvSpPr>
        <p:spPr>
          <a:xfrm>
            <a:off x="823850" y="936544"/>
            <a:ext cx="4776000" cy="94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832"/>
            </a:lvl9pPr>
          </a:lstStyle>
          <a:p>
            <a:r>
              <a:t>xx%</a:t>
            </a:r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1"/>
          </p:nvPr>
        </p:nvSpPr>
        <p:spPr>
          <a:xfrm>
            <a:off x="823850" y="1926870"/>
            <a:ext cx="4776000" cy="88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43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5"/>
          <p:cNvGrpSpPr/>
          <p:nvPr/>
        </p:nvGrpSpPr>
        <p:grpSpPr>
          <a:xfrm>
            <a:off x="0" y="277755"/>
            <a:ext cx="1037850" cy="740887"/>
            <a:chOff x="0" y="381001"/>
            <a:chExt cx="1037850" cy="1016288"/>
          </a:xfrm>
        </p:grpSpPr>
        <p:sp>
          <p:nvSpPr>
            <p:cNvPr id="21" name="Google Shape;21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1297500" y="287049"/>
            <a:ext cx="7038900" cy="66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1297500" y="1142763"/>
            <a:ext cx="7038900" cy="212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6"/>
          <p:cNvGrpSpPr/>
          <p:nvPr/>
        </p:nvGrpSpPr>
        <p:grpSpPr>
          <a:xfrm>
            <a:off x="1" y="3009781"/>
            <a:ext cx="698925" cy="499123"/>
            <a:chOff x="0" y="3785672"/>
            <a:chExt cx="698925" cy="684657"/>
          </a:xfrm>
        </p:grpSpPr>
        <p:sp>
          <p:nvSpPr>
            <p:cNvPr id="28" name="Google Shape;28;p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812725" y="3138671"/>
            <a:ext cx="6936000" cy="38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7"/>
          <p:cNvGrpSpPr/>
          <p:nvPr/>
        </p:nvGrpSpPr>
        <p:grpSpPr>
          <a:xfrm>
            <a:off x="4406400" y="0"/>
            <a:ext cx="4737600" cy="3749358"/>
            <a:chOff x="4406400" y="0"/>
            <a:chExt cx="4737600" cy="5143065"/>
          </a:xfrm>
        </p:grpSpPr>
        <p:sp>
          <p:nvSpPr>
            <p:cNvPr id="34" name="Google Shape;34;p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23850" y="1496663"/>
            <a:ext cx="4587000" cy="83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38"/>
          <p:cNvGrpSpPr/>
          <p:nvPr/>
        </p:nvGrpSpPr>
        <p:grpSpPr>
          <a:xfrm>
            <a:off x="0" y="277755"/>
            <a:ext cx="1037850" cy="740887"/>
            <a:chOff x="0" y="381001"/>
            <a:chExt cx="1037850" cy="1016288"/>
          </a:xfrm>
        </p:grpSpPr>
        <p:sp>
          <p:nvSpPr>
            <p:cNvPr id="56" name="Google Shape;56;p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38"/>
          <p:cNvSpPr txBox="1">
            <a:spLocks noGrp="1"/>
          </p:cNvSpPr>
          <p:nvPr>
            <p:ph type="title"/>
          </p:nvPr>
        </p:nvSpPr>
        <p:spPr>
          <a:xfrm>
            <a:off x="1297500" y="287049"/>
            <a:ext cx="7038900" cy="66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1"/>
          </p:nvPr>
        </p:nvSpPr>
        <p:spPr>
          <a:xfrm>
            <a:off x="1297500" y="1142763"/>
            <a:ext cx="3403200" cy="212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2"/>
          </p:nvPr>
        </p:nvSpPr>
        <p:spPr>
          <a:xfrm>
            <a:off x="4933221" y="1142763"/>
            <a:ext cx="3403200" cy="212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9"/>
          <p:cNvGrpSpPr/>
          <p:nvPr/>
        </p:nvGrpSpPr>
        <p:grpSpPr>
          <a:xfrm>
            <a:off x="0" y="277755"/>
            <a:ext cx="1037850" cy="740887"/>
            <a:chOff x="0" y="381001"/>
            <a:chExt cx="1037850" cy="1016288"/>
          </a:xfrm>
        </p:grpSpPr>
        <p:sp>
          <p:nvSpPr>
            <p:cNvPr id="64" name="Google Shape;64;p3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1297500" y="287049"/>
            <a:ext cx="7038900" cy="66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0"/>
          <p:cNvGrpSpPr/>
          <p:nvPr/>
        </p:nvGrpSpPr>
        <p:grpSpPr>
          <a:xfrm>
            <a:off x="0" y="277755"/>
            <a:ext cx="1037850" cy="740887"/>
            <a:chOff x="0" y="381001"/>
            <a:chExt cx="1037850" cy="1016288"/>
          </a:xfrm>
        </p:grpSpPr>
        <p:sp>
          <p:nvSpPr>
            <p:cNvPr id="70" name="Google Shape;70;p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1297500" y="287049"/>
            <a:ext cx="3798900" cy="108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1297500" y="1438013"/>
            <a:ext cx="3798900" cy="17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1"/>
          <p:cNvGrpSpPr/>
          <p:nvPr/>
        </p:nvGrpSpPr>
        <p:grpSpPr>
          <a:xfrm>
            <a:off x="4406400" y="0"/>
            <a:ext cx="4737600" cy="3749675"/>
            <a:chOff x="4406400" y="0"/>
            <a:chExt cx="4737600" cy="5143500"/>
          </a:xfrm>
        </p:grpSpPr>
        <p:sp>
          <p:nvSpPr>
            <p:cNvPr id="77" name="Google Shape;77;p4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823850" y="631890"/>
            <a:ext cx="4587000" cy="25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42"/>
          <p:cNvGrpSpPr/>
          <p:nvPr/>
        </p:nvGrpSpPr>
        <p:grpSpPr>
          <a:xfrm>
            <a:off x="0" y="277755"/>
            <a:ext cx="1037850" cy="740887"/>
            <a:chOff x="0" y="381001"/>
            <a:chExt cx="1037850" cy="1016288"/>
          </a:xfrm>
        </p:grpSpPr>
        <p:sp>
          <p:nvSpPr>
            <p:cNvPr id="99" name="Google Shape;99;p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21"/>
                <a:buFont typeface="Arial"/>
                <a:buNone/>
              </a:pPr>
              <a:endParaRPr sz="102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>
            <a:off x="1297500" y="1208939"/>
            <a:ext cx="3036300" cy="127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50"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ubTitle" idx="1"/>
          </p:nvPr>
        </p:nvSpPr>
        <p:spPr>
          <a:xfrm>
            <a:off x="1297500" y="2579246"/>
            <a:ext cx="3036300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47"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2"/>
          </p:nvPr>
        </p:nvSpPr>
        <p:spPr>
          <a:xfrm>
            <a:off x="4648200" y="1236843"/>
            <a:ext cx="3676800" cy="171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324429"/>
            <a:ext cx="8520600" cy="41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840168"/>
            <a:ext cx="8520600" cy="249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3399543"/>
            <a:ext cx="548700" cy="2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9"/>
              <a:buFont typeface="Arial"/>
              <a:buNone/>
              <a:defRPr sz="729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3501058" y="1272528"/>
            <a:ext cx="4353404" cy="11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Software Engineering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"/>
          <p:cNvSpPr txBox="1">
            <a:spLocks noGrp="1"/>
          </p:cNvSpPr>
          <p:nvPr>
            <p:ph type="subTitle" idx="1"/>
          </p:nvPr>
        </p:nvSpPr>
        <p:spPr>
          <a:xfrm>
            <a:off x="3501058" y="1033356"/>
            <a:ext cx="2530183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66" dirty="0" smtClean="0">
                <a:latin typeface="Inter"/>
                <a:ea typeface="Inter"/>
                <a:cs typeface="Inter"/>
                <a:sym typeface="Inter"/>
              </a:rPr>
              <a:t>CS5002NP</a:t>
            </a:r>
            <a:endParaRPr sz="1166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1842bd7a_0_32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Behavioural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8" name="Google Shape;188;g1161842bd7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487" y="1065500"/>
            <a:ext cx="3005025" cy="24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1842bd7a_0_38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Behavioural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g1161842bd7a_0_38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Depict the elements that are dependent on time and convey dynamic concepts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Resemble the verbs present in the English language and the relationships that connect them, conveying the passage of time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1842bd7a_0_43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Behavioural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g1161842bd7a_0_43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Activity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Use case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State machine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Timing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Sequence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Collaboration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Interaction overview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1842bd7a_0_53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g1161842bd7a_0_53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Represent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the details of a system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 and the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person that uses it</a:t>
            </a:r>
            <a:endParaRPr sz="1600" b="1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Specify the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expected behavior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, not the exact method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Design a system from the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end user’s perspective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 </a:t>
            </a:r>
            <a:endParaRPr sz="1600"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161842bd7a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387" y="405438"/>
            <a:ext cx="3999749" cy="26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161842bd7a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233" y="1388475"/>
            <a:ext cx="1324575" cy="6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161842bd7a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238" y="465019"/>
            <a:ext cx="1324575" cy="69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161842bd7a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9238" y="2311925"/>
            <a:ext cx="1324561" cy="6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161842bd7a_0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5474" y="833325"/>
            <a:ext cx="3136139" cy="180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61842bd7a_0_86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Notations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g1161842bd7a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463" y="1090836"/>
            <a:ext cx="3703074" cy="241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1842bd7a_0_93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Notations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g1161842bd7a_0_93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Use Case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System Functions/Processes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Verb + Noun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4" name="Google Shape;234;g1161842bd7a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775" y="1252457"/>
            <a:ext cx="2140775" cy="1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61842bd7a_0_99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Notations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g1161842bd7a_0_99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Actor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Interact with use case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Named by Noun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Plays a role in the business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1" name="Google Shape;241;g1161842bd7a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463" y="731900"/>
            <a:ext cx="2714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61842bd7a_0_107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Notations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g1161842bd7a_0_107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Communication Link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-US" sz="1400">
                <a:latin typeface="Inter"/>
                <a:ea typeface="Inter"/>
                <a:cs typeface="Inter"/>
                <a:sym typeface="Inter"/>
              </a:rPr>
              <a:t>Use to connect actors to use cases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-US" sz="1400">
                <a:latin typeface="Inter"/>
                <a:ea typeface="Inter"/>
                <a:cs typeface="Inter"/>
                <a:sym typeface="Inter"/>
              </a:rPr>
              <a:t>Indicating that the actor and the use case communicate with one another using messages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1842bd7a_0_113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Notations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g1161842bd7a_0_113"/>
          <p:cNvSpPr txBox="1">
            <a:spLocks noGrp="1"/>
          </p:cNvSpPr>
          <p:nvPr>
            <p:ph type="body" idx="1"/>
          </p:nvPr>
        </p:nvSpPr>
        <p:spPr>
          <a:xfrm>
            <a:off x="1217700" y="1142825"/>
            <a:ext cx="46371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Boundary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-US" sz="1400">
                <a:latin typeface="Inter"/>
                <a:ea typeface="Inter"/>
                <a:cs typeface="Inter"/>
                <a:sym typeface="Inter"/>
              </a:rPr>
              <a:t>Entire System as defined in the required document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-US" sz="1400">
                <a:latin typeface="Inter"/>
                <a:ea typeface="Inter"/>
                <a:cs typeface="Inter"/>
                <a:sym typeface="Inter"/>
              </a:rPr>
              <a:t>Use to enclose all the use cases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4" name="Google Shape;254;g1161842bd7a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125" y="608663"/>
            <a:ext cx="1812250" cy="25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445" cy="54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Agendas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Unified Modeling Language</a:t>
            </a:r>
            <a:endParaRPr sz="1600" b="1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Different types of Unified Modeling Language</a:t>
            </a:r>
            <a:endParaRPr sz="1600" b="1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b="1"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Use Case Diagram</a:t>
            </a:r>
            <a:endParaRPr sz="160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1161842bd7a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87" y="96337"/>
            <a:ext cx="5445024" cy="3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161842bd7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925"/>
            <a:ext cx="8839202" cy="2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1842bd7a_0_124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g1161842bd7a_0_124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Association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Generalization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Extends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Includes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61842bd7a_0_129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g1161842bd7a_0_129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 fontScale="85000" lnSpcReduction="20000"/>
          </a:bodyPr>
          <a:lstStyle/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Association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09562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Present in every use case diagram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9562" algn="l" rtl="0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An actor involved with a use case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9562" algn="l" rtl="0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Identified through a simple line or a line with arrows at both ends.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1161842bd7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13" y="152400"/>
            <a:ext cx="6842987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1842bd7a_0_142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g1161842bd7a_0_142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 fontScale="9250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Generalization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Parent-child relationship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Child is an enhancement of parent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Identified as a directed arrow with a triangle arrowhead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Can be further divided into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828800" lvl="3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Generalization of an actor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828800" lvl="3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Generalization of a use case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1842bd7a_0_147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g1161842bd7a_0_147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Generalization of an Actor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g1161842bd7a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943" y="1574400"/>
            <a:ext cx="3068424" cy="19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61842bd7a_0_154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g1161842bd7a_0_154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Generalization of an Use Cases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g1161842bd7a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98" y="1604725"/>
            <a:ext cx="3018024" cy="18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61842bd7a_0_162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g1161842bd7a_0_162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Extends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Shows optional functionality or system behavior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Presented in a use case diagram through a dotted arrow with the label extends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61842bd7a_0_167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g1161842bd7a_0_167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Extends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g1161842bd7a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800" y="1142825"/>
            <a:ext cx="5246800" cy="2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6ca56d28_0_7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Unified Modeling Language (UML)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g1096ca56d28_0_7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regulated modelling language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 that consists of several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Specify, construct, visualise, and document different aspects of software systems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61842bd7a_0_173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" name="Google Shape;320;g1161842bd7a_0_173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Includes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Adds additional functionality which is not specified in the base use case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Presented in a use case diagram through a dotted arrow with the label include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61842bd7a_0_178"/>
          <p:cNvSpPr txBox="1">
            <a:spLocks noGrp="1"/>
          </p:cNvSpPr>
          <p:nvPr>
            <p:ph type="title"/>
          </p:nvPr>
        </p:nvSpPr>
        <p:spPr>
          <a:xfrm>
            <a:off x="1217701" y="484600"/>
            <a:ext cx="6249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Use Case Diagrams - Relationships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g1161842bd7a_0_178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Includes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g1161842bd7a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499" y="1040675"/>
            <a:ext cx="2979525" cy="23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ctrTitle"/>
          </p:nvPr>
        </p:nvSpPr>
        <p:spPr>
          <a:xfrm>
            <a:off x="3652311" y="1382531"/>
            <a:ext cx="2549108" cy="6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THANK YOU!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1842bd7a_0_0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Unified Modeling Language (UML)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g1161842bd7a_0_0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Collection of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best engineering practices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 that successfully model large and complex systems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Help project teams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communicate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explore potential design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, and </a:t>
            </a:r>
            <a:r>
              <a:rPr lang="en-US" sz="1600" b="1">
                <a:latin typeface="Inter"/>
                <a:ea typeface="Inter"/>
                <a:cs typeface="Inter"/>
                <a:sym typeface="Inter"/>
              </a:rPr>
              <a:t>validate the architecture design</a:t>
            </a:r>
            <a:r>
              <a:rPr lang="en-US" sz="1600">
                <a:latin typeface="Inter"/>
                <a:ea typeface="Inter"/>
                <a:cs typeface="Inter"/>
                <a:sym typeface="Inter"/>
              </a:rPr>
              <a:t> of the software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1842bd7a_0_5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UML - Characteristics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g1161842bd7a_0_5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Generalised Modeling Language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Different from programming language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Pictorial Language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Unlimited Application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1842bd7a_0_10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UML - Types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g1161842bd7a_0_10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Structural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Behavioural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1842bd7a_0_15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Structural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9" name="Google Shape;169;g1161842bd7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02" y="246788"/>
            <a:ext cx="7385025" cy="3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161842bd7a_0_15"/>
          <p:cNvSpPr txBox="1"/>
          <p:nvPr/>
        </p:nvSpPr>
        <p:spPr>
          <a:xfrm>
            <a:off x="1749114" y="246788"/>
            <a:ext cx="6322200" cy="13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Classes, objects, packages, physical nodes, components and interfaces</a:t>
            </a:r>
            <a:endParaRPr sz="20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1842bd7a_0_22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Structural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g1161842bd7a_0_22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Depict the static structure of different elements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Used extensively in documenting the software architecture of a software system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1842bd7a_0_27"/>
          <p:cNvSpPr txBox="1">
            <a:spLocks noGrp="1"/>
          </p:cNvSpPr>
          <p:nvPr>
            <p:ph type="title"/>
          </p:nvPr>
        </p:nvSpPr>
        <p:spPr>
          <a:xfrm>
            <a:off x="1217695" y="484611"/>
            <a:ext cx="5131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Structural Diagram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g1161842bd7a_0_27"/>
          <p:cNvSpPr txBox="1">
            <a:spLocks noGrp="1"/>
          </p:cNvSpPr>
          <p:nvPr>
            <p:ph type="body" idx="1"/>
          </p:nvPr>
        </p:nvSpPr>
        <p:spPr>
          <a:xfrm>
            <a:off x="1217700" y="1142820"/>
            <a:ext cx="6894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50" tIns="66650" rIns="66650" bIns="6665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Composite Structure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Deployment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Package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Profile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Class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Object diagram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Component diagrams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494</Words>
  <Application>Microsoft Office PowerPoint</Application>
  <PresentationFormat>Custom</PresentationFormat>
  <Paragraphs>126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Montserrat</vt:lpstr>
      <vt:lpstr>Arial</vt:lpstr>
      <vt:lpstr>Inter</vt:lpstr>
      <vt:lpstr>Roboto</vt:lpstr>
      <vt:lpstr>Lato</vt:lpstr>
      <vt:lpstr>Focus</vt:lpstr>
      <vt:lpstr>Software Engineering</vt:lpstr>
      <vt:lpstr>Agendas</vt:lpstr>
      <vt:lpstr>Unified Modeling Language (UML)</vt:lpstr>
      <vt:lpstr>Unified Modeling Language (UML)</vt:lpstr>
      <vt:lpstr>UML - Characteristics</vt:lpstr>
      <vt:lpstr>UML - Types</vt:lpstr>
      <vt:lpstr>Structural Diagram</vt:lpstr>
      <vt:lpstr>Structural Diagram</vt:lpstr>
      <vt:lpstr>Structural Diagram</vt:lpstr>
      <vt:lpstr>Behavioural Diagram</vt:lpstr>
      <vt:lpstr>Behavioural Diagram</vt:lpstr>
      <vt:lpstr>Behavioural Diagram</vt:lpstr>
      <vt:lpstr>Use Case Diagrams</vt:lpstr>
      <vt:lpstr>PowerPoint Presentation</vt:lpstr>
      <vt:lpstr>Use Case Diagrams - Notations</vt:lpstr>
      <vt:lpstr>Use Case Diagrams - Notations</vt:lpstr>
      <vt:lpstr>Use Case Diagrams - Notations</vt:lpstr>
      <vt:lpstr>Use Case Diagrams - Notations</vt:lpstr>
      <vt:lpstr>Use Case Diagrams - Notations</vt:lpstr>
      <vt:lpstr>PowerPoint Presentation</vt:lpstr>
      <vt:lpstr>PowerPoint Presentation</vt:lpstr>
      <vt:lpstr>Use Case Diagrams - Relationships</vt:lpstr>
      <vt:lpstr>Use Case Diagrams - Relationships</vt:lpstr>
      <vt:lpstr>PowerPoint Presentation</vt:lpstr>
      <vt:lpstr>Use Case Diagrams - Relationships</vt:lpstr>
      <vt:lpstr>Use Case Diagrams - Relationships</vt:lpstr>
      <vt:lpstr>Use Case Diagrams - Relationships</vt:lpstr>
      <vt:lpstr>Use Case Diagrams - Relationships</vt:lpstr>
      <vt:lpstr>Use Case Diagrams - Relationships</vt:lpstr>
      <vt:lpstr>Use Case Diagrams - Relationships</vt:lpstr>
      <vt:lpstr>Use Case Diagrams - Relationships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sandeep gurung</cp:lastModifiedBy>
  <cp:revision>3</cp:revision>
  <dcterms:modified xsi:type="dcterms:W3CDTF">2023-02-15T04:32:32Z</dcterms:modified>
</cp:coreProperties>
</file>