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820"/>
    <a:srgbClr val="232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94FEF-79C7-422E-A922-ACD1692B101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DF485-1498-41DC-9C66-C452E182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2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A2D2-6391-4BAB-9928-083511536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39FD-1E9E-477A-8F95-D927DC346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410BE6-6051-4AFE-AFF4-7999E7C017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645622" cy="5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FD17-469E-4118-ADD9-06E1099F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C36284E-61B8-4122-AC1E-B572CA972CA2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EAAF1BC-6013-400C-9DAD-E7AF9B1E5259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6071773-6ADB-4380-B441-D721170DD658}" type="datetime4">
              <a:rPr lang="en-US" smtClean="0"/>
              <a:t>September 25, 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5B752B5-CA32-4586-87B7-D395212F9B0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A83CF9-4AC0-4B22-9BF9-06F35110AF4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4F9D62-346B-4C18-9220-CB0440DCB0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4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C907-33B4-46EC-AAC4-6F658682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B1A6-0C8E-4105-964F-1C328EE8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77BD9-197B-4D7A-929C-6E390622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B52B5-3CDE-45DC-9AA6-8BD30958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CFCD-924C-4308-8AC7-22CE34D17AD4}" type="datetime4">
              <a:rPr lang="en-US" smtClean="0"/>
              <a:t>September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F136-63B3-4D75-81E7-306359B3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E3160-1A5B-40FF-95F9-F31E1A94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D728-7C25-4072-A556-DBFBB2F97AB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03C550-4AAA-433F-ABFC-4FBE78E983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9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79E9-C129-4971-BC48-5F382D7A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75D42-7564-4395-98BF-D079B6BC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97EC2-2354-477D-81D5-543850558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FA876-B639-4A8D-A36D-7DCA779F1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EF7B0-D3D0-42B6-81CF-5757F4D35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615A3-E928-4C1D-ABA2-3B9001C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51F1-3282-47F9-9630-51C6D66CC659}" type="datetime4">
              <a:rPr lang="en-US" smtClean="0"/>
              <a:t>September 25,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E4AD8-E42C-4977-A4C4-B55A99AB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B9334-4219-408C-BDAC-398C81AE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D728-7C25-4072-A556-DBFBB2F97ABB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2D76B9-EE34-40B9-8A5B-1784B0F1D8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618601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9FF3-783A-416D-9AFB-5F4E510B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4A02F-F19E-41CF-9DA4-C1210B9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ED7E-853D-416C-9682-8FC91A46527D}" type="datetime4">
              <a:rPr lang="en-US" smtClean="0"/>
              <a:t>September 25,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3A5FE-2FA6-44C4-9A46-09AE0936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76CBF-F67B-4046-A493-6840DF9F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D728-7C25-4072-A556-DBFBB2F97ABB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BA7E3D-9AEB-4048-B541-650EFEB62B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0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4E404-D328-47EE-9B00-8AA3FABB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6C46-9347-4BA3-B499-5C6FE32C8ABC}" type="datetime4">
              <a:rPr lang="en-US" smtClean="0"/>
              <a:t>September 25,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F642B-A5ED-4DE9-9A81-CCB20097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24F3-FD99-4B11-95C7-E4E5D2C5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D728-7C25-4072-A556-DBFBB2F97AB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D2658E-508B-4B06-B686-DEF37D5AFC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5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in Background Stripes" descr="A picture containing street, person, riding, lamp&#10;&#10;Description automatically generated">
            <a:extLst>
              <a:ext uri="{FF2B5EF4-FFF2-40B4-BE49-F238E27FC236}">
                <a16:creationId xmlns:a16="http://schemas.microsoft.com/office/drawing/2014/main" id="{15DF2449-310B-43C0-AA27-1EE3150895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DE1C5E-2D11-4E4C-A035-C81BD21BF2BD}"/>
              </a:ext>
            </a:extLst>
          </p:cNvPr>
          <p:cNvSpPr/>
          <p:nvPr userDrawn="1"/>
        </p:nvSpPr>
        <p:spPr>
          <a:xfrm>
            <a:off x="-82210" y="-1714"/>
            <a:ext cx="12103694" cy="685971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7000">
                <a:schemeClr val="bg1">
                  <a:alpha val="10000"/>
                </a:schemeClr>
              </a:gs>
              <a:gs pos="80000">
                <a:schemeClr val="bg1">
                  <a:alpha val="8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B8604-4AFF-4F0D-AB12-85D96567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6D771-5FD7-49C1-8720-9AB6766E9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0B47-8451-48EF-A92D-BFFD0A40C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E311-D08E-43DA-A05D-2C1937680823}" type="datetime4">
              <a:rPr lang="en-US" smtClean="0"/>
              <a:t>September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D184-CB70-402F-849C-31C167A99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// kindly go to 'INSERT &gt; Header &amp; Footer' to change these options.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6632-8711-439A-9AD4-9C69CB290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|   </a:t>
            </a:r>
            <a:fld id="{22ACD728-7C25-4072-A556-DBFBB2F97AB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5C874A-C389-4997-BA68-DED38AFCCC4C}"/>
              </a:ext>
            </a:extLst>
          </p:cNvPr>
          <p:cNvGrpSpPr/>
          <p:nvPr userDrawn="1"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0C38C2-457F-493C-8AE6-3C8A20F341C1}"/>
                </a:ext>
              </a:extLst>
            </p:cNvPr>
            <p:cNvSpPr/>
            <p:nvPr userDrawn="1"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>
              <a:solidFill>
                <a:srgbClr val="232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397171-31CB-4C84-87E6-2B302AFD8D8B}"/>
                </a:ext>
              </a:extLst>
            </p:cNvPr>
            <p:cNvSpPr/>
            <p:nvPr userDrawn="1"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>
              <a:solidFill>
                <a:srgbClr val="DA18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125339-68CB-4ED5-8F65-BCC22B56B8A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4" y="6341526"/>
            <a:ext cx="464545" cy="456971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576928-50DB-406D-A473-92B75A4663E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5" y="6326116"/>
            <a:ext cx="1152377" cy="335187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7C2C4DC6-3C70-473B-BA77-2A76E65D8AD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01" y="6341526"/>
            <a:ext cx="867700" cy="3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152" userDrawn="1">
          <p15:clr>
            <a:srgbClr val="F26B43"/>
          </p15:clr>
        </p15:guide>
        <p15:guide id="3" orient="horz" pos="4248" userDrawn="1">
          <p15:clr>
            <a:srgbClr val="F26B43"/>
          </p15:clr>
        </p15:guide>
        <p15:guide id="4" pos="72" userDrawn="1">
          <p15:clr>
            <a:srgbClr val="F26B43"/>
          </p15:clr>
        </p15:guide>
        <p15:guide id="5" pos="96" userDrawn="1">
          <p15:clr>
            <a:srgbClr val="F26B43"/>
          </p15:clr>
        </p15:guide>
        <p15:guide id="6" orient="horz" pos="144" userDrawn="1">
          <p15:clr>
            <a:srgbClr val="F26B43"/>
          </p15:clr>
        </p15:guide>
        <p15:guide id="7" orient="horz" pos="1008" userDrawn="1">
          <p15:clr>
            <a:srgbClr val="F26B43"/>
          </p15:clr>
        </p15:guide>
        <p15:guide id="8" orient="horz" pos="1080" userDrawn="1">
          <p15:clr>
            <a:srgbClr val="F26B43"/>
          </p15:clr>
        </p15:guide>
        <p15:guide id="9" orient="horz" pos="3912" userDrawn="1">
          <p15:clr>
            <a:srgbClr val="F26B43"/>
          </p15:clr>
        </p15:guide>
        <p15:guide id="10" pos="6720" userDrawn="1">
          <p15:clr>
            <a:srgbClr val="F26B43"/>
          </p15:clr>
        </p15:guide>
        <p15:guide id="11" pos="6624" userDrawn="1">
          <p15:clr>
            <a:srgbClr val="F26B43"/>
          </p15:clr>
        </p15:guide>
        <p15:guide id="12" pos="5904" userDrawn="1">
          <p15:clr>
            <a:srgbClr val="F26B43"/>
          </p15:clr>
        </p15:guide>
        <p15:guide id="13" orient="horz" pos="3984" userDrawn="1">
          <p15:clr>
            <a:srgbClr val="F26B43"/>
          </p15:clr>
        </p15:guide>
        <p15:guide id="14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baknol.com/strategic-management/the-growth-of-strategic-plann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81DE-142D-4122-84BD-24E19BF5F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3 Lab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BBF5A-3FAD-4DD6-8710-7BB75CAA4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Chapter </a:t>
            </a:r>
            <a:r>
              <a:rPr lang="en-US" b="1" dirty="0"/>
              <a:t>3</a:t>
            </a:r>
            <a:r>
              <a:rPr lang="en-US" b="1" smtClean="0"/>
              <a:t> </a:t>
            </a:r>
            <a:r>
              <a:rPr lang="en-US" b="1" dirty="0"/>
              <a:t>– </a:t>
            </a:r>
            <a:r>
              <a:rPr lang="en-US" b="1" dirty="0" smtClean="0"/>
              <a:t>Information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728024-BB37-4232-A4D0-32CA831A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Q1</a:t>
            </a:r>
            <a:r>
              <a:rPr lang="en-US" dirty="0"/>
              <a:t>) Should Information system necessarily mean computer system?</a:t>
            </a:r>
          </a:p>
          <a:p>
            <a:pPr marL="0" indent="0">
              <a:buNone/>
            </a:pPr>
            <a:r>
              <a:rPr lang="en-US" dirty="0"/>
              <a:t>Q2) Discuss an example or circumstance where Information system is aiding to the decision making.</a:t>
            </a:r>
          </a:p>
          <a:p>
            <a:pPr marL="0" indent="0">
              <a:buNone/>
            </a:pPr>
            <a:r>
              <a:rPr lang="en-US" dirty="0"/>
              <a:t>Q3) A clothing brand is planning to conduct its clothing business in the valley. It has planned to open 7 different outlets in various parts of the valley. It’s main products are T-shirt (Round and V neck), Pants(Jeans, cotton), Shirt(winter specific, summer specific) and shoes(leather, converse).Apart from the in-site sales, it is also trying to provide customers with provision to view products online and order with the availability of home delivery(not fully e-commerce based)</a:t>
            </a:r>
          </a:p>
          <a:p>
            <a:pPr marL="0" indent="0">
              <a:buNone/>
            </a:pPr>
            <a:r>
              <a:rPr lang="en-US" dirty="0"/>
              <a:t>From the systems perspective ,describe the decisions to be made in the </a:t>
            </a:r>
            <a:r>
              <a:rPr lang="en-US" dirty="0">
                <a:hlinkClick r:id="rId2" tooltip="The Growth of Strategic Planning"/>
              </a:rPr>
              <a:t>domain of strategic planning</a:t>
            </a:r>
            <a:r>
              <a:rPr lang="en-US" dirty="0"/>
              <a:t>, managerial and operational control? What information would be needed to make such decisions?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3C63E-F01A-47D7-AC36-B1B0D570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System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BB2D3-9C26-4CE8-B79C-4CC6C54B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September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78D51-508E-432E-AA99-E14156EC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// kindly go to 'INSERT &gt; Header &amp; Footer' to change these options.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E5A01-FC89-4C8B-A6C9-0993F84D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0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3C63E-F01A-47D7-AC36-B1B0D570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System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BB2D3-9C26-4CE8-B79C-4CC6C54B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4F08-C34B-49E4-94B8-9CFC0780105B}" type="datetime4">
              <a:rPr lang="en-US" smtClean="0"/>
              <a:t>September 25, 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E5A01-FC89-4C8B-A6C9-0993F84D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406" y="1727200"/>
            <a:ext cx="7990788" cy="449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8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3 Lab</vt:lpstr>
      <vt:lpstr>Information System</vt:lpstr>
      <vt:lpstr>Information System</vt:lpstr>
    </vt:vector>
  </TitlesOfParts>
  <Company>Islington Colelge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All Modules</dc:subject>
  <dc:creator>Akchayat Bikram Joshi</dc:creator>
  <cp:lastModifiedBy>sandeep</cp:lastModifiedBy>
  <cp:revision>52</cp:revision>
  <dcterms:created xsi:type="dcterms:W3CDTF">2020-07-29T02:48:43Z</dcterms:created>
  <dcterms:modified xsi:type="dcterms:W3CDTF">2020-09-25T08:13:47Z</dcterms:modified>
  <cp:category>Lecture, Tutorial and Workshop Template</cp:category>
</cp:coreProperties>
</file>