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5"/>
  </p:notesMasterIdLst>
  <p:sldIdLst>
    <p:sldId id="258" r:id="rId2"/>
    <p:sldId id="259" r:id="rId3"/>
    <p:sldId id="262" r:id="rId4"/>
    <p:sldId id="264" r:id="rId5"/>
    <p:sldId id="273" r:id="rId6"/>
    <p:sldId id="266" r:id="rId7"/>
    <p:sldId id="268" r:id="rId8"/>
    <p:sldId id="277" r:id="rId9"/>
    <p:sldId id="278" r:id="rId10"/>
    <p:sldId id="279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av Tandukar" userId="8cc6b617a3598b7e" providerId="LiveId" clId="{786AD2B4-8475-4CA6-A4E8-AEF12831F1F3}"/>
    <pc:docChg chg="modSld">
      <pc:chgData name="Hrishav Tandukar" userId="8cc6b617a3598b7e" providerId="LiveId" clId="{786AD2B4-8475-4CA6-A4E8-AEF12831F1F3}" dt="2022-02-20T04:51:45.727" v="32" actId="20577"/>
      <pc:docMkLst>
        <pc:docMk/>
      </pc:docMkLst>
      <pc:sldChg chg="modSp mod">
        <pc:chgData name="Hrishav Tandukar" userId="8cc6b617a3598b7e" providerId="LiveId" clId="{786AD2B4-8475-4CA6-A4E8-AEF12831F1F3}" dt="2022-02-20T04:51:45.727" v="32" actId="20577"/>
        <pc:sldMkLst>
          <pc:docMk/>
          <pc:sldMk cId="1231709400" sldId="258"/>
        </pc:sldMkLst>
        <pc:spChg chg="mod">
          <ac:chgData name="Hrishav Tandukar" userId="8cc6b617a3598b7e" providerId="LiveId" clId="{786AD2B4-8475-4CA6-A4E8-AEF12831F1F3}" dt="2022-02-20T04:51:45.727" v="32" actId="20577"/>
          <ac:spMkLst>
            <pc:docMk/>
            <pc:sldMk cId="1231709400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211-9F52-4E64-9579-5CEB8964D9F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3C8A-B589-4A75-8BD3-6ECA9D42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A0B-A1B1-4BB5-B71B-64A1865B7FD5}" type="datetime3">
              <a:rPr lang="en-US" smtClean="0"/>
              <a:t>5 June 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0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AFCE-1C59-40D2-9DA1-21904313C4EC}" type="datetime3">
              <a:rPr lang="en-US" smtClean="0"/>
              <a:t>5 June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5D7-405C-47AB-B661-C2D4E5FCA2DC}" type="datetime3">
              <a:rPr lang="en-US" smtClean="0"/>
              <a:t>5 June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4F9F-5B0F-4EED-A533-6967CEF1EFA4}" type="datetime3">
              <a:rPr lang="en-US" smtClean="0"/>
              <a:t>5 June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AE70-F868-426F-BCDA-89FCF2B89A6E}" type="datetime3">
              <a:rPr lang="en-US" smtClean="0"/>
              <a:t>5 June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AFCE-1C59-40D2-9DA1-21904313C4EC}" type="datetime3">
              <a:rPr lang="en-US" smtClean="0"/>
              <a:t>5 June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001" y="1488621"/>
            <a:ext cx="10709366" cy="207175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Lecture 1:</a:t>
            </a:r>
            <a:br>
              <a:rPr lang="en-US" sz="6600" dirty="0"/>
            </a:br>
            <a:r>
              <a:rPr lang="en-US" sz="66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923718"/>
            <a:ext cx="10058400" cy="1143000"/>
          </a:xfrm>
        </p:spPr>
        <p:txBody>
          <a:bodyPr/>
          <a:lstStyle/>
          <a:p>
            <a:pPr algn="r"/>
            <a:r>
              <a:rPr lang="en-US" cap="none" dirty="0"/>
              <a:t>Dipendra Thapa</a:t>
            </a:r>
          </a:p>
          <a:p>
            <a:pPr algn="r"/>
            <a:r>
              <a:rPr lang="en-US"/>
              <a:t>Dipendra.Thapa@icp</a:t>
            </a:r>
            <a:r>
              <a:rPr lang="en-US" cap="none"/>
              <a:t>.</a:t>
            </a:r>
            <a:r>
              <a:rPr lang="en-US" cap="none" dirty="0"/>
              <a:t>edu.np</a:t>
            </a:r>
          </a:p>
        </p:txBody>
      </p:sp>
    </p:spTree>
    <p:extLst>
      <p:ext uri="{BB962C8B-B14F-4D97-AF65-F5344CB8AC3E}">
        <p14:creationId xmlns:p14="http://schemas.microsoft.com/office/powerpoint/2010/main" val="12317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set of steps </a:t>
            </a:r>
            <a:r>
              <a:rPr lang="en-US" sz="2800" dirty="0"/>
              <a:t>defining how to find the </a:t>
            </a:r>
            <a:r>
              <a:rPr lang="en-US" sz="2800" i="1" dirty="0">
                <a:solidFill>
                  <a:srgbClr val="FF0000"/>
                </a:solidFill>
              </a:rPr>
              <a:t>solution to a problem</a:t>
            </a:r>
          </a:p>
          <a:p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set of steps </a:t>
            </a:r>
            <a:r>
              <a:rPr lang="en-US" sz="2800" dirty="0"/>
              <a:t>defining how to </a:t>
            </a:r>
            <a:r>
              <a:rPr lang="en-US" sz="2800" i="1" dirty="0">
                <a:solidFill>
                  <a:srgbClr val="FF0000"/>
                </a:solidFill>
              </a:rPr>
              <a:t>complete a particular task</a:t>
            </a:r>
          </a:p>
          <a:p>
            <a:r>
              <a:rPr lang="en-US" sz="2800" dirty="0"/>
              <a:t>An algorithm is basically a plan/blueprint to write a program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: an algorithm to add 2 numbers</a:t>
            </a:r>
          </a:p>
          <a:p>
            <a:r>
              <a:rPr lang="en-US" sz="2800" dirty="0"/>
              <a:t>Algorithms are written in steps, and can be further described using flowcharts and </a:t>
            </a:r>
            <a:r>
              <a:rPr lang="en-US" sz="2800" dirty="0" err="1"/>
              <a:t>pseudocode</a:t>
            </a:r>
            <a:r>
              <a:rPr lang="en-US" sz="2800" dirty="0"/>
              <a:t>  </a:t>
            </a:r>
          </a:p>
          <a:p>
            <a:pPr marL="11906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38138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Raw facts </a:t>
            </a:r>
            <a:r>
              <a:rPr lang="en-US" sz="2800" dirty="0">
                <a:ea typeface="Calibri"/>
                <a:cs typeface="Calibri"/>
                <a:sym typeface="Calibri"/>
              </a:rPr>
              <a:t>or </a:t>
            </a:r>
            <a:r>
              <a:rPr lang="en-US" sz="28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figures</a:t>
            </a:r>
            <a:r>
              <a:rPr lang="en-US" sz="2800" dirty="0">
                <a:ea typeface="Calibri"/>
                <a:cs typeface="Calibri"/>
                <a:sym typeface="Calibri"/>
              </a:rPr>
              <a:t> that exist in a variety of forms, e.g. numbers or text on a piece of paper or bits and bytes stored in computer (</a:t>
            </a:r>
            <a:r>
              <a:rPr lang="en-US" sz="2800" dirty="0"/>
              <a:t>0s and 1s)</a:t>
            </a:r>
          </a:p>
          <a:p>
            <a:pPr marL="457200" lvl="1" indent="-338138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en-US" sz="2800" dirty="0"/>
              <a:t>Computers can represent and store any kind of data in digital format</a:t>
            </a:r>
          </a:p>
          <a:p>
            <a:pPr marL="457200" lvl="1" indent="-338138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en-US" sz="2800" dirty="0"/>
              <a:t>Algorithms are used to process and transform data</a:t>
            </a:r>
          </a:p>
          <a:p>
            <a:pPr marL="457200" lvl="1" indent="-338138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en-US" sz="2800" dirty="0"/>
              <a:t>They utilize massive storage capacities and processing power of computers</a:t>
            </a:r>
          </a:p>
          <a:p>
            <a:pPr marL="119062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-338138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-338138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029" y="1976846"/>
            <a:ext cx="5355770" cy="366739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Useful information is generated from data after processing it</a:t>
            </a:r>
          </a:p>
          <a:p>
            <a:pPr algn="l"/>
            <a:r>
              <a:rPr lang="en-US" sz="2800" dirty="0"/>
              <a:t>There are massive amounts of data being generated everyday</a:t>
            </a:r>
          </a:p>
          <a:p>
            <a:pPr algn="l"/>
            <a:r>
              <a:rPr lang="en-US" sz="2800" dirty="0"/>
              <a:t>That data needs to be processed in order to extract useful information</a:t>
            </a: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10" y="825173"/>
            <a:ext cx="11508377" cy="790303"/>
          </a:xfrm>
        </p:spPr>
        <p:txBody>
          <a:bodyPr/>
          <a:lstStyle/>
          <a:p>
            <a:r>
              <a:rPr lang="en-US" dirty="0"/>
              <a:t>Data &amp;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1239" y="3863066"/>
            <a:ext cx="1981202" cy="7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84183" y="2720133"/>
            <a:ext cx="947057" cy="655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440" y="2720133"/>
            <a:ext cx="947057" cy="655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48311" y="2720133"/>
            <a:ext cx="947057" cy="655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9043" y="5142028"/>
            <a:ext cx="2565593" cy="6976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cxnSp>
        <p:nvCxnSpPr>
          <p:cNvPr id="13" name="Straight Arrow Connector 12"/>
          <p:cNvCxnSpPr>
            <a:stCxn id="9" idx="2"/>
            <a:endCxn id="8" idx="1"/>
          </p:cNvCxnSpPr>
          <p:nvPr/>
        </p:nvCxnSpPr>
        <p:spPr>
          <a:xfrm>
            <a:off x="1457712" y="3375253"/>
            <a:ext cx="473527" cy="8833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8" idx="0"/>
          </p:cNvCxnSpPr>
          <p:nvPr/>
        </p:nvCxnSpPr>
        <p:spPr>
          <a:xfrm>
            <a:off x="2921840" y="3375253"/>
            <a:ext cx="0" cy="4878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3"/>
          </p:cNvCxnSpPr>
          <p:nvPr/>
        </p:nvCxnSpPr>
        <p:spPr>
          <a:xfrm flipH="1">
            <a:off x="3912441" y="3375253"/>
            <a:ext cx="473528" cy="8833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2921840" y="4654215"/>
            <a:ext cx="0" cy="4878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2062" y="1787947"/>
            <a:ext cx="36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Information is created from data</a:t>
            </a:r>
          </a:p>
        </p:txBody>
      </p:sp>
    </p:spTree>
    <p:extLst>
      <p:ext uri="{BB962C8B-B14F-4D97-AF65-F5344CB8AC3E}">
        <p14:creationId xmlns:p14="http://schemas.microsoft.com/office/powerpoint/2010/main" val="7976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457200">
              <a:defRPr/>
            </a:pPr>
            <a:r>
              <a:rPr lang="en-US" sz="2800" b="1" i="1" dirty="0">
                <a:solidFill>
                  <a:srgbClr val="FF0000"/>
                </a:solidFill>
              </a:rPr>
              <a:t>Abstraction</a:t>
            </a:r>
            <a:r>
              <a:rPr lang="en-US" sz="2800" b="1" i="1" dirty="0"/>
              <a:t>:</a:t>
            </a:r>
            <a:r>
              <a:rPr lang="en-US" sz="2800" i="1" dirty="0"/>
              <a:t> </a:t>
            </a:r>
            <a:r>
              <a:rPr lang="en-US" sz="2800" dirty="0"/>
              <a:t>The distinction between the </a:t>
            </a:r>
            <a:r>
              <a:rPr lang="en-US" sz="2800" i="1" dirty="0">
                <a:solidFill>
                  <a:srgbClr val="FF0000"/>
                </a:solidFill>
              </a:rPr>
              <a:t>external appearance </a:t>
            </a:r>
            <a:r>
              <a:rPr lang="en-US" sz="2800" dirty="0"/>
              <a:t>of an entity and the details of the entity’s </a:t>
            </a:r>
            <a:r>
              <a:rPr lang="en-US" sz="2800" i="1" dirty="0">
                <a:solidFill>
                  <a:srgbClr val="FF0000"/>
                </a:solidFill>
              </a:rPr>
              <a:t>internal composition</a:t>
            </a:r>
            <a:r>
              <a:rPr lang="en-US" sz="2800" i="1" dirty="0"/>
              <a:t>.</a:t>
            </a:r>
          </a:p>
          <a:p>
            <a:pPr marL="432000" indent="-457200">
              <a:defRPr/>
            </a:pPr>
            <a:r>
              <a:rPr lang="en-US" sz="2800" b="1" i="1" dirty="0">
                <a:solidFill>
                  <a:srgbClr val="FF0000"/>
                </a:solidFill>
              </a:rPr>
              <a:t>Interface</a:t>
            </a:r>
            <a:r>
              <a:rPr lang="en-US" sz="2800" b="1" i="1" dirty="0"/>
              <a:t>: </a:t>
            </a:r>
            <a:r>
              <a:rPr lang="en-US" sz="2800" dirty="0"/>
              <a:t>A tool that allows the entity to be used without concern for its internal properties.</a:t>
            </a:r>
          </a:p>
          <a:p>
            <a:pPr marL="432000" lvl="0" indent="-457200">
              <a:defRPr/>
            </a:pPr>
            <a:r>
              <a:rPr lang="en-US" sz="2800" dirty="0">
                <a:ea typeface="Calibri"/>
                <a:cs typeface="Calibri"/>
                <a:sym typeface="Calibri"/>
              </a:rPr>
              <a:t>For example, you want to send an email to your friend that lives abroad. How do you do it?</a:t>
            </a:r>
          </a:p>
          <a:p>
            <a:pPr marL="432000" indent="-457200">
              <a:defRPr/>
            </a:pPr>
            <a:r>
              <a:rPr lang="en-US" sz="2800" dirty="0">
                <a:ea typeface="Calibri"/>
                <a:cs typeface="Calibri"/>
                <a:sym typeface="Calibri"/>
              </a:rPr>
              <a:t>You open your email account and then type your email. Your friend also needs to open his email account and then read it.</a:t>
            </a:r>
          </a:p>
          <a:p>
            <a:pPr marL="432000" lvl="0" indent="-457200">
              <a:defRPr/>
            </a:pPr>
            <a:r>
              <a:rPr lang="en-US" sz="2800" dirty="0">
                <a:ea typeface="Calibri"/>
                <a:cs typeface="Calibri"/>
                <a:sym typeface="Calibri"/>
              </a:rPr>
              <a:t>But do you know the processes involved? No. Because both you and your friend only see the outer </a:t>
            </a:r>
            <a:r>
              <a:rPr lang="en-US" sz="2800" b="1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interface</a:t>
            </a:r>
            <a:r>
              <a:rPr lang="en-US" sz="2800" dirty="0">
                <a:ea typeface="Calibri"/>
                <a:cs typeface="Calibri"/>
                <a:sym typeface="Calibri"/>
              </a:rPr>
              <a:t>. This is called </a:t>
            </a:r>
            <a:r>
              <a:rPr lang="en-US" sz="2800" b="1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abstraction</a:t>
            </a:r>
            <a:r>
              <a:rPr lang="en-US" sz="2800" dirty="0">
                <a:ea typeface="Calibri"/>
                <a:cs typeface="Calibri"/>
                <a:sym typeface="Calibri"/>
              </a:rPr>
              <a:t>.</a:t>
            </a:r>
          </a:p>
          <a:p>
            <a:pPr marL="432000" indent="-457200">
              <a:defRPr/>
            </a:pPr>
            <a:endParaRPr lang="en-US" sz="3000" dirty="0">
              <a:ea typeface="Calibri"/>
              <a:cs typeface="Calibri"/>
              <a:sym typeface="Calibri"/>
            </a:endParaRPr>
          </a:p>
          <a:p>
            <a:pPr marL="432000" indent="-457200">
              <a:defRPr/>
            </a:pPr>
            <a:endParaRPr lang="en-US" sz="3000" dirty="0">
              <a:ea typeface="Calibri"/>
              <a:cs typeface="Calibri"/>
              <a:sym typeface="Calibri"/>
            </a:endParaRPr>
          </a:p>
          <a:p>
            <a:pPr marL="432000" lvl="0" indent="-457200">
              <a:defRPr/>
            </a:pPr>
            <a:endParaRPr lang="en-US" sz="3000" dirty="0">
              <a:ea typeface="Calibri"/>
              <a:cs typeface="Calibri"/>
              <a:sym typeface="Calibri"/>
            </a:endParaRPr>
          </a:p>
          <a:p>
            <a:pPr marL="432000" indent="-457200">
              <a:defRPr/>
            </a:pP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i="1" dirty="0">
                <a:solidFill>
                  <a:srgbClr val="FF0000"/>
                </a:solidFill>
              </a:rPr>
              <a:t>Programming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broadly referred to as: </a:t>
            </a:r>
          </a:p>
          <a:p>
            <a:pPr lvl="1">
              <a:defRPr/>
            </a:pPr>
            <a:r>
              <a:rPr lang="en-US" sz="2800" dirty="0"/>
              <a:t>Translating human intentions into executable algorithms</a:t>
            </a:r>
          </a:p>
          <a:p>
            <a:pPr lvl="1">
              <a:defRPr/>
            </a:pPr>
            <a:r>
              <a:rPr lang="en-US" sz="2800" dirty="0"/>
              <a:t>Abstractions in a </a:t>
            </a:r>
            <a:r>
              <a:rPr lang="en-US" sz="2800" b="1" i="1" dirty="0">
                <a:solidFill>
                  <a:srgbClr val="FF0000"/>
                </a:solidFill>
              </a:rPr>
              <a:t>programming language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allows humans to reason and encode solutions to complex problems without knowing the details of the actual solution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 descr="Image result fo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82" y="3636721"/>
            <a:ext cx="4262119" cy="25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Profound impact in the way information is:</a:t>
            </a:r>
          </a:p>
          <a:p>
            <a:pPr lvl="1">
              <a:defRPr/>
            </a:pPr>
            <a:r>
              <a:rPr lang="en-US" sz="2600" dirty="0"/>
              <a:t>Stored</a:t>
            </a:r>
          </a:p>
          <a:p>
            <a:pPr lvl="1">
              <a:defRPr/>
            </a:pPr>
            <a:r>
              <a:rPr lang="en-US" sz="2600" dirty="0"/>
              <a:t>Retrieved</a:t>
            </a:r>
          </a:p>
          <a:p>
            <a:pPr lvl="1">
              <a:defRPr/>
            </a:pPr>
            <a:r>
              <a:rPr lang="en-US" sz="2600" dirty="0"/>
              <a:t>Shared </a:t>
            </a:r>
          </a:p>
          <a:p>
            <a:pPr lvl="1">
              <a:defRPr/>
            </a:pPr>
            <a:r>
              <a:rPr lang="en-US" sz="2600" dirty="0"/>
              <a:t>Used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Image result for comput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79" y="2118859"/>
            <a:ext cx="4358640" cy="38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743577"/>
            <a:ext cx="6772705" cy="42544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600" dirty="0"/>
              <a:t>Computer science is inherently creative</a:t>
            </a:r>
          </a:p>
          <a:p>
            <a:pPr lvl="1">
              <a:defRPr/>
            </a:pPr>
            <a:r>
              <a:rPr lang="en-US" sz="2600" dirty="0"/>
              <a:t>Discovering and applying algorithms to solve problems is an essential human activity</a:t>
            </a:r>
          </a:p>
          <a:p>
            <a:pPr lvl="1">
              <a:defRPr/>
            </a:pPr>
            <a:r>
              <a:rPr lang="en-US" sz="2600" dirty="0"/>
              <a:t>Basically making computers do our work to make our lives easier, </a:t>
            </a:r>
            <a:r>
              <a:rPr lang="en-US" sz="2600" i="1" dirty="0" err="1"/>
              <a:t>eg</a:t>
            </a:r>
            <a:r>
              <a:rPr lang="en-US" sz="2600" i="1" dirty="0"/>
              <a:t>: self-driving cars</a:t>
            </a:r>
          </a:p>
          <a:p>
            <a:pPr lvl="1">
              <a:defRPr/>
            </a:pPr>
            <a:r>
              <a:rPr lang="en-US" sz="2600" dirty="0"/>
              <a:t>Extends the forms of expression in many ways – i.e., digital art/media, collaborative working through online platforms, </a:t>
            </a:r>
            <a:r>
              <a:rPr lang="en-US" sz="2600" dirty="0" err="1"/>
              <a:t>etc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Image result for crea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95" y="3546045"/>
            <a:ext cx="4354805" cy="26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95" y="323659"/>
            <a:ext cx="4354805" cy="27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8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5" y="1905001"/>
            <a:ext cx="11541034" cy="396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/>
              <a:t>Business and Technology</a:t>
            </a:r>
          </a:p>
          <a:p>
            <a:pPr>
              <a:defRPr/>
            </a:pPr>
            <a:r>
              <a:rPr lang="en-US" sz="2600" dirty="0"/>
              <a:t>Social, ethical, legal impacts including:</a:t>
            </a:r>
          </a:p>
          <a:p>
            <a:pPr lvl="1">
              <a:defRPr/>
            </a:pPr>
            <a:r>
              <a:rPr lang="en-US" sz="2600" dirty="0"/>
              <a:t>Security concerns and cybercrime</a:t>
            </a:r>
          </a:p>
          <a:p>
            <a:pPr lvl="1">
              <a:defRPr/>
            </a:pPr>
            <a:r>
              <a:rPr lang="en-US" sz="2600" dirty="0"/>
              <a:t>Issues of software ownership and liabilities</a:t>
            </a:r>
          </a:p>
          <a:p>
            <a:pPr lvl="1">
              <a:defRPr/>
            </a:pPr>
            <a:r>
              <a:rPr lang="en-US" sz="2600" dirty="0"/>
              <a:t>Social impact of database technology</a:t>
            </a:r>
          </a:p>
          <a:p>
            <a:pPr lvl="1">
              <a:defRPr/>
            </a:pPr>
            <a:r>
              <a:rPr lang="en-US" sz="2600" dirty="0"/>
              <a:t>Consequences of robotics, Artificial Intelligence (AI) in general</a:t>
            </a:r>
          </a:p>
          <a:p>
            <a:pPr>
              <a:defRPr/>
            </a:pPr>
            <a:r>
              <a:rPr lang="en-US" sz="2600" dirty="0"/>
              <a:t>Health impacts:</a:t>
            </a:r>
          </a:p>
          <a:p>
            <a:pPr lvl="1">
              <a:defRPr/>
            </a:pPr>
            <a:r>
              <a:rPr lang="en-US" sz="2600" dirty="0"/>
              <a:t>Addiction, Neurosis and Emotional life</a:t>
            </a:r>
          </a:p>
          <a:p>
            <a:pPr lvl="1">
              <a:defRPr/>
            </a:pPr>
            <a:r>
              <a:rPr lang="en-US" sz="2600" dirty="0"/>
              <a:t>Sighting and Hearing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08731"/>
            <a:ext cx="11508377" cy="790303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600" dirty="0"/>
              <a:t>The study of algorithms was originally a subject in mathematics (numerical calculations, geometric drawings, alphabetical sorting, coding, encryption, etc.)</a:t>
            </a:r>
          </a:p>
          <a:p>
            <a:pPr algn="l">
              <a:defRPr/>
            </a:pPr>
            <a:r>
              <a:rPr lang="en-US" sz="2600" dirty="0"/>
              <a:t>Examples of an early algorithm used in mathematics is the “Euclidean Algorithm”</a:t>
            </a:r>
          </a:p>
          <a:p>
            <a:pPr algn="l">
              <a:defRPr/>
            </a:pPr>
            <a:r>
              <a:rPr lang="en-US" sz="2600" dirty="0"/>
              <a:t>The algorithms became the basis for problem solving in business (</a:t>
            </a:r>
            <a:r>
              <a:rPr lang="en-US" sz="2600" dirty="0">
                <a:solidFill>
                  <a:srgbClr val="0033CC"/>
                </a:solidFill>
              </a:rPr>
              <a:t>modeling</a:t>
            </a:r>
            <a:r>
              <a:rPr lang="en-US" sz="2600" dirty="0"/>
              <a:t>) and technology  (</a:t>
            </a:r>
            <a:r>
              <a:rPr lang="en-US" sz="2600" dirty="0">
                <a:solidFill>
                  <a:srgbClr val="0033CC"/>
                </a:solidFill>
              </a:rPr>
              <a:t>computer programming</a:t>
            </a:r>
            <a:r>
              <a:rPr lang="en-US" sz="2600" dirty="0"/>
              <a:t>) </a:t>
            </a:r>
          </a:p>
          <a:p>
            <a:pPr algn="l">
              <a:defRPr/>
            </a:pPr>
            <a:r>
              <a:rPr lang="en-US" sz="2600" b="1" i="1" dirty="0"/>
              <a:t>Gödel's Incompleteness Theorem</a:t>
            </a:r>
            <a:r>
              <a:rPr lang="en-US" sz="2600" i="1" dirty="0"/>
              <a:t>: </a:t>
            </a:r>
            <a:r>
              <a:rPr lang="en-US" sz="2600" dirty="0"/>
              <a:t>Some problems cannot be solved by algorithms (they need an intuition, guess, chance…)</a:t>
            </a:r>
          </a:p>
          <a:p>
            <a:pPr marL="119062" indent="0">
              <a:buNone/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3" y="1873311"/>
            <a:ext cx="6918957" cy="3023810"/>
          </a:xfrm>
        </p:spPr>
        <p:txBody>
          <a:bodyPr/>
          <a:lstStyle/>
          <a:p>
            <a:pPr lvl="0" algn="l"/>
            <a:r>
              <a:rPr lang="en-US" sz="2600" dirty="0">
                <a:ea typeface="Calibri"/>
                <a:cs typeface="Calibri"/>
                <a:sym typeface="Calibri"/>
              </a:rPr>
              <a:t>Using algorithms, we can prove things like 2+2=4 and 2+2≠5. But can an algorithm </a:t>
            </a:r>
            <a:r>
              <a:rPr lang="en-US" sz="2600" i="1" dirty="0">
                <a:ea typeface="Calibri"/>
                <a:cs typeface="Calibri"/>
                <a:sym typeface="Calibri"/>
              </a:rPr>
              <a:t>also</a:t>
            </a:r>
            <a:r>
              <a:rPr lang="en-US" sz="2600" dirty="0">
                <a:ea typeface="Calibri"/>
                <a:cs typeface="Calibri"/>
                <a:sym typeface="Calibri"/>
              </a:rPr>
              <a:t> prove things like 2+2=5?</a:t>
            </a:r>
          </a:p>
          <a:p>
            <a:pPr algn="l"/>
            <a:r>
              <a:rPr lang="en-US" sz="2600" dirty="0">
                <a:ea typeface="Calibri"/>
                <a:cs typeface="Calibri"/>
                <a:sym typeface="Calibri"/>
              </a:rPr>
              <a:t>There are other examples as well. Like earthquakes. We cannot predict if we will have an earthquake tomorrow can we?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63" y="390996"/>
            <a:ext cx="11180236" cy="824621"/>
          </a:xfrm>
        </p:spPr>
        <p:txBody>
          <a:bodyPr/>
          <a:lstStyle/>
          <a:p>
            <a:r>
              <a:rPr lang="en-US" dirty="0"/>
              <a:t>Gödel's Incompleteness Theorem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Shape 5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0398" y="1215617"/>
            <a:ext cx="4765042" cy="514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6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sz="2800" dirty="0"/>
              <a:t>Introduction and overview of the module</a:t>
            </a: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sz="2800" dirty="0"/>
              <a:t>Learning and teaching strategies</a:t>
            </a: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sz="2800" dirty="0"/>
              <a:t>Assignment details and other administrative stuffs</a:t>
            </a: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sz="2800" dirty="0"/>
              <a:t>Introduction to Computing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4" y="2096321"/>
            <a:ext cx="4966060" cy="374015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An algorithm to find the greatest common divisor of two numbers </a:t>
            </a: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44" y="774033"/>
            <a:ext cx="11180236" cy="783249"/>
          </a:xfrm>
        </p:spPr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5" descr="00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6304" y="1023672"/>
            <a:ext cx="5758542" cy="5072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2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24" y="1904372"/>
            <a:ext cx="5499460" cy="4479562"/>
          </a:xfrm>
        </p:spPr>
        <p:txBody>
          <a:bodyPr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b="1" i="1" dirty="0">
                <a:ea typeface="Calibri"/>
                <a:cs typeface="Calibri"/>
                <a:sym typeface="Calibri"/>
              </a:rPr>
              <a:t>Lets take two numbers: 12 and 9</a:t>
            </a:r>
          </a:p>
          <a:p>
            <a:pPr marL="0" lvl="0" indent="457200" algn="l">
              <a:spcBef>
                <a:spcPts val="1429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12  = 1,2,</a:t>
            </a:r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3</a:t>
            </a:r>
            <a:r>
              <a:rPr lang="en-US" sz="2400" dirty="0">
                <a:ea typeface="Calibri"/>
                <a:cs typeface="Calibri"/>
                <a:sym typeface="Calibri"/>
              </a:rPr>
              <a:t>,4,6,12</a:t>
            </a:r>
          </a:p>
          <a:p>
            <a:pPr marL="0" lvl="0" indent="457200" algn="l">
              <a:spcBef>
                <a:spcPts val="1429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  9 = 1,</a:t>
            </a:r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3</a:t>
            </a:r>
            <a:r>
              <a:rPr lang="en-US" sz="2400" dirty="0">
                <a:ea typeface="Calibri"/>
                <a:cs typeface="Calibri"/>
                <a:sym typeface="Calibri"/>
              </a:rPr>
              <a:t>,9</a:t>
            </a:r>
          </a:p>
          <a:p>
            <a:pPr marL="0" lvl="0" indent="457200" algn="l">
              <a:spcBef>
                <a:spcPts val="1429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M = 12 and N = 9 then R = 3</a:t>
            </a:r>
          </a:p>
          <a:p>
            <a:pPr marL="0" lvl="0" indent="457200" algn="l">
              <a:spcBef>
                <a:spcPts val="1429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Again,</a:t>
            </a:r>
          </a:p>
          <a:p>
            <a:pPr marL="0" lvl="0" indent="457200" algn="l">
              <a:spcBef>
                <a:spcPts val="1429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M = 9 and N = 3 then R = 0.</a:t>
            </a:r>
          </a:p>
          <a:p>
            <a:pPr marL="0" lvl="0" indent="457200" algn="l">
              <a:spcBef>
                <a:spcPts val="1429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Thus, Greatest Common Divisor is 3. 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5" y="710185"/>
            <a:ext cx="11508377" cy="790303"/>
          </a:xfrm>
        </p:spPr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5" descr="00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6304" y="1012373"/>
            <a:ext cx="5758542" cy="5072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19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2" y="2046512"/>
            <a:ext cx="11508377" cy="1600199"/>
          </a:xfrm>
        </p:spPr>
        <p:txBody>
          <a:bodyPr/>
          <a:lstStyle/>
          <a:p>
            <a:pPr algn="ctr"/>
            <a:r>
              <a:rPr lang="en-US" sz="7200" dirty="0"/>
              <a:t>End of Lecture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2" y="1861467"/>
            <a:ext cx="11508377" cy="2286000"/>
          </a:xfrm>
        </p:spPr>
        <p:txBody>
          <a:bodyPr/>
          <a:lstStyle/>
          <a:p>
            <a:pPr algn="ctr"/>
            <a:r>
              <a:rPr lang="en-US" sz="7200" dirty="0"/>
              <a:t>Thank you ! </a:t>
            </a:r>
            <a:br>
              <a:rPr lang="en-US" sz="7200" dirty="0"/>
            </a:br>
            <a:r>
              <a:rPr lang="en-US" sz="7200" dirty="0"/>
              <a:t>Any questions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Semester long module, 1 semester</a:t>
            </a:r>
          </a:p>
          <a:p>
            <a:r>
              <a:rPr lang="en-US" sz="2800" dirty="0"/>
              <a:t>Things to learn</a:t>
            </a:r>
          </a:p>
          <a:p>
            <a:pPr lvl="1"/>
            <a:r>
              <a:rPr lang="en-US" sz="2800" i="1" dirty="0"/>
              <a:t>Basics of Algorithms and algorithm design</a:t>
            </a:r>
          </a:p>
          <a:p>
            <a:pPr lvl="1"/>
            <a:r>
              <a:rPr lang="en-US" sz="2800" i="1" dirty="0"/>
              <a:t>Flowcharts &amp; Pseudocode</a:t>
            </a:r>
          </a:p>
          <a:p>
            <a:pPr lvl="1"/>
            <a:r>
              <a:rPr lang="en-US" sz="2800" i="1" dirty="0"/>
              <a:t>Programming with Python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module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663337"/>
            <a:ext cx="11541034" cy="4572000"/>
          </a:xfrm>
        </p:spPr>
        <p:txBody>
          <a:bodyPr>
            <a:noAutofit/>
          </a:bodyPr>
          <a:lstStyle/>
          <a:p>
            <a:r>
              <a:rPr lang="en-US" sz="2800" dirty="0"/>
              <a:t>This module is assessed by coursework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VIVA session will be held after submission where class performance will also be taken into account </a:t>
            </a:r>
          </a:p>
          <a:p>
            <a:r>
              <a:rPr lang="en-US" sz="2800" dirty="0" err="1"/>
              <a:t>LondonMet</a:t>
            </a:r>
            <a:r>
              <a:rPr lang="en-US" sz="2800" dirty="0"/>
              <a:t> has collaboration policies, so plagiarism cases will be dealt very seriously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64" y="518160"/>
            <a:ext cx="11180236" cy="1058291"/>
          </a:xfrm>
        </p:spPr>
        <p:txBody>
          <a:bodyPr>
            <a:noAutofit/>
          </a:bodyPr>
          <a:lstStyle/>
          <a:p>
            <a:r>
              <a:rPr lang="en-US" dirty="0"/>
              <a:t>Assessments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926"/>
              </p:ext>
            </p:extLst>
          </p:nvPr>
        </p:nvGraphicFramePr>
        <p:xfrm>
          <a:off x="3342907" y="2311260"/>
          <a:ext cx="5386794" cy="163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7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Assessments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91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Coursework (60%)</a:t>
                      </a:r>
                      <a:r>
                        <a:rPr lang="en-US" sz="2600" b="0" i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week 12 </a:t>
                      </a:r>
                      <a:endParaRPr lang="en-US" sz="2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MCQ Exam (40%) – week 14</a:t>
                      </a:r>
                      <a:endParaRPr lang="en-US" sz="2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0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Calibri"/>
                <a:cs typeface="Calibri"/>
                <a:sym typeface="Calibri"/>
              </a:rPr>
              <a:t>A computer is an electronic </a:t>
            </a:r>
            <a:r>
              <a:rPr lang="en-US" sz="28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programmable</a:t>
            </a:r>
            <a:r>
              <a:rPr lang="en-US" sz="2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ea typeface="Calibri"/>
                <a:cs typeface="Calibri"/>
                <a:sym typeface="Calibri"/>
              </a:rPr>
              <a:t>machine</a:t>
            </a:r>
          </a:p>
          <a:p>
            <a:r>
              <a:rPr lang="en-US" sz="2800" dirty="0">
                <a:ea typeface="Calibri"/>
                <a:cs typeface="Calibri"/>
                <a:sym typeface="Calibri"/>
              </a:rPr>
              <a:t>A computer is very good at executing a preordered set of instructions with </a:t>
            </a:r>
            <a:r>
              <a:rPr lang="en-US" sz="28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high speed </a:t>
            </a:r>
            <a:r>
              <a:rPr lang="en-US" sz="2800" dirty="0">
                <a:ea typeface="Calibri"/>
                <a:cs typeface="Calibri"/>
                <a:sym typeface="Calibri"/>
              </a:rPr>
              <a:t>and </a:t>
            </a:r>
            <a:r>
              <a:rPr lang="en-US" sz="28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precision</a:t>
            </a:r>
          </a:p>
          <a:p>
            <a:pPr lvl="0"/>
            <a:r>
              <a:rPr lang="en-US" sz="28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Computing is the process of utilizing computer technology to solve problems and complete tasks</a:t>
            </a: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4" descr="Image result for computer science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06" y="3810620"/>
            <a:ext cx="3548743" cy="24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b="1" dirty="0"/>
              <a:t>Business Computing Level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Problem: </a:t>
            </a:r>
            <a:r>
              <a:rPr lang="en-US" sz="2800" dirty="0"/>
              <a:t>Situation which prevents achieving our goals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Solution: </a:t>
            </a:r>
            <a:r>
              <a:rPr lang="en-US" sz="2800" dirty="0"/>
              <a:t>New situation which satisfies our goals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Model: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Informal (NL), graphic (UML) or formal (math) description of the </a:t>
            </a:r>
            <a:r>
              <a:rPr lang="en-US" sz="2800" i="1" dirty="0">
                <a:solidFill>
                  <a:srgbClr val="FF0000"/>
                </a:solidFill>
              </a:rPr>
              <a:t>transformation of a problem into a solution</a:t>
            </a:r>
            <a:endParaRPr lang="en-US" sz="28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Terminology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/>
              <a:t>Information Technology Level</a:t>
            </a:r>
          </a:p>
          <a:p>
            <a:pPr>
              <a:defRPr/>
            </a:pPr>
            <a:r>
              <a:rPr lang="en-US" sz="2800" b="1" dirty="0">
                <a:solidFill>
                  <a:srgbClr val="0033CC"/>
                </a:solidFill>
              </a:rPr>
              <a:t>Data: </a:t>
            </a:r>
            <a:r>
              <a:rPr lang="en-US" sz="2800" dirty="0"/>
              <a:t>Information used by a model in machine format</a:t>
            </a:r>
          </a:p>
          <a:p>
            <a:pPr>
              <a:defRPr/>
            </a:pPr>
            <a:r>
              <a:rPr lang="en-US" sz="2800" b="1" dirty="0">
                <a:solidFill>
                  <a:srgbClr val="0033CC"/>
                </a:solidFill>
              </a:rPr>
              <a:t>Algorithm: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set of steps </a:t>
            </a:r>
            <a:r>
              <a:rPr lang="en-US" sz="2800" dirty="0"/>
              <a:t>defining how to find the solution</a:t>
            </a:r>
          </a:p>
          <a:p>
            <a:pPr>
              <a:defRPr/>
            </a:pPr>
            <a:r>
              <a:rPr lang="en-US" sz="2800" b="1" dirty="0">
                <a:solidFill>
                  <a:srgbClr val="0033CC"/>
                </a:solidFill>
              </a:rPr>
              <a:t>Program: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A representation of an algorithm in machine form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Terminology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lnSpc>
                <a:spcPct val="100000"/>
              </a:lnSpc>
              <a:spcAft>
                <a:spcPts val="1200"/>
              </a:spcAft>
              <a:defRPr/>
            </a:pPr>
            <a:r>
              <a:rPr lang="en-GB" altLang="en-US" sz="2400" i="1" dirty="0"/>
              <a:t>“Computers are to computer science what telescopes are to astronomy.” </a:t>
            </a:r>
            <a:r>
              <a:rPr lang="en-GB" altLang="en-US" sz="2400" dirty="0"/>
              <a:t>(</a:t>
            </a:r>
            <a:r>
              <a:rPr lang="en-GB" altLang="en-US" sz="2400" b="1" dirty="0"/>
              <a:t>E. </a:t>
            </a:r>
            <a:r>
              <a:rPr lang="en-GB" altLang="en-US" sz="2400" b="1" dirty="0" err="1"/>
              <a:t>Dijkstra</a:t>
            </a:r>
            <a:r>
              <a:rPr lang="en-GB" altLang="en-US" sz="2400" b="1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altLang="en-US" sz="4400" dirty="0"/>
              <a:t>Computer Science is not the study of computers!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126" name="Picture 6" descr="Image result for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54" y="2397760"/>
            <a:ext cx="9178045" cy="37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768" y="2308679"/>
            <a:ext cx="2691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So what is </a:t>
            </a:r>
          </a:p>
          <a:p>
            <a:r>
              <a:rPr lang="en-GB" altLang="en-US" sz="2400" b="1" dirty="0">
                <a:solidFill>
                  <a:srgbClr val="FF0000"/>
                </a:solidFill>
              </a:rPr>
              <a:t>   Computer Science</a:t>
            </a:r>
          </a:p>
          <a:p>
            <a:r>
              <a:rPr lang="en-GB" altLang="en-US" sz="2400" b="1" dirty="0">
                <a:solidFill>
                  <a:srgbClr val="FF0000"/>
                </a:solidFill>
              </a:rPr>
              <a:t>   </a:t>
            </a:r>
            <a:r>
              <a:rPr lang="en-GB" altLang="en-US" sz="2400" dirty="0"/>
              <a:t>then?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0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4" y="1810899"/>
            <a:ext cx="11541034" cy="3914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Computing technology effects:</a:t>
            </a:r>
          </a:p>
          <a:p>
            <a:pPr lvl="1">
              <a:defRPr/>
            </a:pPr>
            <a:r>
              <a:rPr lang="en-US" sz="2600" dirty="0"/>
              <a:t>Governments, economies, scientific research, communication, …</a:t>
            </a:r>
          </a:p>
          <a:p>
            <a:pPr>
              <a:defRPr/>
            </a:pPr>
            <a:r>
              <a:rPr lang="en-US" sz="2600" dirty="0"/>
              <a:t>Seven “Big Ideas” that unite the study of computing into a scientific discipline: </a:t>
            </a:r>
          </a:p>
          <a:p>
            <a:pPr lvl="1">
              <a:defRPr/>
            </a:pPr>
            <a:r>
              <a:rPr lang="en-US" sz="2600" dirty="0"/>
              <a:t>Algorithms</a:t>
            </a:r>
          </a:p>
          <a:p>
            <a:pPr lvl="1">
              <a:defRPr/>
            </a:pPr>
            <a:r>
              <a:rPr lang="en-US" sz="2600" dirty="0"/>
              <a:t>Data</a:t>
            </a:r>
          </a:p>
          <a:p>
            <a:pPr lvl="1">
              <a:defRPr/>
            </a:pPr>
            <a:r>
              <a:rPr lang="en-US" sz="2600" dirty="0"/>
              <a:t>Abstraction</a:t>
            </a:r>
          </a:p>
          <a:p>
            <a:pPr lvl="1">
              <a:defRPr/>
            </a:pPr>
            <a:r>
              <a:rPr lang="en-US" sz="2600" dirty="0"/>
              <a:t>Programming</a:t>
            </a:r>
          </a:p>
          <a:p>
            <a:pPr lvl="1">
              <a:defRPr/>
            </a:pPr>
            <a:r>
              <a:rPr lang="en-US" sz="2600" dirty="0"/>
              <a:t>Networking</a:t>
            </a:r>
          </a:p>
          <a:p>
            <a:pPr lvl="1">
              <a:defRPr/>
            </a:pPr>
            <a:r>
              <a:rPr lang="en-US" sz="2600" dirty="0"/>
              <a:t>Creativity and Impact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recurrent themes in computer science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College Slide Themes" id="{594A0F31-3FFF-4FB3-80BB-CC9410AAA79A}" vid="{7BD78F5B-5058-4F9B-8467-8E3365C8F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College Slide Themes</Template>
  <TotalTime>7217</TotalTime>
  <Words>1089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ING College Slide Themes</vt:lpstr>
      <vt:lpstr>Lecture 1: Introduction</vt:lpstr>
      <vt:lpstr>Agenda</vt:lpstr>
      <vt:lpstr>Overview of the module</vt:lpstr>
      <vt:lpstr>Assessments</vt:lpstr>
      <vt:lpstr>What is Computing?</vt:lpstr>
      <vt:lpstr>Terms and Terminology</vt:lpstr>
      <vt:lpstr>Terms and Terminology</vt:lpstr>
      <vt:lpstr>Computer Science is not the study of computers!</vt:lpstr>
      <vt:lpstr>The recurrent themes in computer science</vt:lpstr>
      <vt:lpstr>Algorithms</vt:lpstr>
      <vt:lpstr>Data</vt:lpstr>
      <vt:lpstr>Data &amp; Information</vt:lpstr>
      <vt:lpstr>Abstraction</vt:lpstr>
      <vt:lpstr>Programming</vt:lpstr>
      <vt:lpstr>Networking</vt:lpstr>
      <vt:lpstr>Creativity</vt:lpstr>
      <vt:lpstr>Impact</vt:lpstr>
      <vt:lpstr>Role of Algorithms</vt:lpstr>
      <vt:lpstr>Gödel's Incompleteness Theorem</vt:lpstr>
      <vt:lpstr>The Euclidean algorithm</vt:lpstr>
      <vt:lpstr>The Euclidean algorithm</vt:lpstr>
      <vt:lpstr>End of Lecture 1</vt:lpstr>
      <vt:lpstr>Thank you !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Dipendra Thapa</cp:lastModifiedBy>
  <cp:revision>91</cp:revision>
  <dcterms:created xsi:type="dcterms:W3CDTF">2014-09-12T02:11:56Z</dcterms:created>
  <dcterms:modified xsi:type="dcterms:W3CDTF">2022-06-05T01:03:02Z</dcterms:modified>
</cp:coreProperties>
</file>