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9"/>
  </p:notesMasterIdLst>
  <p:sldIdLst>
    <p:sldId id="258" r:id="rId2"/>
    <p:sldId id="259" r:id="rId3"/>
    <p:sldId id="298" r:id="rId4"/>
    <p:sldId id="296" r:id="rId5"/>
    <p:sldId id="299" r:id="rId6"/>
    <p:sldId id="297" r:id="rId7"/>
    <p:sldId id="301" r:id="rId8"/>
    <p:sldId id="302" r:id="rId9"/>
    <p:sldId id="303" r:id="rId10"/>
    <p:sldId id="304" r:id="rId11"/>
    <p:sldId id="305" r:id="rId12"/>
    <p:sldId id="307" r:id="rId13"/>
    <p:sldId id="308" r:id="rId14"/>
    <p:sldId id="313" r:id="rId15"/>
    <p:sldId id="320" r:id="rId16"/>
    <p:sldId id="310" r:id="rId17"/>
    <p:sldId id="325" r:id="rId18"/>
    <p:sldId id="326" r:id="rId19"/>
    <p:sldId id="324" r:id="rId20"/>
    <p:sldId id="327" r:id="rId21"/>
    <p:sldId id="314" r:id="rId22"/>
    <p:sldId id="315" r:id="rId23"/>
    <p:sldId id="316" r:id="rId24"/>
    <p:sldId id="317" r:id="rId25"/>
    <p:sldId id="318" r:id="rId26"/>
    <p:sldId id="319" r:id="rId27"/>
    <p:sldId id="321" r:id="rId28"/>
    <p:sldId id="309" r:id="rId29"/>
    <p:sldId id="311" r:id="rId30"/>
    <p:sldId id="312" r:id="rId31"/>
    <p:sldId id="322" r:id="rId32"/>
    <p:sldId id="331" r:id="rId33"/>
    <p:sldId id="328" r:id="rId34"/>
    <p:sldId id="329" r:id="rId35"/>
    <p:sldId id="330"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2" autoAdjust="0"/>
    <p:restoredTop sz="94660"/>
  </p:normalViewPr>
  <p:slideViewPr>
    <p:cSldViewPr snapToGrid="0">
      <p:cViewPr varScale="1">
        <p:scale>
          <a:sx n="68" d="100"/>
          <a:sy n="68" d="100"/>
        </p:scale>
        <p:origin x="56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ishav Tandukar" userId="8cc6b617a3598b7e" providerId="LiveId" clId="{2F5529F0-DC12-4533-AB26-009DE024674A}"/>
    <pc:docChg chg="custSel modSld">
      <pc:chgData name="Hrishav Tandukar" userId="8cc6b617a3598b7e" providerId="LiveId" clId="{2F5529F0-DC12-4533-AB26-009DE024674A}" dt="2022-02-26T16:36:33.698" v="36" actId="20577"/>
      <pc:docMkLst>
        <pc:docMk/>
      </pc:docMkLst>
      <pc:sldChg chg="modSp mod">
        <pc:chgData name="Hrishav Tandukar" userId="8cc6b617a3598b7e" providerId="LiveId" clId="{2F5529F0-DC12-4533-AB26-009DE024674A}" dt="2022-02-26T16:36:33.698" v="36" actId="20577"/>
        <pc:sldMkLst>
          <pc:docMk/>
          <pc:sldMk cId="1231709400" sldId="258"/>
        </pc:sldMkLst>
        <pc:spChg chg="mod">
          <ac:chgData name="Hrishav Tandukar" userId="8cc6b617a3598b7e" providerId="LiveId" clId="{2F5529F0-DC12-4533-AB26-009DE024674A}" dt="2022-02-26T16:36:33.698" v="36" actId="20577"/>
          <ac:spMkLst>
            <pc:docMk/>
            <pc:sldMk cId="1231709400"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4F211-9F52-4E64-9579-5CEB8964D9F2}" type="datetimeFigureOut">
              <a:rPr lang="en-US" smtClean="0"/>
              <a:t>6/11/2022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EB3C8A-B589-4A75-8BD3-6ECA9D42B19A}" type="slidenum">
              <a:rPr lang="en-US" smtClean="0"/>
              <a:t>‹#›</a:t>
            </a:fld>
            <a:endParaRPr lang="en-US"/>
          </a:p>
        </p:txBody>
      </p:sp>
    </p:spTree>
    <p:extLst>
      <p:ext uri="{BB962C8B-B14F-4D97-AF65-F5344CB8AC3E}">
        <p14:creationId xmlns:p14="http://schemas.microsoft.com/office/powerpoint/2010/main" val="120202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B3C8A-B589-4A75-8BD3-6ECA9D42B19A}" type="slidenum">
              <a:rPr lang="en-US" smtClean="0"/>
              <a:t>1</a:t>
            </a:fld>
            <a:endParaRPr lang="en-US"/>
          </a:p>
        </p:txBody>
      </p:sp>
    </p:spTree>
    <p:extLst>
      <p:ext uri="{BB962C8B-B14F-4D97-AF65-F5344CB8AC3E}">
        <p14:creationId xmlns:p14="http://schemas.microsoft.com/office/powerpoint/2010/main" val="452960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A2D2-6391-4BAB-9928-08351153610F}"/>
              </a:ext>
            </a:extLst>
          </p:cNvPr>
          <p:cNvSpPr>
            <a:spLocks noGrp="1"/>
          </p:cNvSpPr>
          <p:nvPr>
            <p:ph type="ctrTitle"/>
          </p:nvPr>
        </p:nvSpPr>
        <p:spPr>
          <a:xfrm>
            <a:off x="1524000" y="1122362"/>
            <a:ext cx="9144000" cy="2859087"/>
          </a:xfrm>
        </p:spPr>
        <p:txBody>
          <a:bodyPr anchor="b"/>
          <a:lstStyle>
            <a:lvl1pPr algn="ctr">
              <a:defRPr sz="6000">
                <a:solidFill>
                  <a:schemeClr val="accent1">
                    <a:lumMod val="5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65639FD-1E9E-477A-8F95-D927DC34618F}"/>
              </a:ext>
            </a:extLst>
          </p:cNvPr>
          <p:cNvSpPr>
            <a:spLocks noGrp="1"/>
          </p:cNvSpPr>
          <p:nvPr>
            <p:ph type="subTitle" idx="1"/>
          </p:nvPr>
        </p:nvSpPr>
        <p:spPr>
          <a:xfrm>
            <a:off x="1524000" y="4067174"/>
            <a:ext cx="9144000" cy="1190625"/>
          </a:xfrm>
        </p:spPr>
        <p:txBody>
          <a:bodyPr anchor="ct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descr="A picture containing drawing, food&#10;&#10;Description automatically generated">
            <a:extLst>
              <a:ext uri="{FF2B5EF4-FFF2-40B4-BE49-F238E27FC236}">
                <a16:creationId xmlns:a16="http://schemas.microsoft.com/office/drawing/2014/main" id="{A7410BE6-6051-4AFE-AFF4-7999E7C01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0"/>
            <a:ext cx="645622" cy="539647"/>
          </a:xfrm>
          <a:prstGeom prst="rect">
            <a:avLst/>
          </a:prstGeom>
        </p:spPr>
      </p:pic>
    </p:spTree>
    <p:extLst>
      <p:ext uri="{BB962C8B-B14F-4D97-AF65-F5344CB8AC3E}">
        <p14:creationId xmlns:p14="http://schemas.microsoft.com/office/powerpoint/2010/main" val="160389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8FD17-469E-4118-ADD9-06E1099FE1BD}"/>
              </a:ext>
            </a:extLst>
          </p:cNvPr>
          <p:cNvSpPr>
            <a:spLocks noGrp="1"/>
          </p:cNvSpPr>
          <p:nvPr>
            <p:ph idx="1"/>
          </p:nvPr>
        </p:nvSpPr>
        <p:spPr/>
        <p:txBody>
          <a:bodyPr/>
          <a:lstStyle>
            <a:lvl1pPr algn="just">
              <a:defRPr sz="1800"/>
            </a:lvl1pPr>
            <a:lvl2pPr>
              <a:defRPr sz="1800"/>
            </a:lvl2pPr>
            <a:lvl3pPr>
              <a:defRPr sz="16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EC36284E-61B8-4122-AC1E-B572CA972CA2}"/>
              </a:ext>
            </a:extLst>
          </p:cNvPr>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6EAAF1BC-6013-400C-9DAD-E7AF9B1E5259}"/>
              </a:ext>
            </a:extLst>
          </p:cNvPr>
          <p:cNvSpPr>
            <a:spLocks noGrp="1"/>
          </p:cNvSpPr>
          <p:nvPr>
            <p:ph type="dt" sz="half" idx="10"/>
          </p:nvPr>
        </p:nvSpPr>
        <p:spPr/>
        <p:txBody>
          <a:bodyPr/>
          <a:lstStyle/>
          <a:p>
            <a:fld id="{72355D43-057B-4156-BEE2-7C0EC1AAF87E}" type="datetime3">
              <a:rPr lang="en-US" smtClean="0"/>
              <a:t>11 June 2022</a:t>
            </a:fld>
            <a:endParaRPr lang="en-US" dirty="0"/>
          </a:p>
        </p:txBody>
      </p:sp>
      <p:sp>
        <p:nvSpPr>
          <p:cNvPr id="12" name="Footer Placeholder 11">
            <a:extLst>
              <a:ext uri="{FF2B5EF4-FFF2-40B4-BE49-F238E27FC236}">
                <a16:creationId xmlns:a16="http://schemas.microsoft.com/office/drawing/2014/main" id="{85B752B5-CA32-4586-87B7-D395212F9B06}"/>
              </a:ext>
            </a:extLst>
          </p:cNvPr>
          <p:cNvSpPr>
            <a:spLocks noGrp="1"/>
          </p:cNvSpPr>
          <p:nvPr>
            <p:ph type="ftr" sz="quarter" idx="11"/>
          </p:nvPr>
        </p:nvSpPr>
        <p:spPr/>
        <p:txBody>
          <a:bodyPr/>
          <a:lstStyle/>
          <a:p>
            <a:r>
              <a:rPr lang="en-US"/>
              <a:t>CS4051 Fundamentals of Computing</a:t>
            </a:r>
            <a:endParaRPr lang="en-US" dirty="0"/>
          </a:p>
        </p:txBody>
      </p:sp>
      <p:sp>
        <p:nvSpPr>
          <p:cNvPr id="13" name="Slide Number Placeholder 12">
            <a:extLst>
              <a:ext uri="{FF2B5EF4-FFF2-40B4-BE49-F238E27FC236}">
                <a16:creationId xmlns:a16="http://schemas.microsoft.com/office/drawing/2014/main" id="{C1A83CF9-4AC0-4B22-9BF9-06F35110AF4A}"/>
              </a:ext>
            </a:extLst>
          </p:cNvPr>
          <p:cNvSpPr>
            <a:spLocks noGrp="1"/>
          </p:cNvSpPr>
          <p:nvPr>
            <p:ph type="sldNum" sz="quarter" idx="12"/>
          </p:nvPr>
        </p:nvSpPr>
        <p:spPr/>
        <p:txBody>
          <a:bodyPr/>
          <a:lstStyle/>
          <a:p>
            <a:fld id="{6113E31D-E2AB-40D1-8B51-AFA5AFEF393A}" type="slidenum">
              <a:rPr lang="en-US" smtClean="0"/>
              <a:t>‹#›</a:t>
            </a:fld>
            <a:endParaRPr lang="en-US" dirty="0"/>
          </a:p>
        </p:txBody>
      </p:sp>
      <p:pic>
        <p:nvPicPr>
          <p:cNvPr id="16" name="Picture 15">
            <a:extLst>
              <a:ext uri="{FF2B5EF4-FFF2-40B4-BE49-F238E27FC236}">
                <a16:creationId xmlns:a16="http://schemas.microsoft.com/office/drawing/2014/main" id="{1E4F9D62-346B-4C18-9220-CB0440DCB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3" y="1558155"/>
            <a:ext cx="4723448" cy="62562"/>
          </a:xfrm>
          <a:prstGeom prst="rect">
            <a:avLst/>
          </a:prstGeom>
        </p:spPr>
      </p:pic>
    </p:spTree>
    <p:extLst>
      <p:ext uri="{BB962C8B-B14F-4D97-AF65-F5344CB8AC3E}">
        <p14:creationId xmlns:p14="http://schemas.microsoft.com/office/powerpoint/2010/main" val="25762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C907-33B4-46EC-AAC4-6F658682F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7B1A6-0C8E-4105-964F-1C328EE83B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577BD9-197B-4D7A-929C-6E39062251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DB52B5-3CDE-45DC-9AA6-8BD3095817A9}"/>
              </a:ext>
            </a:extLst>
          </p:cNvPr>
          <p:cNvSpPr>
            <a:spLocks noGrp="1"/>
          </p:cNvSpPr>
          <p:nvPr>
            <p:ph type="dt" sz="half" idx="10"/>
          </p:nvPr>
        </p:nvSpPr>
        <p:spPr/>
        <p:txBody>
          <a:bodyPr/>
          <a:lstStyle/>
          <a:p>
            <a:fld id="{E431ED68-9ECE-4E21-AD33-682420A73CAA}" type="datetime3">
              <a:rPr lang="en-US" smtClean="0"/>
              <a:t>11 June 2022</a:t>
            </a:fld>
            <a:endParaRPr lang="en-US" dirty="0"/>
          </a:p>
        </p:txBody>
      </p:sp>
      <p:sp>
        <p:nvSpPr>
          <p:cNvPr id="6" name="Footer Placeholder 5">
            <a:extLst>
              <a:ext uri="{FF2B5EF4-FFF2-40B4-BE49-F238E27FC236}">
                <a16:creationId xmlns:a16="http://schemas.microsoft.com/office/drawing/2014/main" id="{E22AF136-63B3-4D75-81E7-306359B3B350}"/>
              </a:ext>
            </a:extLst>
          </p:cNvPr>
          <p:cNvSpPr>
            <a:spLocks noGrp="1"/>
          </p:cNvSpPr>
          <p:nvPr>
            <p:ph type="ftr" sz="quarter" idx="11"/>
          </p:nvPr>
        </p:nvSpPr>
        <p:spPr/>
        <p:txBody>
          <a:bodyPr/>
          <a:lstStyle/>
          <a:p>
            <a:r>
              <a:rPr lang="en-US"/>
              <a:t>CS4051 Fundamentals of Computing</a:t>
            </a:r>
            <a:endParaRPr lang="en-US" dirty="0"/>
          </a:p>
        </p:txBody>
      </p:sp>
      <p:sp>
        <p:nvSpPr>
          <p:cNvPr id="7" name="Slide Number Placeholder 6">
            <a:extLst>
              <a:ext uri="{FF2B5EF4-FFF2-40B4-BE49-F238E27FC236}">
                <a16:creationId xmlns:a16="http://schemas.microsoft.com/office/drawing/2014/main" id="{06DE3160-1A5B-40FF-95F9-F31E1A94B60A}"/>
              </a:ext>
            </a:extLst>
          </p:cNvPr>
          <p:cNvSpPr>
            <a:spLocks noGrp="1"/>
          </p:cNvSpPr>
          <p:nvPr>
            <p:ph type="sldNum" sz="quarter" idx="12"/>
          </p:nvPr>
        </p:nvSpPr>
        <p:spPr/>
        <p:txBody>
          <a:bodyPr/>
          <a:lstStyle/>
          <a:p>
            <a:fld id="{4FAB73BC-B049-4115-A692-8D63A059BFB8}" type="slidenum">
              <a:rPr lang="en-US" smtClean="0"/>
              <a:t>‹#›</a:t>
            </a:fld>
            <a:endParaRPr lang="en-US" dirty="0"/>
          </a:p>
        </p:txBody>
      </p:sp>
      <p:pic>
        <p:nvPicPr>
          <p:cNvPr id="16" name="Picture 15">
            <a:extLst>
              <a:ext uri="{FF2B5EF4-FFF2-40B4-BE49-F238E27FC236}">
                <a16:creationId xmlns:a16="http://schemas.microsoft.com/office/drawing/2014/main" id="{0903C550-4AAA-433F-ABFC-4FBE78E9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3" y="1558155"/>
            <a:ext cx="4723448" cy="62562"/>
          </a:xfrm>
          <a:prstGeom prst="rect">
            <a:avLst/>
          </a:prstGeom>
        </p:spPr>
      </p:pic>
    </p:spTree>
    <p:extLst>
      <p:ext uri="{BB962C8B-B14F-4D97-AF65-F5344CB8AC3E}">
        <p14:creationId xmlns:p14="http://schemas.microsoft.com/office/powerpoint/2010/main" val="218529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79E9-C129-4971-BC48-5F382D7A0E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75D42-7564-4395-98BF-D079B6BC6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997EC2-2354-477D-81D5-5438505583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FA876-B639-4A8D-A36D-7DCA779F1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7EF7B0-D3D0-42B6-81CF-5757F4D350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615A3-E928-4C1D-ABA2-3B9001CC1A32}"/>
              </a:ext>
            </a:extLst>
          </p:cNvPr>
          <p:cNvSpPr>
            <a:spLocks noGrp="1"/>
          </p:cNvSpPr>
          <p:nvPr>
            <p:ph type="dt" sz="half" idx="10"/>
          </p:nvPr>
        </p:nvSpPr>
        <p:spPr/>
        <p:txBody>
          <a:bodyPr/>
          <a:lstStyle/>
          <a:p>
            <a:fld id="{C2E416D6-EE89-4736-BE96-1435D2CA2640}" type="datetime3">
              <a:rPr lang="en-US" smtClean="0"/>
              <a:t>11 June 2022</a:t>
            </a:fld>
            <a:endParaRPr lang="en-US" dirty="0"/>
          </a:p>
        </p:txBody>
      </p:sp>
      <p:sp>
        <p:nvSpPr>
          <p:cNvPr id="8" name="Footer Placeholder 7">
            <a:extLst>
              <a:ext uri="{FF2B5EF4-FFF2-40B4-BE49-F238E27FC236}">
                <a16:creationId xmlns:a16="http://schemas.microsoft.com/office/drawing/2014/main" id="{22CE4AD8-E42C-4977-A4C4-B55A99ABC394}"/>
              </a:ext>
            </a:extLst>
          </p:cNvPr>
          <p:cNvSpPr>
            <a:spLocks noGrp="1"/>
          </p:cNvSpPr>
          <p:nvPr>
            <p:ph type="ftr" sz="quarter" idx="11"/>
          </p:nvPr>
        </p:nvSpPr>
        <p:spPr/>
        <p:txBody>
          <a:bodyPr/>
          <a:lstStyle/>
          <a:p>
            <a:r>
              <a:rPr lang="en-US"/>
              <a:t>CS4051 Fundamentals of Computing</a:t>
            </a:r>
            <a:endParaRPr lang="en-US" dirty="0"/>
          </a:p>
        </p:txBody>
      </p:sp>
      <p:sp>
        <p:nvSpPr>
          <p:cNvPr id="9" name="Slide Number Placeholder 8">
            <a:extLst>
              <a:ext uri="{FF2B5EF4-FFF2-40B4-BE49-F238E27FC236}">
                <a16:creationId xmlns:a16="http://schemas.microsoft.com/office/drawing/2014/main" id="{B7CB9334-4219-408C-BDAC-398C81AEDF5A}"/>
              </a:ext>
            </a:extLst>
          </p:cNvPr>
          <p:cNvSpPr>
            <a:spLocks noGrp="1"/>
          </p:cNvSpPr>
          <p:nvPr>
            <p:ph type="sldNum" sz="quarter" idx="12"/>
          </p:nvPr>
        </p:nvSpPr>
        <p:spPr/>
        <p:txBody>
          <a:bodyPr/>
          <a:lstStyle/>
          <a:p>
            <a:fld id="{4FAB73BC-B049-4115-A692-8D63A059BFB8}" type="slidenum">
              <a:rPr lang="en-US" smtClean="0"/>
              <a:t>‹#›</a:t>
            </a:fld>
            <a:endParaRPr lang="en-US" dirty="0"/>
          </a:p>
        </p:txBody>
      </p:sp>
      <p:pic>
        <p:nvPicPr>
          <p:cNvPr id="18" name="Picture 17">
            <a:extLst>
              <a:ext uri="{FF2B5EF4-FFF2-40B4-BE49-F238E27FC236}">
                <a16:creationId xmlns:a16="http://schemas.microsoft.com/office/drawing/2014/main" id="{092D76B9-EE34-40B9-8A5B-1784B0F1D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3" y="1618601"/>
            <a:ext cx="4723448" cy="62562"/>
          </a:xfrm>
          <a:prstGeom prst="rect">
            <a:avLst/>
          </a:prstGeom>
        </p:spPr>
      </p:pic>
    </p:spTree>
    <p:extLst>
      <p:ext uri="{BB962C8B-B14F-4D97-AF65-F5344CB8AC3E}">
        <p14:creationId xmlns:p14="http://schemas.microsoft.com/office/powerpoint/2010/main" val="207219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FF3-783A-416D-9AFB-5F4E510BE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E4A02F-F19E-41CF-9DA4-C1210B9BE8F1}"/>
              </a:ext>
            </a:extLst>
          </p:cNvPr>
          <p:cNvSpPr>
            <a:spLocks noGrp="1"/>
          </p:cNvSpPr>
          <p:nvPr>
            <p:ph type="dt" sz="half" idx="10"/>
          </p:nvPr>
        </p:nvSpPr>
        <p:spPr/>
        <p:txBody>
          <a:bodyPr/>
          <a:lstStyle/>
          <a:p>
            <a:fld id="{968ABEB0-2327-4D17-A2DB-5A6752359735}" type="datetime3">
              <a:rPr lang="en-US" smtClean="0"/>
              <a:t>11 June 2022</a:t>
            </a:fld>
            <a:endParaRPr lang="en-US" dirty="0"/>
          </a:p>
        </p:txBody>
      </p:sp>
      <p:sp>
        <p:nvSpPr>
          <p:cNvPr id="4" name="Footer Placeholder 3">
            <a:extLst>
              <a:ext uri="{FF2B5EF4-FFF2-40B4-BE49-F238E27FC236}">
                <a16:creationId xmlns:a16="http://schemas.microsoft.com/office/drawing/2014/main" id="{5A93A5FE-2FA6-44C4-9A46-09AE09363C48}"/>
              </a:ext>
            </a:extLst>
          </p:cNvPr>
          <p:cNvSpPr>
            <a:spLocks noGrp="1"/>
          </p:cNvSpPr>
          <p:nvPr>
            <p:ph type="ftr" sz="quarter" idx="11"/>
          </p:nvPr>
        </p:nvSpPr>
        <p:spPr/>
        <p:txBody>
          <a:bodyPr/>
          <a:lstStyle/>
          <a:p>
            <a:r>
              <a:rPr lang="en-US"/>
              <a:t>CS4051 Fundamentals of Computing</a:t>
            </a:r>
            <a:endParaRPr lang="en-US" dirty="0"/>
          </a:p>
        </p:txBody>
      </p:sp>
      <p:sp>
        <p:nvSpPr>
          <p:cNvPr id="5" name="Slide Number Placeholder 4">
            <a:extLst>
              <a:ext uri="{FF2B5EF4-FFF2-40B4-BE49-F238E27FC236}">
                <a16:creationId xmlns:a16="http://schemas.microsoft.com/office/drawing/2014/main" id="{99F76CBF-F67B-4046-A493-6840DF9FC1D6}"/>
              </a:ext>
            </a:extLst>
          </p:cNvPr>
          <p:cNvSpPr>
            <a:spLocks noGrp="1"/>
          </p:cNvSpPr>
          <p:nvPr>
            <p:ph type="sldNum" sz="quarter" idx="12"/>
          </p:nvPr>
        </p:nvSpPr>
        <p:spPr/>
        <p:txBody>
          <a:bodyPr/>
          <a:lstStyle/>
          <a:p>
            <a:fld id="{4FAB73BC-B049-4115-A692-8D63A059BFB8}" type="slidenum">
              <a:rPr lang="en-US" smtClean="0"/>
              <a:t>‹#›</a:t>
            </a:fld>
            <a:endParaRPr lang="en-US" dirty="0"/>
          </a:p>
        </p:txBody>
      </p:sp>
      <p:pic>
        <p:nvPicPr>
          <p:cNvPr id="14" name="Picture 13">
            <a:extLst>
              <a:ext uri="{FF2B5EF4-FFF2-40B4-BE49-F238E27FC236}">
                <a16:creationId xmlns:a16="http://schemas.microsoft.com/office/drawing/2014/main" id="{B3BA7E3D-9AEB-4048-B541-650EFEB62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3" y="1558155"/>
            <a:ext cx="4723448" cy="62562"/>
          </a:xfrm>
          <a:prstGeom prst="rect">
            <a:avLst/>
          </a:prstGeom>
        </p:spPr>
      </p:pic>
    </p:spTree>
    <p:extLst>
      <p:ext uri="{BB962C8B-B14F-4D97-AF65-F5344CB8AC3E}">
        <p14:creationId xmlns:p14="http://schemas.microsoft.com/office/powerpoint/2010/main" val="254880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4E404-D328-47EE-9B00-8AA3FABBEDED}"/>
              </a:ext>
            </a:extLst>
          </p:cNvPr>
          <p:cNvSpPr>
            <a:spLocks noGrp="1"/>
          </p:cNvSpPr>
          <p:nvPr>
            <p:ph type="dt" sz="half" idx="10"/>
          </p:nvPr>
        </p:nvSpPr>
        <p:spPr/>
        <p:txBody>
          <a:bodyPr/>
          <a:lstStyle/>
          <a:p>
            <a:fld id="{897D99D8-0337-44F1-9A01-4D6CEA745AAF}" type="datetime3">
              <a:rPr lang="en-US" smtClean="0"/>
              <a:t>11 June 2022</a:t>
            </a:fld>
            <a:endParaRPr lang="en-US" dirty="0"/>
          </a:p>
        </p:txBody>
      </p:sp>
      <p:sp>
        <p:nvSpPr>
          <p:cNvPr id="3" name="Footer Placeholder 2">
            <a:extLst>
              <a:ext uri="{FF2B5EF4-FFF2-40B4-BE49-F238E27FC236}">
                <a16:creationId xmlns:a16="http://schemas.microsoft.com/office/drawing/2014/main" id="{4D0F642B-A5ED-4DE9-9A81-CCB20097D998}"/>
              </a:ext>
            </a:extLst>
          </p:cNvPr>
          <p:cNvSpPr>
            <a:spLocks noGrp="1"/>
          </p:cNvSpPr>
          <p:nvPr>
            <p:ph type="ftr" sz="quarter" idx="11"/>
          </p:nvPr>
        </p:nvSpPr>
        <p:spPr/>
        <p:txBody>
          <a:bodyPr/>
          <a:lstStyle/>
          <a:p>
            <a:r>
              <a:rPr lang="en-US"/>
              <a:t>CS4051 Fundamentals of Computing</a:t>
            </a:r>
            <a:endParaRPr lang="en-US" dirty="0"/>
          </a:p>
        </p:txBody>
      </p:sp>
      <p:sp>
        <p:nvSpPr>
          <p:cNvPr id="4" name="Slide Number Placeholder 3">
            <a:extLst>
              <a:ext uri="{FF2B5EF4-FFF2-40B4-BE49-F238E27FC236}">
                <a16:creationId xmlns:a16="http://schemas.microsoft.com/office/drawing/2014/main" id="{B3E624F3-FD99-4B11-95C7-E4E5D2C53FC3}"/>
              </a:ext>
            </a:extLst>
          </p:cNvPr>
          <p:cNvSpPr>
            <a:spLocks noGrp="1"/>
          </p:cNvSpPr>
          <p:nvPr>
            <p:ph type="sldNum" sz="quarter" idx="12"/>
          </p:nvPr>
        </p:nvSpPr>
        <p:spPr/>
        <p:txBody>
          <a:bodyPr/>
          <a:lstStyle/>
          <a:p>
            <a:fld id="{4FAB73BC-B049-4115-A692-8D63A059BFB8}" type="slidenum">
              <a:rPr lang="en-US" smtClean="0"/>
              <a:pPr/>
              <a:t>‹#›</a:t>
            </a:fld>
            <a:endParaRPr lang="en-US" dirty="0"/>
          </a:p>
        </p:txBody>
      </p:sp>
      <p:pic>
        <p:nvPicPr>
          <p:cNvPr id="13" name="Picture 12">
            <a:extLst>
              <a:ext uri="{FF2B5EF4-FFF2-40B4-BE49-F238E27FC236}">
                <a16:creationId xmlns:a16="http://schemas.microsoft.com/office/drawing/2014/main" id="{5CD2658E-508B-4B06-B686-DEF37D5AF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3" y="1558155"/>
            <a:ext cx="4723448" cy="62562"/>
          </a:xfrm>
          <a:prstGeom prst="rect">
            <a:avLst/>
          </a:prstGeom>
        </p:spPr>
      </p:pic>
    </p:spTree>
    <p:extLst>
      <p:ext uri="{BB962C8B-B14F-4D97-AF65-F5344CB8AC3E}">
        <p14:creationId xmlns:p14="http://schemas.microsoft.com/office/powerpoint/2010/main" val="194614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Main Background Stripes" descr="A picture containing street, person, riding, lamp&#10;&#10;Description automatically generated">
            <a:extLst>
              <a:ext uri="{FF2B5EF4-FFF2-40B4-BE49-F238E27FC236}">
                <a16:creationId xmlns:a16="http://schemas.microsoft.com/office/drawing/2014/main" id="{15DF2449-310B-43C0-AA27-1EE315089551}"/>
              </a:ext>
            </a:extLst>
          </p:cNvPr>
          <p:cNvPicPr>
            <a:picLocks noChangeAspect="1"/>
          </p:cNvPicPr>
          <p:nvPr/>
        </p:nvPicPr>
        <p:blipFill rotWithShape="1">
          <a:blip r:embed="rId8">
            <a:extLst>
              <a:ext uri="{28A0092B-C50C-407E-A947-70E740481C1C}">
                <a14:useLocalDpi xmlns:a14="http://schemas.microsoft.com/office/drawing/2010/main" val="0"/>
              </a:ext>
            </a:extLst>
          </a:blip>
          <a:srcRect t="7813" b="7813"/>
          <a:stretch/>
        </p:blipFill>
        <p:spPr>
          <a:xfrm>
            <a:off x="0" y="1714"/>
            <a:ext cx="12188952" cy="6856286"/>
          </a:xfrm>
          <a:prstGeom prst="rect">
            <a:avLst/>
          </a:prstGeom>
        </p:spPr>
      </p:pic>
      <p:sp>
        <p:nvSpPr>
          <p:cNvPr id="19" name="Rectangle 18">
            <a:extLst>
              <a:ext uri="{FF2B5EF4-FFF2-40B4-BE49-F238E27FC236}">
                <a16:creationId xmlns:a16="http://schemas.microsoft.com/office/drawing/2014/main" id="{0FDE1C5E-2D11-4E4C-A035-C81BD21BF2BD}"/>
              </a:ext>
            </a:extLst>
          </p:cNvPr>
          <p:cNvSpPr/>
          <p:nvPr/>
        </p:nvSpPr>
        <p:spPr>
          <a:xfrm>
            <a:off x="-82210" y="-1714"/>
            <a:ext cx="12103694" cy="6859714"/>
          </a:xfrm>
          <a:prstGeom prst="rect">
            <a:avLst/>
          </a:prstGeom>
          <a:gradFill flip="none" rotWithShape="1">
            <a:gsLst>
              <a:gs pos="0">
                <a:schemeClr val="bg1">
                  <a:alpha val="0"/>
                </a:schemeClr>
              </a:gs>
              <a:gs pos="17000">
                <a:schemeClr val="bg1">
                  <a:alpha val="10000"/>
                </a:schemeClr>
              </a:gs>
              <a:gs pos="80000">
                <a:schemeClr val="bg1">
                  <a:alpha val="8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CCB8604-4AFF-4F0D-AB12-85D96567A282}"/>
              </a:ext>
            </a:extLst>
          </p:cNvPr>
          <p:cNvSpPr>
            <a:spLocks noGrp="1"/>
          </p:cNvSpPr>
          <p:nvPr>
            <p:ph type="title"/>
          </p:nvPr>
        </p:nvSpPr>
        <p:spPr>
          <a:xfrm>
            <a:off x="173564" y="250888"/>
            <a:ext cx="11180236"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8C6D771-5FD7-49C1-8720-9AB6766E93AB}"/>
              </a:ext>
            </a:extLst>
          </p:cNvPr>
          <p:cNvSpPr>
            <a:spLocks noGrp="1"/>
          </p:cNvSpPr>
          <p:nvPr>
            <p:ph type="body" idx="1"/>
          </p:nvPr>
        </p:nvSpPr>
        <p:spPr>
          <a:xfrm>
            <a:off x="178205" y="1727383"/>
            <a:ext cx="11175595" cy="449244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E470B47-8451-48EF-A92D-BFFD0A40C532}"/>
              </a:ext>
            </a:extLst>
          </p:cNvPr>
          <p:cNvSpPr>
            <a:spLocks noGrp="1"/>
          </p:cNvSpPr>
          <p:nvPr>
            <p:ph type="dt" sz="half" idx="2"/>
          </p:nvPr>
        </p:nvSpPr>
        <p:spPr>
          <a:xfrm>
            <a:off x="9155017" y="6366984"/>
            <a:ext cx="1342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E9F1B-708D-44B8-8D65-FF614D3B0E2E}" type="datetime3">
              <a:rPr lang="en-US" smtClean="0"/>
              <a:t>11 June 2022</a:t>
            </a:fld>
            <a:endParaRPr lang="en-US" dirty="0"/>
          </a:p>
        </p:txBody>
      </p:sp>
      <p:sp>
        <p:nvSpPr>
          <p:cNvPr id="5" name="Footer Placeholder 4">
            <a:extLst>
              <a:ext uri="{FF2B5EF4-FFF2-40B4-BE49-F238E27FC236}">
                <a16:creationId xmlns:a16="http://schemas.microsoft.com/office/drawing/2014/main" id="{9387D184-CB70-402F-849C-31C167A994F4}"/>
              </a:ext>
            </a:extLst>
          </p:cNvPr>
          <p:cNvSpPr>
            <a:spLocks noGrp="1"/>
          </p:cNvSpPr>
          <p:nvPr>
            <p:ph type="ftr" sz="quarter" idx="3"/>
          </p:nvPr>
        </p:nvSpPr>
        <p:spPr>
          <a:xfrm>
            <a:off x="3170317" y="6356350"/>
            <a:ext cx="57319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CS4051 Fundamentals of Computing</a:t>
            </a:r>
            <a:endParaRPr lang="en-US" dirty="0"/>
          </a:p>
        </p:txBody>
      </p:sp>
      <p:sp>
        <p:nvSpPr>
          <p:cNvPr id="6" name="Slide Number Placeholder 5">
            <a:extLst>
              <a:ext uri="{FF2B5EF4-FFF2-40B4-BE49-F238E27FC236}">
                <a16:creationId xmlns:a16="http://schemas.microsoft.com/office/drawing/2014/main" id="{75BE6632-8711-439A-9AD4-9C69CB2904C3}"/>
              </a:ext>
            </a:extLst>
          </p:cNvPr>
          <p:cNvSpPr>
            <a:spLocks noGrp="1"/>
          </p:cNvSpPr>
          <p:nvPr>
            <p:ph type="sldNum" sz="quarter" idx="4"/>
          </p:nvPr>
        </p:nvSpPr>
        <p:spPr>
          <a:xfrm>
            <a:off x="10668000" y="6356350"/>
            <a:ext cx="685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grpSp>
        <p:nvGrpSpPr>
          <p:cNvPr id="14" name="Group 13">
            <a:extLst>
              <a:ext uri="{FF2B5EF4-FFF2-40B4-BE49-F238E27FC236}">
                <a16:creationId xmlns:a16="http://schemas.microsoft.com/office/drawing/2014/main" id="{A35C874A-C389-4997-BA68-DED38AFCCC4C}"/>
              </a:ext>
            </a:extLst>
          </p:cNvPr>
          <p:cNvGrpSpPr/>
          <p:nvPr/>
        </p:nvGrpSpPr>
        <p:grpSpPr>
          <a:xfrm>
            <a:off x="12021484" y="-1714"/>
            <a:ext cx="167468" cy="6858000"/>
            <a:chOff x="12021484" y="-1714"/>
            <a:chExt cx="167468" cy="6858000"/>
          </a:xfrm>
        </p:grpSpPr>
        <p:sp>
          <p:nvSpPr>
            <p:cNvPr id="9" name="Rectangle 8">
              <a:extLst>
                <a:ext uri="{FF2B5EF4-FFF2-40B4-BE49-F238E27FC236}">
                  <a16:creationId xmlns:a16="http://schemas.microsoft.com/office/drawing/2014/main" id="{630C38C2-457F-493C-8AE6-3C8A20F341C1}"/>
                </a:ext>
              </a:extLst>
            </p:cNvPr>
            <p:cNvSpPr/>
            <p:nvPr/>
          </p:nvSpPr>
          <p:spPr>
            <a:xfrm>
              <a:off x="12106742" y="-1714"/>
              <a:ext cx="82210" cy="6858000"/>
            </a:xfrm>
            <a:prstGeom prst="rect">
              <a:avLst/>
            </a:prstGeom>
            <a:solidFill>
              <a:srgbClr val="232D82"/>
            </a:solidFill>
            <a:ln>
              <a:solidFill>
                <a:srgbClr val="232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397171-31CB-4C84-87E6-2B302AFD8D8B}"/>
                </a:ext>
              </a:extLst>
            </p:cNvPr>
            <p:cNvSpPr/>
            <p:nvPr/>
          </p:nvSpPr>
          <p:spPr>
            <a:xfrm>
              <a:off x="12021484" y="-1714"/>
              <a:ext cx="82210" cy="6858000"/>
            </a:xfrm>
            <a:prstGeom prst="rect">
              <a:avLst/>
            </a:prstGeom>
            <a:solidFill>
              <a:srgbClr val="DA1820"/>
            </a:solidFill>
            <a:ln>
              <a:solidFill>
                <a:srgbClr val="DA18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descr="A picture containing drawing&#10;&#10;Description automatically generated">
            <a:extLst>
              <a:ext uri="{FF2B5EF4-FFF2-40B4-BE49-F238E27FC236}">
                <a16:creationId xmlns:a16="http://schemas.microsoft.com/office/drawing/2014/main" id="{5A125339-68CB-4ED5-8F65-BCC22B56B8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564" y="6341526"/>
            <a:ext cx="464545" cy="456971"/>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48576928-50DB-406D-A473-92B75A4663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625" y="6326116"/>
            <a:ext cx="1152377" cy="335187"/>
          </a:xfrm>
          <a:prstGeom prst="rect">
            <a:avLst/>
          </a:prstGeom>
        </p:spPr>
      </p:pic>
      <p:pic>
        <p:nvPicPr>
          <p:cNvPr id="26" name="Picture 25" descr="A close up of a sign&#10;&#10;Description automatically generated">
            <a:extLst>
              <a:ext uri="{FF2B5EF4-FFF2-40B4-BE49-F238E27FC236}">
                <a16:creationId xmlns:a16="http://schemas.microsoft.com/office/drawing/2014/main" id="{7C2C4DC6-3C70-473B-BA77-2A76E65D8A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32101" y="6341526"/>
            <a:ext cx="867700" cy="357073"/>
          </a:xfrm>
          <a:prstGeom prst="rect">
            <a:avLst/>
          </a:prstGeom>
        </p:spPr>
      </p:pic>
    </p:spTree>
    <p:extLst>
      <p:ext uri="{BB962C8B-B14F-4D97-AF65-F5344CB8AC3E}">
        <p14:creationId xmlns:p14="http://schemas.microsoft.com/office/powerpoint/2010/main" val="15809625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351" y="1164771"/>
            <a:ext cx="10709366" cy="2071758"/>
          </a:xfrm>
        </p:spPr>
        <p:txBody>
          <a:bodyPr>
            <a:normAutofit/>
          </a:bodyPr>
          <a:lstStyle/>
          <a:p>
            <a:pPr algn="ctr"/>
            <a:r>
              <a:rPr lang="en-US" sz="6600" dirty="0"/>
              <a:t>Lecture 2:</a:t>
            </a:r>
            <a:br>
              <a:rPr lang="en-US" sz="6600" dirty="0"/>
            </a:br>
            <a:r>
              <a:rPr lang="en-US" sz="6600" dirty="0"/>
              <a:t>Introduction to Python</a:t>
            </a:r>
          </a:p>
        </p:txBody>
      </p:sp>
      <p:sp>
        <p:nvSpPr>
          <p:cNvPr id="3" name="Subtitle 2"/>
          <p:cNvSpPr>
            <a:spLocks noGrp="1"/>
          </p:cNvSpPr>
          <p:nvPr>
            <p:ph type="subTitle" idx="1"/>
          </p:nvPr>
        </p:nvSpPr>
        <p:spPr>
          <a:xfrm>
            <a:off x="1380317" y="4441118"/>
            <a:ext cx="10058400" cy="1143000"/>
          </a:xfrm>
        </p:spPr>
        <p:txBody>
          <a:bodyPr>
            <a:normAutofit/>
          </a:bodyPr>
          <a:lstStyle/>
          <a:p>
            <a:pPr algn="r"/>
            <a:r>
              <a:rPr lang="en-US" dirty="0"/>
              <a:t>Dipendra Thapa</a:t>
            </a:r>
            <a:endParaRPr lang="en-US" cap="none" dirty="0"/>
          </a:p>
          <a:p>
            <a:pPr algn="r"/>
            <a:r>
              <a:rPr lang="en-US" cap="none" dirty="0"/>
              <a:t>Dipendra.Thapa@icp.edu.np</a:t>
            </a:r>
          </a:p>
        </p:txBody>
      </p:sp>
      <p:sp>
        <p:nvSpPr>
          <p:cNvPr id="5" name="Footer Placeholder 4"/>
          <p:cNvSpPr txBox="1">
            <a:spLocks/>
          </p:cNvSpPr>
          <p:nvPr/>
        </p:nvSpPr>
        <p:spPr>
          <a:xfrm>
            <a:off x="3218047" y="6394450"/>
            <a:ext cx="573197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lumMod val="50000"/>
                  </a:schemeClr>
                </a:solidFill>
              </a:rPr>
              <a:t>CS4051 Fundamentals of Computing</a:t>
            </a:r>
          </a:p>
        </p:txBody>
      </p:sp>
    </p:spTree>
    <p:extLst>
      <p:ext uri="{BB962C8B-B14F-4D97-AF65-F5344CB8AC3E}">
        <p14:creationId xmlns:p14="http://schemas.microsoft.com/office/powerpoint/2010/main" val="123170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Characterized by </a:t>
            </a:r>
            <a:r>
              <a:rPr lang="en-US" sz="2400" i="1" dirty="0">
                <a:solidFill>
                  <a:srgbClr val="FF0000"/>
                </a:solidFill>
              </a:rPr>
              <a:t>sequential sets </a:t>
            </a:r>
            <a:r>
              <a:rPr lang="en-US" sz="2400" dirty="0"/>
              <a:t>of </a:t>
            </a:r>
            <a:r>
              <a:rPr lang="en-US" sz="2400" i="1" dirty="0">
                <a:solidFill>
                  <a:srgbClr val="FF0000"/>
                </a:solidFill>
              </a:rPr>
              <a:t>linear commands </a:t>
            </a:r>
            <a:r>
              <a:rPr lang="en-US" sz="2400" dirty="0"/>
              <a:t>where you write statements</a:t>
            </a:r>
            <a:r>
              <a:rPr lang="en-US" sz="2400" b="1" dirty="0"/>
              <a:t> </a:t>
            </a:r>
            <a:r>
              <a:rPr lang="en-US" sz="2400" dirty="0"/>
              <a:t>for the computer to execute</a:t>
            </a:r>
          </a:p>
          <a:p>
            <a:r>
              <a:rPr lang="en-US" sz="2400" dirty="0"/>
              <a:t>Code can be grouped into </a:t>
            </a:r>
            <a:r>
              <a:rPr lang="en-US" sz="2400" i="1" dirty="0">
                <a:solidFill>
                  <a:srgbClr val="FF0000"/>
                </a:solidFill>
              </a:rPr>
              <a:t>procedures</a:t>
            </a:r>
            <a:r>
              <a:rPr lang="en-US" sz="2400" dirty="0">
                <a:solidFill>
                  <a:srgbClr val="FF0000"/>
                </a:solidFill>
              </a:rPr>
              <a:t> </a:t>
            </a:r>
            <a:r>
              <a:rPr lang="en-US" sz="2400" dirty="0"/>
              <a:t>and </a:t>
            </a:r>
            <a:r>
              <a:rPr lang="en-US" sz="2400" i="1" dirty="0">
                <a:solidFill>
                  <a:srgbClr val="FF0000"/>
                </a:solidFill>
              </a:rPr>
              <a:t>functions</a:t>
            </a:r>
          </a:p>
          <a:p>
            <a:r>
              <a:rPr lang="en-US" sz="2400" i="1" dirty="0"/>
              <a:t>Functions</a:t>
            </a:r>
            <a:r>
              <a:rPr lang="en-US" sz="2400" dirty="0"/>
              <a:t> and </a:t>
            </a:r>
            <a:r>
              <a:rPr lang="en-US" sz="2400" i="1" dirty="0"/>
              <a:t>procedures</a:t>
            </a:r>
            <a:r>
              <a:rPr lang="en-US" sz="2400" dirty="0"/>
              <a:t> are a series of instructions that are performed on a given parameter or parameters. Functions return a value while procedures don’t.</a:t>
            </a:r>
          </a:p>
          <a:p>
            <a:r>
              <a:rPr lang="en-US" sz="2400" dirty="0"/>
              <a:t>Basic concepts are:</a:t>
            </a:r>
          </a:p>
          <a:p>
            <a:pPr lvl="1"/>
            <a:r>
              <a:rPr lang="en-US" sz="2400" i="1" dirty="0">
                <a:solidFill>
                  <a:srgbClr val="FF0000"/>
                </a:solidFill>
              </a:rPr>
              <a:t>Sequence</a:t>
            </a:r>
            <a:r>
              <a:rPr lang="en-US" sz="2400" i="1" dirty="0"/>
              <a:t> </a:t>
            </a:r>
            <a:r>
              <a:rPr lang="en-US" sz="2400" dirty="0"/>
              <a:t>(execution moves forward one statement at a time)</a:t>
            </a:r>
          </a:p>
          <a:p>
            <a:pPr lvl="1"/>
            <a:r>
              <a:rPr lang="en-US" sz="2400" i="1" dirty="0">
                <a:solidFill>
                  <a:srgbClr val="FF0000"/>
                </a:solidFill>
              </a:rPr>
              <a:t>Selection</a:t>
            </a:r>
            <a:r>
              <a:rPr lang="en-US" sz="2400" i="1" dirty="0"/>
              <a:t> </a:t>
            </a:r>
            <a:r>
              <a:rPr lang="en-US" sz="2400" dirty="0"/>
              <a:t>(if statements)</a:t>
            </a:r>
          </a:p>
          <a:p>
            <a:pPr lvl="1"/>
            <a:r>
              <a:rPr lang="en-US" sz="2400" i="1" dirty="0">
                <a:solidFill>
                  <a:srgbClr val="FF0000"/>
                </a:solidFill>
              </a:rPr>
              <a:t>Iteration</a:t>
            </a:r>
            <a:r>
              <a:rPr lang="en-US" sz="2400" i="1" dirty="0"/>
              <a:t> </a:t>
            </a:r>
            <a:r>
              <a:rPr lang="en-US" sz="2400" dirty="0"/>
              <a:t>(loops)</a:t>
            </a:r>
          </a:p>
          <a:p>
            <a:endParaRPr lang="en-US" sz="2400" dirty="0"/>
          </a:p>
          <a:p>
            <a:endParaRPr lang="en-US" sz="2400" dirty="0"/>
          </a:p>
          <a:p>
            <a:endParaRPr lang="en-US" sz="2400" dirty="0"/>
          </a:p>
        </p:txBody>
      </p:sp>
      <p:sp>
        <p:nvSpPr>
          <p:cNvPr id="2" name="Title 1"/>
          <p:cNvSpPr>
            <a:spLocks noGrp="1"/>
          </p:cNvSpPr>
          <p:nvPr>
            <p:ph type="title"/>
          </p:nvPr>
        </p:nvSpPr>
        <p:spPr/>
        <p:txBody>
          <a:bodyPr/>
          <a:lstStyle/>
          <a:p>
            <a:r>
              <a:rPr lang="en-US" dirty="0"/>
              <a:t>Procedural Programming</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10741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Based on the concept of </a:t>
            </a:r>
            <a:r>
              <a:rPr lang="en-US" sz="2400" i="1" dirty="0">
                <a:solidFill>
                  <a:srgbClr val="FF0000"/>
                </a:solidFill>
              </a:rPr>
              <a:t>classes</a:t>
            </a:r>
            <a:r>
              <a:rPr lang="en-US" sz="2400" dirty="0">
                <a:solidFill>
                  <a:srgbClr val="FF0000"/>
                </a:solidFill>
              </a:rPr>
              <a:t> </a:t>
            </a:r>
            <a:r>
              <a:rPr lang="en-US" sz="2400" dirty="0"/>
              <a:t>whose </a:t>
            </a:r>
            <a:r>
              <a:rPr lang="en-US" sz="2400" i="1" dirty="0">
                <a:solidFill>
                  <a:srgbClr val="FF0000"/>
                </a:solidFill>
              </a:rPr>
              <a:t>instances</a:t>
            </a:r>
            <a:r>
              <a:rPr lang="en-US" sz="2400" dirty="0"/>
              <a:t> are called </a:t>
            </a:r>
            <a:r>
              <a:rPr lang="en-US" sz="2400" i="1" dirty="0">
                <a:solidFill>
                  <a:srgbClr val="FF0000"/>
                </a:solidFill>
              </a:rPr>
              <a:t>objects</a:t>
            </a:r>
          </a:p>
          <a:p>
            <a:r>
              <a:rPr lang="en-US" sz="2400" dirty="0"/>
              <a:t>Classes store </a:t>
            </a:r>
            <a:r>
              <a:rPr lang="en-US" sz="2400" i="1" dirty="0">
                <a:solidFill>
                  <a:srgbClr val="FF0000"/>
                </a:solidFill>
              </a:rPr>
              <a:t>data</a:t>
            </a:r>
            <a:r>
              <a:rPr lang="en-US" sz="2400" dirty="0">
                <a:solidFill>
                  <a:srgbClr val="FF0000"/>
                </a:solidFill>
              </a:rPr>
              <a:t> </a:t>
            </a:r>
            <a:r>
              <a:rPr lang="en-US" sz="2400" dirty="0"/>
              <a:t>in form of </a:t>
            </a:r>
            <a:r>
              <a:rPr lang="en-US" sz="2400" i="1" dirty="0">
                <a:solidFill>
                  <a:srgbClr val="FF0000"/>
                </a:solidFill>
              </a:rPr>
              <a:t>attributes</a:t>
            </a:r>
          </a:p>
          <a:p>
            <a:r>
              <a:rPr lang="en-US" sz="2400" dirty="0"/>
              <a:t>Each class has its own </a:t>
            </a:r>
            <a:r>
              <a:rPr lang="en-US" sz="2400" i="1" dirty="0">
                <a:solidFill>
                  <a:srgbClr val="FF0000"/>
                </a:solidFill>
              </a:rPr>
              <a:t>methods</a:t>
            </a:r>
            <a:r>
              <a:rPr lang="en-US" sz="2400" dirty="0">
                <a:solidFill>
                  <a:srgbClr val="FF0000"/>
                </a:solidFill>
              </a:rPr>
              <a:t> </a:t>
            </a:r>
            <a:r>
              <a:rPr lang="en-US" sz="2400" dirty="0"/>
              <a:t>which perform some operations</a:t>
            </a:r>
          </a:p>
          <a:p>
            <a:r>
              <a:rPr lang="en-US" sz="2400" dirty="0"/>
              <a:t>Useful in modeling real world entities</a:t>
            </a:r>
          </a:p>
          <a:p>
            <a:r>
              <a:rPr lang="en-US" sz="2400" dirty="0"/>
              <a:t>For example, think of a person class, a person has attributes such as name, address, height, weight, etc. A person can talk, walk and interact with another person, so those are the methods of the class</a:t>
            </a:r>
          </a:p>
        </p:txBody>
      </p:sp>
      <p:sp>
        <p:nvSpPr>
          <p:cNvPr id="2" name="Title 1"/>
          <p:cNvSpPr>
            <a:spLocks noGrp="1"/>
          </p:cNvSpPr>
          <p:nvPr>
            <p:ph type="title"/>
          </p:nvPr>
        </p:nvSpPr>
        <p:spPr/>
        <p:txBody>
          <a:bodyPr/>
          <a:lstStyle/>
          <a:p>
            <a:r>
              <a:rPr lang="en-US" dirty="0"/>
              <a:t>Object Oriented Programming</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1017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In compiled languages, source code is converted/compiled into machine code first and the program is run</a:t>
            </a:r>
          </a:p>
          <a:p>
            <a:r>
              <a:rPr lang="en-US" sz="2400" dirty="0"/>
              <a:t>Whereas in the case of interpreted languages, each line of code is translated into machine code and executed one at a time by the interpreter </a:t>
            </a:r>
          </a:p>
          <a:p>
            <a:r>
              <a:rPr lang="en-US" sz="2400" dirty="0"/>
              <a:t>When a python program is run, the python interpreter reads and executes each line of code one by one</a:t>
            </a:r>
          </a:p>
        </p:txBody>
      </p:sp>
      <p:sp>
        <p:nvSpPr>
          <p:cNvPr id="2" name="Title 1"/>
          <p:cNvSpPr>
            <a:spLocks noGrp="1"/>
          </p:cNvSpPr>
          <p:nvPr>
            <p:ph type="title"/>
          </p:nvPr>
        </p:nvSpPr>
        <p:spPr/>
        <p:txBody>
          <a:bodyPr/>
          <a:lstStyle/>
          <a:p>
            <a:r>
              <a:rPr lang="en-US" dirty="0"/>
              <a:t>Compiled and Interpreted Languages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4562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272" y="1727200"/>
            <a:ext cx="10313056" cy="4492625"/>
          </a:xfrm>
        </p:spPr>
      </p:pic>
      <p:sp>
        <p:nvSpPr>
          <p:cNvPr id="2" name="Title 1"/>
          <p:cNvSpPr>
            <a:spLocks noGrp="1"/>
          </p:cNvSpPr>
          <p:nvPr>
            <p:ph type="title"/>
          </p:nvPr>
        </p:nvSpPr>
        <p:spPr/>
        <p:txBody>
          <a:bodyPr/>
          <a:lstStyle/>
          <a:p>
            <a:r>
              <a:rPr lang="en-US" dirty="0"/>
              <a:t>Compiled and Interpreted Languages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334649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0070C0"/>
                </a:solidFill>
                <a:latin typeface="Courier New" panose="02070309020205020404" pitchFamily="49" charset="0"/>
                <a:cs typeface="Courier New" panose="02070309020205020404" pitchFamily="49" charset="0"/>
              </a:rPr>
              <a:t>int</a:t>
            </a:r>
            <a:r>
              <a:rPr lang="en-US" sz="2400" dirty="0"/>
              <a:t> – represent integers, </a:t>
            </a:r>
            <a:r>
              <a:rPr lang="en-US" sz="2400" dirty="0" err="1"/>
              <a:t>eg</a:t>
            </a:r>
            <a:r>
              <a:rPr lang="en-US" sz="2400" dirty="0"/>
              <a:t>. </a:t>
            </a:r>
            <a:r>
              <a:rPr lang="en-US" sz="2400" dirty="0">
                <a:latin typeface="Courier New" panose="02070309020205020404" pitchFamily="49" charset="0"/>
                <a:cs typeface="Courier New" panose="02070309020205020404" pitchFamily="49" charset="0"/>
              </a:rPr>
              <a:t>5</a:t>
            </a:r>
          </a:p>
          <a:p>
            <a:r>
              <a:rPr lang="en-US" sz="2400" dirty="0">
                <a:solidFill>
                  <a:srgbClr val="0070C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 </a:t>
            </a:r>
            <a:r>
              <a:rPr lang="en-US" sz="2400" dirty="0"/>
              <a:t>– represent real numbers, </a:t>
            </a:r>
            <a:r>
              <a:rPr lang="en-US" sz="2400" dirty="0" err="1"/>
              <a:t>eg</a:t>
            </a:r>
            <a:r>
              <a:rPr lang="en-US" sz="2400" dirty="0"/>
              <a:t>. </a:t>
            </a:r>
            <a:r>
              <a:rPr lang="en-US" sz="2400" dirty="0">
                <a:latin typeface="Courier New" panose="02070309020205020404" pitchFamily="49" charset="0"/>
                <a:cs typeface="Courier New" panose="02070309020205020404" pitchFamily="49" charset="0"/>
              </a:rPr>
              <a:t>2.12</a:t>
            </a:r>
          </a:p>
          <a:p>
            <a:r>
              <a:rPr lang="en-US" sz="2400" dirty="0" err="1">
                <a:solidFill>
                  <a:srgbClr val="0070C0"/>
                </a:solidFill>
                <a:latin typeface="Courier New" panose="02070309020205020404" pitchFamily="49" charset="0"/>
                <a:cs typeface="Courier New" panose="02070309020205020404" pitchFamily="49" charset="0"/>
              </a:rPr>
              <a:t>bool</a:t>
            </a:r>
            <a:r>
              <a:rPr lang="en-US" sz="2400" dirty="0">
                <a:latin typeface="Courier New" panose="02070309020205020404" pitchFamily="49" charset="0"/>
                <a:cs typeface="Courier New" panose="02070309020205020404" pitchFamily="49" charset="0"/>
              </a:rPr>
              <a:t> </a:t>
            </a:r>
            <a:r>
              <a:rPr lang="en-US" sz="2400" dirty="0"/>
              <a:t>– represent Boolean values </a:t>
            </a:r>
            <a:r>
              <a:rPr lang="en-US" sz="2400" dirty="0">
                <a:latin typeface="Courier New" panose="02070309020205020404" pitchFamily="49" charset="0"/>
                <a:cs typeface="Courier New" panose="02070309020205020404" pitchFamily="49" charset="0"/>
              </a:rPr>
              <a:t>True </a:t>
            </a:r>
            <a:r>
              <a:rPr lang="en-US" sz="2400" dirty="0">
                <a:cs typeface="Courier New" panose="02070309020205020404" pitchFamily="49" charset="0"/>
              </a:rPr>
              <a:t>or</a:t>
            </a:r>
            <a:r>
              <a:rPr lang="en-US" sz="2400" dirty="0">
                <a:latin typeface="Courier New" panose="02070309020205020404" pitchFamily="49" charset="0"/>
                <a:cs typeface="Courier New" panose="02070309020205020404" pitchFamily="49" charset="0"/>
              </a:rPr>
              <a:t> False</a:t>
            </a:r>
          </a:p>
          <a:p>
            <a:r>
              <a:rPr lang="en-US" sz="2400" dirty="0" err="1">
                <a:solidFill>
                  <a:srgbClr val="0070C0"/>
                </a:solidFill>
                <a:latin typeface="Courier New" panose="02070309020205020404" pitchFamily="49" charset="0"/>
                <a:cs typeface="Courier New" panose="02070309020205020404" pitchFamily="49" charset="0"/>
              </a:rPr>
              <a:t>str</a:t>
            </a:r>
            <a:r>
              <a:rPr lang="en-US" sz="2400" dirty="0">
                <a:latin typeface="Courier New" panose="02070309020205020404" pitchFamily="49" charset="0"/>
                <a:cs typeface="Courier New" panose="02070309020205020404" pitchFamily="49" charset="0"/>
              </a:rPr>
              <a:t> </a:t>
            </a:r>
            <a:r>
              <a:rPr lang="en-US" sz="2400" dirty="0"/>
              <a:t>– represent characters, </a:t>
            </a:r>
            <a:r>
              <a:rPr lang="en-US" sz="2400" dirty="0" err="1"/>
              <a:t>eg</a:t>
            </a:r>
            <a:r>
              <a:rPr lang="en-US" sz="2400" dirty="0"/>
              <a:t>. </a:t>
            </a:r>
            <a:r>
              <a:rPr lang="en-US" sz="2400" dirty="0">
                <a:solidFill>
                  <a:srgbClr val="00B050"/>
                </a:solidFill>
                <a:latin typeface="Courier New" panose="02070309020205020404" pitchFamily="49" charset="0"/>
                <a:cs typeface="Courier New" panose="02070309020205020404" pitchFamily="49" charset="0"/>
              </a:rPr>
              <a:t>“Hello World !!”</a:t>
            </a:r>
          </a:p>
          <a:p>
            <a:r>
              <a:rPr lang="en-US" sz="2400" dirty="0">
                <a:solidFill>
                  <a:srgbClr val="0070C0"/>
                </a:solidFill>
                <a:latin typeface="Courier New" panose="02070309020205020404" pitchFamily="49" charset="0"/>
                <a:cs typeface="Courier New" panose="02070309020205020404" pitchFamily="49" charset="0"/>
              </a:rPr>
              <a:t>type() </a:t>
            </a:r>
            <a:r>
              <a:rPr lang="en-US" sz="2400" dirty="0">
                <a:cs typeface="Courier New" panose="02070309020205020404" pitchFamily="49" charset="0"/>
              </a:rPr>
              <a:t>can be used to see the data type of a value</a:t>
            </a:r>
          </a:p>
          <a:p>
            <a:pPr marL="0"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&gt;&gt;&gt; </a:t>
            </a:r>
            <a:r>
              <a:rPr lang="en-US" sz="2400" dirty="0">
                <a:solidFill>
                  <a:srgbClr val="0070C0"/>
                </a:solidFill>
                <a:latin typeface="Courier New" panose="02070309020205020404" pitchFamily="49" charset="0"/>
                <a:cs typeface="Courier New" panose="02070309020205020404" pitchFamily="49" charset="0"/>
              </a:rPr>
              <a:t>type</a:t>
            </a:r>
            <a:r>
              <a:rPr lang="en-US" sz="2400" dirty="0">
                <a:latin typeface="Courier New" panose="02070309020205020404" pitchFamily="49" charset="0"/>
                <a:cs typeface="Courier New" panose="02070309020205020404" pitchFamily="49" charset="0"/>
              </a:rPr>
              <a:t>(1)</a:t>
            </a:r>
          </a:p>
          <a:p>
            <a:pPr marL="119062" indent="0">
              <a:buNone/>
            </a:pPr>
            <a:r>
              <a:rPr lang="en-US" sz="2400" dirty="0" err="1">
                <a:solidFill>
                  <a:srgbClr val="FF0000"/>
                </a:solidFill>
                <a:latin typeface="Courier New" panose="02070309020205020404" pitchFamily="49" charset="0"/>
                <a:cs typeface="Courier New" panose="02070309020205020404" pitchFamily="49" charset="0"/>
              </a:rPr>
              <a:t>int</a:t>
            </a:r>
            <a:endParaRPr lang="en-US" sz="2400" dirty="0">
              <a:solidFill>
                <a:srgbClr val="FF0000"/>
              </a:solidFill>
              <a:cs typeface="Courier New" panose="02070309020205020404" pitchFamily="49" charset="0"/>
            </a:endParaRPr>
          </a:p>
        </p:txBody>
      </p:sp>
      <p:sp>
        <p:nvSpPr>
          <p:cNvPr id="2" name="Title 1"/>
          <p:cNvSpPr>
            <a:spLocks noGrp="1"/>
          </p:cNvSpPr>
          <p:nvPr>
            <p:ph type="title"/>
          </p:nvPr>
        </p:nvSpPr>
        <p:spPr/>
        <p:txBody>
          <a:bodyPr/>
          <a:lstStyle/>
          <a:p>
            <a:r>
              <a:rPr lang="en-US" dirty="0"/>
              <a:t>Python Data Types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74588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Convert the </a:t>
            </a:r>
            <a:r>
              <a:rPr lang="en-US" sz="2400" dirty="0" err="1"/>
              <a:t>datatypes</a:t>
            </a:r>
            <a:r>
              <a:rPr lang="en-US" sz="2400" dirty="0"/>
              <a:t> from one to another</a:t>
            </a:r>
          </a:p>
          <a:p>
            <a:r>
              <a:rPr lang="en-US" sz="2400" dirty="0">
                <a:solidFill>
                  <a:srgbClr val="FF000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(3) </a:t>
            </a:r>
            <a:r>
              <a:rPr lang="en-US" sz="2400" dirty="0"/>
              <a:t>converts integer </a:t>
            </a:r>
            <a:r>
              <a:rPr lang="en-US" sz="2400" dirty="0">
                <a:latin typeface="Courier New" panose="02070309020205020404" pitchFamily="49" charset="0"/>
                <a:cs typeface="Courier New" panose="02070309020205020404" pitchFamily="49" charset="0"/>
              </a:rPr>
              <a:t>3</a:t>
            </a:r>
            <a:r>
              <a:rPr lang="en-US" sz="2400" dirty="0"/>
              <a:t> to float </a:t>
            </a:r>
            <a:r>
              <a:rPr lang="en-US" sz="2400" dirty="0">
                <a:latin typeface="Courier New" panose="02070309020205020404" pitchFamily="49" charset="0"/>
                <a:cs typeface="Courier New" panose="02070309020205020404" pitchFamily="49" charset="0"/>
              </a:rPr>
              <a:t>3.0</a:t>
            </a:r>
          </a:p>
          <a:p>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(3.4) </a:t>
            </a:r>
            <a:r>
              <a:rPr lang="en-US" sz="2400" dirty="0"/>
              <a:t>truncates float </a:t>
            </a:r>
            <a:r>
              <a:rPr lang="en-US" sz="2400" dirty="0">
                <a:latin typeface="Courier New" panose="02070309020205020404" pitchFamily="49" charset="0"/>
                <a:cs typeface="Courier New" panose="02070309020205020404" pitchFamily="49" charset="0"/>
              </a:rPr>
              <a:t>3.4</a:t>
            </a:r>
            <a:r>
              <a:rPr lang="en-US" sz="2400" dirty="0"/>
              <a:t> to integer </a:t>
            </a:r>
            <a:r>
              <a:rPr lang="en-US" sz="2400" dirty="0">
                <a:latin typeface="Courier New" panose="02070309020205020404" pitchFamily="49" charset="0"/>
                <a:cs typeface="Courier New" panose="02070309020205020404" pitchFamily="49" charset="0"/>
              </a:rPr>
              <a:t>3</a:t>
            </a:r>
          </a:p>
          <a:p>
            <a:r>
              <a:rPr lang="en-US" sz="2400" dirty="0" err="1">
                <a:solidFill>
                  <a:srgbClr val="FF0000"/>
                </a:solidFill>
                <a:latin typeface="Courier New" panose="02070309020205020404" pitchFamily="49" charset="0"/>
                <a:cs typeface="Courier New" panose="02070309020205020404" pitchFamily="49" charset="0"/>
              </a:rPr>
              <a:t>str</a:t>
            </a:r>
            <a:r>
              <a:rPr lang="en-US" sz="2400" dirty="0">
                <a:latin typeface="Courier New" panose="02070309020205020404" pitchFamily="49" charset="0"/>
                <a:cs typeface="Courier New" panose="02070309020205020404" pitchFamily="49" charset="0"/>
              </a:rPr>
              <a:t>(3) </a:t>
            </a:r>
            <a:r>
              <a:rPr lang="en-US" sz="2400" dirty="0"/>
              <a:t>converts integer </a:t>
            </a:r>
            <a:r>
              <a:rPr lang="en-US" sz="2400" dirty="0">
                <a:latin typeface="Courier New" panose="02070309020205020404" pitchFamily="49" charset="0"/>
                <a:cs typeface="Courier New" panose="02070309020205020404" pitchFamily="49" charset="0"/>
              </a:rPr>
              <a:t>3</a:t>
            </a:r>
            <a:r>
              <a:rPr lang="en-US" sz="2400" dirty="0"/>
              <a:t> to string </a:t>
            </a:r>
            <a:r>
              <a:rPr lang="en-US" sz="2400" dirty="0">
                <a:solidFill>
                  <a:srgbClr val="00B050"/>
                </a:solidFill>
                <a:latin typeface="Courier New" panose="02070309020205020404" pitchFamily="49" charset="0"/>
                <a:cs typeface="Courier New" panose="02070309020205020404" pitchFamily="49" charset="0"/>
              </a:rPr>
              <a:t>”3”</a:t>
            </a:r>
          </a:p>
          <a:p>
            <a:endParaRPr lang="en-US" sz="24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Type conversion </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77551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91440">
            <a:normAutofit/>
          </a:bodyPr>
          <a:lstStyle/>
          <a:p>
            <a:r>
              <a:rPr lang="en-US" sz="2400" dirty="0"/>
              <a:t>The “Hello World” program in python is as simple as</a:t>
            </a:r>
          </a:p>
          <a:p>
            <a:pPr marL="0"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dirty="0">
                <a:solidFill>
                  <a:srgbClr val="00B050"/>
                </a:solidFill>
                <a:latin typeface="Courier New" panose="02070309020205020404" pitchFamily="49" charset="0"/>
                <a:cs typeface="Courier New" panose="02070309020205020404" pitchFamily="49" charset="0"/>
              </a:rPr>
              <a:t>“Hello World !!”</a:t>
            </a:r>
            <a:r>
              <a:rPr lang="en-US" sz="24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sz="2400" dirty="0">
                <a:cs typeface="Courier New" panose="02070309020205020404" pitchFamily="49" charset="0"/>
              </a:rPr>
              <a:t>The </a:t>
            </a:r>
            <a:r>
              <a:rPr lang="en-US" sz="2400" i="1" dirty="0">
                <a:solidFill>
                  <a:srgbClr val="FF0000"/>
                </a:solidFill>
                <a:cs typeface="Courier New" panose="02070309020205020404" pitchFamily="49" charset="0"/>
              </a:rPr>
              <a:t>print</a:t>
            </a:r>
            <a:r>
              <a:rPr lang="en-US" sz="2400" i="1" dirty="0">
                <a:cs typeface="Courier New" panose="02070309020205020404" pitchFamily="49" charset="0"/>
              </a:rPr>
              <a:t> </a:t>
            </a:r>
            <a:r>
              <a:rPr lang="en-US" sz="2400" i="1" dirty="0">
                <a:solidFill>
                  <a:srgbClr val="FF0000"/>
                </a:solidFill>
                <a:cs typeface="Courier New" panose="02070309020205020404" pitchFamily="49" charset="0"/>
              </a:rPr>
              <a:t>function</a:t>
            </a:r>
            <a:r>
              <a:rPr lang="en-US" sz="2400" i="1" dirty="0">
                <a:cs typeface="Courier New" panose="02070309020205020404" pitchFamily="49" charset="0"/>
              </a:rPr>
              <a:t> </a:t>
            </a:r>
            <a:r>
              <a:rPr lang="en-US" sz="2400" dirty="0">
                <a:cs typeface="Courier New" panose="02070309020205020404" pitchFamily="49" charset="0"/>
              </a:rPr>
              <a:t>(inbuilt function) prints out “Hello World” in the above program</a:t>
            </a:r>
          </a:p>
          <a:p>
            <a:r>
              <a:rPr lang="en-US" sz="2400" dirty="0">
                <a:cs typeface="Courier New" panose="02070309020205020404" pitchFamily="49" charset="0"/>
              </a:rPr>
              <a:t>A </a:t>
            </a:r>
            <a:r>
              <a:rPr lang="en-US" sz="2400" i="1" dirty="0">
                <a:solidFill>
                  <a:srgbClr val="FF0000"/>
                </a:solidFill>
                <a:cs typeface="Courier New" panose="02070309020205020404" pitchFamily="49" charset="0"/>
              </a:rPr>
              <a:t>function</a:t>
            </a:r>
            <a:r>
              <a:rPr lang="en-US" sz="2400" dirty="0">
                <a:cs typeface="Courier New" panose="02070309020205020404" pitchFamily="49" charset="0"/>
              </a:rPr>
              <a:t> takes some </a:t>
            </a:r>
            <a:r>
              <a:rPr lang="en-US" sz="2400" i="1" dirty="0">
                <a:solidFill>
                  <a:srgbClr val="FF0000"/>
                </a:solidFill>
                <a:cs typeface="Courier New" panose="02070309020205020404" pitchFamily="49" charset="0"/>
              </a:rPr>
              <a:t>parameters</a:t>
            </a:r>
            <a:r>
              <a:rPr lang="en-US" sz="2400" dirty="0">
                <a:solidFill>
                  <a:srgbClr val="FF0000"/>
                </a:solidFill>
                <a:cs typeface="Courier New" panose="02070309020205020404" pitchFamily="49" charset="0"/>
              </a:rPr>
              <a:t> </a:t>
            </a:r>
            <a:r>
              <a:rPr lang="en-US" sz="2400" dirty="0">
                <a:cs typeface="Courier New" panose="02070309020205020404" pitchFamily="49" charset="0"/>
              </a:rPr>
              <a:t>and </a:t>
            </a:r>
            <a:r>
              <a:rPr lang="en-US" sz="2400" i="1" dirty="0">
                <a:solidFill>
                  <a:srgbClr val="FF0000"/>
                </a:solidFill>
                <a:cs typeface="Courier New" panose="02070309020205020404" pitchFamily="49" charset="0"/>
              </a:rPr>
              <a:t>does some operations on them</a:t>
            </a:r>
            <a:r>
              <a:rPr lang="en-US" sz="2400" dirty="0">
                <a:cs typeface="Courier New" panose="02070309020205020404" pitchFamily="49" charset="0"/>
              </a:rPr>
              <a:t>, the job of the print function here is to output what’s given to it as parameters </a:t>
            </a:r>
          </a:p>
          <a:p>
            <a:r>
              <a:rPr lang="en-US" sz="2400" i="1" dirty="0">
                <a:cs typeface="Courier New" panose="02070309020205020404" pitchFamily="49" charset="0"/>
              </a:rPr>
              <a:t>Python files are saved with a </a:t>
            </a:r>
            <a:r>
              <a:rPr lang="en-US" sz="2400" i="1" dirty="0">
                <a:solidFill>
                  <a:srgbClr val="0070C0"/>
                </a:solidFill>
                <a:cs typeface="Courier New" panose="02070309020205020404" pitchFamily="49" charset="0"/>
              </a:rPr>
              <a:t>.</a:t>
            </a:r>
            <a:r>
              <a:rPr lang="en-US" sz="2400" i="1" dirty="0" err="1">
                <a:solidFill>
                  <a:srgbClr val="0070C0"/>
                </a:solidFill>
                <a:cs typeface="Courier New" panose="02070309020205020404" pitchFamily="49" charset="0"/>
              </a:rPr>
              <a:t>py</a:t>
            </a:r>
            <a:r>
              <a:rPr lang="en-US" sz="2400" i="1" dirty="0">
                <a:solidFill>
                  <a:srgbClr val="0070C0"/>
                </a:solidFill>
                <a:cs typeface="Courier New" panose="02070309020205020404" pitchFamily="49" charset="0"/>
              </a:rPr>
              <a:t> </a:t>
            </a:r>
            <a:r>
              <a:rPr lang="en-US" sz="2400" i="1" dirty="0">
                <a:cs typeface="Courier New" panose="02070309020205020404" pitchFamily="49" charset="0"/>
              </a:rPr>
              <a:t>extension</a:t>
            </a:r>
          </a:p>
          <a:p>
            <a:endParaRPr lang="en-US" sz="2400" dirty="0"/>
          </a:p>
        </p:txBody>
      </p:sp>
      <p:sp>
        <p:nvSpPr>
          <p:cNvPr id="2" name="Title 1"/>
          <p:cNvSpPr>
            <a:spLocks noGrp="1"/>
          </p:cNvSpPr>
          <p:nvPr>
            <p:ph type="title"/>
          </p:nvPr>
        </p:nvSpPr>
        <p:spPr/>
        <p:txBody>
          <a:bodyPr/>
          <a:lstStyle/>
          <a:p>
            <a:r>
              <a:rPr lang="en-US" dirty="0"/>
              <a:t>The “Hello World” program in python</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5730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17</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83" y="913669"/>
            <a:ext cx="5974242" cy="5360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9339087" y="1743529"/>
            <a:ext cx="2521857" cy="3416320"/>
          </a:xfrm>
          <a:prstGeom prst="rect">
            <a:avLst/>
          </a:prstGeom>
          <a:noFill/>
        </p:spPr>
        <p:txBody>
          <a:bodyPr wrap="square" rtlCol="0">
            <a:spAutoFit/>
          </a:bodyPr>
          <a:lstStyle/>
          <a:p>
            <a:r>
              <a:rPr lang="en-US" sz="2400" i="1" dirty="0">
                <a:solidFill>
                  <a:srgbClr val="002060"/>
                </a:solidFill>
              </a:rPr>
              <a:t>This is the python shell, you can run commands here which will be executed by the python interpreter and the result will be printed out straight away</a:t>
            </a:r>
          </a:p>
        </p:txBody>
      </p:sp>
    </p:spTree>
    <p:extLst>
      <p:ext uri="{BB962C8B-B14F-4D97-AF65-F5344CB8AC3E}">
        <p14:creationId xmlns:p14="http://schemas.microsoft.com/office/powerpoint/2010/main" val="8465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0317" y="1071905"/>
            <a:ext cx="5736576" cy="514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IDLE</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18</a:t>
            </a:fld>
            <a:endParaRPr lang="en-US" dirty="0"/>
          </a:p>
        </p:txBody>
      </p:sp>
      <p:sp>
        <p:nvSpPr>
          <p:cNvPr id="8" name="TextBox 7"/>
          <p:cNvSpPr txBox="1"/>
          <p:nvPr/>
        </p:nvSpPr>
        <p:spPr>
          <a:xfrm>
            <a:off x="9267464" y="2669969"/>
            <a:ext cx="2460040" cy="1569660"/>
          </a:xfrm>
          <a:prstGeom prst="rect">
            <a:avLst/>
          </a:prstGeom>
          <a:noFill/>
        </p:spPr>
        <p:txBody>
          <a:bodyPr wrap="square" rtlCol="0">
            <a:spAutoFit/>
          </a:bodyPr>
          <a:lstStyle/>
          <a:p>
            <a:r>
              <a:rPr lang="en-US" sz="2400" i="1" dirty="0">
                <a:solidFill>
                  <a:srgbClr val="002060"/>
                </a:solidFill>
              </a:rPr>
              <a:t>You can run the hello world program in the shell</a:t>
            </a:r>
          </a:p>
        </p:txBody>
      </p:sp>
    </p:spTree>
    <p:extLst>
      <p:ext uri="{BB962C8B-B14F-4D97-AF65-F5344CB8AC3E}">
        <p14:creationId xmlns:p14="http://schemas.microsoft.com/office/powerpoint/2010/main" val="276565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856" y="1240973"/>
            <a:ext cx="9179510" cy="4924425"/>
          </a:xfrm>
        </p:spPr>
      </p:pic>
      <p:sp>
        <p:nvSpPr>
          <p:cNvPr id="2" name="Title 1"/>
          <p:cNvSpPr>
            <a:spLocks noGrp="1"/>
          </p:cNvSpPr>
          <p:nvPr>
            <p:ph type="title"/>
          </p:nvPr>
        </p:nvSpPr>
        <p:spPr>
          <a:xfrm>
            <a:off x="173564" y="250888"/>
            <a:ext cx="11180236" cy="799133"/>
          </a:xfrm>
        </p:spPr>
        <p:txBody>
          <a:bodyPr/>
          <a:lstStyle/>
          <a:p>
            <a:r>
              <a:rPr lang="en-US" dirty="0"/>
              <a:t>IDLE</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19</a:t>
            </a:fld>
            <a:endParaRPr lang="en-US" dirty="0"/>
          </a:p>
        </p:txBody>
      </p:sp>
      <p:sp>
        <p:nvSpPr>
          <p:cNvPr id="8" name="TextBox 7"/>
          <p:cNvSpPr txBox="1"/>
          <p:nvPr/>
        </p:nvSpPr>
        <p:spPr>
          <a:xfrm>
            <a:off x="9742716" y="1240973"/>
            <a:ext cx="2264228" cy="3046988"/>
          </a:xfrm>
          <a:prstGeom prst="rect">
            <a:avLst/>
          </a:prstGeom>
          <a:noFill/>
        </p:spPr>
        <p:txBody>
          <a:bodyPr wrap="square" rtlCol="0">
            <a:spAutoFit/>
          </a:bodyPr>
          <a:lstStyle/>
          <a:p>
            <a:r>
              <a:rPr lang="en-US" sz="2400" i="1" dirty="0">
                <a:solidFill>
                  <a:srgbClr val="002060"/>
                </a:solidFill>
              </a:rPr>
              <a:t>Clicking on </a:t>
            </a:r>
          </a:p>
          <a:p>
            <a:r>
              <a:rPr lang="en-US" sz="2400" i="1" dirty="0">
                <a:solidFill>
                  <a:srgbClr val="002060"/>
                </a:solidFill>
              </a:rPr>
              <a:t>File -&gt; New File will open another window called the editor, it allows us to write programs and save them</a:t>
            </a:r>
          </a:p>
        </p:txBody>
      </p:sp>
      <p:sp>
        <p:nvSpPr>
          <p:cNvPr id="9" name="Oval 8"/>
          <p:cNvSpPr/>
          <p:nvPr/>
        </p:nvSpPr>
        <p:spPr>
          <a:xfrm>
            <a:off x="5029200" y="1404256"/>
            <a:ext cx="239486" cy="17417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18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564" y="1700967"/>
            <a:ext cx="11290660" cy="4520234"/>
          </a:xfrm>
        </p:spPr>
        <p:txBody>
          <a:bodyPr>
            <a:normAutofit/>
          </a:bodyPr>
          <a:lstStyle/>
          <a:p>
            <a:pPr marL="461962" indent="-342900"/>
            <a:r>
              <a:rPr lang="en-US" sz="2400" dirty="0"/>
              <a:t>Programming language and programming</a:t>
            </a:r>
          </a:p>
          <a:p>
            <a:pPr marL="461962" indent="-342900"/>
            <a:r>
              <a:rPr lang="en-US" sz="2400" dirty="0"/>
              <a:t>Python basics</a:t>
            </a:r>
            <a:endParaRPr lang="en-US" sz="4400" dirty="0"/>
          </a:p>
          <a:p>
            <a:pPr marL="461962" indent="-342900"/>
            <a:r>
              <a:rPr lang="en-US" sz="2400" dirty="0"/>
              <a:t>Python variables and data types</a:t>
            </a:r>
            <a:endParaRPr lang="en-US" sz="4400" dirty="0"/>
          </a:p>
          <a:p>
            <a:pPr marL="461962" indent="-342900"/>
            <a:r>
              <a:rPr lang="en-US" sz="2400" dirty="0"/>
              <a:t>Basic math operations</a:t>
            </a:r>
            <a:endParaRPr lang="en-US" sz="4400" dirty="0"/>
          </a:p>
        </p:txBody>
      </p:sp>
      <p:sp>
        <p:nvSpPr>
          <p:cNvPr id="2" name="Title 1"/>
          <p:cNvSpPr>
            <a:spLocks noGrp="1"/>
          </p:cNvSpPr>
          <p:nvPr>
            <p:ph type="title"/>
          </p:nvPr>
        </p:nvSpPr>
        <p:spPr/>
        <p:txBody>
          <a:bodyPr>
            <a:noAutofit/>
          </a:bodyPr>
          <a:lstStyle/>
          <a:p>
            <a:r>
              <a:rPr lang="en-US" sz="5400" dirty="0"/>
              <a:t>Agenda</a:t>
            </a:r>
            <a:endParaRPr lang="en-US" dirty="0"/>
          </a:p>
        </p:txBody>
      </p:sp>
      <p:sp>
        <p:nvSpPr>
          <p:cNvPr id="5" name="Footer Placeholder 4"/>
          <p:cNvSpPr>
            <a:spLocks noGrp="1"/>
          </p:cNvSpPr>
          <p:nvPr>
            <p:ph type="ftr" sz="quarter" idx="11"/>
          </p:nvPr>
        </p:nvSpPr>
        <p:spPr/>
        <p:txBody>
          <a:bodyPr/>
          <a:lstStyle/>
          <a:p>
            <a:r>
              <a:rPr lang="en-US" dirty="0"/>
              <a:t>CS4051 Fundamentals of Computing</a:t>
            </a:r>
          </a:p>
        </p:txBody>
      </p:sp>
      <p:sp>
        <p:nvSpPr>
          <p:cNvPr id="6" name="Slide Number Placeholder 5"/>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24178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70" y="1214438"/>
            <a:ext cx="9179510" cy="4924425"/>
          </a:xfrm>
        </p:spPr>
      </p:pic>
      <p:sp>
        <p:nvSpPr>
          <p:cNvPr id="2" name="Title 1"/>
          <p:cNvSpPr>
            <a:spLocks noGrp="1"/>
          </p:cNvSpPr>
          <p:nvPr>
            <p:ph type="title"/>
          </p:nvPr>
        </p:nvSpPr>
        <p:spPr>
          <a:xfrm>
            <a:off x="173564" y="250888"/>
            <a:ext cx="11180236" cy="746063"/>
          </a:xfrm>
        </p:spPr>
        <p:txBody>
          <a:bodyPr/>
          <a:lstStyle/>
          <a:p>
            <a:r>
              <a:rPr lang="en-US" dirty="0"/>
              <a:t>IDLE</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20</a:t>
            </a:fld>
            <a:endParaRPr lang="en-US" dirty="0"/>
          </a:p>
        </p:txBody>
      </p:sp>
      <p:sp>
        <p:nvSpPr>
          <p:cNvPr id="8" name="TextBox 7"/>
          <p:cNvSpPr txBox="1"/>
          <p:nvPr/>
        </p:nvSpPr>
        <p:spPr>
          <a:xfrm>
            <a:off x="9742716" y="1240973"/>
            <a:ext cx="2264228" cy="1938992"/>
          </a:xfrm>
          <a:prstGeom prst="rect">
            <a:avLst/>
          </a:prstGeom>
          <a:noFill/>
        </p:spPr>
        <p:txBody>
          <a:bodyPr wrap="square" rtlCol="0">
            <a:spAutoFit/>
          </a:bodyPr>
          <a:lstStyle/>
          <a:p>
            <a:r>
              <a:rPr lang="en-US" sz="2400" i="1" dirty="0">
                <a:solidFill>
                  <a:srgbClr val="002060"/>
                </a:solidFill>
              </a:rPr>
              <a:t>The program can be run by clicking on</a:t>
            </a:r>
          </a:p>
          <a:p>
            <a:r>
              <a:rPr lang="en-US" sz="2400" i="1" dirty="0">
                <a:solidFill>
                  <a:srgbClr val="002060"/>
                </a:solidFill>
              </a:rPr>
              <a:t>Run -&gt; Run Module </a:t>
            </a:r>
          </a:p>
        </p:txBody>
      </p:sp>
      <p:sp>
        <p:nvSpPr>
          <p:cNvPr id="9" name="Oval 8"/>
          <p:cNvSpPr/>
          <p:nvPr/>
        </p:nvSpPr>
        <p:spPr>
          <a:xfrm>
            <a:off x="1143000" y="1382483"/>
            <a:ext cx="239486" cy="17417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8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In programs, variables are a place for storing data for further use</a:t>
            </a:r>
          </a:p>
          <a:p>
            <a:r>
              <a:rPr lang="en-US" sz="2400" dirty="0"/>
              <a:t>While declaring a variable in python you don’t need to specify a data type </a:t>
            </a:r>
          </a:p>
          <a:p>
            <a:r>
              <a:rPr lang="en-US" sz="2400" dirty="0"/>
              <a:t>You just declare a variable and assign it a value</a:t>
            </a:r>
          </a:p>
          <a:p>
            <a:r>
              <a:rPr lang="en-US" sz="2400" dirty="0"/>
              <a:t>Python automatically assigns the variable a suitable type during runtime</a:t>
            </a:r>
          </a:p>
          <a:p>
            <a:pPr marL="0" indent="0">
              <a:buNone/>
            </a:pPr>
            <a:r>
              <a:rPr lang="en-US" sz="2400" dirty="0">
                <a:solidFill>
                  <a:schemeClr val="accent2">
                    <a:lumMod val="75000"/>
                  </a:schemeClr>
                </a:solidFill>
                <a:latin typeface="Courier New" panose="02070309020205020404" pitchFamily="49" charset="0"/>
                <a:cs typeface="Courier New" panose="02070309020205020404" pitchFamily="49" charset="0"/>
              </a:rPr>
              <a:t>		a</a:t>
            </a:r>
            <a:r>
              <a:rPr lang="en-US" sz="2400" dirty="0">
                <a:latin typeface="Courier New" panose="02070309020205020404" pitchFamily="49" charset="0"/>
                <a:cs typeface="Courier New" panose="02070309020205020404" pitchFamily="49" charset="0"/>
              </a:rPr>
              <a:t> = 1 </a:t>
            </a:r>
          </a:p>
          <a:p>
            <a:pPr marL="0" indent="0">
              <a:buNone/>
            </a:pPr>
            <a:r>
              <a:rPr lang="en-US" sz="2400" dirty="0">
                <a:solidFill>
                  <a:schemeClr val="accent2">
                    <a:lumMod val="75000"/>
                  </a:schemeClr>
                </a:solidFill>
                <a:latin typeface="Courier New" panose="02070309020205020404" pitchFamily="49" charset="0"/>
                <a:cs typeface="Courier New" panose="02070309020205020404" pitchFamily="49" charset="0"/>
              </a:rPr>
              <a:t>		b</a:t>
            </a:r>
            <a:r>
              <a:rPr lang="en-US" sz="2400" dirty="0">
                <a:latin typeface="Courier New" panose="02070309020205020404" pitchFamily="49" charset="0"/>
                <a:cs typeface="Courier New" panose="02070309020205020404" pitchFamily="49" charset="0"/>
              </a:rPr>
              <a:t> = </a:t>
            </a:r>
            <a:r>
              <a:rPr lang="en-US" sz="2400" dirty="0">
                <a:solidFill>
                  <a:srgbClr val="00B050"/>
                </a:solidFill>
                <a:latin typeface="Courier New" panose="02070309020205020404" pitchFamily="49" charset="0"/>
                <a:cs typeface="Courier New" panose="02070309020205020404" pitchFamily="49" charset="0"/>
              </a:rPr>
              <a:t>“one”</a:t>
            </a:r>
          </a:p>
          <a:p>
            <a:pPr marL="0" indent="0">
              <a:buNone/>
            </a:pPr>
            <a:r>
              <a:rPr lang="en-US" sz="2400" dirty="0">
                <a:solidFill>
                  <a:schemeClr val="accent2">
                    <a:lumMod val="75000"/>
                  </a:schemeClr>
                </a:solidFill>
                <a:latin typeface="Courier New" panose="02070309020205020404" pitchFamily="49" charset="0"/>
                <a:cs typeface="Courier New" panose="02070309020205020404" pitchFamily="49" charset="0"/>
              </a:rPr>
              <a:t>		c</a:t>
            </a:r>
            <a:r>
              <a:rPr lang="en-US" sz="2400" dirty="0">
                <a:latin typeface="Courier New" panose="02070309020205020404" pitchFamily="49" charset="0"/>
                <a:cs typeface="Courier New" panose="02070309020205020404" pitchFamily="49" charset="0"/>
              </a:rPr>
              <a:t> = 1.0</a:t>
            </a:r>
          </a:p>
          <a:p>
            <a:endParaRPr lang="en-US" sz="2400" dirty="0"/>
          </a:p>
        </p:txBody>
      </p:sp>
      <p:sp>
        <p:nvSpPr>
          <p:cNvPr id="2" name="Title 1"/>
          <p:cNvSpPr>
            <a:spLocks noGrp="1"/>
          </p:cNvSpPr>
          <p:nvPr>
            <p:ph type="title"/>
          </p:nvPr>
        </p:nvSpPr>
        <p:spPr/>
        <p:txBody>
          <a:bodyPr/>
          <a:lstStyle/>
          <a:p>
            <a:r>
              <a:rPr lang="en-US" dirty="0"/>
              <a:t>Variables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58985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defTabSz="407571" fontAlgn="base">
              <a:lnSpc>
                <a:spcPct val="100000"/>
              </a:lnSpc>
              <a:spcBef>
                <a:spcPct val="0"/>
              </a:spcBef>
              <a:spcAft>
                <a:spcPts val="1429"/>
              </a:spcAft>
              <a:buClr>
                <a:srgbClr val="000000"/>
              </a:buClr>
            </a:pPr>
            <a:r>
              <a:rPr lang="en-US" sz="2400" kern="0" dirty="0">
                <a:cs typeface="Courier New" panose="02070309020205020404" pitchFamily="49" charset="0"/>
              </a:rPr>
              <a:t>Strings can be declared in the following ways</a:t>
            </a:r>
          </a:p>
          <a:p>
            <a:pPr marL="311079" lvl="0" indent="-311079" defTabSz="407571" fontAlgn="base">
              <a:lnSpc>
                <a:spcPct val="100000"/>
              </a:lnSpc>
              <a:spcBef>
                <a:spcPct val="0"/>
              </a:spcBef>
              <a:spcAft>
                <a:spcPts val="1429"/>
              </a:spcAft>
              <a:buClr>
                <a:srgbClr val="000000"/>
              </a:buClr>
              <a:buNone/>
            </a:pPr>
            <a:r>
              <a:rPr lang="en-US" sz="2400" kern="0" dirty="0">
                <a:solidFill>
                  <a:srgbClr val="3333CC">
                    <a:lumMod val="75000"/>
                  </a:srgbClr>
                </a:solidFill>
                <a:latin typeface="Courier New" panose="02070309020205020404" pitchFamily="49" charset="0"/>
                <a:cs typeface="Courier New" panose="02070309020205020404" pitchFamily="49" charset="0"/>
              </a:rPr>
              <a:t>		a</a:t>
            </a:r>
            <a:r>
              <a:rPr lang="en-US" sz="2400" kern="0" dirty="0">
                <a:solidFill>
                  <a:srgbClr val="000000"/>
                </a:solidFill>
                <a:latin typeface="Courier New" panose="02070309020205020404" pitchFamily="49" charset="0"/>
                <a:cs typeface="Courier New" panose="02070309020205020404" pitchFamily="49" charset="0"/>
              </a:rPr>
              <a:t> = </a:t>
            </a:r>
            <a:r>
              <a:rPr lang="en-US" sz="2400" kern="0" dirty="0">
                <a:solidFill>
                  <a:srgbClr val="00B050"/>
                </a:solidFill>
                <a:latin typeface="Courier New" panose="02070309020205020404" pitchFamily="49" charset="0"/>
                <a:cs typeface="Courier New" panose="02070309020205020404" pitchFamily="49" charset="0"/>
              </a:rPr>
              <a:t>“this is a string”</a:t>
            </a:r>
            <a:r>
              <a:rPr lang="en-US" sz="2400" kern="0" dirty="0">
                <a:solidFill>
                  <a:srgbClr val="000000"/>
                </a:solidFill>
                <a:latin typeface="Courier New" panose="02070309020205020404" pitchFamily="49" charset="0"/>
                <a:cs typeface="Courier New" panose="02070309020205020404" pitchFamily="49" charset="0"/>
              </a:rPr>
              <a:t>		</a:t>
            </a:r>
          </a:p>
          <a:p>
            <a:pPr marL="311079" lvl="0" indent="-311079" defTabSz="407571" fontAlgn="base">
              <a:lnSpc>
                <a:spcPct val="100000"/>
              </a:lnSpc>
              <a:spcBef>
                <a:spcPct val="0"/>
              </a:spcBef>
              <a:spcAft>
                <a:spcPts val="1429"/>
              </a:spcAft>
              <a:buClr>
                <a:srgbClr val="000000"/>
              </a:buClr>
              <a:buNone/>
            </a:pPr>
            <a:r>
              <a:rPr lang="en-US" sz="2400" kern="0" dirty="0">
                <a:solidFill>
                  <a:srgbClr val="3333CC">
                    <a:lumMod val="75000"/>
                  </a:srgbClr>
                </a:solidFill>
                <a:latin typeface="Courier New" panose="02070309020205020404" pitchFamily="49" charset="0"/>
                <a:cs typeface="Courier New" panose="02070309020205020404" pitchFamily="49" charset="0"/>
              </a:rPr>
              <a:t>		b</a:t>
            </a:r>
            <a:r>
              <a:rPr lang="en-US" sz="2400" kern="0" dirty="0">
                <a:solidFill>
                  <a:srgbClr val="000000"/>
                </a:solidFill>
                <a:latin typeface="Courier New" panose="02070309020205020404" pitchFamily="49" charset="0"/>
                <a:cs typeface="Courier New" panose="02070309020205020404" pitchFamily="49" charset="0"/>
              </a:rPr>
              <a:t> = </a:t>
            </a:r>
            <a:r>
              <a:rPr lang="en-US" sz="2400" kern="0" dirty="0">
                <a:solidFill>
                  <a:srgbClr val="00B050"/>
                </a:solidFill>
                <a:latin typeface="Courier New" panose="02070309020205020404" pitchFamily="49" charset="0"/>
                <a:cs typeface="Courier New" panose="02070309020205020404" pitchFamily="49" charset="0"/>
              </a:rPr>
              <a:t>‘this is also a string’</a:t>
            </a:r>
          </a:p>
          <a:p>
            <a:pPr defTabSz="407571" fontAlgn="base">
              <a:lnSpc>
                <a:spcPct val="100000"/>
              </a:lnSpc>
              <a:spcBef>
                <a:spcPct val="0"/>
              </a:spcBef>
              <a:spcAft>
                <a:spcPts val="1429"/>
              </a:spcAft>
              <a:buClr>
                <a:srgbClr val="000000"/>
              </a:buClr>
            </a:pPr>
            <a:r>
              <a:rPr lang="en-US" sz="2400" kern="0" dirty="0">
                <a:cs typeface="Courier New" panose="02070309020205020404" pitchFamily="49" charset="0"/>
              </a:rPr>
              <a:t>The “+” operator is used to concatenate (join) multiple strings</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3333CC">
                    <a:lumMod val="75000"/>
                  </a:srgbClr>
                </a:solidFill>
                <a:latin typeface="Courier New" panose="02070309020205020404" pitchFamily="49" charset="0"/>
                <a:cs typeface="Courier New" panose="02070309020205020404" pitchFamily="49" charset="0"/>
              </a:rPr>
              <a:t>&gt;&gt;&gt; print</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00B050"/>
                </a:solidFill>
                <a:latin typeface="Courier New" panose="02070309020205020404" pitchFamily="49" charset="0"/>
                <a:cs typeface="Courier New" panose="02070309020205020404" pitchFamily="49" charset="0"/>
              </a:rPr>
              <a:t>“Good morning! ”</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00B050"/>
                </a:solidFill>
                <a:latin typeface="Courier New" panose="02070309020205020404" pitchFamily="49" charset="0"/>
                <a:cs typeface="Courier New" panose="02070309020205020404" pitchFamily="49" charset="0"/>
              </a:rPr>
              <a:t>”The Weather is good today.”</a:t>
            </a:r>
            <a:r>
              <a:rPr lang="en-US" sz="2400" kern="0" dirty="0">
                <a:solidFill>
                  <a:schemeClr val="tx1"/>
                </a:solidFill>
                <a:latin typeface="Courier New" panose="02070309020205020404" pitchFamily="49" charset="0"/>
                <a:cs typeface="Courier New" panose="02070309020205020404" pitchFamily="49" charset="0"/>
              </a:rPr>
              <a:t>)</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000000"/>
                </a:solidFill>
                <a:latin typeface="Courier New" panose="02070309020205020404" pitchFamily="49" charset="0"/>
                <a:cs typeface="Courier New" panose="02070309020205020404" pitchFamily="49" charset="0"/>
              </a:rPr>
              <a:t>&gt;&gt;&gt; </a:t>
            </a:r>
            <a:r>
              <a:rPr lang="en-US" sz="2400" kern="0" dirty="0">
                <a:solidFill>
                  <a:srgbClr val="FF0000"/>
                </a:solidFill>
                <a:latin typeface="Courier New" panose="02070309020205020404" pitchFamily="49" charset="0"/>
                <a:cs typeface="Courier New" panose="02070309020205020404" pitchFamily="49" charset="0"/>
              </a:rPr>
              <a:t>Good morning! The Weather is good today.</a:t>
            </a:r>
          </a:p>
          <a:p>
            <a:endParaRPr lang="en-US" sz="2400" dirty="0"/>
          </a:p>
        </p:txBody>
      </p:sp>
      <p:sp>
        <p:nvSpPr>
          <p:cNvPr id="2" name="Title 1"/>
          <p:cNvSpPr>
            <a:spLocks noGrp="1"/>
          </p:cNvSpPr>
          <p:nvPr>
            <p:ph type="title"/>
          </p:nvPr>
        </p:nvSpPr>
        <p:spPr/>
        <p:txBody>
          <a:bodyPr/>
          <a:lstStyle/>
          <a:p>
            <a:r>
              <a:rPr lang="en-US" dirty="0"/>
              <a:t>Strings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71949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defTabSz="407571" fontAlgn="base">
              <a:lnSpc>
                <a:spcPct val="100000"/>
              </a:lnSpc>
              <a:spcBef>
                <a:spcPct val="0"/>
              </a:spcBef>
              <a:spcAft>
                <a:spcPts val="1429"/>
              </a:spcAft>
              <a:buClr>
                <a:srgbClr val="000000"/>
              </a:buClr>
            </a:pPr>
            <a:r>
              <a:rPr lang="en-US" sz="2400" kern="0" dirty="0"/>
              <a:t>Integer numbers</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000000"/>
                </a:solidFill>
                <a:latin typeface="Courier New" panose="02070309020205020404" pitchFamily="49" charset="0"/>
                <a:cs typeface="Courier New" panose="02070309020205020404" pitchFamily="49" charset="0"/>
              </a:rPr>
              <a:t>a = </a:t>
            </a:r>
            <a:r>
              <a:rPr lang="en-US" sz="2400" kern="0" dirty="0">
                <a:solidFill>
                  <a:srgbClr val="3333CC">
                    <a:lumMod val="75000"/>
                  </a:srgbClr>
                </a:solidFill>
                <a:latin typeface="Courier New" panose="02070309020205020404" pitchFamily="49" charset="0"/>
                <a:cs typeface="Courier New" panose="02070309020205020404" pitchFamily="49" charset="0"/>
              </a:rPr>
              <a:t>12</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000000"/>
                </a:solidFill>
                <a:latin typeface="Courier New" panose="02070309020205020404" pitchFamily="49" charset="0"/>
                <a:cs typeface="Courier New" panose="02070309020205020404" pitchFamily="49" charset="0"/>
              </a:rPr>
              <a:t>b = </a:t>
            </a:r>
            <a:r>
              <a:rPr lang="en-US" sz="2400" kern="0" dirty="0" err="1">
                <a:solidFill>
                  <a:srgbClr val="FF0000"/>
                </a:solidFill>
                <a:latin typeface="Courier New" panose="02070309020205020404" pitchFamily="49" charset="0"/>
                <a:cs typeface="Courier New" panose="02070309020205020404" pitchFamily="49" charset="0"/>
              </a:rPr>
              <a:t>int</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00B050"/>
                </a:solidFill>
                <a:latin typeface="Courier New" panose="02070309020205020404" pitchFamily="49" charset="0"/>
                <a:cs typeface="Courier New" panose="02070309020205020404" pitchFamily="49" charset="0"/>
              </a:rPr>
              <a:t>“20”</a:t>
            </a:r>
            <a:r>
              <a:rPr lang="en-US" sz="2400" kern="0" dirty="0">
                <a:solidFill>
                  <a:srgbClr val="000000"/>
                </a:solidFill>
                <a:latin typeface="Courier New" panose="02070309020205020404" pitchFamily="49" charset="0"/>
                <a:cs typeface="Courier New" panose="02070309020205020404" pitchFamily="49" charset="0"/>
              </a:rPr>
              <a:t>)</a:t>
            </a:r>
          </a:p>
          <a:p>
            <a:pPr defTabSz="407571" fontAlgn="base">
              <a:lnSpc>
                <a:spcPct val="100000"/>
              </a:lnSpc>
              <a:spcBef>
                <a:spcPct val="0"/>
              </a:spcBef>
              <a:spcAft>
                <a:spcPts val="1429"/>
              </a:spcAft>
              <a:buClr>
                <a:srgbClr val="000000"/>
              </a:buClr>
            </a:pPr>
            <a:r>
              <a:rPr lang="en-US" sz="2400" kern="0" dirty="0"/>
              <a:t>Floating point numbers</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000000"/>
                </a:solidFill>
                <a:latin typeface="Courier New" panose="02070309020205020404" pitchFamily="49" charset="0"/>
                <a:cs typeface="Courier New" panose="02070309020205020404" pitchFamily="49" charset="0"/>
              </a:rPr>
              <a:t>pi = </a:t>
            </a:r>
            <a:r>
              <a:rPr lang="en-US" sz="2400" kern="0" dirty="0">
                <a:solidFill>
                  <a:srgbClr val="3333CC">
                    <a:lumMod val="75000"/>
                  </a:srgbClr>
                </a:solidFill>
                <a:latin typeface="Courier New" panose="02070309020205020404" pitchFamily="49" charset="0"/>
                <a:cs typeface="Courier New" panose="02070309020205020404" pitchFamily="49" charset="0"/>
              </a:rPr>
              <a:t>3.1415</a:t>
            </a:r>
          </a:p>
          <a:p>
            <a:pPr marL="362925" lvl="1" indent="0" defTabSz="407571" fontAlgn="base">
              <a:lnSpc>
                <a:spcPct val="102000"/>
              </a:lnSpc>
              <a:spcBef>
                <a:spcPct val="0"/>
              </a:spcBef>
              <a:spcAft>
                <a:spcPts val="1134"/>
              </a:spcAft>
              <a:buClr>
                <a:srgbClr val="000000"/>
              </a:buClr>
              <a:buSzPct val="100000"/>
              <a:buNone/>
            </a:pPr>
            <a:r>
              <a:rPr lang="en-US" sz="2400" kern="0" dirty="0">
                <a:solidFill>
                  <a:srgbClr val="000000"/>
                </a:solidFill>
                <a:latin typeface="Courier New" panose="02070309020205020404" pitchFamily="49" charset="0"/>
                <a:cs typeface="Courier New" panose="02070309020205020404" pitchFamily="49" charset="0"/>
              </a:rPr>
              <a:t>pi2 = </a:t>
            </a:r>
            <a:r>
              <a:rPr lang="en-US" sz="2400" kern="0" dirty="0">
                <a:solidFill>
                  <a:srgbClr val="FF0000"/>
                </a:solidFill>
                <a:latin typeface="Courier New" panose="02070309020205020404" pitchFamily="49" charset="0"/>
                <a:cs typeface="Courier New" panose="02070309020205020404" pitchFamily="49" charset="0"/>
              </a:rPr>
              <a:t>float</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00B050"/>
                </a:solidFill>
                <a:latin typeface="Courier New" panose="02070309020205020404" pitchFamily="49" charset="0"/>
                <a:cs typeface="Courier New" panose="02070309020205020404" pitchFamily="49" charset="0"/>
              </a:rPr>
              <a:t>“3.1415”</a:t>
            </a:r>
            <a:r>
              <a:rPr lang="en-US" sz="2400" kern="0" dirty="0">
                <a:solidFill>
                  <a:srgbClr val="000000"/>
                </a:solidFill>
                <a:latin typeface="Courier New" panose="02070309020205020404" pitchFamily="49" charset="0"/>
                <a:cs typeface="Courier New" panose="02070309020205020404" pitchFamily="49" charset="0"/>
              </a:rPr>
              <a:t>)</a:t>
            </a:r>
          </a:p>
          <a:p>
            <a:endParaRPr lang="en-US" sz="2400" dirty="0"/>
          </a:p>
        </p:txBody>
      </p:sp>
      <p:sp>
        <p:nvSpPr>
          <p:cNvPr id="2" name="Title 1"/>
          <p:cNvSpPr>
            <a:spLocks noGrp="1"/>
          </p:cNvSpPr>
          <p:nvPr>
            <p:ph type="title"/>
          </p:nvPr>
        </p:nvSpPr>
        <p:spPr/>
        <p:txBody>
          <a:bodyPr/>
          <a:lstStyle/>
          <a:p>
            <a:r>
              <a:rPr lang="en-US" dirty="0"/>
              <a:t>Numbers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82223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defTabSz="407571" fontAlgn="base">
              <a:lnSpc>
                <a:spcPct val="100000"/>
              </a:lnSpc>
              <a:spcBef>
                <a:spcPct val="0"/>
              </a:spcBef>
              <a:spcAft>
                <a:spcPts val="1429"/>
              </a:spcAft>
              <a:buClr>
                <a:srgbClr val="000000"/>
              </a:buClr>
            </a:pPr>
            <a:r>
              <a:rPr lang="en-US" sz="2400" kern="0" dirty="0"/>
              <a:t>Comments are useful to describe what your code is doing. During runtime the python interpreter just ignores them and does not treat them as code. Comments in python can be written in the following ways</a:t>
            </a:r>
          </a:p>
          <a:p>
            <a:pPr marL="311079" lvl="0" indent="-311079" defTabSz="407571" fontAlgn="base">
              <a:lnSpc>
                <a:spcPct val="100000"/>
              </a:lnSpc>
              <a:spcBef>
                <a:spcPct val="0"/>
              </a:spcBef>
              <a:spcAft>
                <a:spcPts val="1429"/>
              </a:spcAft>
              <a:buClr>
                <a:srgbClr val="000000"/>
              </a:buClr>
              <a:buNone/>
            </a:pPr>
            <a:r>
              <a:rPr lang="en-US" sz="2400" kern="0" dirty="0">
                <a:solidFill>
                  <a:srgbClr val="000000"/>
                </a:solidFill>
              </a:rPr>
              <a:t>		</a:t>
            </a:r>
            <a:r>
              <a:rPr lang="en-US" sz="2400" kern="0" dirty="0">
                <a:solidFill>
                  <a:srgbClr val="3333CC">
                    <a:lumMod val="75000"/>
                  </a:srgbClr>
                </a:solidFill>
                <a:latin typeface="Courier New" panose="02070309020205020404" pitchFamily="49" charset="0"/>
                <a:cs typeface="Courier New" panose="02070309020205020404" pitchFamily="49" charset="0"/>
              </a:rPr>
              <a:t>a</a:t>
            </a:r>
            <a:r>
              <a:rPr lang="en-US" sz="2400" kern="0" dirty="0">
                <a:solidFill>
                  <a:srgbClr val="000000"/>
                </a:solidFill>
                <a:latin typeface="Courier New" panose="02070309020205020404" pitchFamily="49" charset="0"/>
                <a:cs typeface="Courier New" panose="02070309020205020404" pitchFamily="49" charset="0"/>
              </a:rPr>
              <a:t> = 1 </a:t>
            </a:r>
            <a:r>
              <a:rPr lang="en-US" sz="2400" kern="0" dirty="0">
                <a:solidFill>
                  <a:srgbClr val="AAE2CA">
                    <a:lumMod val="50000"/>
                  </a:srgbClr>
                </a:solidFill>
                <a:latin typeface="Courier New" panose="02070309020205020404" pitchFamily="49" charset="0"/>
                <a:cs typeface="Courier New" panose="02070309020205020404" pitchFamily="49" charset="0"/>
              </a:rPr>
              <a:t># this is a comment </a:t>
            </a:r>
          </a:p>
          <a:p>
            <a:pPr marL="311079" lvl="0" indent="-311079"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a:t>
            </a:r>
            <a:r>
              <a:rPr lang="en-US" sz="2400" kern="0" dirty="0">
                <a:solidFill>
                  <a:srgbClr val="FF0000"/>
                </a:solidFill>
                <a:latin typeface="Courier New" panose="02070309020205020404" pitchFamily="49" charset="0"/>
                <a:cs typeface="Courier New" panose="02070309020205020404" pitchFamily="49" charset="0"/>
              </a:rPr>
              <a:t>print</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3333CC">
                    <a:lumMod val="75000"/>
                  </a:srgbClr>
                </a:solidFill>
                <a:latin typeface="Courier New" panose="02070309020205020404" pitchFamily="49" charset="0"/>
                <a:cs typeface="Courier New" panose="02070309020205020404" pitchFamily="49" charset="0"/>
              </a:rPr>
              <a:t>a</a:t>
            </a:r>
            <a:r>
              <a:rPr lang="en-US" sz="2400" kern="0" dirty="0">
                <a:solidFill>
                  <a:srgbClr val="000000"/>
                </a:solidFill>
                <a:latin typeface="Courier New" panose="02070309020205020404" pitchFamily="49" charset="0"/>
                <a:cs typeface="Courier New" panose="02070309020205020404" pitchFamily="49" charset="0"/>
              </a:rPr>
              <a:t>)</a:t>
            </a:r>
          </a:p>
          <a:p>
            <a:pPr marL="311079" lvl="0" indent="-311079"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a:t>
            </a:r>
            <a:r>
              <a:rPr lang="en-US" sz="2400" kern="0" dirty="0">
                <a:solidFill>
                  <a:srgbClr val="AAE2CA">
                    <a:lumMod val="50000"/>
                  </a:srgbClr>
                </a:solidFill>
                <a:latin typeface="Courier New" panose="02070309020205020404" pitchFamily="49" charset="0"/>
                <a:cs typeface="Courier New" panose="02070309020205020404" pitchFamily="49" charset="0"/>
              </a:rPr>
              <a:t>‘‘‘this is a multiline </a:t>
            </a:r>
          </a:p>
          <a:p>
            <a:pPr marL="311079" lvl="0" indent="-311079" defTabSz="407571" fontAlgn="base">
              <a:lnSpc>
                <a:spcPct val="100000"/>
              </a:lnSpc>
              <a:spcBef>
                <a:spcPct val="0"/>
              </a:spcBef>
              <a:spcAft>
                <a:spcPts val="1429"/>
              </a:spcAft>
              <a:buClr>
                <a:srgbClr val="000000"/>
              </a:buClr>
              <a:buNone/>
            </a:pPr>
            <a:r>
              <a:rPr lang="en-US" sz="2400" kern="0" dirty="0">
                <a:solidFill>
                  <a:srgbClr val="AAE2CA">
                    <a:lumMod val="50000"/>
                  </a:srgbClr>
                </a:solidFill>
                <a:latin typeface="Courier New" panose="02070309020205020404" pitchFamily="49" charset="0"/>
                <a:cs typeface="Courier New" panose="02070309020205020404" pitchFamily="49" charset="0"/>
              </a:rPr>
              <a:t>		comment’’’</a:t>
            </a:r>
          </a:p>
          <a:p>
            <a:endParaRPr lang="en-US" sz="2400" dirty="0"/>
          </a:p>
        </p:txBody>
      </p:sp>
      <p:sp>
        <p:nvSpPr>
          <p:cNvPr id="2" name="Title 1"/>
          <p:cNvSpPr>
            <a:spLocks noGrp="1"/>
          </p:cNvSpPr>
          <p:nvPr>
            <p:ph type="title"/>
          </p:nvPr>
        </p:nvSpPr>
        <p:spPr/>
        <p:txBody>
          <a:bodyPr/>
          <a:lstStyle/>
          <a:p>
            <a:r>
              <a:rPr lang="en-US" dirty="0"/>
              <a:t>Comments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330294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Arithmetic operators in python are as follows</a:t>
            </a:r>
          </a:p>
          <a:p>
            <a:pPr marL="119062" indent="0">
              <a:buNone/>
            </a:pPr>
            <a:endParaRPr lang="en-US" sz="2400" dirty="0"/>
          </a:p>
        </p:txBody>
      </p:sp>
      <p:sp>
        <p:nvSpPr>
          <p:cNvPr id="2" name="Title 1"/>
          <p:cNvSpPr>
            <a:spLocks noGrp="1"/>
          </p:cNvSpPr>
          <p:nvPr>
            <p:ph type="title"/>
          </p:nvPr>
        </p:nvSpPr>
        <p:spPr/>
        <p:txBody>
          <a:bodyPr/>
          <a:lstStyle/>
          <a:p>
            <a:r>
              <a:rPr lang="en-US" dirty="0"/>
              <a:t>Arithmetic operators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21966939"/>
              </p:ext>
            </p:extLst>
          </p:nvPr>
        </p:nvGraphicFramePr>
        <p:xfrm>
          <a:off x="640556" y="2179867"/>
          <a:ext cx="10497458" cy="3200400"/>
        </p:xfrm>
        <a:graphic>
          <a:graphicData uri="http://schemas.openxmlformats.org/drawingml/2006/table">
            <a:tbl>
              <a:tblPr firstRow="1" bandRow="1">
                <a:tableStyleId>{5C22544A-7EE6-4342-B048-85BDC9FD1C3A}</a:tableStyleId>
              </a:tblPr>
              <a:tblGrid>
                <a:gridCol w="2779487">
                  <a:extLst>
                    <a:ext uri="{9D8B030D-6E8A-4147-A177-3AD203B41FA5}">
                      <a16:colId xmlns:a16="http://schemas.microsoft.com/office/drawing/2014/main" val="20000"/>
                    </a:ext>
                  </a:extLst>
                </a:gridCol>
                <a:gridCol w="7717971">
                  <a:extLst>
                    <a:ext uri="{9D8B030D-6E8A-4147-A177-3AD203B41FA5}">
                      <a16:colId xmlns:a16="http://schemas.microsoft.com/office/drawing/2014/main" val="20001"/>
                    </a:ext>
                  </a:extLst>
                </a:gridCol>
              </a:tblGrid>
              <a:tr h="370840">
                <a:tc>
                  <a:txBody>
                    <a:bodyPr/>
                    <a:lstStyle/>
                    <a:p>
                      <a:r>
                        <a:rPr lang="en-US" sz="2400" dirty="0"/>
                        <a:t>Operator</a:t>
                      </a:r>
                    </a:p>
                  </a:txBody>
                  <a:tcPr/>
                </a:tc>
                <a:tc>
                  <a:txBody>
                    <a:bodyPr/>
                    <a:lstStyle/>
                    <a:p>
                      <a:r>
                        <a:rPr lang="en-US" sz="2400" dirty="0"/>
                        <a:t>Meaning</a:t>
                      </a:r>
                    </a:p>
                  </a:txBody>
                  <a:tcPr/>
                </a:tc>
                <a:extLst>
                  <a:ext uri="{0D108BD9-81ED-4DB2-BD59-A6C34878D82A}">
                    <a16:rowId xmlns:a16="http://schemas.microsoft.com/office/drawing/2014/main" val="10000"/>
                  </a:ext>
                </a:extLst>
              </a:tr>
              <a:tr h="370840">
                <a:tc>
                  <a:txBody>
                    <a:bodyPr/>
                    <a:lstStyle/>
                    <a:p>
                      <a:r>
                        <a:rPr lang="en-US" sz="2400" dirty="0"/>
                        <a:t>+</a:t>
                      </a:r>
                    </a:p>
                  </a:txBody>
                  <a:tcPr/>
                </a:tc>
                <a:tc>
                  <a:txBody>
                    <a:bodyPr/>
                    <a:lstStyle/>
                    <a:p>
                      <a:r>
                        <a:rPr lang="en-US" sz="2400" dirty="0"/>
                        <a:t>Addition</a:t>
                      </a:r>
                    </a:p>
                  </a:txBody>
                  <a:tcPr/>
                </a:tc>
                <a:extLst>
                  <a:ext uri="{0D108BD9-81ED-4DB2-BD59-A6C34878D82A}">
                    <a16:rowId xmlns:a16="http://schemas.microsoft.com/office/drawing/2014/main" val="10001"/>
                  </a:ext>
                </a:extLst>
              </a:tr>
              <a:tr h="370840">
                <a:tc>
                  <a:txBody>
                    <a:bodyPr/>
                    <a:lstStyle/>
                    <a:p>
                      <a:r>
                        <a:rPr lang="en-US" sz="2400" dirty="0"/>
                        <a:t>-</a:t>
                      </a:r>
                    </a:p>
                  </a:txBody>
                  <a:tcPr/>
                </a:tc>
                <a:tc>
                  <a:txBody>
                    <a:bodyPr/>
                    <a:lstStyle/>
                    <a:p>
                      <a:r>
                        <a:rPr lang="en-US" sz="2400" dirty="0"/>
                        <a:t>Subtraction</a:t>
                      </a:r>
                    </a:p>
                  </a:txBody>
                  <a:tcPr/>
                </a:tc>
                <a:extLst>
                  <a:ext uri="{0D108BD9-81ED-4DB2-BD59-A6C34878D82A}">
                    <a16:rowId xmlns:a16="http://schemas.microsoft.com/office/drawing/2014/main" val="10002"/>
                  </a:ext>
                </a:extLst>
              </a:tr>
              <a:tr h="370840">
                <a:tc>
                  <a:txBody>
                    <a:bodyPr/>
                    <a:lstStyle/>
                    <a:p>
                      <a:r>
                        <a:rPr lang="en-US" sz="2400" dirty="0"/>
                        <a:t>/</a:t>
                      </a:r>
                    </a:p>
                  </a:txBody>
                  <a:tcPr/>
                </a:tc>
                <a:tc>
                  <a:txBody>
                    <a:bodyPr/>
                    <a:lstStyle/>
                    <a:p>
                      <a:r>
                        <a:rPr lang="en-US" sz="2400" dirty="0"/>
                        <a:t>Division</a:t>
                      </a:r>
                    </a:p>
                  </a:txBody>
                  <a:tcPr/>
                </a:tc>
                <a:extLst>
                  <a:ext uri="{0D108BD9-81ED-4DB2-BD59-A6C34878D82A}">
                    <a16:rowId xmlns:a16="http://schemas.microsoft.com/office/drawing/2014/main" val="10003"/>
                  </a:ext>
                </a:extLst>
              </a:tr>
              <a:tr h="370840">
                <a:tc>
                  <a:txBody>
                    <a:bodyPr/>
                    <a:lstStyle/>
                    <a:p>
                      <a:r>
                        <a:rPr lang="en-US" sz="2400" dirty="0"/>
                        <a:t>*</a:t>
                      </a:r>
                    </a:p>
                  </a:txBody>
                  <a:tcPr/>
                </a:tc>
                <a:tc>
                  <a:txBody>
                    <a:bodyPr/>
                    <a:lstStyle/>
                    <a:p>
                      <a:r>
                        <a:rPr lang="en-US" sz="2400" dirty="0"/>
                        <a:t>Multiplication</a:t>
                      </a:r>
                    </a:p>
                  </a:txBody>
                  <a:tcPr/>
                </a:tc>
                <a:extLst>
                  <a:ext uri="{0D108BD9-81ED-4DB2-BD59-A6C34878D82A}">
                    <a16:rowId xmlns:a16="http://schemas.microsoft.com/office/drawing/2014/main" val="10004"/>
                  </a:ext>
                </a:extLst>
              </a:tr>
              <a:tr h="370840">
                <a:tc>
                  <a:txBody>
                    <a:bodyPr/>
                    <a:lstStyle/>
                    <a:p>
                      <a:r>
                        <a:rPr lang="en-US" sz="2400" dirty="0"/>
                        <a:t>% </a:t>
                      </a:r>
                    </a:p>
                  </a:txBody>
                  <a:tcPr/>
                </a:tc>
                <a:tc>
                  <a:txBody>
                    <a:bodyPr/>
                    <a:lstStyle/>
                    <a:p>
                      <a:r>
                        <a:rPr lang="en-US" sz="2400" dirty="0"/>
                        <a:t>Modulus</a:t>
                      </a:r>
                      <a:r>
                        <a:rPr lang="en-US" sz="2400" baseline="0" dirty="0"/>
                        <a:t> - remainder of division</a:t>
                      </a:r>
                    </a:p>
                  </a:txBody>
                  <a:tcPr/>
                </a:tc>
                <a:extLst>
                  <a:ext uri="{0D108BD9-81ED-4DB2-BD59-A6C34878D82A}">
                    <a16:rowId xmlns:a16="http://schemas.microsoft.com/office/drawing/2014/main" val="10005"/>
                  </a:ext>
                </a:extLst>
              </a:tr>
              <a:tr h="370840">
                <a:tc>
                  <a:txBody>
                    <a:bodyPr/>
                    <a:lstStyle/>
                    <a:p>
                      <a:r>
                        <a:rPr lang="en-US" sz="2400" dirty="0"/>
                        <a:t>**</a:t>
                      </a:r>
                    </a:p>
                  </a:txBody>
                  <a:tcPr/>
                </a:tc>
                <a:tc>
                  <a:txBody>
                    <a:bodyPr/>
                    <a:lstStyle/>
                    <a:p>
                      <a:r>
                        <a:rPr lang="en-US" sz="2400" baseline="0" dirty="0"/>
                        <a:t>Exponent  - raise a number to the power of another number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7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5" y="1770927"/>
            <a:ext cx="11541034" cy="4305781"/>
          </a:xfrm>
        </p:spPr>
        <p:txBody>
          <a:bodyPr>
            <a:noAutofit/>
          </a:bodyPr>
          <a:lstStyle/>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a = </a:t>
            </a:r>
            <a:r>
              <a:rPr lang="en-US" sz="2000" kern="0" dirty="0">
                <a:solidFill>
                  <a:srgbClr val="3333CC">
                    <a:lumMod val="75000"/>
                  </a:srgbClr>
                </a:solidFill>
                <a:latin typeface="Courier New" panose="02070309020205020404" pitchFamily="49" charset="0"/>
                <a:cs typeface="Courier New" panose="02070309020205020404" pitchFamily="49" charset="0"/>
              </a:rPr>
              <a:t>10 </a:t>
            </a:r>
            <a:r>
              <a:rPr lang="en-US" sz="2000" kern="0" dirty="0">
                <a:solidFill>
                  <a:srgbClr val="FF0000"/>
                </a:solidFill>
                <a:latin typeface="Courier New" panose="02070309020205020404" pitchFamily="49" charset="0"/>
                <a:cs typeface="Courier New" panose="02070309020205020404" pitchFamily="49" charset="0"/>
              </a:rPr>
              <a:t># 10</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a += </a:t>
            </a:r>
            <a:r>
              <a:rPr lang="en-US" sz="2000" kern="0" dirty="0">
                <a:solidFill>
                  <a:srgbClr val="3333CC">
                    <a:lumMod val="75000"/>
                  </a:srgbClr>
                </a:solidFill>
                <a:latin typeface="Courier New" panose="02070309020205020404" pitchFamily="49" charset="0"/>
                <a:cs typeface="Courier New" panose="02070309020205020404" pitchFamily="49" charset="0"/>
              </a:rPr>
              <a:t>1 </a:t>
            </a:r>
            <a:r>
              <a:rPr lang="en-US" sz="2000" kern="0" dirty="0">
                <a:solidFill>
                  <a:srgbClr val="FF0000"/>
                </a:solidFill>
                <a:latin typeface="Courier New" panose="02070309020205020404" pitchFamily="49" charset="0"/>
                <a:cs typeface="Courier New" panose="02070309020205020404" pitchFamily="49" charset="0"/>
              </a:rPr>
              <a:t># 11 (equivalent to a = a + 1)</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a -= </a:t>
            </a:r>
            <a:r>
              <a:rPr lang="en-US" sz="2000" kern="0" dirty="0">
                <a:solidFill>
                  <a:srgbClr val="3333CC">
                    <a:lumMod val="75000"/>
                  </a:srgbClr>
                </a:solidFill>
                <a:latin typeface="Courier New" panose="02070309020205020404" pitchFamily="49" charset="0"/>
                <a:cs typeface="Courier New" panose="02070309020205020404" pitchFamily="49" charset="0"/>
              </a:rPr>
              <a:t>1 </a:t>
            </a:r>
            <a:r>
              <a:rPr lang="en-US" sz="2000" kern="0" dirty="0">
                <a:solidFill>
                  <a:srgbClr val="FF0000"/>
                </a:solidFill>
                <a:latin typeface="Courier New" panose="02070309020205020404" pitchFamily="49" charset="0"/>
                <a:cs typeface="Courier New" panose="02070309020205020404" pitchFamily="49" charset="0"/>
              </a:rPr>
              <a:t># 10 (equivalent to a = a - 1)</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b = a + </a:t>
            </a:r>
            <a:r>
              <a:rPr lang="en-US" sz="2000" kern="0" dirty="0">
                <a:solidFill>
                  <a:srgbClr val="3333CC">
                    <a:lumMod val="75000"/>
                  </a:srgbClr>
                </a:solidFill>
                <a:latin typeface="Courier New" panose="02070309020205020404" pitchFamily="49" charset="0"/>
                <a:cs typeface="Courier New" panose="02070309020205020404" pitchFamily="49" charset="0"/>
              </a:rPr>
              <a:t>1 </a:t>
            </a:r>
            <a:r>
              <a:rPr lang="en-US" sz="2000" kern="0" dirty="0">
                <a:solidFill>
                  <a:srgbClr val="FF0000"/>
                </a:solidFill>
                <a:latin typeface="Courier New" panose="02070309020205020404" pitchFamily="49" charset="0"/>
                <a:cs typeface="Courier New" panose="02070309020205020404" pitchFamily="49" charset="0"/>
              </a:rPr>
              <a:t># 11</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c = a – </a:t>
            </a:r>
            <a:r>
              <a:rPr lang="en-US" sz="2000" kern="0" dirty="0">
                <a:solidFill>
                  <a:srgbClr val="3333CC">
                    <a:lumMod val="75000"/>
                  </a:srgbClr>
                </a:solidFill>
                <a:latin typeface="Courier New" panose="02070309020205020404" pitchFamily="49" charset="0"/>
                <a:cs typeface="Courier New" panose="02070309020205020404" pitchFamily="49" charset="0"/>
              </a:rPr>
              <a:t>1 </a:t>
            </a:r>
            <a:r>
              <a:rPr lang="en-US" sz="2000" kern="0" dirty="0">
                <a:solidFill>
                  <a:srgbClr val="FF0000"/>
                </a:solidFill>
                <a:latin typeface="Courier New" panose="02070309020205020404" pitchFamily="49" charset="0"/>
                <a:cs typeface="Courier New" panose="02070309020205020404" pitchFamily="49" charset="0"/>
              </a:rPr>
              <a:t># 9</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d = a * </a:t>
            </a:r>
            <a:r>
              <a:rPr lang="en-US" sz="2000" kern="0" dirty="0">
                <a:solidFill>
                  <a:srgbClr val="3333CC">
                    <a:lumMod val="75000"/>
                  </a:srgbClr>
                </a:solidFill>
                <a:latin typeface="Courier New" panose="02070309020205020404" pitchFamily="49" charset="0"/>
                <a:cs typeface="Courier New" panose="02070309020205020404" pitchFamily="49" charset="0"/>
              </a:rPr>
              <a:t>2 </a:t>
            </a:r>
            <a:r>
              <a:rPr lang="en-US" sz="2000" kern="0" dirty="0">
                <a:solidFill>
                  <a:srgbClr val="FF0000"/>
                </a:solidFill>
                <a:latin typeface="Courier New" panose="02070309020205020404" pitchFamily="49" charset="0"/>
                <a:cs typeface="Courier New" panose="02070309020205020404" pitchFamily="49" charset="0"/>
              </a:rPr>
              <a:t># 20</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e = a / </a:t>
            </a:r>
            <a:r>
              <a:rPr lang="en-US" sz="2000" kern="0" dirty="0">
                <a:solidFill>
                  <a:srgbClr val="3333CC">
                    <a:lumMod val="75000"/>
                  </a:srgbClr>
                </a:solidFill>
                <a:latin typeface="Courier New" panose="02070309020205020404" pitchFamily="49" charset="0"/>
                <a:cs typeface="Courier New" panose="02070309020205020404" pitchFamily="49" charset="0"/>
              </a:rPr>
              <a:t>2 </a:t>
            </a:r>
            <a:r>
              <a:rPr lang="en-US" sz="2000" kern="0" dirty="0">
                <a:solidFill>
                  <a:srgbClr val="FF0000"/>
                </a:solidFill>
                <a:latin typeface="Courier New" panose="02070309020205020404" pitchFamily="49" charset="0"/>
                <a:cs typeface="Courier New" panose="02070309020205020404" pitchFamily="49" charset="0"/>
              </a:rPr>
              <a:t># 5</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f = a % </a:t>
            </a:r>
            <a:r>
              <a:rPr lang="en-US" sz="2000" kern="0" dirty="0">
                <a:solidFill>
                  <a:srgbClr val="3333CC">
                    <a:lumMod val="75000"/>
                  </a:srgbClr>
                </a:solidFill>
                <a:latin typeface="Courier New" panose="02070309020205020404" pitchFamily="49" charset="0"/>
                <a:cs typeface="Courier New" panose="02070309020205020404" pitchFamily="49" charset="0"/>
              </a:rPr>
              <a:t>3 </a:t>
            </a:r>
            <a:r>
              <a:rPr lang="en-US" sz="2000" kern="0" dirty="0">
                <a:solidFill>
                  <a:srgbClr val="FF0000"/>
                </a:solidFill>
                <a:latin typeface="Courier New" panose="02070309020205020404" pitchFamily="49" charset="0"/>
                <a:cs typeface="Courier New" panose="02070309020205020404" pitchFamily="49" charset="0"/>
              </a:rPr>
              <a:t># 1</a:t>
            </a:r>
          </a:p>
          <a:p>
            <a:pPr marL="311079" lvl="0" indent="-311079" defTabSz="407571" fontAlgn="base">
              <a:lnSpc>
                <a:spcPct val="100000"/>
              </a:lnSpc>
              <a:spcBef>
                <a:spcPct val="0"/>
              </a:spcBef>
              <a:spcAft>
                <a:spcPts val="1429"/>
              </a:spcAft>
              <a:buClr>
                <a:srgbClr val="000000"/>
              </a:buClr>
              <a:buNone/>
            </a:pPr>
            <a:r>
              <a:rPr lang="en-US" sz="2000" kern="0" dirty="0">
                <a:solidFill>
                  <a:srgbClr val="000000"/>
                </a:solidFill>
                <a:latin typeface="Courier New" panose="02070309020205020404" pitchFamily="49" charset="0"/>
                <a:cs typeface="Courier New" panose="02070309020205020404" pitchFamily="49" charset="0"/>
              </a:rPr>
              <a:t>g = a ** </a:t>
            </a:r>
            <a:r>
              <a:rPr lang="en-US" sz="2000" kern="0" dirty="0">
                <a:solidFill>
                  <a:srgbClr val="3333CC">
                    <a:lumMod val="75000"/>
                  </a:srgbClr>
                </a:solidFill>
                <a:latin typeface="Courier New" panose="02070309020205020404" pitchFamily="49" charset="0"/>
                <a:cs typeface="Courier New" panose="02070309020205020404" pitchFamily="49" charset="0"/>
              </a:rPr>
              <a:t>2 </a:t>
            </a:r>
            <a:r>
              <a:rPr lang="en-US" sz="2000" kern="0" dirty="0">
                <a:solidFill>
                  <a:srgbClr val="FF0000"/>
                </a:solidFill>
                <a:latin typeface="Courier New" panose="02070309020205020404" pitchFamily="49" charset="0"/>
                <a:cs typeface="Courier New" panose="02070309020205020404" pitchFamily="49" charset="0"/>
              </a:rPr>
              <a:t># 100</a:t>
            </a:r>
          </a:p>
          <a:p>
            <a:endParaRPr lang="en-US" sz="1400" dirty="0"/>
          </a:p>
        </p:txBody>
      </p:sp>
      <p:sp>
        <p:nvSpPr>
          <p:cNvPr id="2" name="Title 1"/>
          <p:cNvSpPr>
            <a:spLocks noGrp="1"/>
          </p:cNvSpPr>
          <p:nvPr>
            <p:ph type="title"/>
          </p:nvPr>
        </p:nvSpPr>
        <p:spPr/>
        <p:txBody>
          <a:bodyPr/>
          <a:lstStyle/>
          <a:p>
            <a:r>
              <a:rPr lang="en-US" dirty="0"/>
              <a:t>Arithmetic operators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36854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defTabSz="407571" fontAlgn="base">
              <a:lnSpc>
                <a:spcPct val="100000"/>
              </a:lnSpc>
              <a:spcBef>
                <a:spcPct val="0"/>
              </a:spcBef>
              <a:spcAft>
                <a:spcPts val="1429"/>
              </a:spcAft>
              <a:buClr>
                <a:srgbClr val="000000"/>
              </a:buClr>
            </a:pPr>
            <a:r>
              <a:rPr lang="en-US" sz="2400" kern="0" dirty="0"/>
              <a:t>User input can be implemented using the input() function</a:t>
            </a:r>
          </a:p>
          <a:p>
            <a:pPr marL="0" lvl="0" indent="0" defTabSz="407571" fontAlgn="base">
              <a:lnSpc>
                <a:spcPct val="100000"/>
              </a:lnSpc>
              <a:spcBef>
                <a:spcPct val="0"/>
              </a:spcBef>
              <a:spcAft>
                <a:spcPts val="1429"/>
              </a:spcAft>
              <a:buClr>
                <a:srgbClr val="000000"/>
              </a:buClr>
              <a:buNone/>
            </a:pPr>
            <a:r>
              <a:rPr lang="en-US" sz="2400" kern="0" dirty="0">
                <a:solidFill>
                  <a:srgbClr val="000000"/>
                </a:solidFill>
              </a:rPr>
              <a:t>	</a:t>
            </a:r>
            <a:r>
              <a:rPr lang="en-US" sz="2400" kern="0" dirty="0">
                <a:solidFill>
                  <a:srgbClr val="000000"/>
                </a:solidFill>
                <a:latin typeface="Courier New" panose="02070309020205020404" pitchFamily="49" charset="0"/>
                <a:cs typeface="Courier New" panose="02070309020205020404" pitchFamily="49" charset="0"/>
              </a:rPr>
              <a:t>name = </a:t>
            </a:r>
            <a:r>
              <a:rPr lang="en-US" sz="2400" kern="0" dirty="0">
                <a:solidFill>
                  <a:srgbClr val="FF0000"/>
                </a:solidFill>
                <a:latin typeface="Courier New" panose="02070309020205020404" pitchFamily="49" charset="0"/>
                <a:cs typeface="Courier New" panose="02070309020205020404" pitchFamily="49" charset="0"/>
              </a:rPr>
              <a:t>input</a:t>
            </a:r>
            <a:r>
              <a:rPr lang="en-US" sz="2400" kern="0" dirty="0">
                <a:solidFill>
                  <a:srgbClr val="000000"/>
                </a:solidFill>
                <a:latin typeface="Courier New" panose="02070309020205020404" pitchFamily="49" charset="0"/>
                <a:cs typeface="Courier New" panose="02070309020205020404" pitchFamily="49" charset="0"/>
              </a:rPr>
              <a:t>(</a:t>
            </a:r>
            <a:r>
              <a:rPr lang="en-US" sz="2400" kern="0" dirty="0">
                <a:solidFill>
                  <a:srgbClr val="00B050"/>
                </a:solidFill>
                <a:latin typeface="Courier New" panose="02070309020205020404" pitchFamily="49" charset="0"/>
                <a:cs typeface="Courier New" panose="02070309020205020404" pitchFamily="49" charset="0"/>
              </a:rPr>
              <a:t>“Enter your name: ”</a:t>
            </a:r>
            <a:r>
              <a:rPr lang="en-US" sz="2400" kern="0" dirty="0">
                <a:solidFill>
                  <a:srgbClr val="000000"/>
                </a:solidFill>
                <a:latin typeface="Courier New" panose="02070309020205020404" pitchFamily="49" charset="0"/>
                <a:cs typeface="Courier New" panose="02070309020205020404" pitchFamily="49" charset="0"/>
              </a:rPr>
              <a:t>)</a:t>
            </a:r>
          </a:p>
          <a:p>
            <a:pPr marL="0" lvl="0" indent="0"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a:t>
            </a:r>
            <a:r>
              <a:rPr lang="en-US" sz="2400" kern="0" dirty="0">
                <a:solidFill>
                  <a:srgbClr val="0070C0"/>
                </a:solidFill>
                <a:latin typeface="Courier New" panose="02070309020205020404" pitchFamily="49" charset="0"/>
                <a:cs typeface="Courier New" panose="02070309020205020404" pitchFamily="49" charset="0"/>
              </a:rPr>
              <a:t>print</a:t>
            </a:r>
            <a:r>
              <a:rPr lang="en-US" sz="2400" kern="0" dirty="0">
                <a:solidFill>
                  <a:srgbClr val="000000"/>
                </a:solidFill>
                <a:latin typeface="Courier New" panose="02070309020205020404" pitchFamily="49" charset="0"/>
                <a:cs typeface="Courier New" panose="02070309020205020404" pitchFamily="49" charset="0"/>
              </a:rPr>
              <a:t>(name)</a:t>
            </a:r>
          </a:p>
          <a:p>
            <a:pPr marL="0" lvl="0" indent="0"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&gt;&gt;</a:t>
            </a:r>
            <a:r>
              <a:rPr lang="en-US" sz="2400" kern="0" dirty="0">
                <a:solidFill>
                  <a:srgbClr val="7030A0"/>
                </a:solidFill>
                <a:latin typeface="Courier New" panose="02070309020205020404" pitchFamily="49" charset="0"/>
                <a:cs typeface="Courier New" panose="02070309020205020404" pitchFamily="49" charset="0"/>
              </a:rPr>
              <a:t>Enter your name: </a:t>
            </a:r>
            <a:endParaRPr lang="en-US" sz="2400" kern="0" dirty="0">
              <a:solidFill>
                <a:srgbClr val="000000"/>
              </a:solidFill>
              <a:latin typeface="Courier New" panose="02070309020205020404" pitchFamily="49" charset="0"/>
              <a:cs typeface="Courier New" panose="02070309020205020404" pitchFamily="49" charset="0"/>
            </a:endParaRPr>
          </a:p>
          <a:p>
            <a:pPr marL="0" lvl="0" indent="0"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&gt;&gt;</a:t>
            </a:r>
            <a:r>
              <a:rPr lang="en-US" sz="2400" kern="0" dirty="0">
                <a:solidFill>
                  <a:srgbClr val="7030A0"/>
                </a:solidFill>
                <a:latin typeface="Courier New" panose="02070309020205020404" pitchFamily="49" charset="0"/>
                <a:cs typeface="Courier New" panose="02070309020205020404" pitchFamily="49" charset="0"/>
              </a:rPr>
              <a:t>Enter your name: Alex</a:t>
            </a:r>
          </a:p>
          <a:p>
            <a:pPr marL="0" lvl="0" indent="0" defTabSz="407571" fontAlgn="base">
              <a:lnSpc>
                <a:spcPct val="100000"/>
              </a:lnSpc>
              <a:spcBef>
                <a:spcPct val="0"/>
              </a:spcBef>
              <a:spcAft>
                <a:spcPts val="1429"/>
              </a:spcAft>
              <a:buClr>
                <a:srgbClr val="000000"/>
              </a:buClr>
              <a:buNone/>
            </a:pPr>
            <a:r>
              <a:rPr lang="en-US" sz="2400" kern="0" dirty="0">
                <a:solidFill>
                  <a:srgbClr val="000000"/>
                </a:solidFill>
                <a:latin typeface="Courier New" panose="02070309020205020404" pitchFamily="49" charset="0"/>
                <a:cs typeface="Courier New" panose="02070309020205020404" pitchFamily="49" charset="0"/>
              </a:rPr>
              <a:t>	&gt;&gt;</a:t>
            </a:r>
            <a:r>
              <a:rPr lang="en-US" sz="2400" kern="0" dirty="0">
                <a:solidFill>
                  <a:srgbClr val="7030A0"/>
                </a:solidFill>
                <a:latin typeface="Courier New" panose="02070309020205020404" pitchFamily="49" charset="0"/>
                <a:cs typeface="Courier New" panose="02070309020205020404" pitchFamily="49" charset="0"/>
              </a:rPr>
              <a:t>Alex</a:t>
            </a:r>
          </a:p>
          <a:p>
            <a:pPr defTabSz="407571" fontAlgn="base">
              <a:lnSpc>
                <a:spcPct val="100000"/>
              </a:lnSpc>
              <a:spcBef>
                <a:spcPct val="0"/>
              </a:spcBef>
              <a:spcAft>
                <a:spcPts val="1429"/>
              </a:spcAft>
              <a:buClr>
                <a:srgbClr val="000000"/>
              </a:buClr>
            </a:pPr>
            <a:r>
              <a:rPr lang="en-US" sz="2400" i="1" kern="0" dirty="0">
                <a:cs typeface="Courier New" panose="02070309020205020404" pitchFamily="49" charset="0"/>
              </a:rPr>
              <a:t>The default data type of the user input data is </a:t>
            </a:r>
            <a:r>
              <a:rPr lang="en-US" sz="2400" b="1" i="1" kern="0" dirty="0">
                <a:solidFill>
                  <a:srgbClr val="FF0000"/>
                </a:solidFill>
                <a:latin typeface="Courier New" panose="02070309020205020404" pitchFamily="49" charset="0"/>
                <a:cs typeface="Courier New" panose="02070309020205020404" pitchFamily="49" charset="0"/>
              </a:rPr>
              <a:t>“</a:t>
            </a:r>
            <a:r>
              <a:rPr lang="en-US" sz="2400" b="1" i="1" kern="0" dirty="0" err="1">
                <a:solidFill>
                  <a:srgbClr val="FF0000"/>
                </a:solidFill>
                <a:latin typeface="Courier New" panose="02070309020205020404" pitchFamily="49" charset="0"/>
                <a:cs typeface="Courier New" panose="02070309020205020404" pitchFamily="49" charset="0"/>
              </a:rPr>
              <a:t>str</a:t>
            </a:r>
            <a:r>
              <a:rPr lang="en-US" sz="2400" b="1" i="1" kern="0" dirty="0">
                <a:solidFill>
                  <a:srgbClr val="FF0000"/>
                </a:solidFill>
                <a:latin typeface="Courier New" panose="02070309020205020404" pitchFamily="49" charset="0"/>
                <a:cs typeface="Courier New" panose="02070309020205020404" pitchFamily="49" charset="0"/>
              </a:rPr>
              <a:t>”</a:t>
            </a:r>
            <a:r>
              <a:rPr lang="en-US" sz="2400" i="1" kern="0" dirty="0">
                <a:cs typeface="Courier New" panose="02070309020205020404" pitchFamily="49" charset="0"/>
              </a:rPr>
              <a:t>, in order to perform math operations on that data, </a:t>
            </a:r>
            <a:r>
              <a:rPr lang="en-US" sz="2400" i="1" kern="0" dirty="0">
                <a:solidFill>
                  <a:srgbClr val="FF0000"/>
                </a:solidFill>
                <a:cs typeface="Courier New" panose="02070309020205020404" pitchFamily="49" charset="0"/>
              </a:rPr>
              <a:t>type conversion </a:t>
            </a:r>
            <a:r>
              <a:rPr lang="en-US" sz="2400" i="1" kern="0" dirty="0">
                <a:cs typeface="Courier New" panose="02070309020205020404" pitchFamily="49" charset="0"/>
              </a:rPr>
              <a:t>must be done</a:t>
            </a:r>
          </a:p>
          <a:p>
            <a:pPr marL="0" lvl="0" indent="0" defTabSz="407571" fontAlgn="base">
              <a:lnSpc>
                <a:spcPct val="100000"/>
              </a:lnSpc>
              <a:spcBef>
                <a:spcPct val="0"/>
              </a:spcBef>
              <a:spcAft>
                <a:spcPts val="1429"/>
              </a:spcAft>
              <a:buClr>
                <a:srgbClr val="000000"/>
              </a:buClr>
              <a:buNone/>
            </a:pPr>
            <a:endParaRPr lang="en-US" sz="2400" kern="0" dirty="0">
              <a:solidFill>
                <a:srgbClr val="000000"/>
              </a:solidFill>
            </a:endParaRPr>
          </a:p>
          <a:p>
            <a:pPr marL="0" lvl="0" indent="0" defTabSz="407571" fontAlgn="base">
              <a:lnSpc>
                <a:spcPct val="100000"/>
              </a:lnSpc>
              <a:spcBef>
                <a:spcPct val="0"/>
              </a:spcBef>
              <a:spcAft>
                <a:spcPts val="1429"/>
              </a:spcAft>
              <a:buClr>
                <a:srgbClr val="000000"/>
              </a:buClr>
              <a:buNone/>
            </a:pPr>
            <a:endParaRPr lang="en-US" sz="2400" kern="0" dirty="0">
              <a:solidFill>
                <a:srgbClr val="000000"/>
              </a:solidFill>
            </a:endParaRPr>
          </a:p>
          <a:p>
            <a:endParaRPr lang="en-US" sz="2400" dirty="0"/>
          </a:p>
        </p:txBody>
      </p:sp>
      <p:sp>
        <p:nvSpPr>
          <p:cNvPr id="2" name="Title 1"/>
          <p:cNvSpPr>
            <a:spLocks noGrp="1"/>
          </p:cNvSpPr>
          <p:nvPr>
            <p:ph type="title"/>
          </p:nvPr>
        </p:nvSpPr>
        <p:spPr/>
        <p:txBody>
          <a:bodyPr/>
          <a:lstStyle/>
          <a:p>
            <a:r>
              <a:rPr lang="en-US" dirty="0"/>
              <a:t>Taking input from the user</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34718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i="1" dirty="0">
                <a:solidFill>
                  <a:srgbClr val="FF0000"/>
                </a:solidFill>
              </a:rPr>
              <a:t>Syntax errors </a:t>
            </a:r>
            <a:r>
              <a:rPr lang="en-US" sz="2400" dirty="0"/>
              <a:t>– Errors in the grammar of the language</a:t>
            </a:r>
          </a:p>
          <a:p>
            <a:pPr lvl="1"/>
            <a:r>
              <a:rPr lang="en-US" sz="2400" dirty="0" err="1"/>
              <a:t>english</a:t>
            </a:r>
            <a:r>
              <a:rPr lang="en-US" sz="2400" dirty="0"/>
              <a:t>: </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“cat dog boy” </a:t>
            </a:r>
            <a:r>
              <a:rPr lang="en-US" sz="2400" dirty="0"/>
              <a:t>– not syntactically valid</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“cat hugs boy” </a:t>
            </a:r>
            <a:r>
              <a:rPr lang="en-US" sz="2400" dirty="0"/>
              <a:t>– syntactically valid</a:t>
            </a:r>
          </a:p>
          <a:p>
            <a:pPr lvl="1"/>
            <a:r>
              <a:rPr lang="en-US" sz="2400" dirty="0"/>
              <a:t>programming languages</a:t>
            </a:r>
          </a:p>
          <a:p>
            <a:pPr marL="457200" lvl="1" indent="0">
              <a:buNone/>
            </a:pPr>
            <a:r>
              <a:rPr lang="en-US" sz="2400" dirty="0"/>
              <a:t>	</a:t>
            </a:r>
            <a:r>
              <a:rPr lang="en-US" sz="2400" dirty="0">
                <a:solidFill>
                  <a:srgbClr val="00B050"/>
                </a:solidFill>
                <a:latin typeface="Courier New" panose="02070309020205020404" pitchFamily="49" charset="0"/>
                <a:cs typeface="Courier New" panose="02070309020205020404" pitchFamily="49" charset="0"/>
              </a:rPr>
              <a:t>“hi”</a:t>
            </a:r>
            <a:r>
              <a:rPr lang="en-US" sz="2400" dirty="0">
                <a:latin typeface="Courier New" panose="02070309020205020404" pitchFamily="49" charset="0"/>
                <a:cs typeface="Courier New" panose="02070309020205020404" pitchFamily="49" charset="0"/>
              </a:rPr>
              <a:t>5 </a:t>
            </a:r>
            <a:r>
              <a:rPr lang="en-US" sz="2400" dirty="0"/>
              <a:t>– not syntactically valid</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3.2*5</a:t>
            </a:r>
            <a:r>
              <a:rPr lang="en-US" sz="2400" dirty="0"/>
              <a:t> – syntactically valid</a:t>
            </a:r>
          </a:p>
        </p:txBody>
      </p:sp>
      <p:sp>
        <p:nvSpPr>
          <p:cNvPr id="2" name="Title 1"/>
          <p:cNvSpPr>
            <a:spLocks noGrp="1"/>
          </p:cNvSpPr>
          <p:nvPr>
            <p:ph type="title"/>
          </p:nvPr>
        </p:nvSpPr>
        <p:spPr/>
        <p:txBody>
          <a:bodyPr/>
          <a:lstStyle/>
          <a:p>
            <a:r>
              <a:rPr lang="en-US" dirty="0"/>
              <a:t>Errors in programs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27703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i="1" dirty="0">
                <a:solidFill>
                  <a:srgbClr val="FF0000"/>
                </a:solidFill>
              </a:rPr>
              <a:t>Runtime errors </a:t>
            </a:r>
            <a:r>
              <a:rPr lang="en-US" sz="2400" dirty="0"/>
              <a:t>– No syntax errors but program can’t complete execution</a:t>
            </a:r>
          </a:p>
          <a:p>
            <a:pPr lvl="1"/>
            <a:r>
              <a:rPr lang="en-US" sz="2400" dirty="0" err="1"/>
              <a:t>english</a:t>
            </a:r>
            <a:r>
              <a:rPr lang="en-US" sz="2400" dirty="0"/>
              <a:t>: </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“He are hungry” </a:t>
            </a:r>
            <a:r>
              <a:rPr lang="en-US" sz="2400" dirty="0"/>
              <a:t>– syntactically valid but not meaningful</a:t>
            </a:r>
          </a:p>
          <a:p>
            <a:pPr lvl="1"/>
            <a:r>
              <a:rPr lang="en-US" sz="2400" dirty="0"/>
              <a:t>programming languages</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3.2*5</a:t>
            </a:r>
            <a:r>
              <a:rPr lang="en-US" sz="2400" dirty="0"/>
              <a:t> – syntactically valid</a:t>
            </a:r>
          </a:p>
          <a:p>
            <a:pPr marL="457200" lvl="1" indent="0">
              <a:buNone/>
            </a:pPr>
            <a:r>
              <a:rPr lang="en-US" sz="2400" dirty="0">
                <a:latin typeface="Courier New" panose="02070309020205020404" pitchFamily="49" charset="0"/>
                <a:cs typeface="Courier New" panose="02070309020205020404" pitchFamily="49" charset="0"/>
              </a:rPr>
              <a:t>	3.2+</a:t>
            </a:r>
            <a:r>
              <a:rPr lang="en-US" sz="2400" dirty="0">
                <a:solidFill>
                  <a:srgbClr val="00B050"/>
                </a:solidFill>
                <a:latin typeface="Courier New" panose="02070309020205020404" pitchFamily="49" charset="0"/>
                <a:cs typeface="Courier New" panose="02070309020205020404" pitchFamily="49" charset="0"/>
              </a:rPr>
              <a:t>”hi”</a:t>
            </a:r>
            <a:r>
              <a:rPr lang="en-US" sz="2400" dirty="0">
                <a:latin typeface="Courier New" panose="02070309020205020404" pitchFamily="49" charset="0"/>
                <a:cs typeface="Courier New" panose="02070309020205020404" pitchFamily="49" charset="0"/>
              </a:rPr>
              <a:t> </a:t>
            </a:r>
            <a:r>
              <a:rPr lang="en-US" sz="2400" dirty="0"/>
              <a:t>– syntactically valid but the computer can’t really add 3.2 and </a:t>
            </a:r>
            <a:r>
              <a:rPr lang="en-US" sz="2400" dirty="0">
                <a:latin typeface="Courier New" panose="02070309020205020404" pitchFamily="49" charset="0"/>
                <a:cs typeface="Courier New" panose="02070309020205020404" pitchFamily="49" charset="0"/>
              </a:rPr>
              <a:t>“hi”</a:t>
            </a:r>
          </a:p>
          <a:p>
            <a:pPr marL="457200" lvl="1" indent="0">
              <a:buNone/>
            </a:pPr>
            <a:endParaRPr lang="en-US" sz="2400" dirty="0"/>
          </a:p>
        </p:txBody>
      </p:sp>
      <p:sp>
        <p:nvSpPr>
          <p:cNvPr id="2" name="Title 1"/>
          <p:cNvSpPr>
            <a:spLocks noGrp="1"/>
          </p:cNvSpPr>
          <p:nvPr>
            <p:ph type="title"/>
          </p:nvPr>
        </p:nvSpPr>
        <p:spPr/>
        <p:txBody>
          <a:bodyPr/>
          <a:lstStyle/>
          <a:p>
            <a:r>
              <a:rPr lang="en-US" dirty="0"/>
              <a:t>Errors in programs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378242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6151" y="1932819"/>
            <a:ext cx="6871061" cy="4925181"/>
          </a:xfrm>
        </p:spPr>
        <p:txBody>
          <a:bodyPr>
            <a:normAutofit/>
          </a:bodyPr>
          <a:lstStyle/>
          <a:p>
            <a:r>
              <a:rPr lang="en-US" sz="2400" dirty="0"/>
              <a:t>What does a program do?</a:t>
            </a:r>
          </a:p>
          <a:p>
            <a:r>
              <a:rPr lang="en-US" sz="2400" dirty="0"/>
              <a:t>Fundamentally,</a:t>
            </a:r>
          </a:p>
          <a:p>
            <a:pPr lvl="1"/>
            <a:r>
              <a:rPr lang="en-US" sz="2400" i="1" dirty="0">
                <a:solidFill>
                  <a:srgbClr val="FF0000"/>
                </a:solidFill>
              </a:rPr>
              <a:t>performs calculations</a:t>
            </a:r>
            <a:r>
              <a:rPr lang="en-US" sz="2400" dirty="0"/>
              <a:t>, a billion calculations per second</a:t>
            </a:r>
          </a:p>
          <a:p>
            <a:pPr lvl="1"/>
            <a:r>
              <a:rPr lang="en-US" sz="2400" i="1" dirty="0">
                <a:solidFill>
                  <a:srgbClr val="FF0000"/>
                </a:solidFill>
              </a:rPr>
              <a:t>remembers</a:t>
            </a:r>
            <a:r>
              <a:rPr lang="en-US" sz="2400" dirty="0">
                <a:solidFill>
                  <a:srgbClr val="FF0000"/>
                </a:solidFill>
              </a:rPr>
              <a:t> results</a:t>
            </a:r>
            <a:r>
              <a:rPr lang="en-US" sz="2400" dirty="0"/>
              <a:t>, 100s of gigabytes of data</a:t>
            </a:r>
          </a:p>
          <a:p>
            <a:r>
              <a:rPr lang="en-US" sz="2400" dirty="0"/>
              <a:t>What kind of calculations?</a:t>
            </a:r>
          </a:p>
          <a:p>
            <a:pPr lvl="1"/>
            <a:r>
              <a:rPr lang="en-US" sz="2400" i="1" dirty="0">
                <a:solidFill>
                  <a:srgbClr val="FF0000"/>
                </a:solidFill>
              </a:rPr>
              <a:t>built-in</a:t>
            </a:r>
            <a:r>
              <a:rPr lang="en-US" sz="2400" dirty="0"/>
              <a:t> to the language</a:t>
            </a:r>
          </a:p>
          <a:p>
            <a:pPr lvl="1"/>
            <a:r>
              <a:rPr lang="en-US" sz="2400" dirty="0"/>
              <a:t>ones that you </a:t>
            </a:r>
            <a:r>
              <a:rPr lang="en-US" sz="2400" i="1" dirty="0">
                <a:solidFill>
                  <a:srgbClr val="FF0000"/>
                </a:solidFill>
              </a:rPr>
              <a:t>define</a:t>
            </a:r>
            <a:r>
              <a:rPr lang="en-US" sz="2400" dirty="0">
                <a:solidFill>
                  <a:srgbClr val="FF0000"/>
                </a:solidFill>
              </a:rPr>
              <a:t> </a:t>
            </a:r>
            <a:r>
              <a:rPr lang="en-US" sz="2400" dirty="0"/>
              <a:t>as a programmer</a:t>
            </a:r>
          </a:p>
          <a:p>
            <a:r>
              <a:rPr lang="en-US" sz="2400" i="1" dirty="0"/>
              <a:t>Computers only know what you tell them</a:t>
            </a:r>
          </a:p>
        </p:txBody>
      </p:sp>
      <p:sp>
        <p:nvSpPr>
          <p:cNvPr id="2" name="Title 1"/>
          <p:cNvSpPr>
            <a:spLocks noGrp="1"/>
          </p:cNvSpPr>
          <p:nvPr>
            <p:ph type="title"/>
          </p:nvPr>
        </p:nvSpPr>
        <p:spPr/>
        <p:txBody>
          <a:bodyPr/>
          <a:lstStyle/>
          <a:p>
            <a:r>
              <a:rPr lang="en-US" dirty="0"/>
              <a:t>What is computation?</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a:t>
            </a:fld>
            <a:endParaRPr lang="en-US" dirty="0"/>
          </a:p>
        </p:txBody>
      </p:sp>
      <p:pic>
        <p:nvPicPr>
          <p:cNvPr id="1026" name="Picture 2" descr="Image result for calcul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1667" y="4089400"/>
            <a:ext cx="2130425" cy="2130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lculations"/>
          <p:cNvPicPr>
            <a:picLocks noChangeAspect="1" noChangeArrowheads="1"/>
          </p:cNvPicPr>
          <p:nvPr/>
        </p:nvPicPr>
        <p:blipFill rotWithShape="1">
          <a:blip r:embed="rId3">
            <a:extLst>
              <a:ext uri="{28A0092B-C50C-407E-A947-70E740481C1C}">
                <a14:useLocalDpi xmlns:a14="http://schemas.microsoft.com/office/drawing/2010/main" val="0"/>
              </a:ext>
            </a:extLst>
          </a:blip>
          <a:srcRect r="7567" b="17842"/>
          <a:stretch/>
        </p:blipFill>
        <p:spPr bwMode="auto">
          <a:xfrm>
            <a:off x="7023387" y="212875"/>
            <a:ext cx="4786986" cy="343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6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205" y="1727383"/>
            <a:ext cx="11734395" cy="4492441"/>
          </a:xfrm>
        </p:spPr>
        <p:txBody>
          <a:bodyPr>
            <a:normAutofit/>
          </a:bodyPr>
          <a:lstStyle/>
          <a:p>
            <a:r>
              <a:rPr lang="en-US" sz="2400" i="1" dirty="0">
                <a:solidFill>
                  <a:srgbClr val="FF0000"/>
                </a:solidFill>
              </a:rPr>
              <a:t>Logical errors </a:t>
            </a:r>
            <a:r>
              <a:rPr lang="en-US" sz="2400" dirty="0"/>
              <a:t>– The program completes execution but delivers incorrect results</a:t>
            </a:r>
          </a:p>
          <a:p>
            <a:pPr lvl="1"/>
            <a:r>
              <a:rPr lang="en-US" sz="2400" dirty="0" err="1"/>
              <a:t>english</a:t>
            </a:r>
            <a:r>
              <a:rPr lang="en-US" sz="2400" dirty="0"/>
              <a:t>: </a:t>
            </a:r>
          </a:p>
          <a:p>
            <a:pPr marL="457200" lvl="1" indent="0">
              <a:buNone/>
            </a:pPr>
            <a:r>
              <a:rPr lang="en-US" sz="2400" dirty="0"/>
              <a:t>	</a:t>
            </a:r>
            <a:r>
              <a:rPr lang="en-US" sz="2400" dirty="0">
                <a:latin typeface="Courier New" panose="02070309020205020404" pitchFamily="49" charset="0"/>
                <a:cs typeface="Courier New" panose="02070309020205020404" pitchFamily="49" charset="0"/>
              </a:rPr>
              <a:t>“Flying planes can be dangerous”</a:t>
            </a:r>
            <a:r>
              <a:rPr lang="en-US" sz="2400" dirty="0"/>
              <a:t>– can have multiple meaning</a:t>
            </a:r>
          </a:p>
          <a:p>
            <a:pPr lvl="1"/>
            <a:r>
              <a:rPr lang="en-US" sz="2400" dirty="0"/>
              <a:t>programming languages:</a:t>
            </a:r>
          </a:p>
          <a:p>
            <a:pPr marL="457200" lvl="1" indent="0">
              <a:buNone/>
            </a:pPr>
            <a:r>
              <a:rPr lang="en-US" sz="2400" dirty="0"/>
              <a:t>	</a:t>
            </a:r>
            <a:r>
              <a:rPr lang="en-US" sz="2400" dirty="0">
                <a:cs typeface="Courier New" panose="02070309020205020404" pitchFamily="49" charset="0"/>
              </a:rPr>
              <a:t>have only one meaning but may not be what the programmer intended</a:t>
            </a:r>
          </a:p>
          <a:p>
            <a:pPr marL="457200" lvl="1" indent="0">
              <a:buNone/>
            </a:pPr>
            <a:endParaRPr lang="en-US" sz="2400" dirty="0"/>
          </a:p>
        </p:txBody>
      </p:sp>
      <p:sp>
        <p:nvSpPr>
          <p:cNvPr id="2" name="Title 1"/>
          <p:cNvSpPr>
            <a:spLocks noGrp="1"/>
          </p:cNvSpPr>
          <p:nvPr>
            <p:ph type="title"/>
          </p:nvPr>
        </p:nvSpPr>
        <p:spPr/>
        <p:txBody>
          <a:bodyPr/>
          <a:lstStyle/>
          <a:p>
            <a:r>
              <a:rPr lang="en-US" dirty="0"/>
              <a:t>Errors in programs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288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A simple program to calculate the area of a circle, </a:t>
                </a:r>
                <a14:m>
                  <m:oMath xmlns:m="http://schemas.openxmlformats.org/officeDocument/2006/math">
                    <m:r>
                      <a:rPr lang="en-US" sz="2400" i="1" smtClean="0">
                        <a:latin typeface="Cambria Math"/>
                      </a:rPr>
                      <m:t>𝐴</m:t>
                    </m:r>
                    <m:r>
                      <a:rPr lang="en-US" sz="2400" i="1" smtClean="0">
                        <a:latin typeface="Cambria Math"/>
                      </a:rPr>
                      <m:t>=</m:t>
                    </m:r>
                    <m:r>
                      <a:rPr lang="el-GR" sz="2400" i="1" smtClean="0">
                        <a:latin typeface="Cambria Math"/>
                      </a:rPr>
                      <m:t>𝜋</m:t>
                    </m:r>
                    <m:sSup>
                      <m:sSupPr>
                        <m:ctrlPr>
                          <a:rPr lang="en-US" sz="2400" i="1" smtClean="0">
                            <a:latin typeface="Cambria Math" panose="02040503050406030204" pitchFamily="18" charset="0"/>
                          </a:rPr>
                        </m:ctrlPr>
                      </m:sSupPr>
                      <m:e>
                        <m:r>
                          <a:rPr lang="en-US" sz="2400" i="1" smtClean="0">
                            <a:latin typeface="Cambria Math"/>
                          </a:rPr>
                          <m:t>𝑟</m:t>
                        </m:r>
                      </m:e>
                      <m:sup>
                        <m:r>
                          <a:rPr lang="en-US" sz="2400" i="1" smtClean="0">
                            <a:latin typeface="Cambria Math"/>
                          </a:rPr>
                          <m:t>2</m:t>
                        </m:r>
                      </m:sup>
                    </m:sSup>
                  </m:oMath>
                </a14:m>
                <a:endParaRPr lang="en-US" sz="2400" dirty="0"/>
              </a:p>
              <a:p>
                <a:pPr marL="119062" indent="0">
                  <a:buNone/>
                </a:pPr>
                <a:r>
                  <a:rPr lang="en-US" sz="2400" dirty="0">
                    <a:latin typeface="Courier New" panose="02070309020205020404" pitchFamily="49" charset="0"/>
                    <a:cs typeface="Courier New" panose="02070309020205020404" pitchFamily="49" charset="0"/>
                  </a:rPr>
                  <a:t>  pi = 3.14</a:t>
                </a:r>
              </a:p>
              <a:p>
                <a:pPr marL="119062" indent="0">
                  <a:buNone/>
                </a:pPr>
                <a:r>
                  <a:rPr lang="en-US" sz="2400" dirty="0">
                    <a:latin typeface="Courier New" panose="02070309020205020404" pitchFamily="49" charset="0"/>
                    <a:cs typeface="Courier New" panose="02070309020205020404" pitchFamily="49" charset="0"/>
                  </a:rPr>
                  <a:t>  radius = 2</a:t>
                </a:r>
              </a:p>
              <a:p>
                <a:pPr marL="119062" indent="0">
                  <a:buNone/>
                </a:pPr>
                <a:r>
                  <a:rPr lang="en-US" sz="2400" dirty="0">
                    <a:latin typeface="Courier New" panose="02070309020205020404" pitchFamily="49" charset="0"/>
                    <a:cs typeface="Courier New" panose="02070309020205020404" pitchFamily="49" charset="0"/>
                  </a:rPr>
                  <a:t>  area = pi*(radius**2)</a:t>
                </a:r>
                <a:endParaRPr lang="en-US" sz="2400" dirty="0">
                  <a:solidFill>
                    <a:srgbClr val="0070C0"/>
                  </a:solidFill>
                  <a:latin typeface="Courier New" panose="02070309020205020404" pitchFamily="49" charset="0"/>
                  <a:cs typeface="Courier New" panose="02070309020205020404" pitchFamily="49" charset="0"/>
                </a:endParaRPr>
              </a:p>
              <a:p>
                <a:pPr marL="119062"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latin typeface="Courier New" panose="02070309020205020404" pitchFamily="49" charset="0"/>
                    <a:cs typeface="Courier New" panose="02070309020205020404" pitchFamily="49" charset="0"/>
                  </a:rPr>
                  <a:t>(area)</a:t>
                </a:r>
              </a:p>
              <a:p>
                <a:pPr marL="119062"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&gt;&gt;&gt;12.56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190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Calculating mathematical expressions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3153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A simple program to calculate the area of a circle, </a:t>
                </a:r>
                <a14:m>
                  <m:oMath xmlns:m="http://schemas.openxmlformats.org/officeDocument/2006/math">
                    <m:r>
                      <a:rPr lang="en-US" sz="2400" i="1" smtClean="0">
                        <a:latin typeface="Cambria Math"/>
                      </a:rPr>
                      <m:t>𝐴</m:t>
                    </m:r>
                    <m:r>
                      <a:rPr lang="en-US" sz="2400" i="1" smtClean="0">
                        <a:latin typeface="Cambria Math"/>
                      </a:rPr>
                      <m:t>=</m:t>
                    </m:r>
                    <m:r>
                      <a:rPr lang="el-GR" sz="2400" i="1" smtClean="0">
                        <a:latin typeface="Cambria Math"/>
                      </a:rPr>
                      <m:t>𝜋</m:t>
                    </m:r>
                    <m:sSup>
                      <m:sSupPr>
                        <m:ctrlPr>
                          <a:rPr lang="en-US" sz="2400" i="1" smtClean="0">
                            <a:latin typeface="Cambria Math" panose="02040503050406030204" pitchFamily="18" charset="0"/>
                          </a:rPr>
                        </m:ctrlPr>
                      </m:sSupPr>
                      <m:e>
                        <m:r>
                          <a:rPr lang="en-US" sz="2400" i="1" smtClean="0">
                            <a:latin typeface="Cambria Math"/>
                          </a:rPr>
                          <m:t>𝑟</m:t>
                        </m:r>
                      </m:e>
                      <m:sup>
                        <m:r>
                          <a:rPr lang="en-US" sz="2400" i="1" smtClean="0">
                            <a:latin typeface="Cambria Math"/>
                          </a:rPr>
                          <m:t>2</m:t>
                        </m:r>
                      </m:sup>
                    </m:sSup>
                  </m:oMath>
                </a14:m>
                <a:endParaRPr lang="en-US" sz="2400" dirty="0"/>
              </a:p>
              <a:p>
                <a:pPr marL="119062" indent="0">
                  <a:buNone/>
                </a:pPr>
                <a:r>
                  <a:rPr lang="en-US" sz="2400" dirty="0">
                    <a:latin typeface="Courier New" panose="02070309020205020404" pitchFamily="49" charset="0"/>
                    <a:cs typeface="Courier New" panose="02070309020205020404" pitchFamily="49" charset="0"/>
                  </a:rPr>
                  <a:t>  pi = 3.14</a:t>
                </a:r>
              </a:p>
              <a:p>
                <a:pPr marL="119062" indent="0">
                  <a:buNone/>
                </a:pPr>
                <a:r>
                  <a:rPr lang="en-US" sz="2400" dirty="0">
                    <a:latin typeface="Courier New" panose="02070309020205020404" pitchFamily="49" charset="0"/>
                    <a:cs typeface="Courier New" panose="02070309020205020404" pitchFamily="49" charset="0"/>
                  </a:rPr>
                  <a:t>  radius = 2</a:t>
                </a:r>
              </a:p>
              <a:p>
                <a:pPr marL="119062" indent="0">
                  <a:buNone/>
                </a:pPr>
                <a:r>
                  <a:rPr lang="en-US" sz="2400" dirty="0">
                    <a:latin typeface="Courier New" panose="02070309020205020404" pitchFamily="49" charset="0"/>
                    <a:cs typeface="Courier New" panose="02070309020205020404" pitchFamily="49" charset="0"/>
                  </a:rPr>
                  <a:t>  area = pi*(radius**2)</a:t>
                </a:r>
                <a:endParaRPr lang="en-US" sz="2400" dirty="0">
                  <a:solidFill>
                    <a:srgbClr val="0070C0"/>
                  </a:solidFill>
                  <a:latin typeface="Courier New" panose="02070309020205020404" pitchFamily="49" charset="0"/>
                  <a:cs typeface="Courier New" panose="02070309020205020404" pitchFamily="49" charset="0"/>
                </a:endParaRPr>
              </a:p>
              <a:p>
                <a:pPr marL="119062"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latin typeface="Courier New" panose="02070309020205020404" pitchFamily="49" charset="0"/>
                    <a:cs typeface="Courier New" panose="02070309020205020404" pitchFamily="49" charset="0"/>
                  </a:rPr>
                  <a:t>(area)</a:t>
                </a:r>
              </a:p>
              <a:p>
                <a:pPr marL="119062"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&gt;&gt;&gt;12.56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190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Calculating mathematical expressions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32</a:t>
            </a:fld>
            <a:endParaRPr lang="en-US" dirty="0"/>
          </a:p>
        </p:txBody>
      </p:sp>
      <p:sp>
        <p:nvSpPr>
          <p:cNvPr id="7" name="Cloud 6"/>
          <p:cNvSpPr/>
          <p:nvPr/>
        </p:nvSpPr>
        <p:spPr>
          <a:xfrm>
            <a:off x="8098967" y="3217985"/>
            <a:ext cx="3548743"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6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A simple program to calculate the area of a circle, </a:t>
                </a:r>
                <a14:m>
                  <m:oMath xmlns:m="http://schemas.openxmlformats.org/officeDocument/2006/math">
                    <m:r>
                      <a:rPr lang="en-US" sz="2400" i="1" smtClean="0">
                        <a:latin typeface="Cambria Math"/>
                      </a:rPr>
                      <m:t>𝐴</m:t>
                    </m:r>
                    <m:r>
                      <a:rPr lang="en-US" sz="2400" i="1" smtClean="0">
                        <a:latin typeface="Cambria Math"/>
                      </a:rPr>
                      <m:t>=</m:t>
                    </m:r>
                    <m:r>
                      <a:rPr lang="el-GR" sz="2400" i="1" smtClean="0">
                        <a:latin typeface="Cambria Math"/>
                      </a:rPr>
                      <m:t>𝜋</m:t>
                    </m:r>
                    <m:sSup>
                      <m:sSupPr>
                        <m:ctrlPr>
                          <a:rPr lang="en-US" sz="2400" i="1" smtClean="0">
                            <a:latin typeface="Cambria Math" panose="02040503050406030204" pitchFamily="18" charset="0"/>
                          </a:rPr>
                        </m:ctrlPr>
                      </m:sSupPr>
                      <m:e>
                        <m:r>
                          <a:rPr lang="en-US" sz="2400" i="1" smtClean="0">
                            <a:latin typeface="Cambria Math"/>
                          </a:rPr>
                          <m:t>𝑟</m:t>
                        </m:r>
                      </m:e>
                      <m:sup>
                        <m:r>
                          <a:rPr lang="en-US" sz="2400" i="1" smtClean="0">
                            <a:latin typeface="Cambria Math"/>
                          </a:rPr>
                          <m:t>2</m:t>
                        </m:r>
                      </m:sup>
                    </m:sSup>
                  </m:oMath>
                </a14:m>
                <a:endParaRPr lang="en-US" sz="2400" dirty="0"/>
              </a:p>
              <a:p>
                <a:pPr marL="119062" indent="0">
                  <a:buNone/>
                </a:pPr>
                <a:r>
                  <a:rPr lang="en-US" sz="2400" dirty="0">
                    <a:latin typeface="Courier New" panose="02070309020205020404" pitchFamily="49" charset="0"/>
                    <a:cs typeface="Courier New" panose="02070309020205020404" pitchFamily="49" charset="0"/>
                  </a:rPr>
                  <a:t>  pi = 3.14</a:t>
                </a:r>
              </a:p>
              <a:p>
                <a:pPr marL="119062" indent="0">
                  <a:buNone/>
                </a:pPr>
                <a:r>
                  <a:rPr lang="en-US" sz="2400" dirty="0">
                    <a:latin typeface="Courier New" panose="02070309020205020404" pitchFamily="49" charset="0"/>
                    <a:cs typeface="Courier New" panose="02070309020205020404" pitchFamily="49" charset="0"/>
                  </a:rPr>
                  <a:t>  radius = 2</a:t>
                </a:r>
              </a:p>
              <a:p>
                <a:pPr marL="119062" indent="0">
                  <a:buNone/>
                </a:pPr>
                <a:r>
                  <a:rPr lang="en-US" sz="2400" dirty="0">
                    <a:latin typeface="Courier New" panose="02070309020205020404" pitchFamily="49" charset="0"/>
                    <a:cs typeface="Courier New" panose="02070309020205020404" pitchFamily="49" charset="0"/>
                  </a:rPr>
                  <a:t>  area = pi*(radius**2)</a:t>
                </a:r>
                <a:endParaRPr lang="en-US" sz="2400" dirty="0">
                  <a:solidFill>
                    <a:srgbClr val="0070C0"/>
                  </a:solidFill>
                  <a:latin typeface="Courier New" panose="02070309020205020404" pitchFamily="49" charset="0"/>
                  <a:cs typeface="Courier New" panose="02070309020205020404" pitchFamily="49" charset="0"/>
                </a:endParaRPr>
              </a:p>
              <a:p>
                <a:pPr marL="119062"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latin typeface="Courier New" panose="02070309020205020404" pitchFamily="49" charset="0"/>
                    <a:cs typeface="Courier New" panose="02070309020205020404" pitchFamily="49" charset="0"/>
                  </a:rPr>
                  <a:t>(area)</a:t>
                </a:r>
              </a:p>
              <a:p>
                <a:pPr marL="119062"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&gt;&gt;&gt;12.56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190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Calculating mathematical expressions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33</a:t>
            </a:fld>
            <a:endParaRPr lang="en-US" dirty="0"/>
          </a:p>
        </p:txBody>
      </p:sp>
      <p:sp>
        <p:nvSpPr>
          <p:cNvPr id="7" name="Cloud 6"/>
          <p:cNvSpPr/>
          <p:nvPr/>
        </p:nvSpPr>
        <p:spPr>
          <a:xfrm>
            <a:off x="8098967" y="3217985"/>
            <a:ext cx="3548743"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014357" y="3731567"/>
            <a:ext cx="4397825" cy="670727"/>
            <a:chOff x="6014357" y="3731567"/>
            <a:chExt cx="4397825" cy="670727"/>
          </a:xfrm>
        </p:grpSpPr>
        <p:grpSp>
          <p:nvGrpSpPr>
            <p:cNvPr id="23" name="Group 22"/>
            <p:cNvGrpSpPr/>
            <p:nvPr/>
          </p:nvGrpSpPr>
          <p:grpSpPr>
            <a:xfrm>
              <a:off x="6014357" y="3731567"/>
              <a:ext cx="4397825" cy="670727"/>
              <a:chOff x="6014357" y="3731567"/>
              <a:chExt cx="4397825" cy="670727"/>
            </a:xfrm>
          </p:grpSpPr>
          <p:sp>
            <p:nvSpPr>
              <p:cNvPr id="11" name="TextBox 10"/>
              <p:cNvSpPr txBox="1"/>
              <p:nvPr/>
            </p:nvSpPr>
            <p:spPr>
              <a:xfrm>
                <a:off x="6014357" y="3940629"/>
                <a:ext cx="1077685"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pi</a:t>
                </a:r>
                <a:endParaRPr lang="en-US" dirty="0">
                  <a:latin typeface="Courier New" panose="02070309020205020404" pitchFamily="49" charset="0"/>
                  <a:cs typeface="Courier New" panose="02070309020205020404" pitchFamily="49" charset="0"/>
                </a:endParaRPr>
              </a:p>
            </p:txBody>
          </p:sp>
          <p:sp>
            <p:nvSpPr>
              <p:cNvPr id="12" name="TextBox 11"/>
              <p:cNvSpPr txBox="1"/>
              <p:nvPr/>
            </p:nvSpPr>
            <p:spPr>
              <a:xfrm>
                <a:off x="9334497" y="3731567"/>
                <a:ext cx="1077685"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3.14</a:t>
                </a:r>
                <a:endParaRPr lang="en-US" dirty="0">
                  <a:latin typeface="Courier New" panose="02070309020205020404" pitchFamily="49" charset="0"/>
                  <a:cs typeface="Courier New" panose="02070309020205020404" pitchFamily="49" charset="0"/>
                </a:endParaRPr>
              </a:p>
            </p:txBody>
          </p:sp>
        </p:grpSp>
        <p:cxnSp>
          <p:nvCxnSpPr>
            <p:cNvPr id="20" name="Elbow Connector 19"/>
            <p:cNvCxnSpPr>
              <a:stCxn id="11" idx="3"/>
              <a:endCxn id="12" idx="1"/>
            </p:cNvCxnSpPr>
            <p:nvPr/>
          </p:nvCxnSpPr>
          <p:spPr>
            <a:xfrm flipV="1">
              <a:off x="7092042" y="3962400"/>
              <a:ext cx="2242455" cy="20906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404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A simple program to calculate the area of a circle, </a:t>
                </a:r>
                <a14:m>
                  <m:oMath xmlns:m="http://schemas.openxmlformats.org/officeDocument/2006/math">
                    <m:r>
                      <a:rPr lang="en-US" sz="2400" i="1" smtClean="0">
                        <a:latin typeface="Cambria Math"/>
                      </a:rPr>
                      <m:t>𝐴</m:t>
                    </m:r>
                    <m:r>
                      <a:rPr lang="en-US" sz="2400" i="1" smtClean="0">
                        <a:latin typeface="Cambria Math"/>
                      </a:rPr>
                      <m:t>=</m:t>
                    </m:r>
                    <m:r>
                      <a:rPr lang="el-GR" sz="2400" i="1" smtClean="0">
                        <a:latin typeface="Cambria Math"/>
                      </a:rPr>
                      <m:t>𝜋</m:t>
                    </m:r>
                    <m:sSup>
                      <m:sSupPr>
                        <m:ctrlPr>
                          <a:rPr lang="en-US" sz="2400" i="1" smtClean="0">
                            <a:latin typeface="Cambria Math" panose="02040503050406030204" pitchFamily="18" charset="0"/>
                          </a:rPr>
                        </m:ctrlPr>
                      </m:sSupPr>
                      <m:e>
                        <m:r>
                          <a:rPr lang="en-US" sz="2400" i="1" smtClean="0">
                            <a:latin typeface="Cambria Math"/>
                          </a:rPr>
                          <m:t>𝑟</m:t>
                        </m:r>
                      </m:e>
                      <m:sup>
                        <m:r>
                          <a:rPr lang="en-US" sz="2400" i="1" smtClean="0">
                            <a:latin typeface="Cambria Math"/>
                          </a:rPr>
                          <m:t>2</m:t>
                        </m:r>
                      </m:sup>
                    </m:sSup>
                  </m:oMath>
                </a14:m>
                <a:endParaRPr lang="en-US" sz="2400" dirty="0"/>
              </a:p>
              <a:p>
                <a:pPr marL="119062" indent="0">
                  <a:buNone/>
                </a:pPr>
                <a:r>
                  <a:rPr lang="en-US" sz="2400" dirty="0">
                    <a:latin typeface="Courier New" panose="02070309020205020404" pitchFamily="49" charset="0"/>
                    <a:cs typeface="Courier New" panose="02070309020205020404" pitchFamily="49" charset="0"/>
                  </a:rPr>
                  <a:t>  pi = 3.14</a:t>
                </a:r>
              </a:p>
              <a:p>
                <a:pPr marL="119062" indent="0">
                  <a:buNone/>
                </a:pPr>
                <a:r>
                  <a:rPr lang="en-US" sz="2400" dirty="0">
                    <a:latin typeface="Courier New" panose="02070309020205020404" pitchFamily="49" charset="0"/>
                    <a:cs typeface="Courier New" panose="02070309020205020404" pitchFamily="49" charset="0"/>
                  </a:rPr>
                  <a:t>  radius = 2</a:t>
                </a:r>
              </a:p>
              <a:p>
                <a:pPr marL="119062" indent="0">
                  <a:buNone/>
                </a:pPr>
                <a:r>
                  <a:rPr lang="en-US" sz="2400" dirty="0">
                    <a:latin typeface="Courier New" panose="02070309020205020404" pitchFamily="49" charset="0"/>
                    <a:cs typeface="Courier New" panose="02070309020205020404" pitchFamily="49" charset="0"/>
                  </a:rPr>
                  <a:t>  area = pi*(radius**2)</a:t>
                </a:r>
                <a:endParaRPr lang="en-US" sz="2400" dirty="0">
                  <a:solidFill>
                    <a:srgbClr val="0070C0"/>
                  </a:solidFill>
                  <a:latin typeface="Courier New" panose="02070309020205020404" pitchFamily="49" charset="0"/>
                  <a:cs typeface="Courier New" panose="02070309020205020404" pitchFamily="49" charset="0"/>
                </a:endParaRPr>
              </a:p>
              <a:p>
                <a:pPr marL="119062"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latin typeface="Courier New" panose="02070309020205020404" pitchFamily="49" charset="0"/>
                    <a:cs typeface="Courier New" panose="02070309020205020404" pitchFamily="49" charset="0"/>
                  </a:rPr>
                  <a:t>(area)</a:t>
                </a:r>
              </a:p>
              <a:p>
                <a:pPr marL="119062"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&gt;&gt;&gt;12.56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190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Calculating mathematical expressions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34</a:t>
            </a:fld>
            <a:endParaRPr lang="en-US" dirty="0"/>
          </a:p>
        </p:txBody>
      </p:sp>
      <p:sp>
        <p:nvSpPr>
          <p:cNvPr id="7" name="Cloud 6"/>
          <p:cNvSpPr/>
          <p:nvPr/>
        </p:nvSpPr>
        <p:spPr>
          <a:xfrm>
            <a:off x="8098967" y="3217985"/>
            <a:ext cx="3548743"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281057" y="4402294"/>
            <a:ext cx="4131126" cy="692497"/>
            <a:chOff x="6281057" y="4402294"/>
            <a:chExt cx="4131126" cy="692497"/>
          </a:xfrm>
        </p:grpSpPr>
        <p:sp>
          <p:nvSpPr>
            <p:cNvPr id="8" name="TextBox 7"/>
            <p:cNvSpPr txBox="1"/>
            <p:nvPr/>
          </p:nvSpPr>
          <p:spPr>
            <a:xfrm>
              <a:off x="6281057" y="4633126"/>
              <a:ext cx="1453242"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radius</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334498" y="4402294"/>
              <a:ext cx="1077685"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p:txBody>
        </p:sp>
        <p:cxnSp>
          <p:nvCxnSpPr>
            <p:cNvPr id="18" name="Elbow Connector 17"/>
            <p:cNvCxnSpPr>
              <a:stCxn id="8" idx="3"/>
              <a:endCxn id="9" idx="1"/>
            </p:cNvCxnSpPr>
            <p:nvPr/>
          </p:nvCxnSpPr>
          <p:spPr>
            <a:xfrm flipV="1">
              <a:off x="7734299" y="4633127"/>
              <a:ext cx="1600199" cy="23083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014357" y="3731567"/>
            <a:ext cx="4397825" cy="670727"/>
            <a:chOff x="6014357" y="3731567"/>
            <a:chExt cx="4397825" cy="670727"/>
          </a:xfrm>
        </p:grpSpPr>
        <p:grpSp>
          <p:nvGrpSpPr>
            <p:cNvPr id="23" name="Group 22"/>
            <p:cNvGrpSpPr/>
            <p:nvPr/>
          </p:nvGrpSpPr>
          <p:grpSpPr>
            <a:xfrm>
              <a:off x="6014357" y="3731567"/>
              <a:ext cx="4397825" cy="670727"/>
              <a:chOff x="6014357" y="3731567"/>
              <a:chExt cx="4397825" cy="670727"/>
            </a:xfrm>
          </p:grpSpPr>
          <p:sp>
            <p:nvSpPr>
              <p:cNvPr id="11" name="TextBox 10"/>
              <p:cNvSpPr txBox="1"/>
              <p:nvPr/>
            </p:nvSpPr>
            <p:spPr>
              <a:xfrm>
                <a:off x="6014357" y="3940629"/>
                <a:ext cx="1077685"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pi</a:t>
                </a:r>
                <a:endParaRPr lang="en-US" dirty="0">
                  <a:latin typeface="Courier New" panose="02070309020205020404" pitchFamily="49" charset="0"/>
                  <a:cs typeface="Courier New" panose="02070309020205020404" pitchFamily="49" charset="0"/>
                </a:endParaRPr>
              </a:p>
            </p:txBody>
          </p:sp>
          <p:sp>
            <p:nvSpPr>
              <p:cNvPr id="12" name="TextBox 11"/>
              <p:cNvSpPr txBox="1"/>
              <p:nvPr/>
            </p:nvSpPr>
            <p:spPr>
              <a:xfrm>
                <a:off x="9334497" y="3731567"/>
                <a:ext cx="1077685"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3.14</a:t>
                </a:r>
                <a:endParaRPr lang="en-US" dirty="0">
                  <a:latin typeface="Courier New" panose="02070309020205020404" pitchFamily="49" charset="0"/>
                  <a:cs typeface="Courier New" panose="02070309020205020404" pitchFamily="49" charset="0"/>
                </a:endParaRPr>
              </a:p>
            </p:txBody>
          </p:sp>
        </p:grpSp>
        <p:cxnSp>
          <p:nvCxnSpPr>
            <p:cNvPr id="20" name="Elbow Connector 19"/>
            <p:cNvCxnSpPr>
              <a:stCxn id="11" idx="3"/>
              <a:endCxn id="12" idx="1"/>
            </p:cNvCxnSpPr>
            <p:nvPr/>
          </p:nvCxnSpPr>
          <p:spPr>
            <a:xfrm flipV="1">
              <a:off x="7092042" y="3962400"/>
              <a:ext cx="2242455" cy="20906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13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A simple program to calculate the area of a circle, </a:t>
                </a:r>
                <a14:m>
                  <m:oMath xmlns:m="http://schemas.openxmlformats.org/officeDocument/2006/math">
                    <m:r>
                      <a:rPr lang="en-US" sz="2400" i="1" smtClean="0">
                        <a:latin typeface="Cambria Math"/>
                      </a:rPr>
                      <m:t>𝐴</m:t>
                    </m:r>
                    <m:r>
                      <a:rPr lang="en-US" sz="2400" i="1" smtClean="0">
                        <a:latin typeface="Cambria Math"/>
                      </a:rPr>
                      <m:t>=</m:t>
                    </m:r>
                    <m:r>
                      <a:rPr lang="el-GR" sz="2400" i="1" smtClean="0">
                        <a:latin typeface="Cambria Math"/>
                      </a:rPr>
                      <m:t>𝜋</m:t>
                    </m:r>
                    <m:sSup>
                      <m:sSupPr>
                        <m:ctrlPr>
                          <a:rPr lang="en-US" sz="2400" i="1" smtClean="0">
                            <a:latin typeface="Cambria Math" panose="02040503050406030204" pitchFamily="18" charset="0"/>
                          </a:rPr>
                        </m:ctrlPr>
                      </m:sSupPr>
                      <m:e>
                        <m:r>
                          <a:rPr lang="en-US" sz="2400" i="1" smtClean="0">
                            <a:latin typeface="Cambria Math"/>
                          </a:rPr>
                          <m:t>𝑟</m:t>
                        </m:r>
                      </m:e>
                      <m:sup>
                        <m:r>
                          <a:rPr lang="en-US" sz="2400" i="1" smtClean="0">
                            <a:latin typeface="Cambria Math"/>
                          </a:rPr>
                          <m:t>2</m:t>
                        </m:r>
                      </m:sup>
                    </m:sSup>
                  </m:oMath>
                </a14:m>
                <a:endParaRPr lang="en-US" sz="2400" dirty="0"/>
              </a:p>
              <a:p>
                <a:pPr marL="119062" indent="0">
                  <a:buNone/>
                </a:pPr>
                <a:r>
                  <a:rPr lang="en-US" sz="2400" dirty="0">
                    <a:latin typeface="Courier New" panose="02070309020205020404" pitchFamily="49" charset="0"/>
                    <a:cs typeface="Courier New" panose="02070309020205020404" pitchFamily="49" charset="0"/>
                  </a:rPr>
                  <a:t>  pi = 3.14</a:t>
                </a:r>
              </a:p>
              <a:p>
                <a:pPr marL="119062" indent="0">
                  <a:buNone/>
                </a:pPr>
                <a:r>
                  <a:rPr lang="en-US" sz="2400" dirty="0">
                    <a:latin typeface="Courier New" panose="02070309020205020404" pitchFamily="49" charset="0"/>
                    <a:cs typeface="Courier New" panose="02070309020205020404" pitchFamily="49" charset="0"/>
                  </a:rPr>
                  <a:t>  radius = 2</a:t>
                </a:r>
              </a:p>
              <a:p>
                <a:pPr marL="119062" indent="0">
                  <a:buNone/>
                </a:pPr>
                <a:r>
                  <a:rPr lang="en-US" sz="2400" dirty="0">
                    <a:latin typeface="Courier New" panose="02070309020205020404" pitchFamily="49" charset="0"/>
                    <a:cs typeface="Courier New" panose="02070309020205020404" pitchFamily="49" charset="0"/>
                  </a:rPr>
                  <a:t>  area = pi*(radius**2)</a:t>
                </a:r>
                <a:endParaRPr lang="en-US" sz="2400" dirty="0">
                  <a:solidFill>
                    <a:srgbClr val="0070C0"/>
                  </a:solidFill>
                  <a:latin typeface="Courier New" panose="02070309020205020404" pitchFamily="49" charset="0"/>
                  <a:cs typeface="Courier New" panose="02070309020205020404" pitchFamily="49" charset="0"/>
                </a:endParaRPr>
              </a:p>
              <a:p>
                <a:pPr marL="119062" indent="0">
                  <a:buNone/>
                </a:pPr>
                <a:r>
                  <a:rPr lang="en-US" sz="2400" dirty="0">
                    <a:solidFill>
                      <a:srgbClr val="FF0000"/>
                    </a:solidFill>
                    <a:latin typeface="Courier New" panose="02070309020205020404" pitchFamily="49" charset="0"/>
                    <a:cs typeface="Courier New" panose="02070309020205020404" pitchFamily="49" charset="0"/>
                  </a:rPr>
                  <a:t>  print</a:t>
                </a:r>
                <a:r>
                  <a:rPr lang="en-US" sz="2400" dirty="0">
                    <a:latin typeface="Courier New" panose="02070309020205020404" pitchFamily="49" charset="0"/>
                    <a:cs typeface="Courier New" panose="02070309020205020404" pitchFamily="49" charset="0"/>
                  </a:rPr>
                  <a:t>(area)</a:t>
                </a:r>
              </a:p>
              <a:p>
                <a:pPr marL="119062" indent="0">
                  <a:buNone/>
                </a:pPr>
                <a:endParaRPr lang="en-US" sz="2400" dirty="0">
                  <a:latin typeface="Courier New" panose="02070309020205020404" pitchFamily="49" charset="0"/>
                  <a:cs typeface="Courier New" panose="02070309020205020404" pitchFamily="49" charset="0"/>
                </a:endParaRPr>
              </a:p>
              <a:p>
                <a:pPr marL="119062" indent="0">
                  <a:buNone/>
                </a:pPr>
                <a:r>
                  <a:rPr lang="en-US" sz="2400" dirty="0">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&gt;&gt;&gt;12.56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190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Calculating mathematical expressions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35</a:t>
            </a:fld>
            <a:endParaRPr lang="en-US" dirty="0"/>
          </a:p>
        </p:txBody>
      </p:sp>
      <p:sp>
        <p:nvSpPr>
          <p:cNvPr id="7" name="Cloud 6"/>
          <p:cNvSpPr/>
          <p:nvPr/>
        </p:nvSpPr>
        <p:spPr>
          <a:xfrm>
            <a:off x="8098967" y="3217985"/>
            <a:ext cx="3548743"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281057" y="4402294"/>
            <a:ext cx="4131126" cy="692497"/>
            <a:chOff x="6281057" y="4402294"/>
            <a:chExt cx="4131126" cy="692497"/>
          </a:xfrm>
        </p:grpSpPr>
        <p:sp>
          <p:nvSpPr>
            <p:cNvPr id="8" name="TextBox 7"/>
            <p:cNvSpPr txBox="1"/>
            <p:nvPr/>
          </p:nvSpPr>
          <p:spPr>
            <a:xfrm>
              <a:off x="6281057" y="4633126"/>
              <a:ext cx="1453242"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radius</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334498" y="4402294"/>
              <a:ext cx="1077685"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p:txBody>
        </p:sp>
        <p:cxnSp>
          <p:nvCxnSpPr>
            <p:cNvPr id="18" name="Elbow Connector 17"/>
            <p:cNvCxnSpPr>
              <a:stCxn id="8" idx="3"/>
              <a:endCxn id="9" idx="1"/>
            </p:cNvCxnSpPr>
            <p:nvPr/>
          </p:nvCxnSpPr>
          <p:spPr>
            <a:xfrm flipV="1">
              <a:off x="7734299" y="4633127"/>
              <a:ext cx="1600199" cy="23083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014357" y="3731567"/>
            <a:ext cx="4397825" cy="670727"/>
            <a:chOff x="6014357" y="3731567"/>
            <a:chExt cx="4397825" cy="670727"/>
          </a:xfrm>
        </p:grpSpPr>
        <p:grpSp>
          <p:nvGrpSpPr>
            <p:cNvPr id="23" name="Group 22"/>
            <p:cNvGrpSpPr/>
            <p:nvPr/>
          </p:nvGrpSpPr>
          <p:grpSpPr>
            <a:xfrm>
              <a:off x="6014357" y="3731567"/>
              <a:ext cx="4397825" cy="670727"/>
              <a:chOff x="6014357" y="3731567"/>
              <a:chExt cx="4397825" cy="670727"/>
            </a:xfrm>
          </p:grpSpPr>
          <p:sp>
            <p:nvSpPr>
              <p:cNvPr id="11" name="TextBox 10"/>
              <p:cNvSpPr txBox="1"/>
              <p:nvPr/>
            </p:nvSpPr>
            <p:spPr>
              <a:xfrm>
                <a:off x="6014357" y="3940629"/>
                <a:ext cx="1077685"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pi</a:t>
                </a:r>
                <a:endParaRPr lang="en-US" dirty="0">
                  <a:latin typeface="Courier New" panose="02070309020205020404" pitchFamily="49" charset="0"/>
                  <a:cs typeface="Courier New" panose="02070309020205020404" pitchFamily="49" charset="0"/>
                </a:endParaRPr>
              </a:p>
            </p:txBody>
          </p:sp>
          <p:sp>
            <p:nvSpPr>
              <p:cNvPr id="12" name="TextBox 11"/>
              <p:cNvSpPr txBox="1"/>
              <p:nvPr/>
            </p:nvSpPr>
            <p:spPr>
              <a:xfrm>
                <a:off x="9334497" y="3731567"/>
                <a:ext cx="1077685"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3.14</a:t>
                </a:r>
                <a:endParaRPr lang="en-US" dirty="0">
                  <a:latin typeface="Courier New" panose="02070309020205020404" pitchFamily="49" charset="0"/>
                  <a:cs typeface="Courier New" panose="02070309020205020404" pitchFamily="49" charset="0"/>
                </a:endParaRPr>
              </a:p>
            </p:txBody>
          </p:sp>
        </p:grpSp>
        <p:cxnSp>
          <p:nvCxnSpPr>
            <p:cNvPr id="20" name="Elbow Connector 19"/>
            <p:cNvCxnSpPr>
              <a:stCxn id="11" idx="3"/>
              <a:endCxn id="12" idx="1"/>
            </p:cNvCxnSpPr>
            <p:nvPr/>
          </p:nvCxnSpPr>
          <p:spPr>
            <a:xfrm flipV="1">
              <a:off x="7092042" y="3962400"/>
              <a:ext cx="2242455" cy="209062"/>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281054" y="5061857"/>
            <a:ext cx="4365175" cy="810008"/>
            <a:chOff x="6281056" y="5061857"/>
            <a:chExt cx="4060253" cy="810008"/>
          </a:xfrm>
        </p:grpSpPr>
        <p:sp>
          <p:nvSpPr>
            <p:cNvPr id="10" name="TextBox 9"/>
            <p:cNvSpPr txBox="1"/>
            <p:nvPr/>
          </p:nvSpPr>
          <p:spPr>
            <a:xfrm>
              <a:off x="9121206" y="5061857"/>
              <a:ext cx="1220103" cy="461665"/>
            </a:xfrm>
            <a:prstGeom prst="rect">
              <a:avLst/>
            </a:prstGeom>
            <a:solidFill>
              <a:schemeClr val="bg2">
                <a:lumMod val="75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12.56</a:t>
              </a:r>
              <a:endParaRPr lang="en-US" dirty="0">
                <a:latin typeface="Courier New" panose="02070309020205020404" pitchFamily="49" charset="0"/>
                <a:cs typeface="Courier New" panose="02070309020205020404" pitchFamily="49" charset="0"/>
              </a:endParaRPr>
            </a:p>
          </p:txBody>
        </p:sp>
        <p:sp>
          <p:nvSpPr>
            <p:cNvPr id="13" name="TextBox 12"/>
            <p:cNvSpPr txBox="1"/>
            <p:nvPr/>
          </p:nvSpPr>
          <p:spPr>
            <a:xfrm>
              <a:off x="6281056" y="5410200"/>
              <a:ext cx="1077685" cy="461665"/>
            </a:xfrm>
            <a:prstGeom prst="rect">
              <a:avLst/>
            </a:prstGeom>
            <a:solidFill>
              <a:schemeClr val="accent1">
                <a:lumMod val="60000"/>
                <a:lumOff val="40000"/>
              </a:schemeClr>
            </a:solid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area</a:t>
              </a:r>
              <a:endParaRPr lang="en-US" dirty="0">
                <a:latin typeface="Courier New" panose="02070309020205020404" pitchFamily="49" charset="0"/>
                <a:cs typeface="Courier New" panose="02070309020205020404" pitchFamily="49" charset="0"/>
              </a:endParaRPr>
            </a:p>
          </p:txBody>
        </p:sp>
        <p:cxnSp>
          <p:nvCxnSpPr>
            <p:cNvPr id="22" name="Elbow Connector 21"/>
            <p:cNvCxnSpPr>
              <a:stCxn id="13" idx="3"/>
              <a:endCxn id="10" idx="1"/>
            </p:cNvCxnSpPr>
            <p:nvPr/>
          </p:nvCxnSpPr>
          <p:spPr>
            <a:xfrm flipV="1">
              <a:off x="7358741" y="5292690"/>
              <a:ext cx="1762465" cy="34834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60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2" y="2046512"/>
            <a:ext cx="11508377" cy="1600199"/>
          </a:xfrm>
        </p:spPr>
        <p:txBody>
          <a:bodyPr/>
          <a:lstStyle/>
          <a:p>
            <a:pPr algn="ctr"/>
            <a:r>
              <a:rPr lang="en-US" sz="7200" dirty="0"/>
              <a:t>End of Lecture 2</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2119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2" y="1861467"/>
            <a:ext cx="11508377" cy="2286000"/>
          </a:xfrm>
        </p:spPr>
        <p:txBody>
          <a:bodyPr/>
          <a:lstStyle/>
          <a:p>
            <a:pPr algn="ctr"/>
            <a:r>
              <a:rPr lang="en-US" sz="7200" dirty="0"/>
              <a:t>Thank you ! </a:t>
            </a:r>
            <a:br>
              <a:rPr lang="en-US" sz="7200" dirty="0"/>
            </a:br>
            <a:r>
              <a:rPr lang="en-US" sz="7200" dirty="0"/>
              <a:t>Any questions ?</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6407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sz="2400" dirty="0"/>
              <a:t>A </a:t>
            </a:r>
            <a:r>
              <a:rPr lang="en-US" altLang="en-US" sz="2400" i="1" dirty="0">
                <a:solidFill>
                  <a:srgbClr val="FF0000"/>
                </a:solidFill>
              </a:rPr>
              <a:t>programming language </a:t>
            </a:r>
            <a:r>
              <a:rPr lang="en-US" altLang="en-US" sz="2400" dirty="0"/>
              <a:t>is a computer system created to allow humans to </a:t>
            </a:r>
            <a:r>
              <a:rPr lang="en-US" altLang="en-US" sz="2400" i="1" dirty="0">
                <a:solidFill>
                  <a:srgbClr val="FF0000"/>
                </a:solidFill>
              </a:rPr>
              <a:t>precisely express algorithms </a:t>
            </a:r>
            <a:r>
              <a:rPr lang="en-US" altLang="en-US" sz="2400" dirty="0"/>
              <a:t>using a </a:t>
            </a:r>
            <a:r>
              <a:rPr lang="en-US" altLang="en-US" sz="2400" i="1" dirty="0">
                <a:solidFill>
                  <a:srgbClr val="FF0000"/>
                </a:solidFill>
              </a:rPr>
              <a:t>higher level of abstraction</a:t>
            </a:r>
            <a:r>
              <a:rPr lang="en-US" altLang="en-US" sz="2400" dirty="0"/>
              <a:t> </a:t>
            </a:r>
            <a:r>
              <a:rPr lang="en-US" altLang="en-US" sz="2400" i="1" dirty="0">
                <a:solidFill>
                  <a:srgbClr val="FF0000"/>
                </a:solidFill>
              </a:rPr>
              <a:t>without reference </a:t>
            </a:r>
            <a:r>
              <a:rPr lang="en-US" altLang="en-US" sz="2400" dirty="0"/>
              <a:t>to the computer </a:t>
            </a:r>
            <a:r>
              <a:rPr lang="en-US" altLang="en-US" sz="2400" i="1" dirty="0">
                <a:solidFill>
                  <a:srgbClr val="FF0000"/>
                </a:solidFill>
              </a:rPr>
              <a:t>operations</a:t>
            </a:r>
            <a:r>
              <a:rPr lang="en-US" altLang="en-US" sz="2400" dirty="0"/>
              <a:t> and the </a:t>
            </a:r>
            <a:r>
              <a:rPr lang="en-US" altLang="en-US" sz="2400" i="1" dirty="0">
                <a:solidFill>
                  <a:srgbClr val="FF0000"/>
                </a:solidFill>
              </a:rPr>
              <a:t>internal information representation</a:t>
            </a:r>
          </a:p>
          <a:p>
            <a:pPr>
              <a:defRPr/>
            </a:pPr>
            <a:r>
              <a:rPr lang="en-US" sz="2400" dirty="0"/>
              <a:t>Programming languages shield users from details of the machine:</a:t>
            </a:r>
          </a:p>
          <a:p>
            <a:pPr lvl="1">
              <a:defRPr/>
            </a:pPr>
            <a:r>
              <a:rPr lang="en-US" sz="2400" dirty="0"/>
              <a:t>A single Python statement might map to one, tens, or hundreds of machine instructions</a:t>
            </a:r>
          </a:p>
          <a:p>
            <a:r>
              <a:rPr lang="en-US" sz="2400" i="1" dirty="0">
                <a:solidFill>
                  <a:srgbClr val="FF0000"/>
                </a:solidFill>
              </a:rPr>
              <a:t>Basically a program is a set of instructions for the computer to perform/execute</a:t>
            </a:r>
          </a:p>
        </p:txBody>
      </p:sp>
      <p:sp>
        <p:nvSpPr>
          <p:cNvPr id="2" name="Title 1"/>
          <p:cNvSpPr>
            <a:spLocks noGrp="1"/>
          </p:cNvSpPr>
          <p:nvPr>
            <p:ph type="title"/>
          </p:nvPr>
        </p:nvSpPr>
        <p:spPr/>
        <p:txBody>
          <a:bodyPr/>
          <a:lstStyle/>
          <a:p>
            <a:r>
              <a:rPr lang="en-US" dirty="0"/>
              <a:t>Programming language and programming</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96216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computer program is a </a:t>
            </a:r>
            <a:r>
              <a:rPr lang="en-US" sz="2400" i="1" dirty="0">
                <a:solidFill>
                  <a:srgbClr val="FF0000"/>
                </a:solidFill>
              </a:rPr>
              <a:t>sequence of steps </a:t>
            </a:r>
            <a:r>
              <a:rPr lang="en-US" sz="2400" dirty="0"/>
              <a:t>to execute</a:t>
            </a:r>
          </a:p>
          <a:p>
            <a:r>
              <a:rPr lang="en-US" sz="2400" dirty="0"/>
              <a:t>Programs use </a:t>
            </a:r>
            <a:r>
              <a:rPr lang="en-US" sz="2400" i="1" dirty="0">
                <a:solidFill>
                  <a:srgbClr val="FF0000"/>
                </a:solidFill>
              </a:rPr>
              <a:t>flow control </a:t>
            </a:r>
            <a:r>
              <a:rPr lang="en-US" sz="2400" dirty="0"/>
              <a:t>to specify when each step is executed, they use </a:t>
            </a:r>
            <a:r>
              <a:rPr lang="en-US" sz="2400" i="1" dirty="0">
                <a:solidFill>
                  <a:srgbClr val="FF0000"/>
                </a:solidFill>
              </a:rPr>
              <a:t>loops and conditionals</a:t>
            </a:r>
          </a:p>
          <a:p>
            <a:r>
              <a:rPr lang="en-US" sz="2400" dirty="0"/>
              <a:t>They have a means of determining when to </a:t>
            </a:r>
            <a:r>
              <a:rPr lang="en-US" sz="2400" i="1" dirty="0">
                <a:solidFill>
                  <a:srgbClr val="FF0000"/>
                </a:solidFill>
              </a:rPr>
              <a:t>stop</a:t>
            </a:r>
          </a:p>
        </p:txBody>
      </p:sp>
      <p:sp>
        <p:nvSpPr>
          <p:cNvPr id="2" name="Title 1"/>
          <p:cNvSpPr>
            <a:spLocks noGrp="1"/>
          </p:cNvSpPr>
          <p:nvPr>
            <p:ph type="title"/>
          </p:nvPr>
        </p:nvSpPr>
        <p:spPr/>
        <p:txBody>
          <a:bodyPr/>
          <a:lstStyle/>
          <a:p>
            <a:r>
              <a:rPr lang="en-US" dirty="0"/>
              <a:t>The way of the program</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413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Want to be good at programming? The only way is </a:t>
            </a:r>
            <a:r>
              <a:rPr lang="en-US" sz="2400" i="1" dirty="0">
                <a:solidFill>
                  <a:srgbClr val="FF0000"/>
                </a:solidFill>
              </a:rPr>
              <a:t>Practice! Practice and Practice ! </a:t>
            </a:r>
          </a:p>
          <a:p>
            <a:r>
              <a:rPr lang="en-US" sz="2400" dirty="0"/>
              <a:t>You can’t passively absorb programming as a skill, you won’t learn programming without trying it out yourself</a:t>
            </a:r>
          </a:p>
          <a:p>
            <a:r>
              <a:rPr lang="en-US" sz="2400" dirty="0"/>
              <a:t>Don’t be afraid to try out commands and run programs, in the worst case you will just have to reset/restart the computer</a:t>
            </a:r>
          </a:p>
        </p:txBody>
      </p:sp>
      <p:sp>
        <p:nvSpPr>
          <p:cNvPr id="2" name="Title 1"/>
          <p:cNvSpPr>
            <a:spLocks noGrp="1"/>
          </p:cNvSpPr>
          <p:nvPr>
            <p:ph type="title"/>
          </p:nvPr>
        </p:nvSpPr>
        <p:spPr/>
        <p:txBody>
          <a:bodyPr/>
          <a:lstStyle/>
          <a:p>
            <a:r>
              <a:rPr lang="en-US" dirty="0"/>
              <a:t>Advice for learning programming</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5136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205" y="1727383"/>
            <a:ext cx="11642320" cy="4492441"/>
          </a:xfrm>
        </p:spPr>
        <p:txBody>
          <a:bodyPr>
            <a:normAutofit/>
          </a:bodyPr>
          <a:lstStyle/>
          <a:p>
            <a:pPr algn="l">
              <a:lnSpc>
                <a:spcPts val="2800"/>
              </a:lnSpc>
            </a:pPr>
            <a:r>
              <a:rPr lang="en-US" sz="2400" dirty="0"/>
              <a:t>A readable, dynamic, pleasant, flexible, fast and powerful language</a:t>
            </a:r>
          </a:p>
          <a:p>
            <a:pPr algn="l">
              <a:lnSpc>
                <a:spcPts val="2800"/>
              </a:lnSpc>
            </a:pPr>
            <a:r>
              <a:rPr lang="en-US" sz="2400" dirty="0"/>
              <a:t>Multi-purpose (General purposes, Scientific computing, Data Science, Artificial Intelligence, Web, etc.)</a:t>
            </a:r>
          </a:p>
          <a:p>
            <a:pPr algn="l">
              <a:lnSpc>
                <a:spcPts val="2800"/>
              </a:lnSpc>
            </a:pPr>
            <a:r>
              <a:rPr lang="en-US" sz="2400" dirty="0"/>
              <a:t>Supports </a:t>
            </a:r>
            <a:r>
              <a:rPr lang="en-US" sz="2400" i="1" dirty="0">
                <a:solidFill>
                  <a:srgbClr val="FF0000"/>
                </a:solidFill>
              </a:rPr>
              <a:t>multiple programming paradigms/styles </a:t>
            </a:r>
            <a:r>
              <a:rPr lang="en-US" sz="2400" dirty="0"/>
              <a:t>(object-oriented, functional, procedural)</a:t>
            </a:r>
          </a:p>
          <a:p>
            <a:pPr algn="l">
              <a:lnSpc>
                <a:spcPts val="2800"/>
              </a:lnSpc>
            </a:pPr>
            <a:r>
              <a:rPr lang="en-US" sz="2400" i="1" dirty="0">
                <a:solidFill>
                  <a:srgbClr val="FF0000"/>
                </a:solidFill>
              </a:rPr>
              <a:t>Interpreted Language</a:t>
            </a:r>
          </a:p>
          <a:p>
            <a:pPr algn="l">
              <a:lnSpc>
                <a:spcPts val="2800"/>
              </a:lnSpc>
            </a:pPr>
            <a:r>
              <a:rPr lang="en-US" sz="2400" dirty="0"/>
              <a:t>Focuses on </a:t>
            </a:r>
            <a:r>
              <a:rPr lang="en-US" sz="2400" i="1" dirty="0">
                <a:solidFill>
                  <a:srgbClr val="FF0000"/>
                </a:solidFill>
              </a:rPr>
              <a:t>readability</a:t>
            </a:r>
            <a:r>
              <a:rPr lang="en-US" sz="2400" dirty="0">
                <a:solidFill>
                  <a:srgbClr val="FF0000"/>
                </a:solidFill>
              </a:rPr>
              <a:t> </a:t>
            </a:r>
            <a:r>
              <a:rPr lang="en-US" sz="2400" dirty="0"/>
              <a:t>and </a:t>
            </a:r>
            <a:r>
              <a:rPr lang="en-US" sz="2400" i="1" dirty="0">
                <a:solidFill>
                  <a:srgbClr val="FF0000"/>
                </a:solidFill>
              </a:rPr>
              <a:t>productivity</a:t>
            </a:r>
            <a:r>
              <a:rPr lang="en-US" sz="2400" dirty="0"/>
              <a:t>, code blocks are separated using </a:t>
            </a:r>
            <a:r>
              <a:rPr lang="en-US" sz="2400" i="1" dirty="0">
                <a:solidFill>
                  <a:srgbClr val="FF0000"/>
                </a:solidFill>
              </a:rPr>
              <a:t>indentation</a:t>
            </a:r>
            <a:r>
              <a:rPr lang="en-US" sz="2400" dirty="0"/>
              <a:t> </a:t>
            </a:r>
            <a:r>
              <a:rPr lang="en-US" sz="2400" dirty="0">
                <a:solidFill>
                  <a:srgbClr val="FF0000"/>
                </a:solidFill>
              </a:rPr>
              <a:t>(</a:t>
            </a:r>
            <a:r>
              <a:rPr lang="en-US" sz="2400" i="1" dirty="0">
                <a:solidFill>
                  <a:srgbClr val="FF0000"/>
                </a:solidFill>
              </a:rPr>
              <a:t>empty space at the beginning of a line</a:t>
            </a:r>
            <a:r>
              <a:rPr lang="en-US" sz="2400" dirty="0">
                <a:solidFill>
                  <a:srgbClr val="FF0000"/>
                </a:solidFill>
              </a:rPr>
              <a:t>) </a:t>
            </a:r>
            <a:r>
              <a:rPr lang="en-US" sz="2400" dirty="0"/>
              <a:t>and </a:t>
            </a:r>
            <a:r>
              <a:rPr lang="en-US" sz="2400" i="1" dirty="0">
                <a:solidFill>
                  <a:srgbClr val="FF0000"/>
                </a:solidFill>
              </a:rPr>
              <a:t>not brackets</a:t>
            </a:r>
          </a:p>
          <a:p>
            <a:pPr algn="l">
              <a:lnSpc>
                <a:spcPts val="2800"/>
              </a:lnSpc>
            </a:pPr>
            <a:r>
              <a:rPr lang="en-US" sz="2400" dirty="0"/>
              <a:t>Large and comprehensive standard library (built in features)</a:t>
            </a:r>
          </a:p>
          <a:p>
            <a:pPr algn="l">
              <a:lnSpc>
                <a:spcPts val="2800"/>
              </a:lnSpc>
            </a:pPr>
            <a:r>
              <a:rPr lang="en-US" sz="2400" dirty="0"/>
              <a:t>Cross platform and strong community</a:t>
            </a:r>
          </a:p>
          <a:p>
            <a:endParaRPr lang="en-US" sz="1600" dirty="0"/>
          </a:p>
        </p:txBody>
      </p:sp>
      <p:sp>
        <p:nvSpPr>
          <p:cNvPr id="2" name="Title 1"/>
          <p:cNvSpPr>
            <a:spLocks noGrp="1"/>
          </p:cNvSpPr>
          <p:nvPr>
            <p:ph type="title"/>
          </p:nvPr>
        </p:nvSpPr>
        <p:spPr/>
        <p:txBody>
          <a:bodyPr/>
          <a:lstStyle/>
          <a:p>
            <a:r>
              <a:rPr lang="en-US" dirty="0"/>
              <a:t>Introduction to Python</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6322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869" y="1806928"/>
            <a:ext cx="7186746" cy="4925181"/>
          </a:xfrm>
        </p:spPr>
        <p:txBody>
          <a:bodyPr>
            <a:normAutofit/>
          </a:bodyPr>
          <a:lstStyle/>
          <a:p>
            <a:r>
              <a:rPr lang="en-US" sz="2400" dirty="0"/>
              <a:t>We will be using python 3</a:t>
            </a:r>
          </a:p>
          <a:p>
            <a:r>
              <a:rPr lang="en-US" sz="2400" dirty="0"/>
              <a:t>Can be downloaded and easily installed link for download: </a:t>
            </a:r>
            <a:r>
              <a:rPr lang="en-US" sz="2400" i="1" dirty="0">
                <a:solidFill>
                  <a:srgbClr val="FF0000"/>
                </a:solidFill>
              </a:rPr>
              <a:t>www.python.org/downloads</a:t>
            </a:r>
          </a:p>
          <a:p>
            <a:r>
              <a:rPr lang="en-US" sz="2400" dirty="0"/>
              <a:t>We will be using IDLE as our default IDE (Integrated Development Environment)</a:t>
            </a:r>
          </a:p>
          <a:p>
            <a:pPr marL="119062" indent="0">
              <a:buNone/>
            </a:pPr>
            <a:endParaRPr lang="en-US" sz="2400" dirty="0"/>
          </a:p>
          <a:p>
            <a:pPr marL="119062" indent="0">
              <a:buNone/>
            </a:pPr>
            <a:endParaRPr lang="en-US" sz="2400" i="1" dirty="0"/>
          </a:p>
          <a:p>
            <a:endParaRPr lang="en-US" sz="2400" i="1" dirty="0"/>
          </a:p>
          <a:p>
            <a:endParaRPr lang="en-US" sz="2400" i="1" dirty="0"/>
          </a:p>
        </p:txBody>
      </p:sp>
      <p:sp>
        <p:nvSpPr>
          <p:cNvPr id="2" name="Title 1"/>
          <p:cNvSpPr>
            <a:spLocks noGrp="1"/>
          </p:cNvSpPr>
          <p:nvPr>
            <p:ph type="title"/>
          </p:nvPr>
        </p:nvSpPr>
        <p:spPr/>
        <p:txBody>
          <a:bodyPr/>
          <a:lstStyle/>
          <a:p>
            <a:r>
              <a:rPr lang="en-US" dirty="0"/>
              <a:t>What we will be using?</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919" y="1181102"/>
            <a:ext cx="4191000" cy="4191000"/>
          </a:xfrm>
          <a:prstGeom prst="rect">
            <a:avLst/>
          </a:prstGeom>
        </p:spPr>
      </p:pic>
    </p:spTree>
    <p:extLst>
      <p:ext uri="{BB962C8B-B14F-4D97-AF65-F5344CB8AC3E}">
        <p14:creationId xmlns:p14="http://schemas.microsoft.com/office/powerpoint/2010/main" val="31272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Programming paradigms are ways of structuring and organizing code</a:t>
            </a:r>
          </a:p>
          <a:p>
            <a:r>
              <a:rPr lang="en-US" sz="2400" dirty="0"/>
              <a:t>There exist many programming paradigms, popular ones are imperative/procedural and object oriented programming (OOP) </a:t>
            </a:r>
          </a:p>
          <a:p>
            <a:r>
              <a:rPr lang="en-US" sz="2400" dirty="0"/>
              <a:t>We will start with procedural programming and later in the course we will get to OOP</a:t>
            </a:r>
          </a:p>
        </p:txBody>
      </p:sp>
      <p:sp>
        <p:nvSpPr>
          <p:cNvPr id="2" name="Title 1"/>
          <p:cNvSpPr>
            <a:spLocks noGrp="1"/>
          </p:cNvSpPr>
          <p:nvPr>
            <p:ph type="title"/>
          </p:nvPr>
        </p:nvSpPr>
        <p:spPr/>
        <p:txBody>
          <a:bodyPr/>
          <a:lstStyle/>
          <a:p>
            <a:r>
              <a:rPr lang="en-US" dirty="0"/>
              <a:t>Programming Paradigms</a:t>
            </a:r>
          </a:p>
        </p:txBody>
      </p:sp>
      <p:sp>
        <p:nvSpPr>
          <p:cNvPr id="5" name="Footer Placeholder 4"/>
          <p:cNvSpPr>
            <a:spLocks noGrp="1"/>
          </p:cNvSpPr>
          <p:nvPr>
            <p:ph type="ftr" sz="quarter" idx="11"/>
          </p:nvPr>
        </p:nvSpPr>
        <p:spPr/>
        <p:txBody>
          <a:bodyPr/>
          <a:lstStyle/>
          <a:p>
            <a:r>
              <a:rPr lang="en-US"/>
              <a:t>CS4051 Fundamentals of Computing</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336618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G College Slide Them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G College Slide Themes" id="{594A0F31-3FFF-4FB3-80BB-CC9410AAA79A}" vid="{7BD78F5B-5058-4F9B-8467-8E3365C8FC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College Slide Themes</Template>
  <TotalTime>8382</TotalTime>
  <Words>1912</Words>
  <Application>Microsoft Office PowerPoint</Application>
  <PresentationFormat>Widescreen</PresentationFormat>
  <Paragraphs>310</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Courier New</vt:lpstr>
      <vt:lpstr>ING College Slide Themes</vt:lpstr>
      <vt:lpstr>Lecture 2: Introduction to Python</vt:lpstr>
      <vt:lpstr>Agenda</vt:lpstr>
      <vt:lpstr>What is computation?</vt:lpstr>
      <vt:lpstr>Programming language and programming</vt:lpstr>
      <vt:lpstr>The way of the program</vt:lpstr>
      <vt:lpstr>Advice for learning programming</vt:lpstr>
      <vt:lpstr>Introduction to Python</vt:lpstr>
      <vt:lpstr>What we will be using?</vt:lpstr>
      <vt:lpstr>Programming Paradigms</vt:lpstr>
      <vt:lpstr>Procedural Programming</vt:lpstr>
      <vt:lpstr>Object Oriented Programming</vt:lpstr>
      <vt:lpstr>Compiled and Interpreted Languages</vt:lpstr>
      <vt:lpstr>Compiled and Interpreted Languages</vt:lpstr>
      <vt:lpstr>Python Data Types</vt:lpstr>
      <vt:lpstr>Type conversion </vt:lpstr>
      <vt:lpstr>The “Hello World” program in python</vt:lpstr>
      <vt:lpstr>IDLE</vt:lpstr>
      <vt:lpstr>IDLE</vt:lpstr>
      <vt:lpstr>IDLE</vt:lpstr>
      <vt:lpstr>IDLE</vt:lpstr>
      <vt:lpstr>Variables</vt:lpstr>
      <vt:lpstr>Strings</vt:lpstr>
      <vt:lpstr>Numbers</vt:lpstr>
      <vt:lpstr>Comments</vt:lpstr>
      <vt:lpstr>Arithmetic operators</vt:lpstr>
      <vt:lpstr>Arithmetic operators</vt:lpstr>
      <vt:lpstr>Taking input from the user</vt:lpstr>
      <vt:lpstr>Errors in programs</vt:lpstr>
      <vt:lpstr>Errors in programs</vt:lpstr>
      <vt:lpstr>Errors in programs</vt:lpstr>
      <vt:lpstr>Calculating mathematical expressions</vt:lpstr>
      <vt:lpstr>Calculating mathematical expressions</vt:lpstr>
      <vt:lpstr>Calculating mathematical expressions</vt:lpstr>
      <vt:lpstr>Calculating mathematical expressions</vt:lpstr>
      <vt:lpstr>Calculating mathematical expressions</vt:lpstr>
      <vt:lpstr>End of Lecture 2</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Sukrit</dc:creator>
  <cp:lastModifiedBy>Dipendra Thapa</cp:lastModifiedBy>
  <cp:revision>112</cp:revision>
  <dcterms:created xsi:type="dcterms:W3CDTF">2014-09-12T02:11:56Z</dcterms:created>
  <dcterms:modified xsi:type="dcterms:W3CDTF">2022-06-11T14:57:30Z</dcterms:modified>
</cp:coreProperties>
</file>