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30"/>
  </p:notesMasterIdLst>
  <p:sldIdLst>
    <p:sldId id="258" r:id="rId2"/>
    <p:sldId id="259" r:id="rId3"/>
    <p:sldId id="296" r:id="rId4"/>
    <p:sldId id="297" r:id="rId5"/>
    <p:sldId id="298" r:id="rId6"/>
    <p:sldId id="300" r:id="rId7"/>
    <p:sldId id="301" r:id="rId8"/>
    <p:sldId id="302" r:id="rId9"/>
    <p:sldId id="303" r:id="rId10"/>
    <p:sldId id="304" r:id="rId11"/>
    <p:sldId id="320" r:id="rId12"/>
    <p:sldId id="305" r:id="rId13"/>
    <p:sldId id="306" r:id="rId14"/>
    <p:sldId id="307" r:id="rId15"/>
    <p:sldId id="308" r:id="rId16"/>
    <p:sldId id="309" r:id="rId17"/>
    <p:sldId id="317" r:id="rId18"/>
    <p:sldId id="310" r:id="rId19"/>
    <p:sldId id="312" r:id="rId20"/>
    <p:sldId id="314" r:id="rId21"/>
    <p:sldId id="321" r:id="rId22"/>
    <p:sldId id="313" r:id="rId23"/>
    <p:sldId id="315" r:id="rId24"/>
    <p:sldId id="316" r:id="rId25"/>
    <p:sldId id="318" r:id="rId26"/>
    <p:sldId id="319" r:id="rId27"/>
    <p:sldId id="294" r:id="rId28"/>
    <p:sldId id="29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63" autoAdjust="0"/>
    <p:restoredTop sz="94680" autoAdjust="0"/>
  </p:normalViewPr>
  <p:slideViewPr>
    <p:cSldViewPr snapToGrid="0">
      <p:cViewPr varScale="1">
        <p:scale>
          <a:sx n="63" d="100"/>
          <a:sy n="63" d="100"/>
        </p:scale>
        <p:origin x="756" y="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421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-306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rishav Tandukar" userId="8cc6b617a3598b7e" providerId="LiveId" clId="{C4BE1E20-5A49-4796-A276-225B84283543}"/>
    <pc:docChg chg="custSel modSld">
      <pc:chgData name="Hrishav Tandukar" userId="8cc6b617a3598b7e" providerId="LiveId" clId="{C4BE1E20-5A49-4796-A276-225B84283543}" dt="2022-03-06T00:08:02.980" v="34" actId="20577"/>
      <pc:docMkLst>
        <pc:docMk/>
      </pc:docMkLst>
      <pc:sldChg chg="modSp mod">
        <pc:chgData name="Hrishav Tandukar" userId="8cc6b617a3598b7e" providerId="LiveId" clId="{C4BE1E20-5A49-4796-A276-225B84283543}" dt="2022-03-06T00:08:02.980" v="34" actId="20577"/>
        <pc:sldMkLst>
          <pc:docMk/>
          <pc:sldMk cId="1231709400" sldId="258"/>
        </pc:sldMkLst>
        <pc:spChg chg="mod">
          <ac:chgData name="Hrishav Tandukar" userId="8cc6b617a3598b7e" providerId="LiveId" clId="{C4BE1E20-5A49-4796-A276-225B84283543}" dt="2022-03-06T00:08:02.980" v="34" actId="20577"/>
          <ac:spMkLst>
            <pc:docMk/>
            <pc:sldMk cId="1231709400" sldId="25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4F211-9F52-4E64-9579-5CEB8964D9F2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EB3C8A-B589-4A75-8BD3-6ECA9D42B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23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B3C8A-B589-4A75-8BD3-6ECA9D42B19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10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5A2D2-6391-4BAB-9928-0835115361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59087"/>
          </a:xfrm>
        </p:spPr>
        <p:txBody>
          <a:bodyPr anchor="b"/>
          <a:lstStyle>
            <a:lvl1pPr algn="ctr">
              <a:defRPr sz="6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39FD-1E9E-477A-8F95-D927DC3461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67174"/>
            <a:ext cx="9144000" cy="1190625"/>
          </a:xfrm>
        </p:spPr>
        <p:txBody>
          <a:bodyPr anchor="ctr"/>
          <a:lstStyle>
            <a:lvl1pPr marL="0" indent="0" algn="ctr">
              <a:buNone/>
              <a:defRPr sz="2400" b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A7410BE6-6051-4AFE-AFF4-7999E7C017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28600"/>
            <a:ext cx="645622" cy="53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87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8FD17-469E-4118-ADD9-06E1099FE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just"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C36284E-61B8-4122-AC1E-B572CA972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EAAF1BC-6013-400C-9DAD-E7AF9B1E5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2A5BB-09E8-445C-A5CB-C08F6B584999}" type="datetime3">
              <a:rPr lang="en-US" smtClean="0"/>
              <a:t>17 June 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5B752B5-CA32-4586-87B7-D395212F9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1A83CF9-4AC0-4B22-9BF9-06F35110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E4F9D62-346B-4C18-9220-CB0440DCB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73" y="1558155"/>
            <a:ext cx="4723448" cy="6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503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DC907-33B4-46EC-AAC4-6F658682F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7B1A6-0C8E-4105-964F-1C328EE83B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577BD9-197B-4D7A-929C-6E3906225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B52B5-3CDE-45DC-9AA6-8BD309581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FCC6-ED1A-4C13-B774-93352EBE62F4}" type="datetime3">
              <a:rPr lang="en-US" smtClean="0"/>
              <a:t>17 June 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2AF136-63B3-4D75-81E7-306359B3B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DE3160-1A5B-40FF-95F9-F31E1A94B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903C550-4AAA-433F-ABFC-4FBE78E98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73" y="1558155"/>
            <a:ext cx="4723448" cy="6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28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679E9-C129-4971-BC48-5F382D7A0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75D42-7564-4395-98BF-D079B6BC6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97EC2-2354-477D-81D5-543850558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8FA876-B639-4A8D-A36D-7DCA779F11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7EF7B0-D3D0-42B6-81CF-5757F4D350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5615A3-E928-4C1D-ABA2-3B9001CC1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E0B09-6D12-42C3-AEF6-0237D43BB2F4}" type="datetime3">
              <a:rPr lang="en-US" smtClean="0"/>
              <a:t>17 June 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CE4AD8-E42C-4977-A4C4-B55A99ABC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CB9334-4219-408C-BDAC-398C81AED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2D76B9-EE34-40B9-8A5B-1784B0F1D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73" y="1618601"/>
            <a:ext cx="4723448" cy="6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03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9FF3-783A-416D-9AFB-5F4E510BE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E4A02F-F19E-41CF-9DA4-C1210B9BE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B242-63EB-487E-B756-C7A1D6F89E89}" type="datetime3">
              <a:rPr lang="en-US" smtClean="0"/>
              <a:t>17 June 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93A5FE-2FA6-44C4-9A46-09AE09363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F76CBF-F67B-4046-A493-6840DF9FC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3BA7E3D-9AEB-4048-B541-650EFEB62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73" y="1558155"/>
            <a:ext cx="4723448" cy="6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939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F4E404-D328-47EE-9B00-8AA3FABBE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FC59E-3A91-4421-B9B9-8F2002C4E841}" type="datetime3">
              <a:rPr lang="en-US" smtClean="0"/>
              <a:t>17 June 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0F642B-A5ED-4DE9-9A81-CCB20097D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624F3-FD99-4B11-95C7-E4E5D2C53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CD2658E-508B-4B06-B686-DEF37D5AF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73" y="1558155"/>
            <a:ext cx="4723448" cy="6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85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Main Background Stripes" descr="A picture containing street, person, riding, lamp&#10;&#10;Description automatically generated">
            <a:extLst>
              <a:ext uri="{FF2B5EF4-FFF2-40B4-BE49-F238E27FC236}">
                <a16:creationId xmlns:a16="http://schemas.microsoft.com/office/drawing/2014/main" id="{15DF2449-310B-43C0-AA27-1EE31508955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1714"/>
            <a:ext cx="12188952" cy="685628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FDE1C5E-2D11-4E4C-A035-C81BD21BF2BD}"/>
              </a:ext>
            </a:extLst>
          </p:cNvPr>
          <p:cNvSpPr/>
          <p:nvPr/>
        </p:nvSpPr>
        <p:spPr>
          <a:xfrm>
            <a:off x="-82210" y="-1714"/>
            <a:ext cx="12103694" cy="6859714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7000">
                <a:schemeClr val="bg1">
                  <a:alpha val="10000"/>
                </a:schemeClr>
              </a:gs>
              <a:gs pos="80000">
                <a:schemeClr val="bg1">
                  <a:alpha val="8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CB8604-4AFF-4F0D-AB12-85D96567A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6D771-5FD7-49C1-8720-9AB6766E9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70B47-8451-48EF-A92D-BFFD0A40C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1EE3A-92B7-4DAE-9C37-8D0E0C2AC5AA}" type="datetime3">
              <a:rPr lang="en-US" smtClean="0"/>
              <a:t>17 June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7D184-CB70-402F-849C-31C167A994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E6632-8711-439A-9AD4-9C69CB2904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35C874A-C389-4997-BA68-DED38AFCCC4C}"/>
              </a:ext>
            </a:extLst>
          </p:cNvPr>
          <p:cNvGrpSpPr/>
          <p:nvPr/>
        </p:nvGrpSpPr>
        <p:grpSpPr>
          <a:xfrm>
            <a:off x="12021484" y="-1714"/>
            <a:ext cx="167468" cy="6858000"/>
            <a:chOff x="12021484" y="-1714"/>
            <a:chExt cx="167468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30C38C2-457F-493C-8AE6-3C8A20F341C1}"/>
                </a:ext>
              </a:extLst>
            </p:cNvPr>
            <p:cNvSpPr/>
            <p:nvPr/>
          </p:nvSpPr>
          <p:spPr>
            <a:xfrm>
              <a:off x="12106742" y="-1714"/>
              <a:ext cx="82210" cy="6858000"/>
            </a:xfrm>
            <a:prstGeom prst="rect">
              <a:avLst/>
            </a:prstGeom>
            <a:solidFill>
              <a:srgbClr val="232D82"/>
            </a:solidFill>
            <a:ln>
              <a:solidFill>
                <a:srgbClr val="232D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F397171-31CB-4C84-87E6-2B302AFD8D8B}"/>
                </a:ext>
              </a:extLst>
            </p:cNvPr>
            <p:cNvSpPr/>
            <p:nvPr/>
          </p:nvSpPr>
          <p:spPr>
            <a:xfrm>
              <a:off x="12021484" y="-1714"/>
              <a:ext cx="82210" cy="6858000"/>
            </a:xfrm>
            <a:prstGeom prst="rect">
              <a:avLst/>
            </a:prstGeom>
            <a:solidFill>
              <a:srgbClr val="DA1820"/>
            </a:solidFill>
            <a:ln>
              <a:solidFill>
                <a:srgbClr val="DA18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Picture 21" descr="A picture containing drawing&#10;&#10;Description automatically generated">
            <a:extLst>
              <a:ext uri="{FF2B5EF4-FFF2-40B4-BE49-F238E27FC236}">
                <a16:creationId xmlns:a16="http://schemas.microsoft.com/office/drawing/2014/main" id="{5A125339-68CB-4ED5-8F65-BCC22B56B8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64" y="6341526"/>
            <a:ext cx="464545" cy="456971"/>
          </a:xfrm>
          <a:prstGeom prst="rect">
            <a:avLst/>
          </a:prstGeom>
        </p:spPr>
      </p:pic>
      <p:pic>
        <p:nvPicPr>
          <p:cNvPr id="24" name="Picture 23" descr="A picture containing drawing&#10;&#10;Description automatically generated">
            <a:extLst>
              <a:ext uri="{FF2B5EF4-FFF2-40B4-BE49-F238E27FC236}">
                <a16:creationId xmlns:a16="http://schemas.microsoft.com/office/drawing/2014/main" id="{48576928-50DB-406D-A473-92B75A4663E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25" y="6326116"/>
            <a:ext cx="1152377" cy="335187"/>
          </a:xfrm>
          <a:prstGeom prst="rect">
            <a:avLst/>
          </a:prstGeom>
        </p:spPr>
      </p:pic>
      <p:pic>
        <p:nvPicPr>
          <p:cNvPr id="26" name="Picture 25" descr="A close up of a sign&#10;&#10;Description automatically generated">
            <a:extLst>
              <a:ext uri="{FF2B5EF4-FFF2-40B4-BE49-F238E27FC236}">
                <a16:creationId xmlns:a16="http://schemas.microsoft.com/office/drawing/2014/main" id="{7C2C4DC6-3C70-473B-BA77-2A76E65D8AD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101" y="6341526"/>
            <a:ext cx="867700" cy="35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557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2">
          <p15:clr>
            <a:srgbClr val="F26B43"/>
          </p15:clr>
        </p15:guide>
        <p15:guide id="2" pos="7152">
          <p15:clr>
            <a:srgbClr val="F26B43"/>
          </p15:clr>
        </p15:guide>
        <p15:guide id="3" orient="horz" pos="4248">
          <p15:clr>
            <a:srgbClr val="F26B43"/>
          </p15:clr>
        </p15:guide>
        <p15:guide id="4" pos="72">
          <p15:clr>
            <a:srgbClr val="F26B43"/>
          </p15:clr>
        </p15:guide>
        <p15:guide id="5" pos="96">
          <p15:clr>
            <a:srgbClr val="F26B43"/>
          </p15:clr>
        </p15:guide>
        <p15:guide id="6" orient="horz" pos="144">
          <p15:clr>
            <a:srgbClr val="F26B43"/>
          </p15:clr>
        </p15:guide>
        <p15:guide id="7" orient="horz" pos="1008">
          <p15:clr>
            <a:srgbClr val="F26B43"/>
          </p15:clr>
        </p15:guide>
        <p15:guide id="8" orient="horz" pos="1080">
          <p15:clr>
            <a:srgbClr val="F26B43"/>
          </p15:clr>
        </p15:guide>
        <p15:guide id="9" orient="horz" pos="3912">
          <p15:clr>
            <a:srgbClr val="F26B43"/>
          </p15:clr>
        </p15:guide>
        <p15:guide id="10" pos="6720">
          <p15:clr>
            <a:srgbClr val="F26B43"/>
          </p15:clr>
        </p15:guide>
        <p15:guide id="11" pos="6624">
          <p15:clr>
            <a:srgbClr val="F26B43"/>
          </p15:clr>
        </p15:guide>
        <p15:guide id="12" pos="5904">
          <p15:clr>
            <a:srgbClr val="F26B43"/>
          </p15:clr>
        </p15:guide>
        <p15:guide id="13" orient="horz" pos="3984">
          <p15:clr>
            <a:srgbClr val="F26B43"/>
          </p15:clr>
        </p15:guide>
        <p15:guide id="14" pos="57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351" y="1164771"/>
            <a:ext cx="10709366" cy="2071758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Lecture 3:</a:t>
            </a:r>
            <a:br>
              <a:rPr lang="en-US" sz="6600" dirty="0"/>
            </a:br>
            <a:r>
              <a:rPr lang="en-US" sz="6600" dirty="0"/>
              <a:t>Branching &amp; Iteration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923718"/>
            <a:ext cx="10058400" cy="1143000"/>
          </a:xfrm>
        </p:spPr>
        <p:txBody>
          <a:bodyPr/>
          <a:lstStyle/>
          <a:p>
            <a:pPr algn="r"/>
            <a:r>
              <a:rPr lang="en-US" dirty="0"/>
              <a:t>Dipendra Thapa</a:t>
            </a:r>
            <a:endParaRPr lang="en-US" cap="none" dirty="0"/>
          </a:p>
          <a:p>
            <a:pPr algn="r"/>
            <a:r>
              <a:rPr lang="en-US" cap="none" dirty="0"/>
              <a:t>Dipendra.Thapa@icp.edu.np</a:t>
            </a:r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>
            <a:off x="3263264" y="6401707"/>
            <a:ext cx="573197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CS4051 Fundamentals of Computing</a:t>
            </a:r>
          </a:p>
        </p:txBody>
      </p:sp>
    </p:spTree>
    <p:extLst>
      <p:ext uri="{BB962C8B-B14F-4D97-AF65-F5344CB8AC3E}">
        <p14:creationId xmlns:p14="http://schemas.microsoft.com/office/powerpoint/2010/main" val="123170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3" y="1886673"/>
            <a:ext cx="11541034" cy="4252869"/>
          </a:xfrm>
        </p:spPr>
        <p:txBody>
          <a:bodyPr>
            <a:normAutofit/>
          </a:bodyPr>
          <a:lstStyle/>
          <a:p>
            <a:pPr marL="11906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hot = </a:t>
            </a:r>
            <a:r>
              <a:rPr lang="en-US" sz="2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marL="11906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humid = </a:t>
            </a:r>
            <a:r>
              <a:rPr lang="en-US" sz="2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marL="119062" indent="0">
              <a:buNone/>
            </a:pP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(hot </a:t>
            </a: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humid) 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False</a:t>
            </a:r>
          </a:p>
          <a:p>
            <a:pPr marL="119062" indent="0">
              <a:buNone/>
            </a:pP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(hot </a:t>
            </a: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humid) 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True</a:t>
            </a:r>
          </a:p>
          <a:p>
            <a:pPr marL="119062" indent="0">
              <a:buNone/>
            </a:pP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hot) 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False</a:t>
            </a:r>
          </a:p>
          <a:p>
            <a:pPr marL="119062" indent="0">
              <a:buNone/>
            </a:pP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humid) 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True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446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3" y="1863524"/>
            <a:ext cx="11541034" cy="4276018"/>
          </a:xfrm>
        </p:spPr>
        <p:txBody>
          <a:bodyPr>
            <a:normAutofit/>
          </a:bodyPr>
          <a:lstStyle/>
          <a:p>
            <a:pPr marL="11906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hot = </a:t>
            </a:r>
            <a:r>
              <a:rPr lang="en-US" sz="2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marL="11906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humid = </a:t>
            </a:r>
            <a:r>
              <a:rPr lang="en-US" sz="2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marL="119062" indent="0">
              <a:buNone/>
            </a:pP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(hot </a:t>
            </a: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humid) 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False</a:t>
            </a:r>
          </a:p>
          <a:p>
            <a:pPr marL="119062" indent="0">
              <a:buNone/>
            </a:pP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(hot </a:t>
            </a: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humid) 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True</a:t>
            </a:r>
          </a:p>
          <a:p>
            <a:pPr marL="119062" indent="0">
              <a:buNone/>
            </a:pP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hot) 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False</a:t>
            </a:r>
          </a:p>
          <a:p>
            <a:pPr marL="119062" indent="0">
              <a:buNone/>
            </a:pP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humid) 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True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11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6532880" y="716280"/>
            <a:ext cx="4998720" cy="4909820"/>
            <a:chOff x="6532880" y="716280"/>
            <a:chExt cx="4882839" cy="5237491"/>
          </a:xfrm>
          <a:solidFill>
            <a:schemeClr val="bg2">
              <a:lumMod val="50000"/>
            </a:schemeClr>
          </a:solidFill>
        </p:grpSpPr>
        <p:sp>
          <p:nvSpPr>
            <p:cNvPr id="8" name="Cloud 7"/>
            <p:cNvSpPr/>
            <p:nvPr/>
          </p:nvSpPr>
          <p:spPr>
            <a:xfrm>
              <a:off x="6532880" y="716280"/>
              <a:ext cx="4882839" cy="5237491"/>
            </a:xfrm>
            <a:prstGeom prst="cloud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42480" y="1730247"/>
              <a:ext cx="3665220" cy="254965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Comparison and logical operators are useful and powerful tools when used with </a:t>
              </a:r>
              <a:r>
                <a:rPr lang="en-US" sz="3200" i="1" dirty="0">
                  <a:solidFill>
                    <a:srgbClr val="FFFF00"/>
                  </a:solidFill>
                </a:rPr>
                <a:t>if statements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338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11079" lvl="0" indent="-311079" defTabSz="407571" fontAlgn="base">
              <a:lnSpc>
                <a:spcPct val="100000"/>
              </a:lnSpc>
              <a:spcBef>
                <a:spcPct val="0"/>
              </a:spcBef>
              <a:spcAft>
                <a:spcPts val="1429"/>
              </a:spcAft>
              <a:buClr>
                <a:srgbClr val="000000"/>
              </a:buClr>
              <a:buNone/>
            </a:pPr>
            <a:r>
              <a:rPr lang="en-US" sz="2400" kern="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i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condition&gt;</a:t>
            </a:r>
            <a:r>
              <a:rPr lang="en-US" sz="2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311079" lvl="0" indent="-311079" defTabSz="407571" fontAlgn="base">
              <a:lnSpc>
                <a:spcPct val="100000"/>
              </a:lnSpc>
              <a:spcBef>
                <a:spcPct val="0"/>
              </a:spcBef>
              <a:spcAft>
                <a:spcPts val="1429"/>
              </a:spcAft>
              <a:buClr>
                <a:srgbClr val="000000"/>
              </a:buClr>
              <a:buNone/>
            </a:pPr>
            <a:r>
              <a:rPr lang="en-US" sz="2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&lt;expression&gt; </a:t>
            </a:r>
            <a:r>
              <a:rPr lang="en-US" sz="2400" kern="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code that does something</a:t>
            </a:r>
          </a:p>
          <a:p>
            <a:pPr marL="311079" indent="-311079" defTabSz="407571" fontAlgn="base">
              <a:lnSpc>
                <a:spcPct val="100000"/>
              </a:lnSpc>
              <a:spcBef>
                <a:spcPct val="0"/>
              </a:spcBef>
              <a:spcAft>
                <a:spcPts val="1429"/>
              </a:spcAft>
              <a:buClr>
                <a:srgbClr val="000000"/>
              </a:buClr>
              <a:buNone/>
            </a:pPr>
            <a:r>
              <a:rPr lang="en-US" sz="2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&lt;expression&gt; </a:t>
            </a:r>
            <a:r>
              <a:rPr lang="en-US" sz="2400" kern="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code that does something</a:t>
            </a:r>
          </a:p>
          <a:p>
            <a:r>
              <a:rPr lang="en-US" sz="2400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&lt;condition&gt; </a:t>
            </a:r>
            <a:r>
              <a:rPr lang="en-US" sz="2400" kern="0" dirty="0">
                <a:cs typeface="Courier New" panose="02070309020205020404" pitchFamily="49" charset="0"/>
              </a:rPr>
              <a:t>has a value </a:t>
            </a:r>
            <a:r>
              <a:rPr 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400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kern="0" dirty="0">
                <a:cs typeface="Courier New" panose="02070309020205020404" pitchFamily="49" charset="0"/>
              </a:rPr>
              <a:t>or</a:t>
            </a:r>
            <a:r>
              <a:rPr lang="en-US" sz="2400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r>
              <a:rPr lang="en-US" sz="2400" kern="0" dirty="0">
                <a:cs typeface="Courier New" panose="02070309020205020404" pitchFamily="49" charset="0"/>
              </a:rPr>
              <a:t>evaluate expressions in that block if </a:t>
            </a:r>
            <a:r>
              <a:rPr lang="en-US" sz="2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i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condition&gt;</a:t>
            </a:r>
            <a:r>
              <a:rPr lang="en-US" sz="2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kern="0" dirty="0">
                <a:solidFill>
                  <a:srgbClr val="000000"/>
                </a:solidFill>
                <a:cs typeface="Courier New" panose="02070309020205020404" pitchFamily="49" charset="0"/>
              </a:rPr>
              <a:t>is</a:t>
            </a:r>
            <a:r>
              <a:rPr lang="en-US" sz="2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True</a:t>
            </a:r>
          </a:p>
          <a:p>
            <a:r>
              <a:rPr lang="en-US" sz="2400" dirty="0">
                <a:cs typeface="Courier New" panose="02070309020205020404" pitchFamily="49" charset="0"/>
              </a:rPr>
              <a:t>instead of brackets python uses indentation (</a:t>
            </a:r>
            <a:r>
              <a:rPr lang="en-US" sz="2400" dirty="0"/>
              <a:t>i.e. the whitespace at the very left of your statements</a:t>
            </a:r>
            <a:r>
              <a:rPr lang="en-US" sz="2400" dirty="0">
                <a:cs typeface="Courier New" panose="02070309020205020404" pitchFamily="49" charset="0"/>
              </a:rPr>
              <a:t>) to structure code, so proper indentation is required to separate blocks of code</a:t>
            </a:r>
          </a:p>
          <a:p>
            <a:r>
              <a:rPr lang="en-US" sz="2400" dirty="0">
                <a:cs typeface="Courier New" panose="02070309020205020404" pitchFamily="49" charset="0"/>
              </a:rPr>
              <a:t>IDEs will do this automatically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– Branching/Conditionals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63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11079" lvl="0" indent="-311079" defTabSz="407571" fontAlgn="base">
              <a:lnSpc>
                <a:spcPct val="100000"/>
              </a:lnSpc>
              <a:spcBef>
                <a:spcPct val="0"/>
              </a:spcBef>
              <a:spcAft>
                <a:spcPts val="1429"/>
              </a:spcAft>
              <a:buClr>
                <a:srgbClr val="000000"/>
              </a:buClr>
              <a:buNone/>
            </a:pPr>
            <a:r>
              <a:rPr lang="en-US" sz="2400" kern="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i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condition&gt;</a:t>
            </a:r>
            <a:r>
              <a:rPr lang="en-US" sz="2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311079" lvl="0" indent="-311079" defTabSz="407571" fontAlgn="base">
              <a:lnSpc>
                <a:spcPct val="100000"/>
              </a:lnSpc>
              <a:spcBef>
                <a:spcPct val="0"/>
              </a:spcBef>
              <a:spcAft>
                <a:spcPts val="1429"/>
              </a:spcAft>
              <a:buClr>
                <a:srgbClr val="000000"/>
              </a:buClr>
              <a:buNone/>
            </a:pPr>
            <a:r>
              <a:rPr lang="en-US" sz="2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&lt;expression&gt; </a:t>
            </a:r>
            <a:r>
              <a:rPr lang="en-US" sz="2400" kern="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code that does something</a:t>
            </a:r>
          </a:p>
          <a:p>
            <a:pPr marL="311079" indent="-311079" defTabSz="407571" fontAlgn="base">
              <a:lnSpc>
                <a:spcPct val="100000"/>
              </a:lnSpc>
              <a:spcBef>
                <a:spcPct val="0"/>
              </a:spcBef>
              <a:spcAft>
                <a:spcPts val="1429"/>
              </a:spcAft>
              <a:buClr>
                <a:srgbClr val="000000"/>
              </a:buClr>
              <a:buNone/>
            </a:pPr>
            <a:r>
              <a:rPr lang="en-US" sz="2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&lt;expression&gt; </a:t>
            </a:r>
            <a:r>
              <a:rPr lang="en-US" sz="2400" kern="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code that does something</a:t>
            </a:r>
          </a:p>
          <a:p>
            <a:pPr marL="311079" indent="-311079" defTabSz="407571" fontAlgn="base">
              <a:lnSpc>
                <a:spcPct val="100000"/>
              </a:lnSpc>
              <a:spcBef>
                <a:spcPct val="0"/>
              </a:spcBef>
              <a:spcAft>
                <a:spcPts val="1429"/>
              </a:spcAft>
              <a:buClr>
                <a:srgbClr val="000000"/>
              </a:buClr>
              <a:buNone/>
            </a:pPr>
            <a:r>
              <a:rPr lang="en-US" sz="2400" kern="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marL="311079" lvl="0" indent="-311079" defTabSz="407571" fontAlgn="base">
              <a:lnSpc>
                <a:spcPct val="100000"/>
              </a:lnSpc>
              <a:spcBef>
                <a:spcPct val="0"/>
              </a:spcBef>
              <a:spcAft>
                <a:spcPts val="1429"/>
              </a:spcAft>
              <a:buClr>
                <a:srgbClr val="000000"/>
              </a:buClr>
              <a:buNone/>
            </a:pPr>
            <a:r>
              <a:rPr lang="en-US" sz="2400" kern="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2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&lt;expression&gt; </a:t>
            </a:r>
            <a:r>
              <a:rPr lang="en-US" sz="2400" kern="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code that does something</a:t>
            </a:r>
          </a:p>
          <a:p>
            <a:pPr marL="311079" indent="-311079" defTabSz="407571" fontAlgn="base">
              <a:lnSpc>
                <a:spcPct val="100000"/>
              </a:lnSpc>
              <a:spcBef>
                <a:spcPct val="0"/>
              </a:spcBef>
              <a:spcAft>
                <a:spcPts val="1429"/>
              </a:spcAft>
              <a:buClr>
                <a:srgbClr val="000000"/>
              </a:buClr>
              <a:buNone/>
            </a:pPr>
            <a:r>
              <a:rPr lang="en-US" sz="2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&lt;expression&gt; </a:t>
            </a:r>
            <a:r>
              <a:rPr lang="en-US" sz="2400" kern="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code that does something</a:t>
            </a:r>
          </a:p>
          <a:p>
            <a:pPr marL="311079" indent="-311079" defTabSz="407571" fontAlgn="base">
              <a:lnSpc>
                <a:spcPct val="100000"/>
              </a:lnSpc>
              <a:spcBef>
                <a:spcPct val="0"/>
              </a:spcBef>
              <a:spcAft>
                <a:spcPts val="1429"/>
              </a:spcAft>
              <a:buClr>
                <a:srgbClr val="000000"/>
              </a:buClr>
              <a:buNone/>
            </a:pPr>
            <a:endParaRPr lang="en-US" sz="2400" kern="0" dirty="0">
              <a:solidFill>
                <a:srgbClr val="33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11079" indent="-311079" defTabSz="407571" fontAlgn="base">
              <a:lnSpc>
                <a:spcPct val="100000"/>
              </a:lnSpc>
              <a:spcBef>
                <a:spcPct val="0"/>
              </a:spcBef>
              <a:spcAft>
                <a:spcPts val="1429"/>
              </a:spcAft>
              <a:buClr>
                <a:srgbClr val="000000"/>
              </a:buClr>
              <a:buNone/>
            </a:pPr>
            <a:r>
              <a:rPr lang="en-US" sz="2400" kern="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– Branching/Conditionals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0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11079" lvl="0" indent="-311079" defTabSz="407571" fontAlgn="base">
              <a:lnSpc>
                <a:spcPct val="100000"/>
              </a:lnSpc>
              <a:spcBef>
                <a:spcPct val="0"/>
              </a:spcBef>
              <a:spcAft>
                <a:spcPts val="1429"/>
              </a:spcAft>
              <a:buClr>
                <a:srgbClr val="000000"/>
              </a:buClr>
              <a:buNone/>
            </a:pPr>
            <a:r>
              <a:rPr lang="en-US" sz="2000" kern="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i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condition&gt;</a:t>
            </a:r>
            <a:r>
              <a:rPr lang="en-US" sz="20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311079" lvl="0" indent="-311079" defTabSz="407571" fontAlgn="base">
              <a:lnSpc>
                <a:spcPct val="100000"/>
              </a:lnSpc>
              <a:spcBef>
                <a:spcPct val="0"/>
              </a:spcBef>
              <a:spcAft>
                <a:spcPts val="1429"/>
              </a:spcAft>
              <a:buClr>
                <a:srgbClr val="000000"/>
              </a:buClr>
              <a:buNone/>
            </a:pPr>
            <a:r>
              <a:rPr lang="en-US" sz="20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&lt;expression&gt; </a:t>
            </a:r>
            <a:r>
              <a:rPr lang="en-US" sz="2000" kern="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code that does something</a:t>
            </a:r>
          </a:p>
          <a:p>
            <a:pPr marL="311079" indent="-311079" defTabSz="407571" fontAlgn="base">
              <a:lnSpc>
                <a:spcPct val="100000"/>
              </a:lnSpc>
              <a:spcBef>
                <a:spcPct val="0"/>
              </a:spcBef>
              <a:spcAft>
                <a:spcPts val="1429"/>
              </a:spcAft>
              <a:buClr>
                <a:srgbClr val="000000"/>
              </a:buClr>
              <a:buNone/>
            </a:pPr>
            <a:r>
              <a:rPr lang="en-US" sz="20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&lt;expression&gt; </a:t>
            </a:r>
            <a:r>
              <a:rPr lang="en-US" sz="2000" kern="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code that does something</a:t>
            </a:r>
          </a:p>
          <a:p>
            <a:pPr marL="311079" indent="-311079" defTabSz="407571" fontAlgn="base">
              <a:lnSpc>
                <a:spcPct val="100000"/>
              </a:lnSpc>
              <a:spcBef>
                <a:spcPct val="0"/>
              </a:spcBef>
              <a:spcAft>
                <a:spcPts val="1429"/>
              </a:spcAft>
              <a:buClr>
                <a:srgbClr val="000000"/>
              </a:buClr>
              <a:buNone/>
            </a:pPr>
            <a:r>
              <a:rPr lang="en-US" sz="2000" kern="0" dirty="0" err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000" kern="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i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condition&gt;</a:t>
            </a:r>
            <a:r>
              <a:rPr lang="en-US" sz="2000" kern="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311079" lvl="0" indent="-311079" defTabSz="407571" fontAlgn="base">
              <a:lnSpc>
                <a:spcPct val="100000"/>
              </a:lnSpc>
              <a:spcBef>
                <a:spcPct val="0"/>
              </a:spcBef>
              <a:spcAft>
                <a:spcPts val="1429"/>
              </a:spcAft>
              <a:buClr>
                <a:srgbClr val="000000"/>
              </a:buClr>
              <a:buNone/>
            </a:pPr>
            <a:r>
              <a:rPr lang="en-US" sz="2000" kern="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20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&lt;expression&gt; </a:t>
            </a:r>
            <a:r>
              <a:rPr lang="en-US" sz="2000" kern="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code that does something</a:t>
            </a:r>
          </a:p>
          <a:p>
            <a:pPr marL="311079" indent="-311079" defTabSz="407571" fontAlgn="base">
              <a:lnSpc>
                <a:spcPct val="100000"/>
              </a:lnSpc>
              <a:spcBef>
                <a:spcPct val="0"/>
              </a:spcBef>
              <a:spcAft>
                <a:spcPts val="1429"/>
              </a:spcAft>
              <a:buClr>
                <a:srgbClr val="000000"/>
              </a:buClr>
              <a:buNone/>
            </a:pPr>
            <a:r>
              <a:rPr lang="en-US" sz="20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&lt;expression&gt; </a:t>
            </a:r>
            <a:r>
              <a:rPr lang="en-US" sz="2000" kern="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code that does something</a:t>
            </a:r>
          </a:p>
          <a:p>
            <a:pPr marL="311079" indent="-311079" defTabSz="407571" fontAlgn="base">
              <a:lnSpc>
                <a:spcPct val="100000"/>
              </a:lnSpc>
              <a:spcBef>
                <a:spcPct val="0"/>
              </a:spcBef>
              <a:spcAft>
                <a:spcPts val="1429"/>
              </a:spcAft>
              <a:buClr>
                <a:srgbClr val="000000"/>
              </a:buClr>
              <a:buNone/>
            </a:pPr>
            <a:r>
              <a:rPr lang="en-US" sz="2000" kern="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marL="311079" lvl="0" indent="-311079" defTabSz="407571" fontAlgn="base">
              <a:lnSpc>
                <a:spcPct val="100000"/>
              </a:lnSpc>
              <a:spcBef>
                <a:spcPct val="0"/>
              </a:spcBef>
              <a:spcAft>
                <a:spcPts val="1429"/>
              </a:spcAft>
              <a:buClr>
                <a:srgbClr val="000000"/>
              </a:buClr>
              <a:buNone/>
            </a:pPr>
            <a:r>
              <a:rPr lang="en-US" sz="2000" kern="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20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&lt;expression&gt; </a:t>
            </a:r>
            <a:r>
              <a:rPr lang="en-US" sz="2000" kern="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code that does something</a:t>
            </a:r>
          </a:p>
          <a:p>
            <a:pPr marL="311079" indent="-311079" defTabSz="407571" fontAlgn="base">
              <a:lnSpc>
                <a:spcPct val="100000"/>
              </a:lnSpc>
              <a:spcBef>
                <a:spcPct val="0"/>
              </a:spcBef>
              <a:spcAft>
                <a:spcPts val="1429"/>
              </a:spcAft>
              <a:buClr>
                <a:srgbClr val="000000"/>
              </a:buClr>
              <a:buNone/>
            </a:pPr>
            <a:r>
              <a:rPr lang="en-US" sz="20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&lt;expression&gt; </a:t>
            </a:r>
            <a:r>
              <a:rPr lang="en-US" sz="2000" kern="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code that does something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– Branching/Conditionals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547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3" y="1794076"/>
            <a:ext cx="11541034" cy="4345466"/>
          </a:xfrm>
        </p:spPr>
        <p:txBody>
          <a:bodyPr>
            <a:normAutofit/>
          </a:bodyPr>
          <a:lstStyle/>
          <a:p>
            <a:pPr marL="311079" lvl="0" indent="-311079" defTabSz="407571" fontAlgn="base">
              <a:lnSpc>
                <a:spcPct val="100000"/>
              </a:lnSpc>
              <a:spcBef>
                <a:spcPct val="0"/>
              </a:spcBef>
              <a:spcAft>
                <a:spcPts val="1429"/>
              </a:spcAft>
              <a:buClr>
                <a:srgbClr val="000000"/>
              </a:buClr>
              <a:buNone/>
            </a:pPr>
            <a:r>
              <a:rPr lang="en-US" sz="20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grade = </a:t>
            </a:r>
            <a:r>
              <a:rPr lang="en-US" sz="20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82</a:t>
            </a:r>
          </a:p>
          <a:p>
            <a:pPr marL="311079" lvl="0" indent="-311079" defTabSz="407571" fontAlgn="base">
              <a:lnSpc>
                <a:spcPct val="100000"/>
              </a:lnSpc>
              <a:spcBef>
                <a:spcPct val="0"/>
              </a:spcBef>
              <a:spcAft>
                <a:spcPts val="1429"/>
              </a:spcAft>
              <a:buClr>
                <a:srgbClr val="000000"/>
              </a:buClr>
              <a:buNone/>
            </a:pPr>
            <a:r>
              <a:rPr lang="en-US" sz="2000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grade &gt;= </a:t>
            </a:r>
            <a:r>
              <a:rPr lang="en-US" sz="20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  <a:r>
              <a:rPr lang="en-US" sz="20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311079" lvl="0" indent="-311079" defTabSz="407571" fontAlgn="base">
              <a:lnSpc>
                <a:spcPct val="100000"/>
              </a:lnSpc>
              <a:spcBef>
                <a:spcPct val="0"/>
              </a:spcBef>
              <a:spcAft>
                <a:spcPts val="1429"/>
              </a:spcAft>
              <a:buClr>
                <a:srgbClr val="000000"/>
              </a:buClr>
              <a:buNone/>
            </a:pPr>
            <a:r>
              <a:rPr lang="en-US" sz="20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0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kern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‘A’</a:t>
            </a:r>
            <a:r>
              <a:rPr lang="en-US" sz="20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11079" lvl="0" indent="-311079" defTabSz="407571" fontAlgn="base">
              <a:lnSpc>
                <a:spcPct val="100000"/>
              </a:lnSpc>
              <a:spcBef>
                <a:spcPct val="0"/>
              </a:spcBef>
              <a:spcAft>
                <a:spcPts val="1429"/>
              </a:spcAft>
              <a:buClr>
                <a:srgbClr val="000000"/>
              </a:buClr>
              <a:buNone/>
            </a:pPr>
            <a:r>
              <a:rPr lang="en-US" sz="2000" kern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0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grade &gt;= </a:t>
            </a:r>
            <a:r>
              <a:rPr lang="en-US" sz="20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  <a:r>
              <a:rPr lang="en-US" sz="20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311079" lvl="0" indent="-311079" defTabSz="407571" fontAlgn="base">
              <a:lnSpc>
                <a:spcPct val="100000"/>
              </a:lnSpc>
              <a:spcBef>
                <a:spcPct val="0"/>
              </a:spcBef>
              <a:spcAft>
                <a:spcPts val="1429"/>
              </a:spcAft>
              <a:buClr>
                <a:srgbClr val="000000"/>
              </a:buClr>
              <a:buNone/>
            </a:pPr>
            <a:r>
              <a:rPr lang="en-US" sz="20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0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kern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‘B’</a:t>
            </a:r>
            <a:r>
              <a:rPr lang="en-US" sz="20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11079" lvl="0" indent="-311079" defTabSz="407571" fontAlgn="base">
              <a:lnSpc>
                <a:spcPct val="100000"/>
              </a:lnSpc>
              <a:spcBef>
                <a:spcPct val="0"/>
              </a:spcBef>
              <a:spcAft>
                <a:spcPts val="1429"/>
              </a:spcAft>
              <a:buClr>
                <a:srgbClr val="000000"/>
              </a:buClr>
              <a:buNone/>
            </a:pPr>
            <a:r>
              <a:rPr lang="en-US" sz="2000" kern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0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grade &gt;= </a:t>
            </a:r>
            <a:r>
              <a:rPr lang="en-US" sz="20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70</a:t>
            </a:r>
            <a:r>
              <a:rPr lang="en-US" sz="20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311079" lvl="0" indent="-311079" defTabSz="407571" fontAlgn="base">
              <a:lnSpc>
                <a:spcPct val="100000"/>
              </a:lnSpc>
              <a:spcBef>
                <a:spcPct val="0"/>
              </a:spcBef>
              <a:spcAft>
                <a:spcPts val="1429"/>
              </a:spcAft>
              <a:buClr>
                <a:srgbClr val="000000"/>
              </a:buClr>
              <a:buNone/>
            </a:pPr>
            <a:r>
              <a:rPr lang="en-US" sz="20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0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kern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‘C’</a:t>
            </a:r>
            <a:r>
              <a:rPr lang="en-US" sz="20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11079" lvl="0" indent="-311079" defTabSz="407571" fontAlgn="base">
              <a:lnSpc>
                <a:spcPct val="100000"/>
              </a:lnSpc>
              <a:spcBef>
                <a:spcPct val="0"/>
              </a:spcBef>
              <a:spcAft>
                <a:spcPts val="1429"/>
              </a:spcAft>
              <a:buClr>
                <a:srgbClr val="000000"/>
              </a:buClr>
              <a:buNone/>
            </a:pPr>
            <a:r>
              <a:rPr lang="en-US" sz="2000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0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311079" lvl="0" indent="-311079" defTabSz="407571" fontAlgn="base">
              <a:lnSpc>
                <a:spcPct val="100000"/>
              </a:lnSpc>
              <a:spcBef>
                <a:spcPct val="0"/>
              </a:spcBef>
              <a:spcAft>
                <a:spcPts val="1429"/>
              </a:spcAft>
              <a:buClr>
                <a:srgbClr val="000000"/>
              </a:buClr>
              <a:buNone/>
            </a:pPr>
            <a:r>
              <a:rPr lang="en-US" sz="20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0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kern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‘F’</a:t>
            </a:r>
            <a:r>
              <a:rPr lang="en-US" sz="20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– Branching/Conditionals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706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3" y="1805651"/>
            <a:ext cx="11541034" cy="4333891"/>
          </a:xfrm>
        </p:spPr>
        <p:txBody>
          <a:bodyPr>
            <a:normAutofit/>
          </a:bodyPr>
          <a:lstStyle/>
          <a:p>
            <a:pPr marL="311079" lvl="0" indent="-311079" defTabSz="407571" fontAlgn="base">
              <a:lnSpc>
                <a:spcPct val="100000"/>
              </a:lnSpc>
              <a:spcBef>
                <a:spcPct val="0"/>
              </a:spcBef>
              <a:spcAft>
                <a:spcPts val="1429"/>
              </a:spcAft>
              <a:buClr>
                <a:srgbClr val="000000"/>
              </a:buClr>
              <a:buNone/>
            </a:pPr>
            <a:r>
              <a:rPr lang="en-US" sz="2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2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2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kern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“Enter a number for x: ”</a:t>
            </a:r>
            <a:r>
              <a:rPr lang="en-US" sz="2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311079" lvl="0" indent="-311079" defTabSz="407571" fontAlgn="base">
              <a:lnSpc>
                <a:spcPct val="100000"/>
              </a:lnSpc>
              <a:spcBef>
                <a:spcPct val="0"/>
              </a:spcBef>
              <a:spcAft>
                <a:spcPts val="1429"/>
              </a:spcAft>
              <a:buClr>
                <a:srgbClr val="000000"/>
              </a:buClr>
              <a:buNone/>
            </a:pPr>
            <a:r>
              <a:rPr lang="en-US" sz="2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sz="2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2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kern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“Enter a number for y: ”</a:t>
            </a:r>
            <a:r>
              <a:rPr lang="en-US" sz="2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311079" lvl="0" indent="-311079" defTabSz="407571" fontAlgn="base">
              <a:lnSpc>
                <a:spcPct val="100000"/>
              </a:lnSpc>
              <a:spcBef>
                <a:spcPct val="0"/>
              </a:spcBef>
              <a:spcAft>
                <a:spcPts val="1429"/>
              </a:spcAft>
              <a:buClr>
                <a:srgbClr val="000000"/>
              </a:buClr>
              <a:buNone/>
            </a:pPr>
            <a:r>
              <a:rPr lang="en-US" sz="2400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== y:</a:t>
            </a:r>
          </a:p>
          <a:p>
            <a:pPr marL="311079" lvl="0" indent="-311079" defTabSz="407571" fontAlgn="base">
              <a:lnSpc>
                <a:spcPct val="100000"/>
              </a:lnSpc>
              <a:spcBef>
                <a:spcPct val="0"/>
              </a:spcBef>
              <a:spcAft>
                <a:spcPts val="1429"/>
              </a:spcAft>
              <a:buClr>
                <a:srgbClr val="000000"/>
              </a:buClr>
              <a:buNone/>
            </a:pPr>
            <a:r>
              <a:rPr lang="en-US" sz="2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kern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“x and y are equal”</a:t>
            </a:r>
            <a:r>
              <a:rPr lang="en-US" sz="2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11079" lvl="0" indent="-311079" defTabSz="407571" fontAlgn="base">
              <a:lnSpc>
                <a:spcPct val="100000"/>
              </a:lnSpc>
              <a:spcBef>
                <a:spcPct val="0"/>
              </a:spcBef>
              <a:spcAft>
                <a:spcPts val="1429"/>
              </a:spcAft>
              <a:buClr>
                <a:srgbClr val="000000"/>
              </a:buClr>
              <a:buNone/>
            </a:pPr>
            <a:r>
              <a:rPr lang="en-US" sz="2400" kern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&lt; y:</a:t>
            </a:r>
          </a:p>
          <a:p>
            <a:pPr marL="311079" lvl="0" indent="-311079" defTabSz="407571" fontAlgn="base">
              <a:lnSpc>
                <a:spcPct val="100000"/>
              </a:lnSpc>
              <a:spcBef>
                <a:spcPct val="0"/>
              </a:spcBef>
              <a:spcAft>
                <a:spcPts val="1429"/>
              </a:spcAft>
              <a:buClr>
                <a:srgbClr val="000000"/>
              </a:buClr>
              <a:buNone/>
            </a:pPr>
            <a:r>
              <a:rPr lang="en-US" sz="2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kern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“x is smaller”</a:t>
            </a:r>
            <a:r>
              <a:rPr lang="en-US" sz="2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11079" lvl="0" indent="-311079" defTabSz="407571" fontAlgn="base">
              <a:lnSpc>
                <a:spcPct val="100000"/>
              </a:lnSpc>
              <a:spcBef>
                <a:spcPct val="0"/>
              </a:spcBef>
              <a:spcAft>
                <a:spcPts val="1429"/>
              </a:spcAft>
              <a:buClr>
                <a:srgbClr val="000000"/>
              </a:buClr>
              <a:buNone/>
            </a:pPr>
            <a:r>
              <a:rPr lang="en-US" sz="2400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311079" lvl="0" indent="-311079" defTabSz="407571" fontAlgn="base">
              <a:lnSpc>
                <a:spcPct val="100000"/>
              </a:lnSpc>
              <a:spcBef>
                <a:spcPct val="0"/>
              </a:spcBef>
              <a:spcAft>
                <a:spcPts val="1429"/>
              </a:spcAft>
              <a:buClr>
                <a:srgbClr val="000000"/>
              </a:buClr>
              <a:buNone/>
            </a:pPr>
            <a:r>
              <a:rPr lang="en-US" sz="2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kern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“y is smaller”</a:t>
            </a:r>
            <a:r>
              <a:rPr lang="en-US" sz="2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– Branching/Conditionals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65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906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a, b, c = 1, 2, 3</a:t>
            </a:r>
          </a:p>
          <a:p>
            <a:pPr marL="119062" indent="0">
              <a:buNone/>
            </a:pPr>
            <a:r>
              <a:rPr lang="en-US" sz="2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 &gt; b </a:t>
            </a:r>
            <a:r>
              <a:rPr lang="en-US" sz="2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 &gt; c:</a:t>
            </a:r>
          </a:p>
          <a:p>
            <a:pPr marL="11906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 is greatest"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19062" indent="0">
              <a:buNone/>
            </a:pPr>
            <a:r>
              <a:rPr lang="en-US" sz="240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 &gt; a </a:t>
            </a:r>
            <a:r>
              <a:rPr lang="en-US" sz="2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b &gt; c:</a:t>
            </a:r>
          </a:p>
          <a:p>
            <a:pPr marL="11906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 is greatest"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19062" indent="0">
              <a:buNone/>
            </a:pPr>
            <a:r>
              <a:rPr lang="en-US" sz="2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11906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 is greatest"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– Branching/Conditionals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78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9062" indent="0">
              <a:buNone/>
            </a:pP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&lt;condition&gt;:</a:t>
            </a:r>
          </a:p>
          <a:p>
            <a:pPr marL="11906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&lt;expression&gt;</a:t>
            </a:r>
          </a:p>
          <a:p>
            <a:pPr marL="11906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&lt;expression&gt;</a:t>
            </a:r>
          </a:p>
          <a:p>
            <a:pPr marL="11906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&lt;condition&gt; </a:t>
            </a:r>
            <a:r>
              <a:rPr lang="en-US" sz="2400" dirty="0">
                <a:cs typeface="Courier New" panose="02070309020205020404" pitchFamily="49" charset="0"/>
              </a:rPr>
              <a:t>evaluates to a Boolean</a:t>
            </a:r>
          </a:p>
          <a:p>
            <a:r>
              <a:rPr lang="en-US" sz="2400" dirty="0">
                <a:cs typeface="Courier New" panose="02070309020205020404" pitchFamily="49" charset="0"/>
              </a:rPr>
              <a:t>if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&lt;condition&gt; </a:t>
            </a:r>
            <a:r>
              <a:rPr lang="en-US" sz="2400" dirty="0">
                <a:cs typeface="Courier New" panose="02070309020205020404" pitchFamily="49" charset="0"/>
              </a:rPr>
              <a:t>is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True, </a:t>
            </a:r>
            <a:r>
              <a:rPr lang="en-US" sz="2400" dirty="0">
                <a:cs typeface="Courier New" panose="02070309020205020404" pitchFamily="49" charset="0"/>
              </a:rPr>
              <a:t>do all the steps inside the while code block</a:t>
            </a:r>
          </a:p>
          <a:p>
            <a:r>
              <a:rPr lang="en-US" sz="2400" dirty="0">
                <a:cs typeface="Courier New" panose="02070309020205020404" pitchFamily="49" charset="0"/>
              </a:rPr>
              <a:t>check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&lt;condition&gt; </a:t>
            </a:r>
            <a:r>
              <a:rPr lang="en-US" sz="2400" dirty="0">
                <a:cs typeface="Courier New" panose="02070309020205020404" pitchFamily="49" charset="0"/>
              </a:rPr>
              <a:t>again</a:t>
            </a:r>
          </a:p>
          <a:p>
            <a:r>
              <a:rPr lang="en-US" sz="2400" dirty="0">
                <a:cs typeface="Courier New" panose="02070309020205020404" pitchFamily="49" charset="0"/>
              </a:rPr>
              <a:t>repeat if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&lt;condition&gt; </a:t>
            </a:r>
            <a:r>
              <a:rPr lang="en-US" sz="2400" dirty="0">
                <a:cs typeface="Courier New" panose="02070309020205020404" pitchFamily="49" charset="0"/>
              </a:rPr>
              <a:t>is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True, </a:t>
            </a:r>
            <a:r>
              <a:rPr lang="en-US" sz="2400" dirty="0">
                <a:cs typeface="Courier New" panose="02070309020205020404" pitchFamily="49" charset="0"/>
              </a:rPr>
              <a:t>else stop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516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3" y="1898248"/>
            <a:ext cx="8818877" cy="4241294"/>
          </a:xfrm>
        </p:spPr>
        <p:txBody>
          <a:bodyPr>
            <a:normAutofit/>
          </a:bodyPr>
          <a:lstStyle/>
          <a:p>
            <a:r>
              <a:rPr lang="en-US" sz="2400" dirty="0"/>
              <a:t>iterate (loop) through numbers in a sequence</a:t>
            </a:r>
          </a:p>
          <a:p>
            <a:pPr marL="11906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n = 0 </a:t>
            </a: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set counter</a:t>
            </a:r>
          </a:p>
          <a:p>
            <a:pPr marL="119062" indent="0">
              <a:buNone/>
            </a:pP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while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n &lt; 5:</a:t>
            </a:r>
          </a:p>
          <a:p>
            <a:pPr marL="11906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</a:p>
          <a:p>
            <a:pPr marL="11906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n = n + 1 </a:t>
            </a: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increment counter</a:t>
            </a:r>
          </a:p>
          <a:p>
            <a:pPr marL="11906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might seem a little complicated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46640" y="2103120"/>
            <a:ext cx="16611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r>
              <a:rPr lang="en-US" sz="3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sz="3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3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3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3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8" name="Right Arrow 7"/>
          <p:cNvSpPr/>
          <p:nvPr/>
        </p:nvSpPr>
        <p:spPr>
          <a:xfrm>
            <a:off x="7015480" y="2971800"/>
            <a:ext cx="2712720" cy="65481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56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3" y="1713053"/>
            <a:ext cx="11541034" cy="4404717"/>
          </a:xfrm>
        </p:spPr>
        <p:txBody>
          <a:bodyPr>
            <a:normAutofit/>
          </a:bodyPr>
          <a:lstStyle/>
          <a:p>
            <a:r>
              <a:rPr lang="en-US" sz="2400" dirty="0"/>
              <a:t>Logical and Comparison operators</a:t>
            </a:r>
          </a:p>
          <a:p>
            <a:r>
              <a:rPr lang="en-US" sz="2400" dirty="0"/>
              <a:t>Branching/Conditionals</a:t>
            </a:r>
          </a:p>
          <a:p>
            <a:r>
              <a:rPr lang="en-US" sz="2400" dirty="0"/>
              <a:t>Indentation</a:t>
            </a:r>
            <a:endParaRPr lang="en-US" sz="4400" dirty="0"/>
          </a:p>
          <a:p>
            <a:r>
              <a:rPr lang="en-US" sz="2400" dirty="0"/>
              <a:t>Iteration/Loops</a:t>
            </a:r>
            <a:endParaRPr lang="en-US" sz="4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/>
              <a:t>Agenda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CS4051 Fundamentals of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8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3" y="1851949"/>
            <a:ext cx="11541034" cy="4318073"/>
          </a:xfrm>
        </p:spPr>
        <p:txBody>
          <a:bodyPr>
            <a:normAutofit/>
          </a:bodyPr>
          <a:lstStyle/>
          <a:p>
            <a:pPr marL="119062" indent="0">
              <a:buNone/>
            </a:pP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&lt;variable&gt; in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(n):</a:t>
            </a:r>
          </a:p>
          <a:p>
            <a:pPr marL="11906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&lt;expression&gt;</a:t>
            </a:r>
          </a:p>
          <a:p>
            <a:pPr marL="11906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&lt;expression&gt;</a:t>
            </a:r>
          </a:p>
          <a:p>
            <a:pPr marL="11906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</a:p>
          <a:p>
            <a:r>
              <a:rPr lang="en-US" sz="2400" dirty="0">
                <a:cs typeface="Courier New" panose="02070309020205020404" pitchFamily="49" charset="0"/>
              </a:rPr>
              <a:t>each time through the loop,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&lt;variable&gt;</a:t>
            </a:r>
            <a:r>
              <a:rPr lang="en-US" sz="2400" dirty="0">
                <a:cs typeface="Courier New" panose="02070309020205020404" pitchFamily="49" charset="0"/>
              </a:rPr>
              <a:t> takes a value</a:t>
            </a:r>
          </a:p>
          <a:p>
            <a:r>
              <a:rPr lang="en-US" sz="2400" dirty="0">
                <a:cs typeface="Courier New" panose="02070309020205020404" pitchFamily="49" charset="0"/>
              </a:rPr>
              <a:t>first time,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&lt;variable&gt;</a:t>
            </a:r>
            <a:r>
              <a:rPr lang="en-US" sz="2400" dirty="0">
                <a:cs typeface="Courier New" panose="02070309020205020404" pitchFamily="49" charset="0"/>
              </a:rPr>
              <a:t> starts at the 0</a:t>
            </a:r>
          </a:p>
          <a:p>
            <a:r>
              <a:rPr lang="en-US" sz="2400" dirty="0">
                <a:cs typeface="Courier New" panose="02070309020205020404" pitchFamily="49" charset="0"/>
              </a:rPr>
              <a:t>next time,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&lt;variable&gt;</a:t>
            </a:r>
            <a:r>
              <a:rPr lang="en-US" sz="2400" dirty="0">
                <a:cs typeface="Courier New" panose="02070309020205020404" pitchFamily="49" charset="0"/>
              </a:rPr>
              <a:t> get the previous value +1</a:t>
            </a:r>
          </a:p>
          <a:p>
            <a:r>
              <a:rPr lang="en-US" sz="2400" dirty="0">
                <a:cs typeface="Courier New" panose="02070309020205020404" pitchFamily="49" charset="0"/>
              </a:rPr>
              <a:t>the value of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&lt;variable&gt; </a:t>
            </a:r>
            <a:r>
              <a:rPr lang="en-US" sz="2400" dirty="0">
                <a:cs typeface="Courier New" panose="02070309020205020404" pitchFamily="49" charset="0"/>
              </a:rPr>
              <a:t>goes from 0 to n-1</a:t>
            </a:r>
          </a:p>
          <a:p>
            <a:r>
              <a:rPr lang="en-US" sz="2400" dirty="0">
                <a:cs typeface="Courier New" panose="02070309020205020404" pitchFamily="49" charset="0"/>
              </a:rPr>
              <a:t>the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sz="2400" dirty="0">
                <a:cs typeface="Courier New" panose="02070309020205020404" pitchFamily="49" charset="0"/>
              </a:rPr>
              <a:t> function </a:t>
            </a:r>
            <a:r>
              <a:rPr lang="en-US" sz="2400" i="1" dirty="0">
                <a:solidFill>
                  <a:srgbClr val="FF0000"/>
                </a:solidFill>
                <a:cs typeface="Courier New" panose="02070309020205020404" pitchFamily="49" charset="0"/>
              </a:rPr>
              <a:t>generates</a:t>
            </a:r>
            <a:r>
              <a:rPr lang="en-US" sz="2400" dirty="0">
                <a:cs typeface="Courier New" panose="02070309020205020404" pitchFamily="49" charset="0"/>
              </a:rPr>
              <a:t> a </a:t>
            </a:r>
            <a:r>
              <a:rPr lang="en-US" sz="2400" i="1" dirty="0">
                <a:solidFill>
                  <a:srgbClr val="FF0000"/>
                </a:solidFill>
                <a:cs typeface="Courier New" panose="02070309020205020404" pitchFamily="49" charset="0"/>
              </a:rPr>
              <a:t>list of numbers </a:t>
            </a:r>
            <a:r>
              <a:rPr lang="en-US" sz="2400" dirty="0">
                <a:cs typeface="Courier New" panose="02070309020205020404" pitchFamily="49" charset="0"/>
              </a:rPr>
              <a:t>from </a:t>
            </a:r>
            <a:r>
              <a:rPr lang="en-US" sz="2400" i="1" dirty="0">
                <a:solidFill>
                  <a:srgbClr val="FF0000"/>
                </a:solidFill>
                <a:cs typeface="Courier New" panose="02070309020205020404" pitchFamily="49" charset="0"/>
              </a:rPr>
              <a:t>0 to n-1</a:t>
            </a:r>
          </a:p>
          <a:p>
            <a:pPr marL="119062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42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3" y="1863524"/>
            <a:ext cx="11541034" cy="4306498"/>
          </a:xfrm>
        </p:spPr>
        <p:txBody>
          <a:bodyPr>
            <a:normAutofit/>
          </a:bodyPr>
          <a:lstStyle/>
          <a:p>
            <a:pPr marL="119062" indent="0">
              <a:buNone/>
            </a:pP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&lt;variable&gt; in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(n):</a:t>
            </a:r>
          </a:p>
          <a:p>
            <a:pPr marL="11906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&lt;expression&gt;</a:t>
            </a:r>
          </a:p>
          <a:p>
            <a:pPr marL="11906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&lt;expression&gt;</a:t>
            </a:r>
          </a:p>
          <a:p>
            <a:pPr marL="11906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</a:p>
          <a:p>
            <a:r>
              <a:rPr lang="en-US" sz="2400" dirty="0">
                <a:cs typeface="Courier New" panose="02070309020205020404" pitchFamily="49" charset="0"/>
              </a:rPr>
              <a:t>each time through the loop,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&lt;variable&gt;</a:t>
            </a:r>
            <a:r>
              <a:rPr lang="en-US" sz="2400" dirty="0">
                <a:cs typeface="Courier New" panose="02070309020205020404" pitchFamily="49" charset="0"/>
              </a:rPr>
              <a:t> takes a value</a:t>
            </a:r>
          </a:p>
          <a:p>
            <a:r>
              <a:rPr lang="en-US" sz="2400" dirty="0">
                <a:cs typeface="Courier New" panose="02070309020205020404" pitchFamily="49" charset="0"/>
              </a:rPr>
              <a:t>first time,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&lt;variable&gt;</a:t>
            </a:r>
            <a:r>
              <a:rPr lang="en-US" sz="2400" dirty="0">
                <a:cs typeface="Courier New" panose="02070309020205020404" pitchFamily="49" charset="0"/>
              </a:rPr>
              <a:t> starts at the 0</a:t>
            </a:r>
          </a:p>
          <a:p>
            <a:r>
              <a:rPr lang="en-US" sz="2400" dirty="0">
                <a:cs typeface="Courier New" panose="02070309020205020404" pitchFamily="49" charset="0"/>
              </a:rPr>
              <a:t>next time,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&lt;variable&gt;</a:t>
            </a:r>
            <a:r>
              <a:rPr lang="en-US" sz="2400" dirty="0">
                <a:cs typeface="Courier New" panose="02070309020205020404" pitchFamily="49" charset="0"/>
              </a:rPr>
              <a:t> get the previous value +1</a:t>
            </a:r>
          </a:p>
          <a:p>
            <a:r>
              <a:rPr lang="en-US" sz="2400" dirty="0">
                <a:cs typeface="Courier New" panose="02070309020205020404" pitchFamily="49" charset="0"/>
              </a:rPr>
              <a:t>the value of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&lt;variable&gt; </a:t>
            </a:r>
            <a:r>
              <a:rPr lang="en-US" sz="2400" dirty="0">
                <a:cs typeface="Courier New" panose="02070309020205020404" pitchFamily="49" charset="0"/>
              </a:rPr>
              <a:t>goes from 0 to n-1</a:t>
            </a:r>
          </a:p>
          <a:p>
            <a:r>
              <a:rPr lang="en-US" sz="2400" dirty="0">
                <a:cs typeface="Courier New" panose="02070309020205020404" pitchFamily="49" charset="0"/>
              </a:rPr>
              <a:t>the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sz="2400" dirty="0">
                <a:cs typeface="Courier New" panose="02070309020205020404" pitchFamily="49" charset="0"/>
              </a:rPr>
              <a:t> function </a:t>
            </a:r>
            <a:r>
              <a:rPr lang="en-US" sz="2400" i="1" dirty="0">
                <a:solidFill>
                  <a:srgbClr val="FF0000"/>
                </a:solidFill>
                <a:cs typeface="Courier New" panose="02070309020205020404" pitchFamily="49" charset="0"/>
              </a:rPr>
              <a:t>generates</a:t>
            </a:r>
            <a:r>
              <a:rPr lang="en-US" sz="2400" dirty="0">
                <a:cs typeface="Courier New" panose="02070309020205020404" pitchFamily="49" charset="0"/>
              </a:rPr>
              <a:t> a </a:t>
            </a:r>
            <a:r>
              <a:rPr lang="en-US" sz="2400" i="1" dirty="0">
                <a:solidFill>
                  <a:srgbClr val="FF0000"/>
                </a:solidFill>
                <a:cs typeface="Courier New" panose="02070309020205020404" pitchFamily="49" charset="0"/>
              </a:rPr>
              <a:t>list of numbers </a:t>
            </a:r>
            <a:r>
              <a:rPr lang="en-US" sz="2400" dirty="0">
                <a:cs typeface="Courier New" panose="02070309020205020404" pitchFamily="49" charset="0"/>
              </a:rPr>
              <a:t>from </a:t>
            </a:r>
            <a:r>
              <a:rPr lang="en-US" sz="2400" i="1" dirty="0">
                <a:solidFill>
                  <a:srgbClr val="FF0000"/>
                </a:solidFill>
                <a:cs typeface="Courier New" panose="02070309020205020404" pitchFamily="49" charset="0"/>
              </a:rPr>
              <a:t>0 to n-1</a:t>
            </a:r>
          </a:p>
          <a:p>
            <a:pPr marL="119062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21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416800" y="182880"/>
            <a:ext cx="4277360" cy="3098800"/>
            <a:chOff x="7416800" y="182880"/>
            <a:chExt cx="4277360" cy="3098800"/>
          </a:xfrm>
        </p:grpSpPr>
        <p:sp>
          <p:nvSpPr>
            <p:cNvPr id="7" name="Cloud 6"/>
            <p:cNvSpPr/>
            <p:nvPr/>
          </p:nvSpPr>
          <p:spPr>
            <a:xfrm>
              <a:off x="7416800" y="182880"/>
              <a:ext cx="4277360" cy="3098800"/>
            </a:xfrm>
            <a:prstGeom prst="cloud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300720" y="1071155"/>
              <a:ext cx="265176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i="1" dirty="0">
                  <a:solidFill>
                    <a:schemeClr val="bg1"/>
                  </a:solidFill>
                </a:rPr>
                <a:t>the loop runs n times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9704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3" y="1859280"/>
            <a:ext cx="8122917" cy="4252531"/>
          </a:xfrm>
        </p:spPr>
        <p:txBody>
          <a:bodyPr>
            <a:normAutofit/>
          </a:bodyPr>
          <a:lstStyle/>
          <a:p>
            <a:r>
              <a:rPr lang="en-US" sz="2400" dirty="0"/>
              <a:t>iterate (loop) through numbers in a sequence</a:t>
            </a:r>
          </a:p>
          <a:p>
            <a:pPr marL="11906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11906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 in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(5):</a:t>
            </a:r>
          </a:p>
          <a:p>
            <a:pPr marL="11906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19062" indent="0">
              <a:buNone/>
            </a:pP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more simpler with for loop</a:t>
            </a:r>
          </a:p>
          <a:p>
            <a:pPr marL="119062" indent="0">
              <a:buNone/>
            </a:pP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than while loop on slide 18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/>
              <a:t>loops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82100" y="1859280"/>
            <a:ext cx="16611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r>
              <a:rPr lang="en-US" sz="3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sz="3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3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3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3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8" name="Right Arrow 7"/>
          <p:cNvSpPr/>
          <p:nvPr/>
        </p:nvSpPr>
        <p:spPr>
          <a:xfrm>
            <a:off x="6035040" y="2994407"/>
            <a:ext cx="2712720" cy="65481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38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3" y="1898248"/>
            <a:ext cx="5699757" cy="4450036"/>
          </a:xfrm>
        </p:spPr>
        <p:txBody>
          <a:bodyPr>
            <a:normAutofit/>
          </a:bodyPr>
          <a:lstStyle/>
          <a:p>
            <a:pPr marL="119062" indent="0">
              <a:buNone/>
            </a:pP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 in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(5):</a:t>
            </a:r>
          </a:p>
          <a:p>
            <a:pPr marL="11906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“hello”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119062" indent="0">
              <a:buNone/>
            </a:pP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print “hello” 5 times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265920" y="2362200"/>
            <a:ext cx="18897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r>
              <a:rPr lang="en-US" sz="3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</a:p>
          <a:p>
            <a:r>
              <a:rPr lang="en-US" sz="3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</a:p>
          <a:p>
            <a:r>
              <a:rPr lang="en-US" sz="3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</a:p>
          <a:p>
            <a:r>
              <a:rPr lang="en-US" sz="3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</a:p>
          <a:p>
            <a:r>
              <a:rPr lang="en-US" sz="3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</a:p>
        </p:txBody>
      </p:sp>
      <p:sp>
        <p:nvSpPr>
          <p:cNvPr id="9" name="Right Arrow 8"/>
          <p:cNvSpPr/>
          <p:nvPr/>
        </p:nvSpPr>
        <p:spPr>
          <a:xfrm rot="1385535">
            <a:off x="6278878" y="3093720"/>
            <a:ext cx="2590800" cy="944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7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immediately exits/ends the loop</a:t>
            </a:r>
          </a:p>
          <a:p>
            <a:r>
              <a:rPr lang="en-US" sz="2400" dirty="0"/>
              <a:t>skips remaining expressions in the code block</a:t>
            </a:r>
          </a:p>
          <a:p>
            <a:pPr marL="119062" indent="0">
              <a:buNone/>
            </a:pPr>
            <a:r>
              <a:rPr lang="en-US" sz="2400" dirty="0"/>
              <a:t>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 = 0</a:t>
            </a:r>
          </a:p>
          <a:p>
            <a:pPr marL="119062" indent="0">
              <a:buNone/>
            </a:pP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while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n &lt; 5:</a:t>
            </a:r>
          </a:p>
          <a:p>
            <a:pPr marL="11906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</a:p>
          <a:p>
            <a:pPr marL="11906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 == 2:</a:t>
            </a:r>
          </a:p>
          <a:p>
            <a:pPr marL="11906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</a:p>
          <a:p>
            <a:pPr marL="11906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n = n + 1</a:t>
            </a:r>
          </a:p>
          <a:p>
            <a:pPr marL="119062" indent="0">
              <a:buNone/>
            </a:pPr>
            <a:endParaRPr lang="en-US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break 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statement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427720" y="3246120"/>
            <a:ext cx="166116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r>
              <a:rPr lang="en-US" sz="3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sz="3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3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8" name="Right Arrow 7"/>
          <p:cNvSpPr/>
          <p:nvPr/>
        </p:nvSpPr>
        <p:spPr>
          <a:xfrm>
            <a:off x="5562600" y="3977640"/>
            <a:ext cx="2286000" cy="777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8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9062" indent="0">
              <a:buNone/>
            </a:pPr>
            <a:endParaRPr lang="en-US" sz="2400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9062" indent="0">
              <a:buNone/>
            </a:pP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(10): </a:t>
            </a: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#(0-9)</a:t>
            </a:r>
          </a:p>
          <a:p>
            <a:pPr marL="11906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(i)</a:t>
            </a:r>
          </a:p>
          <a:p>
            <a:pPr marL="11906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 - 5 == 0:</a:t>
            </a:r>
          </a:p>
          <a:p>
            <a:pPr marL="11906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break 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statement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427720" y="1630680"/>
            <a:ext cx="166116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r>
              <a:rPr lang="en-US" sz="3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sz="3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3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3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3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3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8" name="Right Arrow 7"/>
          <p:cNvSpPr/>
          <p:nvPr/>
        </p:nvSpPr>
        <p:spPr>
          <a:xfrm>
            <a:off x="5562600" y="2623155"/>
            <a:ext cx="2286000" cy="777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5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3" y="1800696"/>
            <a:ext cx="5791197" cy="4338846"/>
          </a:xfrm>
        </p:spPr>
        <p:txBody>
          <a:bodyPr>
            <a:normAutofit/>
          </a:bodyPr>
          <a:lstStyle/>
          <a:p>
            <a:pPr marL="119062" indent="0" algn="l">
              <a:lnSpc>
                <a:spcPct val="100000"/>
              </a:lnSpc>
              <a:buNone/>
            </a:pPr>
            <a:r>
              <a:rPr 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400" b="1" i="1" dirty="0"/>
              <a:t> loops</a:t>
            </a:r>
          </a:p>
          <a:p>
            <a:pPr algn="l">
              <a:lnSpc>
                <a:spcPct val="100000"/>
              </a:lnSpc>
            </a:pPr>
            <a:r>
              <a:rPr lang="en-US" sz="2400" dirty="0">
                <a:solidFill>
                  <a:srgbClr val="FF0000"/>
                </a:solidFill>
              </a:rPr>
              <a:t>know</a:t>
            </a:r>
            <a:r>
              <a:rPr lang="en-US" sz="2400" dirty="0"/>
              <a:t> number of iterations</a:t>
            </a:r>
          </a:p>
          <a:p>
            <a:pPr algn="l">
              <a:lnSpc>
                <a:spcPct val="100000"/>
              </a:lnSpc>
            </a:pPr>
            <a:r>
              <a:rPr lang="en-US" sz="2400" dirty="0"/>
              <a:t>can </a:t>
            </a:r>
            <a:r>
              <a:rPr lang="en-US" sz="2400" dirty="0">
                <a:solidFill>
                  <a:srgbClr val="FF0000"/>
                </a:solidFill>
              </a:rPr>
              <a:t>end early </a:t>
            </a:r>
            <a:r>
              <a:rPr lang="en-US" sz="2400" dirty="0"/>
              <a:t>via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</a:p>
          <a:p>
            <a:pPr algn="l">
              <a:lnSpc>
                <a:spcPct val="100000"/>
              </a:lnSpc>
            </a:pPr>
            <a:r>
              <a:rPr lang="en-US" sz="2400" dirty="0"/>
              <a:t>uses a </a:t>
            </a:r>
            <a:r>
              <a:rPr lang="en-US" sz="2400" dirty="0">
                <a:solidFill>
                  <a:srgbClr val="FF0000"/>
                </a:solidFill>
              </a:rPr>
              <a:t>counter</a:t>
            </a:r>
          </a:p>
          <a:p>
            <a:pPr algn="l">
              <a:lnSpc>
                <a:spcPct val="100000"/>
              </a:lnSpc>
            </a:pPr>
            <a:r>
              <a:rPr lang="en-US" sz="2400" dirty="0">
                <a:solidFill>
                  <a:srgbClr val="FF0000"/>
                </a:solidFill>
              </a:rPr>
              <a:t>can rewrite </a:t>
            </a:r>
            <a:r>
              <a:rPr lang="en-US" sz="2400" dirty="0"/>
              <a:t>a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400" dirty="0"/>
              <a:t> loop using a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400" dirty="0"/>
              <a:t> loop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42297" y="1800696"/>
            <a:ext cx="54254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loops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unbounded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number of iterations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can </a:t>
            </a:r>
            <a:r>
              <a:rPr lang="en-US" sz="2400" dirty="0">
                <a:solidFill>
                  <a:srgbClr val="FF0000"/>
                </a:solidFill>
              </a:rPr>
              <a:t>end early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via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can use a </a:t>
            </a:r>
            <a:r>
              <a:rPr lang="en-US" sz="2400" dirty="0">
                <a:solidFill>
                  <a:srgbClr val="FF0000"/>
                </a:solidFill>
              </a:rPr>
              <a:t>counter but must initialize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before loop and increment it inside loop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may not be able to rewrite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loop using a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loop</a:t>
            </a:r>
          </a:p>
        </p:txBody>
      </p:sp>
    </p:spTree>
    <p:extLst>
      <p:ext uri="{BB962C8B-B14F-4D97-AF65-F5344CB8AC3E}">
        <p14:creationId xmlns:p14="http://schemas.microsoft.com/office/powerpoint/2010/main" val="186195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2" y="2046512"/>
            <a:ext cx="11508377" cy="1600199"/>
          </a:xfrm>
        </p:spPr>
        <p:txBody>
          <a:bodyPr/>
          <a:lstStyle/>
          <a:p>
            <a:pPr algn="ctr"/>
            <a:r>
              <a:rPr lang="en-US" sz="7200" dirty="0"/>
              <a:t>End of Lecture 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4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2" y="1861467"/>
            <a:ext cx="11508377" cy="2286000"/>
          </a:xfrm>
        </p:spPr>
        <p:txBody>
          <a:bodyPr/>
          <a:lstStyle/>
          <a:p>
            <a:pPr algn="ctr"/>
            <a:r>
              <a:rPr lang="en-US" sz="7200" dirty="0"/>
              <a:t>Thank you ! </a:t>
            </a:r>
            <a:br>
              <a:rPr lang="en-US" sz="7200" dirty="0"/>
            </a:br>
            <a:r>
              <a:rPr lang="en-US" sz="7200" dirty="0"/>
              <a:t>Any questions 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71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Python variables and data types</a:t>
            </a:r>
          </a:p>
          <a:p>
            <a:r>
              <a:rPr lang="en-US" sz="2400" dirty="0"/>
              <a:t>Variables are places in computer’s memory to store data, creating a variable reserves some space in computer’s memory </a:t>
            </a:r>
          </a:p>
          <a:p>
            <a:r>
              <a:rPr lang="en-US" sz="2400" dirty="0"/>
              <a:t>In python you just declare a variable and assign it a value without worrying about the data type, the python interpreter does that for you</a:t>
            </a:r>
          </a:p>
          <a:p>
            <a:pPr marL="119062" indent="0"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119062" indent="0">
              <a:buNone/>
            </a:pP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</a:p>
          <a:p>
            <a:pPr marL="119062" indent="0"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“Hello”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119062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231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Python is case sensitive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word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“Hello” </a:t>
            </a:r>
            <a:endParaRPr lang="en-US" sz="2400" dirty="0"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Word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“Hello”</a:t>
            </a:r>
          </a:p>
          <a:p>
            <a:pPr marL="457200" lvl="1" indent="0">
              <a:buNone/>
            </a:pPr>
            <a:r>
              <a:rPr lang="en-US" sz="2400" i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cs typeface="Courier New" panose="02070309020205020404" pitchFamily="49" charset="0"/>
              </a:rPr>
              <a:t>and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i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i="1" dirty="0">
                <a:cs typeface="Courier New" panose="02070309020205020404" pitchFamily="49" charset="0"/>
              </a:rPr>
              <a:t>are two different variables here</a:t>
            </a:r>
          </a:p>
          <a:p>
            <a:r>
              <a:rPr lang="en-US" sz="2400" dirty="0">
                <a:cs typeface="Courier New" panose="02070309020205020404" pitchFamily="49" charset="0"/>
              </a:rPr>
              <a:t>Variable names cannot include spaces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word one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“Hello” 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invalid variable name</a:t>
            </a:r>
            <a:endParaRPr lang="en-US" sz="2400" dirty="0">
              <a:solidFill>
                <a:srgbClr val="0070C0"/>
              </a:solidFill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word_two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“World” 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use underscores for spaces</a:t>
            </a:r>
          </a:p>
          <a:p>
            <a:pPr marL="119062" indent="0">
              <a:buNone/>
            </a:pPr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remember while declaring variables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346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cs typeface="Courier New" panose="02070309020205020404" pitchFamily="49" charset="0"/>
              </a:rPr>
              <a:t>Numbers can be used in variable names, but not as the first character 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word1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“Hello” 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valid variable name</a:t>
            </a:r>
            <a:endParaRPr lang="en-US" sz="2400" dirty="0">
              <a:solidFill>
                <a:srgbClr val="0070C0"/>
              </a:solidFill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1word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“World” 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invalid variable name</a:t>
            </a:r>
          </a:p>
          <a:p>
            <a:r>
              <a:rPr lang="en-US" sz="2400" dirty="0">
                <a:cs typeface="Courier New" panose="02070309020205020404" pitchFamily="49" charset="0"/>
              </a:rPr>
              <a:t>Reserved words should not be used as variable names</a:t>
            </a:r>
          </a:p>
          <a:p>
            <a:pPr marL="119062" lvl="1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11</a:t>
            </a: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invalid variable name</a:t>
            </a:r>
          </a:p>
          <a:p>
            <a:pPr marL="119062" lvl="1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 invalid, sum is a built in function</a:t>
            </a:r>
          </a:p>
          <a:p>
            <a:pPr marL="119062" lvl="1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sum_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23 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valid, underscores to the rescue again</a:t>
            </a:r>
          </a:p>
          <a:p>
            <a:pPr marL="119062" lvl="1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remember while declaring variables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02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cs typeface="Courier New" panose="02070309020205020404" pitchFamily="49" charset="0"/>
              </a:rPr>
              <a:t>Variable names can </a:t>
            </a:r>
            <a:r>
              <a:rPr lang="en-US" sz="2400" i="1" dirty="0">
                <a:cs typeface="Courier New" panose="02070309020205020404" pitchFamily="49" charset="0"/>
              </a:rPr>
              <a:t>contain</a:t>
            </a:r>
            <a:r>
              <a:rPr lang="en-US" sz="2400" dirty="0">
                <a:cs typeface="Courier New" panose="02070309020205020404" pitchFamily="49" charset="0"/>
              </a:rPr>
              <a:t> any </a:t>
            </a:r>
            <a:r>
              <a:rPr lang="en-US" sz="2400" i="1" dirty="0">
                <a:solidFill>
                  <a:srgbClr val="FF0000"/>
                </a:solidFill>
                <a:cs typeface="Courier New" panose="02070309020205020404" pitchFamily="49" charset="0"/>
              </a:rPr>
              <a:t>letter</a:t>
            </a:r>
            <a:r>
              <a:rPr lang="en-US" sz="2400" dirty="0">
                <a:cs typeface="Courier New" panose="02070309020205020404" pitchFamily="49" charset="0"/>
              </a:rPr>
              <a:t>, </a:t>
            </a:r>
            <a:r>
              <a:rPr lang="en-US" sz="2400" i="1" dirty="0">
                <a:solidFill>
                  <a:srgbClr val="FF0000"/>
                </a:solidFill>
                <a:cs typeface="Courier New" panose="02070309020205020404" pitchFamily="49" charset="0"/>
              </a:rPr>
              <a:t>underscores</a:t>
            </a:r>
            <a:r>
              <a:rPr lang="en-US" sz="2400" dirty="0">
                <a:solidFill>
                  <a:srgbClr val="FF0000"/>
                </a:solidFill>
                <a:cs typeface="Courier New" panose="02070309020205020404" pitchFamily="49" charset="0"/>
              </a:rPr>
              <a:t> </a:t>
            </a:r>
            <a:r>
              <a:rPr lang="en-US" sz="2400" dirty="0">
                <a:cs typeface="Courier New" panose="02070309020205020404" pitchFamily="49" charset="0"/>
              </a:rPr>
              <a:t>“_” and any </a:t>
            </a:r>
            <a:r>
              <a:rPr lang="en-US" sz="2400" i="1" dirty="0">
                <a:solidFill>
                  <a:srgbClr val="FF0000"/>
                </a:solidFill>
                <a:cs typeface="Courier New" panose="02070309020205020404" pitchFamily="49" charset="0"/>
              </a:rPr>
              <a:t>number</a:t>
            </a:r>
            <a:r>
              <a:rPr lang="en-US" sz="2400" dirty="0">
                <a:cs typeface="Courier New" panose="02070309020205020404" pitchFamily="49" charset="0"/>
              </a:rPr>
              <a:t>, </a:t>
            </a:r>
            <a:r>
              <a:rPr lang="en-US" sz="2400" i="1" dirty="0">
                <a:cs typeface="Courier New" panose="02070309020205020404" pitchFamily="49" charset="0"/>
              </a:rPr>
              <a:t>but cannot start with a number</a:t>
            </a:r>
          </a:p>
          <a:p>
            <a:r>
              <a:rPr lang="en-US" sz="2400" dirty="0">
                <a:cs typeface="Courier New" panose="02070309020205020404" pitchFamily="49" charset="0"/>
              </a:rPr>
              <a:t>Whitespaces and other special characters with special meaning in python (such as “+”, “-”,etc.) are not allowed</a:t>
            </a:r>
          </a:p>
          <a:p>
            <a:r>
              <a:rPr lang="en-US" sz="2400" i="1" dirty="0">
                <a:cs typeface="Courier New" panose="02070309020205020404" pitchFamily="49" charset="0"/>
              </a:rPr>
              <a:t>Remember that python is case sensitive while using built in functions too</a:t>
            </a:r>
          </a:p>
          <a:p>
            <a:pPr marL="11906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(“hello world”) 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invalid</a:t>
            </a:r>
          </a:p>
          <a:p>
            <a:pPr marL="11906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(“hello world”) 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valid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remember while declaring variables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390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Used to compare values (</a:t>
            </a:r>
            <a:r>
              <a:rPr lang="en-US" sz="2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and </a:t>
            </a:r>
            <a:r>
              <a:rPr lang="en-US" sz="2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dirty="0">
                <a:cs typeface="Courier New" panose="02070309020205020404" pitchFamily="49" charset="0"/>
              </a:rPr>
              <a:t>Returns a </a:t>
            </a:r>
            <a:r>
              <a:rPr lang="en-US" sz="2400" dirty="0" err="1">
                <a:cs typeface="Courier New" panose="02070309020205020404" pitchFamily="49" charset="0"/>
              </a:rPr>
              <a:t>boolean</a:t>
            </a:r>
            <a:r>
              <a:rPr lang="en-US" sz="2400" dirty="0">
                <a:cs typeface="Courier New" panose="02070309020205020404" pitchFamily="49" charset="0"/>
              </a:rPr>
              <a:t> (</a:t>
            </a:r>
            <a:r>
              <a:rPr lang="en-US" sz="2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2400" dirty="0">
                <a:cs typeface="Courier New" panose="02070309020205020404" pitchFamily="49" charset="0"/>
              </a:rPr>
              <a:t>) value -&gt; 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400" dirty="0">
                <a:solidFill>
                  <a:srgbClr val="0070C0"/>
                </a:solidFill>
                <a:cs typeface="Courier New" panose="02070309020205020404" pitchFamily="49" charset="0"/>
              </a:rPr>
              <a:t> </a:t>
            </a:r>
            <a:r>
              <a:rPr lang="en-US" sz="2400" dirty="0">
                <a:cs typeface="Courier New" panose="02070309020205020404" pitchFamily="49" charset="0"/>
              </a:rPr>
              <a:t>or 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241328"/>
              </p:ext>
            </p:extLst>
          </p:nvPr>
        </p:nvGraphicFramePr>
        <p:xfrm>
          <a:off x="1988457" y="2824223"/>
          <a:ext cx="7734277" cy="32061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6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8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027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027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==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equality (equal</a:t>
                      </a:r>
                      <a:r>
                        <a:rPr lang="en-US" sz="2400" baseline="0" dirty="0"/>
                        <a:t> to)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027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!=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inequality (not equal to)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027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&gt;</a:t>
                      </a:r>
                      <a:r>
                        <a:rPr lang="en-US" sz="2400" baseline="0" dirty="0"/>
                        <a:t>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greater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027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less 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027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&gt;=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greater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8027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&lt;=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less than or equal</a:t>
                      </a:r>
                      <a:r>
                        <a:rPr lang="en-US" sz="2400" baseline="0" dirty="0"/>
                        <a:t> to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266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459" y="1759352"/>
            <a:ext cx="11541034" cy="4380190"/>
          </a:xfrm>
        </p:spPr>
        <p:txBody>
          <a:bodyPr>
            <a:normAutofit/>
          </a:bodyPr>
          <a:lstStyle/>
          <a:p>
            <a:pPr marL="311079" lvl="0" indent="-311079" defTabSz="407571" fontAlgn="base">
              <a:lnSpc>
                <a:spcPct val="100000"/>
              </a:lnSpc>
              <a:spcBef>
                <a:spcPct val="0"/>
              </a:spcBef>
              <a:spcAft>
                <a:spcPts val="1429"/>
              </a:spcAft>
              <a:buClr>
                <a:srgbClr val="000000"/>
              </a:buClr>
              <a:buNone/>
            </a:pPr>
            <a:r>
              <a:rPr lang="en-US" sz="2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1</a:t>
            </a:r>
          </a:p>
          <a:p>
            <a:pPr marL="311079" lvl="0" indent="-311079" defTabSz="407571" fontAlgn="base">
              <a:lnSpc>
                <a:spcPct val="100000"/>
              </a:lnSpc>
              <a:spcBef>
                <a:spcPct val="0"/>
              </a:spcBef>
              <a:spcAft>
                <a:spcPts val="1429"/>
              </a:spcAft>
              <a:buClr>
                <a:srgbClr val="000000"/>
              </a:buClr>
              <a:buNone/>
            </a:pPr>
            <a:r>
              <a:rPr lang="en-US" sz="2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2</a:t>
            </a:r>
          </a:p>
          <a:p>
            <a:pPr marL="311079" lvl="0" indent="-311079" defTabSz="407571" fontAlgn="base">
              <a:lnSpc>
                <a:spcPct val="100000"/>
              </a:lnSpc>
              <a:spcBef>
                <a:spcPct val="0"/>
              </a:spcBef>
              <a:spcAft>
                <a:spcPts val="1429"/>
              </a:spcAft>
              <a:buClr>
                <a:srgbClr val="000000"/>
              </a:buClr>
              <a:buNone/>
            </a:pPr>
            <a:r>
              <a:rPr lang="en-US" sz="2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(a==b) </a:t>
            </a:r>
            <a:r>
              <a:rPr lang="en-US" sz="2400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False</a:t>
            </a:r>
          </a:p>
          <a:p>
            <a:pPr marL="311079" lvl="0" indent="-311079" defTabSz="407571" fontAlgn="base">
              <a:lnSpc>
                <a:spcPct val="100000"/>
              </a:lnSpc>
              <a:spcBef>
                <a:spcPct val="0"/>
              </a:spcBef>
              <a:spcAft>
                <a:spcPts val="1429"/>
              </a:spcAft>
              <a:buClr>
                <a:srgbClr val="000000"/>
              </a:buClr>
              <a:buNone/>
            </a:pPr>
            <a:r>
              <a:rPr lang="en-US" sz="2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(a!=b) </a:t>
            </a:r>
            <a:r>
              <a:rPr lang="en-US" sz="2400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True</a:t>
            </a:r>
          </a:p>
          <a:p>
            <a:pPr marL="311079" lvl="0" indent="-311079" defTabSz="407571" fontAlgn="base">
              <a:lnSpc>
                <a:spcPct val="100000"/>
              </a:lnSpc>
              <a:spcBef>
                <a:spcPct val="0"/>
              </a:spcBef>
              <a:spcAft>
                <a:spcPts val="1429"/>
              </a:spcAft>
              <a:buClr>
                <a:srgbClr val="000000"/>
              </a:buClr>
              <a:buNone/>
            </a:pPr>
            <a:r>
              <a:rPr lang="en-US" sz="2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(a&gt;b) </a:t>
            </a:r>
            <a:r>
              <a:rPr lang="en-US" sz="2400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False</a:t>
            </a:r>
          </a:p>
          <a:p>
            <a:pPr marL="311079" lvl="0" indent="-311079" defTabSz="407571" fontAlgn="base">
              <a:lnSpc>
                <a:spcPct val="100000"/>
              </a:lnSpc>
              <a:spcBef>
                <a:spcPct val="0"/>
              </a:spcBef>
              <a:spcAft>
                <a:spcPts val="1429"/>
              </a:spcAft>
              <a:buClr>
                <a:srgbClr val="000000"/>
              </a:buClr>
              <a:buNone/>
            </a:pPr>
            <a:r>
              <a:rPr lang="en-US" sz="2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(a&lt;b) </a:t>
            </a:r>
            <a:r>
              <a:rPr lang="en-US" sz="2400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True</a:t>
            </a:r>
          </a:p>
          <a:p>
            <a:pPr marL="311079" lvl="0" indent="-311079" defTabSz="407571" fontAlgn="base">
              <a:lnSpc>
                <a:spcPct val="100000"/>
              </a:lnSpc>
              <a:spcBef>
                <a:spcPct val="0"/>
              </a:spcBef>
              <a:spcAft>
                <a:spcPts val="1429"/>
              </a:spcAft>
              <a:buClr>
                <a:srgbClr val="000000"/>
              </a:buClr>
              <a:buNone/>
            </a:pPr>
            <a:r>
              <a:rPr lang="en-US" sz="2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(a&lt;=-1) </a:t>
            </a:r>
            <a:r>
              <a:rPr lang="en-US" sz="2400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False</a:t>
            </a:r>
          </a:p>
          <a:p>
            <a:pPr marL="311079" lvl="0" indent="-311079" defTabSz="407571" fontAlgn="base">
              <a:lnSpc>
                <a:spcPct val="100000"/>
              </a:lnSpc>
              <a:spcBef>
                <a:spcPct val="0"/>
              </a:spcBef>
              <a:spcAft>
                <a:spcPts val="1429"/>
              </a:spcAft>
              <a:buClr>
                <a:srgbClr val="000000"/>
              </a:buClr>
              <a:buNone/>
            </a:pPr>
            <a:r>
              <a:rPr lang="en-US" sz="2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(b&lt;=2) </a:t>
            </a:r>
            <a:r>
              <a:rPr lang="en-US" sz="2400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True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45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dirty="0"/>
              <a:t> are variables (with Boolean values)</a:t>
            </a:r>
          </a:p>
          <a:p>
            <a:pPr marL="119062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400" b="1" dirty="0"/>
              <a:t>-&gt;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400" dirty="0"/>
              <a:t> if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/>
              <a:t> is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2400" dirty="0"/>
              <a:t>/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2400" dirty="0"/>
              <a:t> if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/>
              <a:t> is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marL="119062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a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 </a:t>
            </a:r>
            <a:r>
              <a:rPr lang="en-US" sz="2400" b="1" dirty="0"/>
              <a:t>-&gt;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400" dirty="0"/>
              <a:t> if </a:t>
            </a:r>
            <a:r>
              <a:rPr lang="en-US" sz="2400" dirty="0">
                <a:cs typeface="Courier New" panose="02070309020205020404" pitchFamily="49" charset="0"/>
              </a:rPr>
              <a:t>both are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marL="119062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a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 </a:t>
            </a:r>
            <a:r>
              <a:rPr lang="en-US" sz="2400" b="1" dirty="0"/>
              <a:t>-&gt;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400" dirty="0"/>
              <a:t> if </a:t>
            </a:r>
            <a:r>
              <a:rPr lang="en-US" sz="2400" dirty="0">
                <a:cs typeface="Courier New" panose="02070309020205020404" pitchFamily="49" charset="0"/>
              </a:rPr>
              <a:t>either or both are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marL="119062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 on </a:t>
            </a:r>
            <a:r>
              <a:rPr lang="en-US" dirty="0" err="1"/>
              <a:t>bools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036551"/>
              </p:ext>
            </p:extLst>
          </p:nvPr>
        </p:nvGraphicFramePr>
        <p:xfrm>
          <a:off x="1955800" y="3630506"/>
          <a:ext cx="8128000" cy="2633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6627"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 and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r>
                        <a:rPr lang="en-US" sz="24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r>
                        <a:rPr lang="en-US" sz="24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r>
                        <a:rPr lang="en-US" sz="24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r>
                        <a:rPr lang="en-US" sz="24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3261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NG College Slide Them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G College Slide Themes" id="{594A0F31-3FFF-4FB3-80BB-CC9410AAA79A}" vid="{7BD78F5B-5058-4F9B-8467-8E3365C8FC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ING College Slide Themes</Template>
  <TotalTime>10222</TotalTime>
  <Words>1672</Words>
  <Application>Microsoft Office PowerPoint</Application>
  <PresentationFormat>Widescreen</PresentationFormat>
  <Paragraphs>323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ING College Slide Themes</vt:lpstr>
      <vt:lpstr>Lecture 3: Branching &amp; Iteration</vt:lpstr>
      <vt:lpstr>Agenda</vt:lpstr>
      <vt:lpstr>Recap</vt:lpstr>
      <vt:lpstr>Things to remember while declaring variables</vt:lpstr>
      <vt:lpstr>Things to remember while declaring variables</vt:lpstr>
      <vt:lpstr>Things to remember while declaring variables</vt:lpstr>
      <vt:lpstr>Comparison operators</vt:lpstr>
      <vt:lpstr>Comparison operators</vt:lpstr>
      <vt:lpstr>Logical operators on bools</vt:lpstr>
      <vt:lpstr>Logical operators</vt:lpstr>
      <vt:lpstr>Logical operators</vt:lpstr>
      <vt:lpstr>Control Flow – Branching/Conditionals</vt:lpstr>
      <vt:lpstr>Control Flow – Branching/Conditionals</vt:lpstr>
      <vt:lpstr>Control Flow – Branching/Conditionals</vt:lpstr>
      <vt:lpstr>Control Flow – Branching/Conditionals</vt:lpstr>
      <vt:lpstr>Control Flow – Branching/Conditionals</vt:lpstr>
      <vt:lpstr>Control Flow – Branching/Conditionals</vt:lpstr>
      <vt:lpstr>Control Flow: while loops</vt:lpstr>
      <vt:lpstr>Control Flow: while loops</vt:lpstr>
      <vt:lpstr>Control Flow: for loops</vt:lpstr>
      <vt:lpstr>Control Flow: for loops</vt:lpstr>
      <vt:lpstr>Control Flow: for loops</vt:lpstr>
      <vt:lpstr>Control Flow: for loops</vt:lpstr>
      <vt:lpstr>break statement</vt:lpstr>
      <vt:lpstr>break statement</vt:lpstr>
      <vt:lpstr>for vs while loops</vt:lpstr>
      <vt:lpstr>End of Lecture 3</vt:lpstr>
      <vt:lpstr>Thank you !  Any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Sukrit</dc:creator>
  <cp:lastModifiedBy>Dipendra Thapa</cp:lastModifiedBy>
  <cp:revision>149</cp:revision>
  <dcterms:created xsi:type="dcterms:W3CDTF">2014-09-12T02:11:56Z</dcterms:created>
  <dcterms:modified xsi:type="dcterms:W3CDTF">2022-06-17T06:01:40Z</dcterms:modified>
</cp:coreProperties>
</file>