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3"/>
  </p:notesMasterIdLst>
  <p:sldIdLst>
    <p:sldId id="258" r:id="rId2"/>
    <p:sldId id="297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27" r:id="rId13"/>
    <p:sldId id="306" r:id="rId14"/>
    <p:sldId id="307" r:id="rId15"/>
    <p:sldId id="325" r:id="rId16"/>
    <p:sldId id="308" r:id="rId17"/>
    <p:sldId id="309" r:id="rId18"/>
    <p:sldId id="310" r:id="rId19"/>
    <p:sldId id="311" r:id="rId20"/>
    <p:sldId id="312" r:id="rId21"/>
    <p:sldId id="313" r:id="rId22"/>
    <p:sldId id="326" r:id="rId23"/>
    <p:sldId id="314" r:id="rId24"/>
    <p:sldId id="315" r:id="rId25"/>
    <p:sldId id="324" r:id="rId26"/>
    <p:sldId id="320" r:id="rId27"/>
    <p:sldId id="321" r:id="rId28"/>
    <p:sldId id="322" r:id="rId29"/>
    <p:sldId id="323" r:id="rId30"/>
    <p:sldId id="294" r:id="rId31"/>
    <p:sldId id="295" r:id="rId32"/>
  </p:sldIdLst>
  <p:sldSz cx="9144000" cy="36576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3" autoAdjust="0"/>
    <p:restoredTop sz="94680" autoAdjust="0"/>
  </p:normalViewPr>
  <p:slideViewPr>
    <p:cSldViewPr snapToGrid="0">
      <p:cViewPr varScale="1">
        <p:scale>
          <a:sx n="107" d="100"/>
          <a:sy n="107" d="100"/>
        </p:scale>
        <p:origin x="92" y="180"/>
      </p:cViewPr>
      <p:guideLst>
        <p:guide orient="horz" pos="1152"/>
        <p:guide pos="2880"/>
      </p:guideLst>
    </p:cSldViewPr>
  </p:slideViewPr>
  <p:outlineViewPr>
    <p:cViewPr>
      <p:scale>
        <a:sx n="33" d="100"/>
        <a:sy n="33" d="100"/>
      </p:scale>
      <p:origin x="0" y="7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av Tandukar" userId="8cc6b617a3598b7e" providerId="LiveId" clId="{A1A470EA-7E94-4DF2-B2B4-BBD54A967EF5}"/>
    <pc:docChg chg="undo custSel modSld">
      <pc:chgData name="Hrishav Tandukar" userId="8cc6b617a3598b7e" providerId="LiveId" clId="{A1A470EA-7E94-4DF2-B2B4-BBD54A967EF5}" dt="2022-03-13T03:52:48.990" v="140" actId="20577"/>
      <pc:docMkLst>
        <pc:docMk/>
      </pc:docMkLst>
      <pc:sldChg chg="modSp mod">
        <pc:chgData name="Hrishav Tandukar" userId="8cc6b617a3598b7e" providerId="LiveId" clId="{A1A470EA-7E94-4DF2-B2B4-BBD54A967EF5}" dt="2022-03-12T17:09:03.682" v="0" actId="27636"/>
        <pc:sldMkLst>
          <pc:docMk/>
          <pc:sldMk cId="2923870750" sldId="298"/>
        </pc:sldMkLst>
        <pc:spChg chg="mod">
          <ac:chgData name="Hrishav Tandukar" userId="8cc6b617a3598b7e" providerId="LiveId" clId="{A1A470EA-7E94-4DF2-B2B4-BBD54A967EF5}" dt="2022-03-12T17:09:03.682" v="0" actId="27636"/>
          <ac:spMkLst>
            <pc:docMk/>
            <pc:sldMk cId="2923870750" sldId="298"/>
            <ac:spMk id="7" creationId="{00000000-0000-0000-0000-000000000000}"/>
          </ac:spMkLst>
        </pc:spChg>
      </pc:sldChg>
      <pc:sldChg chg="modSp mod">
        <pc:chgData name="Hrishav Tandukar" userId="8cc6b617a3598b7e" providerId="LiveId" clId="{A1A470EA-7E94-4DF2-B2B4-BBD54A967EF5}" dt="2022-03-12T17:09:18.367" v="1" actId="14100"/>
        <pc:sldMkLst>
          <pc:docMk/>
          <pc:sldMk cId="3874309960" sldId="299"/>
        </pc:sldMkLst>
        <pc:spChg chg="mod">
          <ac:chgData name="Hrishav Tandukar" userId="8cc6b617a3598b7e" providerId="LiveId" clId="{A1A470EA-7E94-4DF2-B2B4-BBD54A967EF5}" dt="2022-03-12T17:09:18.367" v="1" actId="14100"/>
          <ac:spMkLst>
            <pc:docMk/>
            <pc:sldMk cId="3874309960" sldId="299"/>
            <ac:spMk id="9" creationId="{00000000-0000-0000-0000-000000000000}"/>
          </ac:spMkLst>
        </pc:spChg>
      </pc:sldChg>
      <pc:sldChg chg="modSp mod">
        <pc:chgData name="Hrishav Tandukar" userId="8cc6b617a3598b7e" providerId="LiveId" clId="{A1A470EA-7E94-4DF2-B2B4-BBD54A967EF5}" dt="2022-03-12T17:10:08.879" v="5" actId="14100"/>
        <pc:sldMkLst>
          <pc:docMk/>
          <pc:sldMk cId="108164910" sldId="300"/>
        </pc:sldMkLst>
        <pc:spChg chg="mod">
          <ac:chgData name="Hrishav Tandukar" userId="8cc6b617a3598b7e" providerId="LiveId" clId="{A1A470EA-7E94-4DF2-B2B4-BBD54A967EF5}" dt="2022-03-12T17:10:08.879" v="5" actId="14100"/>
          <ac:spMkLst>
            <pc:docMk/>
            <pc:sldMk cId="108164910" sldId="300"/>
            <ac:spMk id="12" creationId="{00000000-0000-0000-0000-000000000000}"/>
          </ac:spMkLst>
        </pc:spChg>
      </pc:sldChg>
      <pc:sldChg chg="modSp mod">
        <pc:chgData name="Hrishav Tandukar" userId="8cc6b617a3598b7e" providerId="LiveId" clId="{A1A470EA-7E94-4DF2-B2B4-BBD54A967EF5}" dt="2022-03-12T17:09:51.623" v="3" actId="20577"/>
        <pc:sldMkLst>
          <pc:docMk/>
          <pc:sldMk cId="1499791890" sldId="301"/>
        </pc:sldMkLst>
        <pc:spChg chg="mod">
          <ac:chgData name="Hrishav Tandukar" userId="8cc6b617a3598b7e" providerId="LiveId" clId="{A1A470EA-7E94-4DF2-B2B4-BBD54A967EF5}" dt="2022-03-12T17:09:51.623" v="3" actId="20577"/>
          <ac:spMkLst>
            <pc:docMk/>
            <pc:sldMk cId="1499791890" sldId="301"/>
            <ac:spMk id="3" creationId="{00000000-0000-0000-0000-000000000000}"/>
          </ac:spMkLst>
        </pc:spChg>
      </pc:sldChg>
      <pc:sldChg chg="modSp mod">
        <pc:chgData name="Hrishav Tandukar" userId="8cc6b617a3598b7e" providerId="LiveId" clId="{A1A470EA-7E94-4DF2-B2B4-BBD54A967EF5}" dt="2022-03-12T17:12:20.888" v="60" actId="20577"/>
        <pc:sldMkLst>
          <pc:docMk/>
          <pc:sldMk cId="2454051778" sldId="303"/>
        </pc:sldMkLst>
        <pc:spChg chg="mod">
          <ac:chgData name="Hrishav Tandukar" userId="8cc6b617a3598b7e" providerId="LiveId" clId="{A1A470EA-7E94-4DF2-B2B4-BBD54A967EF5}" dt="2022-03-12T17:12:20.888" v="60" actId="20577"/>
          <ac:spMkLst>
            <pc:docMk/>
            <pc:sldMk cId="2454051778" sldId="303"/>
            <ac:spMk id="7" creationId="{00000000-0000-0000-0000-000000000000}"/>
          </ac:spMkLst>
        </pc:spChg>
        <pc:grpChg chg="mod">
          <ac:chgData name="Hrishav Tandukar" userId="8cc6b617a3598b7e" providerId="LiveId" clId="{A1A470EA-7E94-4DF2-B2B4-BBD54A967EF5}" dt="2022-03-12T17:11:11.724" v="10" actId="1076"/>
          <ac:grpSpMkLst>
            <pc:docMk/>
            <pc:sldMk cId="2454051778" sldId="303"/>
            <ac:grpSpMk id="14" creationId="{00000000-0000-0000-0000-000000000000}"/>
          </ac:grpSpMkLst>
        </pc:grpChg>
      </pc:sldChg>
      <pc:sldChg chg="modSp mod">
        <pc:chgData name="Hrishav Tandukar" userId="8cc6b617a3598b7e" providerId="LiveId" clId="{A1A470EA-7E94-4DF2-B2B4-BBD54A967EF5}" dt="2022-03-13T03:52:48.990" v="140" actId="20577"/>
        <pc:sldMkLst>
          <pc:docMk/>
          <pc:sldMk cId="2405354169" sldId="304"/>
        </pc:sldMkLst>
        <pc:spChg chg="mod">
          <ac:chgData name="Hrishav Tandukar" userId="8cc6b617a3598b7e" providerId="LiveId" clId="{A1A470EA-7E94-4DF2-B2B4-BBD54A967EF5}" dt="2022-03-13T03:52:48.990" v="140" actId="20577"/>
          <ac:spMkLst>
            <pc:docMk/>
            <pc:sldMk cId="2405354169" sldId="304"/>
            <ac:spMk id="7" creationId="{00000000-0000-0000-0000-000000000000}"/>
          </ac:spMkLst>
        </pc:spChg>
        <pc:grpChg chg="mod">
          <ac:chgData name="Hrishav Tandukar" userId="8cc6b617a3598b7e" providerId="LiveId" clId="{A1A470EA-7E94-4DF2-B2B4-BBD54A967EF5}" dt="2022-03-12T17:10:37.006" v="6" actId="1076"/>
          <ac:grpSpMkLst>
            <pc:docMk/>
            <pc:sldMk cId="2405354169" sldId="304"/>
            <ac:grpSpMk id="14" creationId="{00000000-0000-0000-0000-000000000000}"/>
          </ac:grpSpMkLst>
        </pc:grpChg>
      </pc:sldChg>
      <pc:sldChg chg="modSp mod">
        <pc:chgData name="Hrishav Tandukar" userId="8cc6b617a3598b7e" providerId="LiveId" clId="{A1A470EA-7E94-4DF2-B2B4-BBD54A967EF5}" dt="2022-03-12T17:20:05.244" v="136" actId="27636"/>
        <pc:sldMkLst>
          <pc:docMk/>
          <pc:sldMk cId="3848025058" sldId="324"/>
        </pc:sldMkLst>
        <pc:spChg chg="mod">
          <ac:chgData name="Hrishav Tandukar" userId="8cc6b617a3598b7e" providerId="LiveId" clId="{A1A470EA-7E94-4DF2-B2B4-BBD54A967EF5}" dt="2022-03-12T17:19:51.975" v="134" actId="108"/>
          <ac:spMkLst>
            <pc:docMk/>
            <pc:sldMk cId="3848025058" sldId="324"/>
            <ac:spMk id="3" creationId="{00000000-0000-0000-0000-000000000000}"/>
          </ac:spMkLst>
        </pc:spChg>
        <pc:spChg chg="mod">
          <ac:chgData name="Hrishav Tandukar" userId="8cc6b617a3598b7e" providerId="LiveId" clId="{A1A470EA-7E94-4DF2-B2B4-BBD54A967EF5}" dt="2022-03-12T17:20:05.244" v="136" actId="27636"/>
          <ac:spMkLst>
            <pc:docMk/>
            <pc:sldMk cId="3848025058" sldId="324"/>
            <ac:spMk id="7" creationId="{00000000-0000-0000-0000-000000000000}"/>
          </ac:spMkLst>
        </pc:spChg>
      </pc:sldChg>
      <pc:sldChg chg="modSp mod">
        <pc:chgData name="Hrishav Tandukar" userId="8cc6b617a3598b7e" providerId="LiveId" clId="{A1A470EA-7E94-4DF2-B2B4-BBD54A967EF5}" dt="2022-03-12T17:17:11.364" v="129" actId="1076"/>
        <pc:sldMkLst>
          <pc:docMk/>
          <pc:sldMk cId="3194100526" sldId="325"/>
        </pc:sldMkLst>
        <pc:grpChg chg="mod">
          <ac:chgData name="Hrishav Tandukar" userId="8cc6b617a3598b7e" providerId="LiveId" clId="{A1A470EA-7E94-4DF2-B2B4-BBD54A967EF5}" dt="2022-03-12T17:17:11.364" v="129" actId="1076"/>
          <ac:grpSpMkLst>
            <pc:docMk/>
            <pc:sldMk cId="3194100526" sldId="325"/>
            <ac:grpSpMk id="14" creationId="{00000000-0000-0000-0000-000000000000}"/>
          </ac:grpSpMkLst>
        </pc:grpChg>
      </pc:sldChg>
      <pc:sldChg chg="modSp mod">
        <pc:chgData name="Hrishav Tandukar" userId="8cc6b617a3598b7e" providerId="LiveId" clId="{A1A470EA-7E94-4DF2-B2B4-BBD54A967EF5}" dt="2022-03-12T17:18:23.629" v="130" actId="1076"/>
        <pc:sldMkLst>
          <pc:docMk/>
          <pc:sldMk cId="181690107" sldId="326"/>
        </pc:sldMkLst>
        <pc:grpChg chg="mod">
          <ac:chgData name="Hrishav Tandukar" userId="8cc6b617a3598b7e" providerId="LiveId" clId="{A1A470EA-7E94-4DF2-B2B4-BBD54A967EF5}" dt="2022-03-12T17:18:23.629" v="130" actId="1076"/>
          <ac:grpSpMkLst>
            <pc:docMk/>
            <pc:sldMk cId="181690107" sldId="326"/>
            <ac:grpSpMk id="25" creationId="{00000000-0000-0000-0000-000000000000}"/>
          </ac:grpSpMkLst>
        </pc:grpChg>
      </pc:sldChg>
      <pc:sldChg chg="addSp delSp modSp mod">
        <pc:chgData name="Hrishav Tandukar" userId="8cc6b617a3598b7e" providerId="LiveId" clId="{A1A470EA-7E94-4DF2-B2B4-BBD54A967EF5}" dt="2022-03-12T17:16:45.747" v="128" actId="1076"/>
        <pc:sldMkLst>
          <pc:docMk/>
          <pc:sldMk cId="828813933" sldId="327"/>
        </pc:sldMkLst>
        <pc:grpChg chg="mod">
          <ac:chgData name="Hrishav Tandukar" userId="8cc6b617a3598b7e" providerId="LiveId" clId="{A1A470EA-7E94-4DF2-B2B4-BBD54A967EF5}" dt="2022-03-12T17:16:45.747" v="128" actId="1076"/>
          <ac:grpSpMkLst>
            <pc:docMk/>
            <pc:sldMk cId="828813933" sldId="327"/>
            <ac:grpSpMk id="38" creationId="{00000000-0000-0000-0000-000000000000}"/>
          </ac:grpSpMkLst>
        </pc:grpChg>
        <pc:cxnChg chg="add del mod">
          <ac:chgData name="Hrishav Tandukar" userId="8cc6b617a3598b7e" providerId="LiveId" clId="{A1A470EA-7E94-4DF2-B2B4-BBD54A967EF5}" dt="2022-03-12T17:16:04.238" v="115"/>
          <ac:cxnSpMkLst>
            <pc:docMk/>
            <pc:sldMk cId="828813933" sldId="327"/>
            <ac:cxnSpMk id="15" creationId="{F49F07F9-27C6-458E-B118-CD3D78010A97}"/>
          </ac:cxnSpMkLst>
        </pc:cxnChg>
        <pc:cxnChg chg="add del mod">
          <ac:chgData name="Hrishav Tandukar" userId="8cc6b617a3598b7e" providerId="LiveId" clId="{A1A470EA-7E94-4DF2-B2B4-BBD54A967EF5}" dt="2022-03-12T17:16:33.323" v="127" actId="14100"/>
          <ac:cxnSpMkLst>
            <pc:docMk/>
            <pc:sldMk cId="828813933" sldId="327"/>
            <ac:cxnSpMk id="3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98594"/>
            <a:ext cx="6858000" cy="1524846"/>
          </a:xfrm>
        </p:spPr>
        <p:txBody>
          <a:bodyPr anchor="b"/>
          <a:lstStyle>
            <a:lvl1pPr algn="ctr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69160"/>
            <a:ext cx="6858000" cy="635000"/>
          </a:xfrm>
        </p:spPr>
        <p:txBody>
          <a:bodyPr anchor="ctr"/>
          <a:lstStyle>
            <a:lvl1pPr marL="0" indent="0" algn="ctr">
              <a:buNone/>
              <a:defRPr sz="1280" b="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1920"/>
            <a:ext cx="484217" cy="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960"/>
            </a:lvl1pPr>
            <a:lvl2pPr>
              <a:defRPr sz="960"/>
            </a:lvl2pPr>
            <a:lvl3pPr>
              <a:defRPr sz="853"/>
            </a:lvl3pPr>
            <a:lvl4pPr>
              <a:defRPr sz="747"/>
            </a:lvl4pPr>
            <a:lvl5pPr>
              <a:defRPr sz="64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277F-ABA2-499A-981C-FE8630C5D1E2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A8ED-E572-4F5B-98A5-460ACDA8A1FF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4651-C82C-4F01-A850-30F87218AB03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63254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8C10-8BDA-4265-AF32-2996F1F9CC83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88A-45EE-4E9B-A944-DDB653095478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914"/>
            <a:ext cx="9141714" cy="36566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61658" y="-914"/>
            <a:ext cx="9077771" cy="36585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3" y="133807"/>
            <a:ext cx="8385177" cy="706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54" y="921271"/>
            <a:ext cx="8381696" cy="2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66263" y="3395725"/>
            <a:ext cx="10068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75E2-D7C4-47B0-B917-5475FB0DD8FE}" type="datetime3">
              <a:rPr lang="en-US" smtClean="0"/>
              <a:t>25 June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7738" y="3390054"/>
            <a:ext cx="4298981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3390054"/>
            <a:ext cx="51434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9016113" y="-914"/>
            <a:ext cx="125601" cy="36576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3" y="3382147"/>
            <a:ext cx="348409" cy="24371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9" y="3373929"/>
            <a:ext cx="864283" cy="17876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76" y="3382147"/>
            <a:ext cx="650775" cy="1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" userDrawn="1">
          <p15:clr>
            <a:srgbClr val="F26B43"/>
          </p15:clr>
        </p15:guide>
        <p15:guide id="2" pos="5364" userDrawn="1">
          <p15:clr>
            <a:srgbClr val="F26B43"/>
          </p15:clr>
        </p15:guide>
        <p15:guide id="3" orient="horz" pos="2266" userDrawn="1">
          <p15:clr>
            <a:srgbClr val="F26B43"/>
          </p15:clr>
        </p15:guide>
        <p15:guide id="4" pos="54" userDrawn="1">
          <p15:clr>
            <a:srgbClr val="F26B43"/>
          </p15:clr>
        </p15:guide>
        <p15:guide id="5" pos="72" userDrawn="1">
          <p15:clr>
            <a:srgbClr val="F26B43"/>
          </p15:clr>
        </p15:guide>
        <p15:guide id="6" orient="horz" pos="77" userDrawn="1">
          <p15:clr>
            <a:srgbClr val="F26B43"/>
          </p15:clr>
        </p15:guide>
        <p15:guide id="7" orient="horz" pos="538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9" orient="horz" pos="2086" userDrawn="1">
          <p15:clr>
            <a:srgbClr val="F26B43"/>
          </p15:clr>
        </p15:guide>
        <p15:guide id="10" pos="5040" userDrawn="1">
          <p15:clr>
            <a:srgbClr val="F26B43"/>
          </p15:clr>
        </p15:guide>
        <p15:guide id="11" pos="4968" userDrawn="1">
          <p15:clr>
            <a:srgbClr val="F26B43"/>
          </p15:clr>
        </p15:guide>
        <p15:guide id="12" pos="4428" userDrawn="1">
          <p15:clr>
            <a:srgbClr val="F26B43"/>
          </p15:clr>
        </p15:guide>
        <p15:guide id="13" orient="horz" pos="2125" userDrawn="1">
          <p15:clr>
            <a:srgbClr val="F26B43"/>
          </p15:clr>
        </p15:guide>
        <p15:guide id="14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87" y="621211"/>
            <a:ext cx="5711662" cy="1104938"/>
          </a:xfrm>
        </p:spPr>
        <p:txBody>
          <a:bodyPr>
            <a:normAutofit/>
          </a:bodyPr>
          <a:lstStyle/>
          <a:p>
            <a:pPr algn="ctr"/>
            <a:r>
              <a:rPr lang="en-US" sz="3520" dirty="0"/>
              <a:t>Lecture 4:</a:t>
            </a:r>
            <a:br>
              <a:rPr lang="en-US" sz="3520" dirty="0"/>
            </a:br>
            <a:r>
              <a:rPr lang="en-US" sz="3520" dirty="0"/>
              <a:t>Collection Data Types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94" y="2625983"/>
            <a:ext cx="5364480" cy="609600"/>
          </a:xfrm>
        </p:spPr>
        <p:txBody>
          <a:bodyPr/>
          <a:lstStyle/>
          <a:p>
            <a:pPr algn="r"/>
            <a:r>
              <a:rPr lang="en-US"/>
              <a:t>Dipendra Thapa</a:t>
            </a:r>
            <a:endParaRPr lang="en-US" cap="none" dirty="0"/>
          </a:p>
          <a:p>
            <a:pPr algn="r"/>
            <a:r>
              <a:rPr lang="en-US" cap="none" dirty="0"/>
              <a:t>Dipendra.Thapa@icp.edu.np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11636" y="3410374"/>
            <a:ext cx="3057053" cy="1947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" dirty="0">
                <a:solidFill>
                  <a:schemeClr val="bg1">
                    <a:lumMod val="50000"/>
                  </a:schemeClr>
                </a:solidFill>
              </a:rPr>
              <a:t>CS4051 Fundamentals of Computing</a:t>
            </a:r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lists support negative indexing too, starting at </a:t>
            </a:r>
            <a:r>
              <a:rPr lang="en-US" sz="1280" i="1" dirty="0"/>
              <a:t>-1 </a:t>
            </a:r>
            <a:r>
              <a:rPr lang="en-US" sz="1280" dirty="0"/>
              <a:t>from the end</a:t>
            </a:r>
            <a:endParaRPr lang="en-US" sz="1280" i="1" dirty="0"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a = [34,22,54,99,45]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 of numbers</a:t>
            </a:r>
          </a:p>
          <a:p>
            <a:pPr marL="63496" indent="0">
              <a:buNone/>
            </a:pPr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(a[-1])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45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(a[-5])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34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(a[-6])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gives an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indices and ordering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82251" y="1457530"/>
            <a:ext cx="1891115" cy="425899"/>
            <a:chOff x="3251200" y="2273300"/>
            <a:chExt cx="4574767" cy="798562"/>
          </a:xfrm>
        </p:grpSpPr>
        <p:sp>
          <p:nvSpPr>
            <p:cNvPr id="7" name="TextBox 6"/>
            <p:cNvSpPr txBox="1"/>
            <p:nvPr/>
          </p:nvSpPr>
          <p:spPr>
            <a:xfrm>
              <a:off x="3251200" y="2610197"/>
              <a:ext cx="4574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-</a:t>
              </a:r>
              <a:r>
                <a:rPr lang="en-US" sz="10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5       -4       -</a:t>
              </a:r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3       -2       -1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619500" y="22733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406900" y="22987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086350" y="23147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842000" y="2314747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591300" y="22987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35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80" dirty="0"/>
              <a:t>returns the length(the number of items) of a list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a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5</a:t>
            </a: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b = []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 empty list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04533" y="2221654"/>
            <a:ext cx="75184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1750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80" dirty="0"/>
              <a:t>returns the length(the number of items) of a list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a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5</a:t>
            </a: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b = []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 empty list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04533" y="2221654"/>
            <a:ext cx="75184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53989" y="2486059"/>
            <a:ext cx="4873414" cy="930121"/>
            <a:chOff x="2736848" y="4524834"/>
            <a:chExt cx="9137652" cy="1743977"/>
          </a:xfrm>
        </p:grpSpPr>
        <p:sp>
          <p:nvSpPr>
            <p:cNvPr id="7" name="TextBox 6"/>
            <p:cNvSpPr txBox="1"/>
            <p:nvPr/>
          </p:nvSpPr>
          <p:spPr>
            <a:xfrm>
              <a:off x="6007100" y="4864100"/>
              <a:ext cx="5867400" cy="1404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i="1" dirty="0">
                  <a:solidFill>
                    <a:srgbClr val="FF0000"/>
                  </a:solidFill>
                  <a:latin typeface="+mj-lt"/>
                </a:rPr>
                <a:t>notice that here a function is taking another function as a parameter, the </a:t>
              </a:r>
              <a:r>
                <a:rPr lang="en-US" sz="1067" b="1" i="1" dirty="0">
                  <a:solidFill>
                    <a:srgbClr val="0070C0"/>
                  </a:solidFill>
                  <a:latin typeface="+mj-lt"/>
                </a:rPr>
                <a:t>print</a:t>
              </a:r>
              <a:r>
                <a:rPr lang="en-US" sz="1067" b="1" i="1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en-US" sz="1067" b="1" i="1" dirty="0">
                  <a:solidFill>
                    <a:srgbClr val="FF0000"/>
                  </a:solidFill>
                  <a:latin typeface="+mj-lt"/>
                </a:rPr>
                <a:t>function is taking the </a:t>
              </a:r>
              <a:r>
                <a:rPr lang="en-US" sz="1067" b="1" i="1" dirty="0" err="1">
                  <a:solidFill>
                    <a:srgbClr val="0070C0"/>
                  </a:solidFill>
                  <a:latin typeface="+mj-lt"/>
                </a:rPr>
                <a:t>len</a:t>
              </a:r>
              <a:r>
                <a:rPr lang="en-US" sz="1067" b="1" i="1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en-US" sz="1067" b="1" i="1" dirty="0">
                  <a:solidFill>
                    <a:srgbClr val="FF0000"/>
                  </a:solidFill>
                  <a:latin typeface="+mj-lt"/>
                </a:rPr>
                <a:t>function as a parameter which is taking a parameter itself and returning some value</a:t>
              </a:r>
            </a:p>
          </p:txBody>
        </p:sp>
        <p:cxnSp>
          <p:nvCxnSpPr>
            <p:cNvPr id="32" name="Elbow Connector 31"/>
            <p:cNvCxnSpPr>
              <a:stCxn id="7" idx="1"/>
              <a:endCxn id="28" idx="2"/>
            </p:cNvCxnSpPr>
            <p:nvPr/>
          </p:nvCxnSpPr>
          <p:spPr>
            <a:xfrm rot="10800000">
              <a:off x="2736848" y="4524834"/>
              <a:ext cx="3270252" cy="1041623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cxnSpLocks/>
              <a:stCxn id="7" idx="1"/>
            </p:cNvCxnSpPr>
            <p:nvPr/>
          </p:nvCxnSpPr>
          <p:spPr>
            <a:xfrm rot="10800000">
              <a:off x="3976692" y="4534933"/>
              <a:ext cx="2030410" cy="1031524"/>
            </a:xfrm>
            <a:prstGeom prst="bentConnector3">
              <a:avLst>
                <a:gd name="adj1" fmla="val 99539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8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lists are </a:t>
            </a:r>
            <a:r>
              <a:rPr lang="en-US" sz="1280" dirty="0">
                <a:solidFill>
                  <a:srgbClr val="FF0000"/>
                </a:solidFill>
              </a:rPr>
              <a:t>mutable</a:t>
            </a:r>
            <a:r>
              <a:rPr lang="en-US" sz="1280" dirty="0"/>
              <a:t>, their structure and content can be changed</a:t>
            </a:r>
          </a:p>
          <a:p>
            <a:r>
              <a:rPr lang="en-US" sz="1280" dirty="0"/>
              <a:t>assigning to an </a:t>
            </a:r>
            <a:r>
              <a:rPr lang="en-US" sz="1280" dirty="0">
                <a:solidFill>
                  <a:srgbClr val="FF0000"/>
                </a:solidFill>
              </a:rPr>
              <a:t>element</a:t>
            </a:r>
            <a:r>
              <a:rPr lang="en-US" sz="1280" dirty="0"/>
              <a:t> at an </a:t>
            </a:r>
            <a:r>
              <a:rPr lang="en-US" sz="1280" dirty="0">
                <a:solidFill>
                  <a:srgbClr val="FF0000"/>
                </a:solidFill>
              </a:rPr>
              <a:t>index</a:t>
            </a:r>
            <a:r>
              <a:rPr lang="en-US" sz="1280" dirty="0"/>
              <a:t> changes the value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L = [2, 1, 3]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L[1] = 5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puts 5 at index 1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280" dirty="0">
                <a:cs typeface="Courier New" panose="02070309020205020404" pitchFamily="49" charset="0"/>
              </a:rPr>
              <a:t>is now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[2, 5, 3]</a:t>
            </a:r>
          </a:p>
          <a:p>
            <a:endParaRPr lang="en-US" sz="1280" dirty="0">
              <a:solidFill>
                <a:srgbClr val="FF0000"/>
              </a:solidFill>
            </a:endParaRPr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add</a:t>
            </a:r>
            <a:r>
              <a:rPr lang="en-US" sz="1280" dirty="0"/>
              <a:t> elements to the end of the list with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mutates</a:t>
            </a:r>
            <a:r>
              <a:rPr lang="en-US" sz="1280" dirty="0">
                <a:cs typeface="Courier New" panose="02070309020205020404" pitchFamily="49" charset="0"/>
              </a:rPr>
              <a:t> the list!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L = [2,1,3]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 is now [2,1,3,5]</a:t>
            </a:r>
          </a:p>
          <a:p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 - Add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add</a:t>
            </a:r>
            <a:r>
              <a:rPr lang="en-US" sz="1280" dirty="0"/>
              <a:t> elements to the end of the list with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mutates</a:t>
            </a:r>
            <a:r>
              <a:rPr lang="en-US" sz="1280" dirty="0">
                <a:cs typeface="Courier New" panose="02070309020205020404" pitchFamily="49" charset="0"/>
              </a:rPr>
              <a:t> the list!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L = [2,1,3]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 is now [2,1,3,5]</a:t>
            </a:r>
          </a:p>
          <a:p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 - Add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58859" y="1938528"/>
            <a:ext cx="5510784" cy="1174754"/>
            <a:chOff x="1442720" y="3429000"/>
            <a:chExt cx="10332720" cy="2202665"/>
          </a:xfrm>
        </p:grpSpPr>
        <p:sp>
          <p:nvSpPr>
            <p:cNvPr id="7" name="TextBox 6"/>
            <p:cNvSpPr txBox="1"/>
            <p:nvPr/>
          </p:nvSpPr>
          <p:spPr>
            <a:xfrm>
              <a:off x="2494280" y="3611880"/>
              <a:ext cx="9281160" cy="201978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this dot?</a:t>
              </a:r>
            </a:p>
            <a:p>
              <a:pPr marL="243825" indent="-243825">
                <a:buFont typeface="Arial" panose="020B0604020202020204" pitchFamily="34" charset="0"/>
                <a:buChar char="•"/>
              </a:pP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lists are python objects, everything in Python is an object</a:t>
              </a:r>
            </a:p>
            <a:p>
              <a:pPr marL="243825" indent="-243825">
                <a:buFont typeface="Arial" panose="020B0604020202020204" pitchFamily="34" charset="0"/>
                <a:buChar char="•"/>
              </a:pP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objects have data, methods/functions (</a:t>
              </a:r>
              <a:r>
                <a:rPr lang="en-US" sz="128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remember OOP</a:t>
              </a: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marL="243825" indent="-243825">
                <a:buFont typeface="Arial" panose="020B0604020202020204" pitchFamily="34" charset="0"/>
                <a:buChar char="•"/>
              </a:pP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access these functions by </a:t>
              </a:r>
              <a:r>
                <a:rPr lang="en-US" sz="128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object_name.function_name</a:t>
              </a: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243825" indent="-243825">
                <a:buFont typeface="Arial" panose="020B0604020202020204" pitchFamily="34" charset="0"/>
                <a:buChar char="•"/>
              </a:pPr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ourier New" panose="02070309020205020404" pitchFamily="49" charset="0"/>
                </a:rPr>
                <a:t>we will learn more about these later</a:t>
              </a:r>
            </a:p>
          </p:txBody>
        </p:sp>
        <p:cxnSp>
          <p:nvCxnSpPr>
            <p:cNvPr id="10" name="Elbow Connector 9"/>
            <p:cNvCxnSpPr/>
            <p:nvPr/>
          </p:nvCxnSpPr>
          <p:spPr>
            <a:xfrm rot="10800000">
              <a:off x="1442720" y="3429000"/>
              <a:ext cx="1051560" cy="1152376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1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to combine lists together use </a:t>
            </a:r>
            <a:r>
              <a:rPr lang="en-US" sz="1280" dirty="0">
                <a:solidFill>
                  <a:srgbClr val="FF0000"/>
                </a:solidFill>
              </a:rPr>
              <a:t>concatenation</a:t>
            </a:r>
            <a:r>
              <a:rPr lang="en-US" sz="1280" dirty="0"/>
              <a:t>, + operator, gives a new list</a:t>
            </a:r>
          </a:p>
          <a:p>
            <a:r>
              <a:rPr lang="en-US" sz="1280" dirty="0"/>
              <a:t>mutate lists with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L.extend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some_list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80" dirty="0">
                <a:cs typeface="Courier New" panose="02070309020205020404" pitchFamily="49" charset="0"/>
              </a:rPr>
              <a:t>, adds a list of numbers to the end 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L1 = [2, 1]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L2 = [4, 5]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L3 = L1 + L2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L3 is [2, 1, 4, 5], L1 &amp; L2 unchanged</a:t>
            </a:r>
            <a:endParaRPr lang="en-US" sz="1280" dirty="0">
              <a:solidFill>
                <a:srgbClr val="0070C0"/>
              </a:solidFill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L1.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([0, 6])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L1 is now [2, 1, 0, 6]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 - Add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delete</a:t>
            </a:r>
            <a:r>
              <a:rPr lang="en-US" sz="1280" dirty="0"/>
              <a:t> element at a </a:t>
            </a:r>
            <a:r>
              <a:rPr lang="en-US" sz="1280" dirty="0">
                <a:solidFill>
                  <a:srgbClr val="FF0000"/>
                </a:solidFill>
              </a:rPr>
              <a:t>specific index </a:t>
            </a:r>
            <a:r>
              <a:rPr lang="en-US" sz="1280" dirty="0"/>
              <a:t>with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del(L[index])</a:t>
            </a:r>
          </a:p>
          <a:p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remove</a:t>
            </a:r>
            <a:r>
              <a:rPr lang="en-US" sz="1280" dirty="0">
                <a:cs typeface="Courier New" panose="02070309020205020404" pitchFamily="49" charset="0"/>
              </a:rPr>
              <a:t> element at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end of list </a:t>
            </a:r>
            <a:r>
              <a:rPr lang="en-US" sz="1280" dirty="0">
                <a:cs typeface="Courier New" panose="02070309020205020404" pitchFamily="49" charset="0"/>
              </a:rPr>
              <a:t>with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80" dirty="0">
                <a:cs typeface="Courier New" panose="02070309020205020404" pitchFamily="49" charset="0"/>
              </a:rPr>
              <a:t>, returns the removed element</a:t>
            </a:r>
          </a:p>
          <a:p>
            <a:r>
              <a:rPr lang="en-US" sz="1280" dirty="0">
                <a:cs typeface="Courier New" panose="02070309020205020404" pitchFamily="49" charset="0"/>
              </a:rPr>
              <a:t>remove a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specific element </a:t>
            </a:r>
            <a:r>
              <a:rPr lang="en-US" sz="1280" dirty="0">
                <a:cs typeface="Courier New" panose="02070309020205020404" pitchFamily="49" charset="0"/>
              </a:rPr>
              <a:t>with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looks for the element and removes it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if element occurs multiple times, removes first occurrence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if element not in list, gives an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 - Remove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[2, 1, 3, 6, 3, 7, 0]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 of numbers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mutates L = [1, 3, 6, 3, 7, 0]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mutates L = [1, 6, 3, 7, 0]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(L[1])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mutates L = [1, 3, 7, 0]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0 and mutates L = [1, 3, 7]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 - Remove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remember, list indices start at 0</a:t>
            </a:r>
          </a:p>
          <a:p>
            <a:r>
              <a:rPr lang="en-US" sz="1280" dirty="0"/>
              <a:t>so any list would have indices from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80" dirty="0"/>
              <a:t> to 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(L)-1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L = [2, 43, 21, 5, 46]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80" i="1" dirty="0">
                <a:cs typeface="Courier New" panose="02070309020205020404" pitchFamily="49" charset="0"/>
              </a:rPr>
              <a:t>the indices of the list need to be generated sequentially in order to access the elements iteratively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43350"/>
              </p:ext>
            </p:extLst>
          </p:nvPr>
        </p:nvGraphicFramePr>
        <p:xfrm>
          <a:off x="2867830" y="2048256"/>
          <a:ext cx="4334935" cy="4937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43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21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46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637792" y="2023871"/>
            <a:ext cx="1121664" cy="557534"/>
            <a:chOff x="594360" y="4191000"/>
            <a:chExt cx="2103120" cy="1045376"/>
          </a:xfrm>
        </p:grpSpPr>
        <p:sp>
          <p:nvSpPr>
            <p:cNvPr id="8" name="TextBox 7"/>
            <p:cNvSpPr txBox="1"/>
            <p:nvPr/>
          </p:nvSpPr>
          <p:spPr>
            <a:xfrm>
              <a:off x="594360" y="4191000"/>
              <a:ext cx="155448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rgbClr val="FF0000"/>
                  </a:solidFill>
                </a:rPr>
                <a:t>indices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" y="4693920"/>
              <a:ext cx="155448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rgbClr val="FF0000"/>
                  </a:solidFill>
                </a:rPr>
                <a:t>elements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50720" y="4421833"/>
              <a:ext cx="7315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0720" y="4924753"/>
              <a:ext cx="7467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2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branching - </a:t>
            </a:r>
            <a:r>
              <a:rPr lang="en-US" sz="1280" i="1" dirty="0"/>
              <a:t>if/</a:t>
            </a:r>
            <a:r>
              <a:rPr lang="en-US" sz="1280" i="1" dirty="0" err="1"/>
              <a:t>elif</a:t>
            </a:r>
            <a:r>
              <a:rPr lang="en-US" sz="1280" i="1" dirty="0"/>
              <a:t>/else</a:t>
            </a:r>
          </a:p>
          <a:p>
            <a:r>
              <a:rPr lang="en-US" sz="1280" dirty="0"/>
              <a:t>iteration - </a:t>
            </a:r>
            <a:r>
              <a:rPr lang="en-US" sz="1280" i="1" dirty="0"/>
              <a:t>for loops</a:t>
            </a:r>
          </a:p>
          <a:p>
            <a:r>
              <a:rPr lang="en-US" sz="1280" dirty="0"/>
              <a:t>iteration - </a:t>
            </a:r>
            <a:r>
              <a:rPr lang="en-US" sz="1280" i="1" dirty="0"/>
              <a:t>while loops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[2, 43, 21, 5, 46]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</a:t>
            </a: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(L[i])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element at index i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 </a:t>
            </a:r>
            <a:r>
              <a:rPr lang="en-US" sz="128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range(5) </a:t>
            </a:r>
            <a:r>
              <a:rPr lang="en-US" sz="128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0 to 4 </a:t>
            </a:r>
            <a:r>
              <a:rPr lang="en-US" sz="1280" dirty="0">
                <a:cs typeface="Courier New" panose="02070309020205020404" pitchFamily="49" charset="0"/>
              </a:rPr>
              <a:t>which are the indices of the list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list-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5366" y="3440346"/>
            <a:ext cx="3926809" cy="194733"/>
          </a:xfrm>
        </p:spPr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74473"/>
              </p:ext>
            </p:extLst>
          </p:nvPr>
        </p:nvGraphicFramePr>
        <p:xfrm>
          <a:off x="2965366" y="1484551"/>
          <a:ext cx="4334935" cy="4937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43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21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46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759712" y="1457784"/>
            <a:ext cx="1121664" cy="557534"/>
            <a:chOff x="594360" y="4191000"/>
            <a:chExt cx="2103120" cy="1045376"/>
          </a:xfrm>
        </p:grpSpPr>
        <p:sp>
          <p:nvSpPr>
            <p:cNvPr id="8" name="TextBox 7"/>
            <p:cNvSpPr txBox="1"/>
            <p:nvPr/>
          </p:nvSpPr>
          <p:spPr>
            <a:xfrm>
              <a:off x="594360" y="4191000"/>
              <a:ext cx="155448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rgbClr val="FF0000"/>
                  </a:solidFill>
                </a:rPr>
                <a:t>indices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" y="4693920"/>
              <a:ext cx="155448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rgbClr val="FF0000"/>
                  </a:solidFill>
                </a:rPr>
                <a:t>elements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50720" y="4421833"/>
              <a:ext cx="7315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0720" y="4924753"/>
              <a:ext cx="7467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a more simpler way using for each loop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&lt;element&gt;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&lt;list&gt;: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[2, 43, 21, 5, 46]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each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(each)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– for each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9376" y="1667431"/>
            <a:ext cx="1121664" cy="16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683760" y="2317402"/>
            <a:ext cx="971296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20486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a more simpler way using for each loop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&lt;element&gt;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&lt;list&gt;: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[2, 43, 21, 5, 46]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each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(each)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– for each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76988" y="894863"/>
            <a:ext cx="4713220" cy="1860294"/>
            <a:chOff x="3248032" y="1645920"/>
            <a:chExt cx="8837288" cy="3488052"/>
          </a:xfrm>
        </p:grpSpPr>
        <p:sp>
          <p:nvSpPr>
            <p:cNvPr id="7" name="TextBox 6"/>
            <p:cNvSpPr txBox="1"/>
            <p:nvPr/>
          </p:nvSpPr>
          <p:spPr>
            <a:xfrm>
              <a:off x="7299960" y="1645920"/>
              <a:ext cx="4785360" cy="128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rgbClr val="FF0000"/>
                  </a:solidFill>
                </a:rPr>
                <a:t>note that </a:t>
              </a:r>
              <a:r>
                <a:rPr lang="en-US" sz="1280" dirty="0">
                  <a:solidFill>
                    <a:srgbClr val="0070C0"/>
                  </a:solidFill>
                </a:rPr>
                <a:t>each </a:t>
              </a:r>
              <a:r>
                <a:rPr lang="en-US" sz="1280" dirty="0">
                  <a:solidFill>
                    <a:srgbClr val="FF0000"/>
                  </a:solidFill>
                </a:rPr>
                <a:t>is just a variable  here, any other variable name can be used</a:t>
              </a:r>
            </a:p>
          </p:txBody>
        </p:sp>
        <p:cxnSp>
          <p:nvCxnSpPr>
            <p:cNvPr id="22" name="Elbow Connector 21"/>
            <p:cNvCxnSpPr>
              <a:stCxn id="7" idx="1"/>
            </p:cNvCxnSpPr>
            <p:nvPr/>
          </p:nvCxnSpPr>
          <p:spPr>
            <a:xfrm rot="10800000" flipV="1">
              <a:off x="3248032" y="2286480"/>
              <a:ext cx="4051930" cy="28474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929376" y="1667431"/>
            <a:ext cx="1121664" cy="16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683760" y="2317402"/>
            <a:ext cx="971296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18169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“apple”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“orange”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“mango”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3496" indent="0">
              <a:buNone/>
            </a:pPr>
            <a:endParaRPr lang="en-US" sz="128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fruit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fruits: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(fruit)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list – for each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0464" y="2100754"/>
            <a:ext cx="193446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mango</a:t>
            </a:r>
          </a:p>
        </p:txBody>
      </p:sp>
      <p:sp>
        <p:nvSpPr>
          <p:cNvPr id="8" name="Right Arrow 7"/>
          <p:cNvSpPr/>
          <p:nvPr/>
        </p:nvSpPr>
        <p:spPr>
          <a:xfrm rot="1619775">
            <a:off x="3669793" y="1916526"/>
            <a:ext cx="1584960" cy="357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26873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13368" y="908930"/>
            <a:ext cx="618192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 indent="-152390">
              <a:buFont typeface="Arial" panose="020B0604020202020204" pitchFamily="34" charset="0"/>
              <a:buChar char="•"/>
            </a:pP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check if an element is a member of a list with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“apple”</a:t>
            </a: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“orange”</a:t>
            </a: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“mango”</a:t>
            </a: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253" y="1687155"/>
            <a:ext cx="3096766" cy="1668821"/>
          </a:xfrm>
        </p:spPr>
        <p:txBody>
          <a:bodyPr>
            <a:normAutofit/>
          </a:bodyPr>
          <a:lstStyle/>
          <a:p>
            <a:pPr marL="63496" indent="0" algn="l">
              <a:lnSpc>
                <a:spcPct val="100000"/>
              </a:lnSpc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“apple”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fruits:</a:t>
            </a:r>
          </a:p>
          <a:p>
            <a:pPr marL="63496" indent="0" algn="l">
              <a:lnSpc>
                <a:spcPct val="100000"/>
              </a:lnSpc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“fruit”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3496" indent="0" algn="l">
              <a:lnSpc>
                <a:spcPct val="100000"/>
              </a:lnSpc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3496" indent="0" algn="l">
              <a:lnSpc>
                <a:spcPct val="100000"/>
              </a:lnSpc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“not fruit”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7700" y="1687155"/>
            <a:ext cx="3096766" cy="1774485"/>
          </a:xfrm>
          <a:prstGeom prst="rect">
            <a:avLst/>
          </a:prstGeom>
        </p:spPr>
        <p:txBody>
          <a:bodyPr vert="horz" lIns="0" tIns="24384" rIns="0" bIns="24384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496" indent="0">
              <a:lnSpc>
                <a:spcPct val="100000"/>
              </a:lnSpc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“potato”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fruits:</a:t>
            </a:r>
          </a:p>
          <a:p>
            <a:pPr marL="63496" indent="0">
              <a:lnSpc>
                <a:spcPct val="100000"/>
              </a:lnSpc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“fruit”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3496" indent="0">
              <a:lnSpc>
                <a:spcPct val="100000"/>
              </a:lnSpc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3496" indent="0">
              <a:lnSpc>
                <a:spcPct val="100000"/>
              </a:lnSpc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“not fruit”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249589" y="1581490"/>
            <a:ext cx="16256" cy="17744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50847" y="883027"/>
            <a:ext cx="5925312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 indent="-152390">
              <a:buFont typeface="Arial" panose="020B0604020202020204" pitchFamily="34" charset="0"/>
              <a:buChar char="•"/>
            </a:pP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the </a:t>
            </a:r>
            <a:r>
              <a:rPr lang="en-US" sz="1280" dirty="0">
                <a:solidFill>
                  <a:srgbClr val="FF0000"/>
                </a:solidFill>
              </a:rPr>
              <a:t>sum of elements </a:t>
            </a: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 list</a:t>
            </a: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endParaRPr lang="en-US" sz="12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2390" indent="-152390">
              <a:buFont typeface="Arial" panose="020B0604020202020204" pitchFamily="34" charset="0"/>
              <a:buChar char="•"/>
            </a:pPr>
            <a:r>
              <a:rPr lang="en-US" sz="12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would give out the same result here</a:t>
            </a:r>
            <a:endParaRPr lang="en-US" sz="74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7" y="1233220"/>
            <a:ext cx="3096766" cy="1668821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[22, 33, 44, 55]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L[i]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(total)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6434" y="1169810"/>
            <a:ext cx="3096766" cy="1604764"/>
          </a:xfrm>
          <a:prstGeom prst="rect">
            <a:avLst/>
          </a:prstGeom>
        </p:spPr>
        <p:txBody>
          <a:bodyPr vert="horz" lIns="0" tIns="24384" rIns="0" bIns="24384" rtlCol="0">
            <a:normAutofit lnSpcReduction="10000"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[22, 33, 44, 55]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number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(total)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3503" y="1073025"/>
            <a:ext cx="16256" cy="17744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0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an ordered sequence of elements</a:t>
            </a:r>
          </a:p>
          <a:p>
            <a:r>
              <a:rPr lang="en-US" sz="1280" dirty="0"/>
              <a:t>can mix element types</a:t>
            </a:r>
          </a:p>
          <a:p>
            <a:r>
              <a:rPr lang="en-US" sz="1280" dirty="0"/>
              <a:t>tuples once created cannot be changed, tuples are </a:t>
            </a:r>
            <a:r>
              <a:rPr lang="en-US" sz="1280" dirty="0">
                <a:solidFill>
                  <a:srgbClr val="FF0000"/>
                </a:solidFill>
              </a:rPr>
              <a:t>immutable</a:t>
            </a:r>
          </a:p>
          <a:p>
            <a:r>
              <a:rPr lang="en-US" sz="1280" dirty="0"/>
              <a:t>represented with parentheses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()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t = ()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 tuple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t = 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“python”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3, 5)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tuple with 3 elements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Indexing is same as in lists, but </a:t>
            </a:r>
            <a:r>
              <a:rPr lang="en-US" sz="1280" i="1" dirty="0"/>
              <a:t>tuples are immutable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 = (1, 23, 43, 4)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(t[0])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(t[-1])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t[1] = 4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gives error, can’t modify tuples!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error, can’t modify tuples!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in tuples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6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works the same way as for lists</a:t>
            </a:r>
          </a:p>
          <a:p>
            <a:endParaRPr lang="en-US" sz="1280" dirty="0"/>
          </a:p>
          <a:p>
            <a:endParaRPr lang="en-US" sz="1280" dirty="0"/>
          </a:p>
          <a:p>
            <a:endParaRPr lang="en-US" sz="1280" dirty="0"/>
          </a:p>
          <a:p>
            <a:endParaRPr lang="en-US" sz="1280" dirty="0"/>
          </a:p>
          <a:p>
            <a:endParaRPr lang="en-US" sz="1280" dirty="0"/>
          </a:p>
          <a:p>
            <a:endParaRPr lang="en-US" sz="1280" dirty="0"/>
          </a:p>
          <a:p>
            <a:r>
              <a:rPr lang="en-US" sz="1280" dirty="0"/>
              <a:t>since </a:t>
            </a:r>
            <a:r>
              <a:rPr lang="en-US" sz="1280" dirty="0">
                <a:solidFill>
                  <a:srgbClr val="FF0000"/>
                </a:solidFill>
              </a:rPr>
              <a:t>tuples </a:t>
            </a:r>
            <a:r>
              <a:rPr lang="en-US" sz="1280" dirty="0"/>
              <a:t>are </a:t>
            </a:r>
            <a:r>
              <a:rPr lang="en-US" sz="1280" dirty="0">
                <a:solidFill>
                  <a:srgbClr val="FF0000"/>
                </a:solidFill>
              </a:rPr>
              <a:t>immutable</a:t>
            </a:r>
            <a:r>
              <a:rPr lang="en-US" sz="1280" dirty="0"/>
              <a:t> and cannot be modified, they are useful for storing </a:t>
            </a:r>
            <a:r>
              <a:rPr lang="en-US" sz="1280" dirty="0">
                <a:solidFill>
                  <a:srgbClr val="FF0000"/>
                </a:solidFill>
              </a:rPr>
              <a:t>constants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tuples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64642" y="1213595"/>
            <a:ext cx="3096766" cy="1424981"/>
          </a:xfrm>
          <a:prstGeom prst="rect">
            <a:avLst/>
          </a:prstGeom>
        </p:spPr>
        <p:txBody>
          <a:bodyPr vert="horz" lIns="0" tIns="24384" rIns="0" bIns="24384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 = (22, 33, 44, 55)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(T[i])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10207" y="1119083"/>
            <a:ext cx="3096766" cy="1319317"/>
          </a:xfrm>
          <a:prstGeom prst="rect">
            <a:avLst/>
          </a:prstGeom>
        </p:spPr>
        <p:txBody>
          <a:bodyPr vert="horz" lIns="0" tIns="24384" rIns="0" bIns="24384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T = (22, 33, 44, 55)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T: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89272" y="1041867"/>
            <a:ext cx="16256" cy="14737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68" y="924011"/>
            <a:ext cx="6155218" cy="2733589"/>
          </a:xfrm>
        </p:spPr>
        <p:txBody>
          <a:bodyPr>
            <a:normAutofit/>
          </a:bodyPr>
          <a:lstStyle/>
          <a:p>
            <a:r>
              <a:rPr lang="en-US" sz="1280" dirty="0"/>
              <a:t>conveniently used to </a:t>
            </a:r>
            <a:r>
              <a:rPr lang="en-US" sz="1280" dirty="0">
                <a:solidFill>
                  <a:srgbClr val="FF0000"/>
                </a:solidFill>
              </a:rPr>
              <a:t>swap</a:t>
            </a:r>
            <a:r>
              <a:rPr lang="en-US" sz="1280" dirty="0"/>
              <a:t> variable values</a:t>
            </a:r>
          </a:p>
          <a:p>
            <a:endParaRPr lang="en-US" sz="1280" dirty="0"/>
          </a:p>
          <a:p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uses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41931" y="1415533"/>
            <a:ext cx="5445760" cy="738664"/>
            <a:chOff x="1051560" y="1735273"/>
            <a:chExt cx="102108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1051560" y="1735275"/>
              <a:ext cx="2468880" cy="911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y</a:t>
              </a:r>
            </a:p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1735273"/>
              <a:ext cx="2468880" cy="128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 = x</a:t>
              </a:r>
            </a:p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y</a:t>
              </a:r>
            </a:p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temp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92440" y="1735273"/>
              <a:ext cx="3169920" cy="911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y) = (y, x)</a:t>
              </a:r>
            </a:p>
            <a:p>
              <a:endParaRPr lang="en-US" sz="128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50920" y="1855348"/>
              <a:ext cx="0" cy="126492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37120" y="1810550"/>
              <a:ext cx="0" cy="126492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16971" y="1914282"/>
            <a:ext cx="4256193" cy="321945"/>
            <a:chOff x="2628900" y="2321709"/>
            <a:chExt cx="7980361" cy="603646"/>
          </a:xfrm>
        </p:grpSpPr>
        <p:pic>
          <p:nvPicPr>
            <p:cNvPr id="1026" name="Picture 2" descr="C:\Users\asus\AppData\Local\Microsoft\Windows\INetCache\IE\9LLP6HSM\checkmark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0924" y="2321709"/>
              <a:ext cx="668337" cy="58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asus\AppData\Local\Microsoft\Windows\INetCache\IE\9LLP6HSM\checkmark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511" y="2339234"/>
              <a:ext cx="668337" cy="58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sus\AppData\Local\Microsoft\Windows\INetCache\IE\421YO5XK\PngThumb-wrong-check-6060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2346544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01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Have seen primitive data types: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int,float,bool,string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80" dirty="0"/>
              <a:t>Introduce compound data types</a:t>
            </a:r>
          </a:p>
          <a:p>
            <a:pPr lvl="1">
              <a:lnSpc>
                <a:spcPct val="100000"/>
              </a:lnSpc>
            </a:pPr>
            <a:r>
              <a:rPr lang="en-US" sz="1280" i="1" dirty="0"/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1280" i="1" dirty="0"/>
              <a:t>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7" y="1091474"/>
            <a:ext cx="6137801" cy="853439"/>
          </a:xfrm>
        </p:spPr>
        <p:txBody>
          <a:bodyPr/>
          <a:lstStyle/>
          <a:p>
            <a:pPr algn="ctr"/>
            <a:r>
              <a:rPr lang="en-US" sz="3840" dirty="0"/>
              <a:t>End of Lecture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7" y="992782"/>
            <a:ext cx="6137801" cy="1219200"/>
          </a:xfrm>
        </p:spPr>
        <p:txBody>
          <a:bodyPr/>
          <a:lstStyle/>
          <a:p>
            <a:pPr algn="ctr"/>
            <a:r>
              <a:rPr lang="en-US" sz="3840" dirty="0"/>
              <a:t>Thank you ! </a:t>
            </a:r>
            <a:br>
              <a:rPr lang="en-US" sz="3840" dirty="0"/>
            </a:br>
            <a:r>
              <a:rPr lang="en-US" sz="3840" dirty="0"/>
              <a:t>Any questions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Iteration/Control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9618" y="936315"/>
            <a:ext cx="5510782" cy="2499120"/>
          </a:xfrm>
          <a:prstGeom prst="rect">
            <a:avLst/>
          </a:prstGeom>
        </p:spPr>
        <p:txBody>
          <a:bodyPr vert="horz" lIns="0" tIns="24384" rIns="0" bIns="24384" rtlCol="0">
            <a:normAutofit fontScale="92500" lnSpcReduction="10000"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80" dirty="0"/>
              <a:t>iterate (loop) through numbers in a sequence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&lt;variable&gt; in range(n):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	 &lt;expression&gt;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	 ...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range generates numbers from 0 to n-1</a:t>
            </a:r>
          </a:p>
          <a:p>
            <a:pPr marL="63496" indent="0">
              <a:buNone/>
            </a:pPr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920" y="991616"/>
            <a:ext cx="885952" cy="16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39488" y="1477806"/>
            <a:ext cx="144678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29238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366" y="958024"/>
            <a:ext cx="4706110" cy="2626763"/>
          </a:xfrm>
        </p:spPr>
        <p:txBody>
          <a:bodyPr>
            <a:normAutofit/>
          </a:bodyPr>
          <a:lstStyle/>
          <a:p>
            <a:r>
              <a:rPr lang="en-US" sz="1280" dirty="0"/>
              <a:t>default values are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start = 0 </a:t>
            </a:r>
            <a:r>
              <a:rPr lang="en-US" sz="1280" dirty="0"/>
              <a:t>and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step = 1</a:t>
            </a:r>
            <a:r>
              <a:rPr lang="en-US" sz="1280" dirty="0"/>
              <a:t>, both are optional, but can be overwritten</a:t>
            </a:r>
          </a:p>
          <a:p>
            <a:r>
              <a:rPr lang="en-US" sz="1280" dirty="0"/>
              <a:t>loop until value is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stop – 1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(5,10):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+ i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start,stop,step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9984" y="1481598"/>
            <a:ext cx="88595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1707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1056" y="2459180"/>
            <a:ext cx="209227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5+6+7+8+9 = 35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062389" y="1584960"/>
            <a:ext cx="144678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38743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366" y="963695"/>
            <a:ext cx="4706110" cy="2626763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(5,10,2):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(5,11,2):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(5,12,2):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start,stop,step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0576" y="561506"/>
            <a:ext cx="885952" cy="114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7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844288" y="936783"/>
            <a:ext cx="144678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  <p:sp>
        <p:nvSpPr>
          <p:cNvPr id="12" name="Right Arrow 11"/>
          <p:cNvSpPr/>
          <p:nvPr/>
        </p:nvSpPr>
        <p:spPr>
          <a:xfrm rot="20489365">
            <a:off x="4814688" y="1573843"/>
            <a:ext cx="1540633" cy="349234"/>
          </a:xfrm>
          <a:prstGeom prst="rightArrow">
            <a:avLst>
              <a:gd name="adj1" fmla="val 50000"/>
              <a:gd name="adj2" fmla="val 4767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  <p:sp>
        <p:nvSpPr>
          <p:cNvPr id="13" name="TextBox 12"/>
          <p:cNvSpPr txBox="1"/>
          <p:nvPr/>
        </p:nvSpPr>
        <p:spPr>
          <a:xfrm>
            <a:off x="6681216" y="1935138"/>
            <a:ext cx="885952" cy="14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707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24122" y="2616350"/>
            <a:ext cx="144678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1081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72" y="1030837"/>
            <a:ext cx="4706110" cy="2626763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(5,0,-1):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(5,-1,-1):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start,stop,step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6592" y="460238"/>
            <a:ext cx="885952" cy="16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7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40352" y="1098151"/>
            <a:ext cx="144678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  <p:sp>
        <p:nvSpPr>
          <p:cNvPr id="13" name="TextBox 12"/>
          <p:cNvSpPr txBox="1"/>
          <p:nvPr/>
        </p:nvSpPr>
        <p:spPr>
          <a:xfrm>
            <a:off x="6681216" y="1492820"/>
            <a:ext cx="885952" cy="193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70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7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823968" y="2446993"/>
            <a:ext cx="1563194" cy="3492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1499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ordered sequence </a:t>
            </a:r>
            <a:r>
              <a:rPr lang="en-US" sz="1280" dirty="0"/>
              <a:t>of information, accessible by </a:t>
            </a:r>
            <a:r>
              <a:rPr lang="en-US" sz="1280" dirty="0">
                <a:solidFill>
                  <a:srgbClr val="FF0000"/>
                </a:solidFill>
              </a:rPr>
              <a:t>index</a:t>
            </a:r>
          </a:p>
          <a:p>
            <a:r>
              <a:rPr lang="en-US" sz="1280" dirty="0"/>
              <a:t>a list is denoted by </a:t>
            </a:r>
            <a:r>
              <a:rPr lang="en-US" sz="1280" dirty="0">
                <a:solidFill>
                  <a:srgbClr val="FF0000"/>
                </a:solidFill>
              </a:rPr>
              <a:t>square brackets</a:t>
            </a:r>
            <a:r>
              <a:rPr lang="en-US" sz="1280" dirty="0"/>
              <a:t>,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sz="1280" dirty="0"/>
              <a:t>a list contains </a:t>
            </a:r>
            <a:r>
              <a:rPr lang="en-US" sz="1280" dirty="0">
                <a:solidFill>
                  <a:srgbClr val="FF0000"/>
                </a:solidFill>
              </a:rPr>
              <a:t>elements</a:t>
            </a:r>
          </a:p>
          <a:p>
            <a:pPr lvl="1"/>
            <a:r>
              <a:rPr lang="en-US" sz="1280" dirty="0"/>
              <a:t>usually of the same type (e.g., all integers)</a:t>
            </a:r>
          </a:p>
          <a:p>
            <a:pPr lvl="1"/>
            <a:r>
              <a:rPr lang="en-US" sz="1280" dirty="0"/>
              <a:t>can contain mixed types</a:t>
            </a:r>
          </a:p>
          <a:p>
            <a:r>
              <a:rPr lang="en-US" sz="1280" dirty="0"/>
              <a:t>list elements can be changed so a list is </a:t>
            </a:r>
            <a:r>
              <a:rPr lang="en-US" sz="1280" dirty="0">
                <a:solidFill>
                  <a:srgbClr val="FF0000"/>
                </a:solidFill>
              </a:rPr>
              <a:t>mutable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a = [1, 2, 3, 4, 5, 6]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b = [1,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”Hello”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2.0,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another list</a:t>
            </a:r>
          </a:p>
          <a:p>
            <a:pPr marL="243825" lvl="1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list indices start at </a:t>
            </a:r>
            <a:r>
              <a:rPr lang="en-US" sz="1280" i="1" dirty="0">
                <a:cs typeface="Courier New" panose="02070309020205020404" pitchFamily="49" charset="0"/>
              </a:rPr>
              <a:t>0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a = [34,22,54,99,45]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 of numbers</a:t>
            </a:r>
          </a:p>
          <a:p>
            <a:pPr marL="63496" indent="0">
              <a:buNone/>
            </a:pPr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(a[0])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34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(a[4])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out 45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(a[5])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gives an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indices and ordering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81941" y="1435425"/>
            <a:ext cx="1484715" cy="448005"/>
            <a:chOff x="3144038" y="2273300"/>
            <a:chExt cx="3670300" cy="840009"/>
          </a:xfrm>
        </p:grpSpPr>
        <p:sp>
          <p:nvSpPr>
            <p:cNvPr id="7" name="TextBox 6"/>
            <p:cNvSpPr txBox="1"/>
            <p:nvPr/>
          </p:nvSpPr>
          <p:spPr>
            <a:xfrm>
              <a:off x="3144038" y="2651645"/>
              <a:ext cx="36703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0        1       2         3       4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619500" y="22733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406900" y="22987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086350" y="23147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842000" y="2314747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591300" y="2298700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0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</Template>
  <TotalTime>12935</TotalTime>
  <Words>2011</Words>
  <Application>Microsoft Office PowerPoint</Application>
  <PresentationFormat>Custom</PresentationFormat>
  <Paragraphs>387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ING College Slide Themes</vt:lpstr>
      <vt:lpstr>Lecture 4: Collection Data Types I</vt:lpstr>
      <vt:lpstr>Last week</vt:lpstr>
      <vt:lpstr>Today</vt:lpstr>
      <vt:lpstr>Iteration/Control Flow – for loops</vt:lpstr>
      <vt:lpstr>range(start,stop,step)</vt:lpstr>
      <vt:lpstr>range(start,stop,step)</vt:lpstr>
      <vt:lpstr>range(start,stop,step)</vt:lpstr>
      <vt:lpstr>Lists</vt:lpstr>
      <vt:lpstr>List indices and ordering</vt:lpstr>
      <vt:lpstr>List indices and ordering</vt:lpstr>
      <vt:lpstr>len() function</vt:lpstr>
      <vt:lpstr>len() function</vt:lpstr>
      <vt:lpstr>Changing elements</vt:lpstr>
      <vt:lpstr>Operations on lists - Add</vt:lpstr>
      <vt:lpstr>Operations on lists - Add</vt:lpstr>
      <vt:lpstr>Operations on lists - Add</vt:lpstr>
      <vt:lpstr>Operations on lists - Remove</vt:lpstr>
      <vt:lpstr>Operations on lists - Remove</vt:lpstr>
      <vt:lpstr>Iterating over a list</vt:lpstr>
      <vt:lpstr>Iterating over a list- using for loop</vt:lpstr>
      <vt:lpstr>Iterating over a list – for each loop</vt:lpstr>
      <vt:lpstr>Iterating over a list – for each loop</vt:lpstr>
      <vt:lpstr>Iterating through a list – for each loop</vt:lpstr>
      <vt:lpstr>Membership operators</vt:lpstr>
      <vt:lpstr>Iterating through a list</vt:lpstr>
      <vt:lpstr>Tuples</vt:lpstr>
      <vt:lpstr>Indices in tuples</vt:lpstr>
      <vt:lpstr>Iterating through tuples</vt:lpstr>
      <vt:lpstr>Tuple uses example</vt:lpstr>
      <vt:lpstr>End of Lecture 4</vt:lpstr>
      <vt:lpstr>Thank you !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Dipendra Thapa</cp:lastModifiedBy>
  <cp:revision>206</cp:revision>
  <dcterms:created xsi:type="dcterms:W3CDTF">2014-09-12T02:11:56Z</dcterms:created>
  <dcterms:modified xsi:type="dcterms:W3CDTF">2022-06-25T02:18:41Z</dcterms:modified>
</cp:coreProperties>
</file>