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5"/>
  </p:notesMasterIdLst>
  <p:sldIdLst>
    <p:sldId id="258" r:id="rId2"/>
    <p:sldId id="439" r:id="rId3"/>
    <p:sldId id="444" r:id="rId4"/>
    <p:sldId id="462" r:id="rId5"/>
    <p:sldId id="441" r:id="rId6"/>
    <p:sldId id="463" r:id="rId7"/>
    <p:sldId id="464" r:id="rId8"/>
    <p:sldId id="445" r:id="rId9"/>
    <p:sldId id="465" r:id="rId10"/>
    <p:sldId id="446" r:id="rId11"/>
    <p:sldId id="442" r:id="rId12"/>
    <p:sldId id="443" r:id="rId13"/>
    <p:sldId id="466" r:id="rId14"/>
    <p:sldId id="467" r:id="rId15"/>
    <p:sldId id="468" r:id="rId16"/>
    <p:sldId id="449" r:id="rId17"/>
    <p:sldId id="448" r:id="rId18"/>
    <p:sldId id="469" r:id="rId19"/>
    <p:sldId id="450" r:id="rId20"/>
    <p:sldId id="470" r:id="rId21"/>
    <p:sldId id="451" r:id="rId22"/>
    <p:sldId id="471" r:id="rId23"/>
    <p:sldId id="472" r:id="rId24"/>
    <p:sldId id="473" r:id="rId25"/>
    <p:sldId id="474" r:id="rId26"/>
    <p:sldId id="452" r:id="rId27"/>
    <p:sldId id="461" r:id="rId28"/>
    <p:sldId id="477" r:id="rId29"/>
    <p:sldId id="476" r:id="rId30"/>
    <p:sldId id="475" r:id="rId31"/>
    <p:sldId id="453" r:id="rId32"/>
    <p:sldId id="454" r:id="rId33"/>
    <p:sldId id="478" r:id="rId34"/>
    <p:sldId id="479" r:id="rId35"/>
    <p:sldId id="455" r:id="rId36"/>
    <p:sldId id="480" r:id="rId37"/>
    <p:sldId id="481" r:id="rId38"/>
    <p:sldId id="456" r:id="rId39"/>
    <p:sldId id="482" r:id="rId40"/>
    <p:sldId id="457" r:id="rId41"/>
    <p:sldId id="458" r:id="rId42"/>
    <p:sldId id="294" r:id="rId43"/>
    <p:sldId id="295" r:id="rId44"/>
  </p:sldIdLst>
  <p:sldSz cx="9144000" cy="3657600"/>
  <p:notesSz cx="6858000" cy="9144000"/>
  <p:defaultTextStyle>
    <a:defPPr>
      <a:defRPr lang="en-US"/>
    </a:defPPr>
    <a:lvl1pPr marL="0" algn="l" defTabSz="61443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18" algn="l" defTabSz="61443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38" algn="l" defTabSz="61443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656" algn="l" defTabSz="61443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876" algn="l" defTabSz="61443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094" algn="l" defTabSz="61443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312" algn="l" defTabSz="61443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531" algn="l" defTabSz="61443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750" algn="l" defTabSz="61443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81722" autoAdjust="0"/>
  </p:normalViewPr>
  <p:slideViewPr>
    <p:cSldViewPr snapToGrid="0">
      <p:cViewPr varScale="1">
        <p:scale>
          <a:sx n="102" d="100"/>
          <a:sy n="102" d="100"/>
        </p:scale>
        <p:origin x="312" y="64"/>
      </p:cViewPr>
      <p:guideLst>
        <p:guide orient="horz" pos="1152"/>
        <p:guide pos="2880"/>
      </p:guideLst>
    </p:cSldViewPr>
  </p:slideViewPr>
  <p:outlineViewPr>
    <p:cViewPr>
      <p:scale>
        <a:sx n="33" d="100"/>
        <a:sy n="33" d="100"/>
      </p:scale>
      <p:origin x="0" y="742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06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shav Tandukar" userId="8cc6b617a3598b7e" providerId="LiveId" clId="{A5186C6B-E423-44F4-92E7-CB166F3BFBB9}"/>
    <pc:docChg chg="undo custSel modSld">
      <pc:chgData name="Hrishav Tandukar" userId="8cc6b617a3598b7e" providerId="LiveId" clId="{A5186C6B-E423-44F4-92E7-CB166F3BFBB9}" dt="2022-04-17T00:28:39.061" v="167"/>
      <pc:docMkLst>
        <pc:docMk/>
      </pc:docMkLst>
      <pc:sldChg chg="modSp mod">
        <pc:chgData name="Hrishav Tandukar" userId="8cc6b617a3598b7e" providerId="LiveId" clId="{A5186C6B-E423-44F4-92E7-CB166F3BFBB9}" dt="2022-04-16T16:54:13.734" v="1" actId="20577"/>
        <pc:sldMkLst>
          <pc:docMk/>
          <pc:sldMk cId="1231709400" sldId="258"/>
        </pc:sldMkLst>
        <pc:spChg chg="mod">
          <ac:chgData name="Hrishav Tandukar" userId="8cc6b617a3598b7e" providerId="LiveId" clId="{A5186C6B-E423-44F4-92E7-CB166F3BFBB9}" dt="2022-04-16T16:54:13.734" v="1" actId="20577"/>
          <ac:spMkLst>
            <pc:docMk/>
            <pc:sldMk cId="1231709400" sldId="258"/>
            <ac:spMk id="3" creationId="{00000000-0000-0000-0000-000000000000}"/>
          </ac:spMkLst>
        </pc:spChg>
      </pc:sldChg>
      <pc:sldChg chg="modAnim">
        <pc:chgData name="Hrishav Tandukar" userId="8cc6b617a3598b7e" providerId="LiveId" clId="{A5186C6B-E423-44F4-92E7-CB166F3BFBB9}" dt="2022-04-16T23:39:54.291" v="11"/>
        <pc:sldMkLst>
          <pc:docMk/>
          <pc:sldMk cId="558204458" sldId="441"/>
        </pc:sldMkLst>
      </pc:sldChg>
      <pc:sldChg chg="modNotesTx">
        <pc:chgData name="Hrishav Tandukar" userId="8cc6b617a3598b7e" providerId="LiveId" clId="{A5186C6B-E423-44F4-92E7-CB166F3BFBB9}" dt="2022-04-16T23:51:16.343" v="17" actId="20577"/>
        <pc:sldMkLst>
          <pc:docMk/>
          <pc:sldMk cId="4220399872" sldId="445"/>
        </pc:sldMkLst>
      </pc:sldChg>
      <pc:sldChg chg="modNotesTx">
        <pc:chgData name="Hrishav Tandukar" userId="8cc6b617a3598b7e" providerId="LiveId" clId="{A5186C6B-E423-44F4-92E7-CB166F3BFBB9}" dt="2022-04-16T23:55:26.504" v="84" actId="313"/>
        <pc:sldMkLst>
          <pc:docMk/>
          <pc:sldMk cId="109705443" sldId="446"/>
        </pc:sldMkLst>
      </pc:sldChg>
      <pc:sldChg chg="modSp mod">
        <pc:chgData name="Hrishav Tandukar" userId="8cc6b617a3598b7e" providerId="LiveId" clId="{A5186C6B-E423-44F4-92E7-CB166F3BFBB9}" dt="2022-04-16T16:54:38.228" v="6" actId="27636"/>
        <pc:sldMkLst>
          <pc:docMk/>
          <pc:sldMk cId="1316586664" sldId="454"/>
        </pc:sldMkLst>
        <pc:spChg chg="mod">
          <ac:chgData name="Hrishav Tandukar" userId="8cc6b617a3598b7e" providerId="LiveId" clId="{A5186C6B-E423-44F4-92E7-CB166F3BFBB9}" dt="2022-04-16T16:54:38.228" v="6" actId="27636"/>
          <ac:spMkLst>
            <pc:docMk/>
            <pc:sldMk cId="1316586664" sldId="454"/>
            <ac:spMk id="3" creationId="{00000000-0000-0000-0000-000000000000}"/>
          </ac:spMkLst>
        </pc:spChg>
      </pc:sldChg>
      <pc:sldChg chg="modAnim">
        <pc:chgData name="Hrishav Tandukar" userId="8cc6b617a3598b7e" providerId="LiveId" clId="{A5186C6B-E423-44F4-92E7-CB166F3BFBB9}" dt="2022-04-17T00:28:39.061" v="167"/>
        <pc:sldMkLst>
          <pc:docMk/>
          <pc:sldMk cId="1038050612" sldId="457"/>
        </pc:sldMkLst>
      </pc:sldChg>
      <pc:sldChg chg="modSp mod">
        <pc:chgData name="Hrishav Tandukar" userId="8cc6b617a3598b7e" providerId="LiveId" clId="{A5186C6B-E423-44F4-92E7-CB166F3BFBB9}" dt="2022-04-16T16:54:38.200" v="2" actId="27636"/>
        <pc:sldMkLst>
          <pc:docMk/>
          <pc:sldMk cId="362901212" sldId="461"/>
        </pc:sldMkLst>
        <pc:spChg chg="mod">
          <ac:chgData name="Hrishav Tandukar" userId="8cc6b617a3598b7e" providerId="LiveId" clId="{A5186C6B-E423-44F4-92E7-CB166F3BFBB9}" dt="2022-04-16T16:54:38.200" v="2" actId="27636"/>
          <ac:spMkLst>
            <pc:docMk/>
            <pc:sldMk cId="362901212" sldId="461"/>
            <ac:spMk id="2" creationId="{00000000-0000-0000-0000-000000000000}"/>
          </ac:spMkLst>
        </pc:spChg>
      </pc:sldChg>
      <pc:sldChg chg="modAnim">
        <pc:chgData name="Hrishav Tandukar" userId="8cc6b617a3598b7e" providerId="LiveId" clId="{A5186C6B-E423-44F4-92E7-CB166F3BFBB9}" dt="2022-04-16T23:39:07.284" v="10"/>
        <pc:sldMkLst>
          <pc:docMk/>
          <pc:sldMk cId="1736899543" sldId="462"/>
        </pc:sldMkLst>
      </pc:sldChg>
      <pc:sldChg chg="modAnim">
        <pc:chgData name="Hrishav Tandukar" userId="8cc6b617a3598b7e" providerId="LiveId" clId="{A5186C6B-E423-44F4-92E7-CB166F3BFBB9}" dt="2022-04-16T23:39:57.853" v="12"/>
        <pc:sldMkLst>
          <pc:docMk/>
          <pc:sldMk cId="3349902602" sldId="463"/>
        </pc:sldMkLst>
      </pc:sldChg>
      <pc:sldChg chg="modAnim">
        <pc:chgData name="Hrishav Tandukar" userId="8cc6b617a3598b7e" providerId="LiveId" clId="{A5186C6B-E423-44F4-92E7-CB166F3BFBB9}" dt="2022-04-16T23:40:01.364" v="13"/>
        <pc:sldMkLst>
          <pc:docMk/>
          <pc:sldMk cId="462929393" sldId="464"/>
        </pc:sldMkLst>
      </pc:sldChg>
      <pc:sldChg chg="modAnim">
        <pc:chgData name="Hrishav Tandukar" userId="8cc6b617a3598b7e" providerId="LiveId" clId="{A5186C6B-E423-44F4-92E7-CB166F3BFBB9}" dt="2022-04-16T23:58:58.262" v="85"/>
        <pc:sldMkLst>
          <pc:docMk/>
          <pc:sldMk cId="1220832318" sldId="465"/>
        </pc:sldMkLst>
      </pc:sldChg>
      <pc:sldChg chg="modAnim">
        <pc:chgData name="Hrishav Tandukar" userId="8cc6b617a3598b7e" providerId="LiveId" clId="{A5186C6B-E423-44F4-92E7-CB166F3BFBB9}" dt="2022-04-16T23:59:45.738" v="87"/>
        <pc:sldMkLst>
          <pc:docMk/>
          <pc:sldMk cId="3297330655" sldId="466"/>
        </pc:sldMkLst>
      </pc:sldChg>
      <pc:sldChg chg="modAnim">
        <pc:chgData name="Hrishav Tandukar" userId="8cc6b617a3598b7e" providerId="LiveId" clId="{A5186C6B-E423-44F4-92E7-CB166F3BFBB9}" dt="2022-04-16T23:59:36.844" v="86"/>
        <pc:sldMkLst>
          <pc:docMk/>
          <pc:sldMk cId="1366632900" sldId="467"/>
        </pc:sldMkLst>
      </pc:sldChg>
      <pc:sldChg chg="modAnim">
        <pc:chgData name="Hrishav Tandukar" userId="8cc6b617a3598b7e" providerId="LiveId" clId="{A5186C6B-E423-44F4-92E7-CB166F3BFBB9}" dt="2022-04-17T00:01:47.578" v="89"/>
        <pc:sldMkLst>
          <pc:docMk/>
          <pc:sldMk cId="2474984300" sldId="468"/>
        </pc:sldMkLst>
      </pc:sldChg>
      <pc:sldChg chg="modSp mod modAnim modNotesTx">
        <pc:chgData name="Hrishav Tandukar" userId="8cc6b617a3598b7e" providerId="LiveId" clId="{A5186C6B-E423-44F4-92E7-CB166F3BFBB9}" dt="2022-04-17T00:21:44.748" v="114"/>
        <pc:sldMkLst>
          <pc:docMk/>
          <pc:sldMk cId="4071457945" sldId="471"/>
        </pc:sldMkLst>
        <pc:spChg chg="mod">
          <ac:chgData name="Hrishav Tandukar" userId="8cc6b617a3598b7e" providerId="LiveId" clId="{A5186C6B-E423-44F4-92E7-CB166F3BFBB9}" dt="2022-04-17T00:20:39.653" v="111" actId="20577"/>
          <ac:spMkLst>
            <pc:docMk/>
            <pc:sldMk cId="4071457945" sldId="471"/>
            <ac:spMk id="3" creationId="{00000000-0000-0000-0000-000000000000}"/>
          </ac:spMkLst>
        </pc:spChg>
        <pc:spChg chg="mod">
          <ac:chgData name="Hrishav Tandukar" userId="8cc6b617a3598b7e" providerId="LiveId" clId="{A5186C6B-E423-44F4-92E7-CB166F3BFBB9}" dt="2022-04-17T00:19:36.123" v="95" actId="1076"/>
          <ac:spMkLst>
            <pc:docMk/>
            <pc:sldMk cId="4071457945" sldId="471"/>
            <ac:spMk id="7" creationId="{00000000-0000-0000-0000-000000000000}"/>
          </ac:spMkLst>
        </pc:spChg>
        <pc:grpChg chg="mod">
          <ac:chgData name="Hrishav Tandukar" userId="8cc6b617a3598b7e" providerId="LiveId" clId="{A5186C6B-E423-44F4-92E7-CB166F3BFBB9}" dt="2022-04-17T00:20:46.316" v="112" actId="1076"/>
          <ac:grpSpMkLst>
            <pc:docMk/>
            <pc:sldMk cId="4071457945" sldId="471"/>
            <ac:grpSpMk id="26" creationId="{00000000-0000-0000-0000-000000000000}"/>
          </ac:grpSpMkLst>
        </pc:grpChg>
        <pc:cxnChg chg="mod">
          <ac:chgData name="Hrishav Tandukar" userId="8cc6b617a3598b7e" providerId="LiveId" clId="{A5186C6B-E423-44F4-92E7-CB166F3BFBB9}" dt="2022-04-17T00:20:22.452" v="107" actId="14100"/>
          <ac:cxnSpMkLst>
            <pc:docMk/>
            <pc:sldMk cId="4071457945" sldId="471"/>
            <ac:cxnSpMk id="12" creationId="{00000000-0000-0000-0000-000000000000}"/>
          </ac:cxnSpMkLst>
        </pc:cxnChg>
      </pc:sldChg>
      <pc:sldChg chg="modSp mod modAnim">
        <pc:chgData name="Hrishav Tandukar" userId="8cc6b617a3598b7e" providerId="LiveId" clId="{A5186C6B-E423-44F4-92E7-CB166F3BFBB9}" dt="2022-04-17T00:23:45.653" v="142" actId="1076"/>
        <pc:sldMkLst>
          <pc:docMk/>
          <pc:sldMk cId="3225554989" sldId="472"/>
        </pc:sldMkLst>
        <pc:spChg chg="mod">
          <ac:chgData name="Hrishav Tandukar" userId="8cc6b617a3598b7e" providerId="LiveId" clId="{A5186C6B-E423-44F4-92E7-CB166F3BFBB9}" dt="2022-04-17T00:22:02.980" v="119" actId="27636"/>
          <ac:spMkLst>
            <pc:docMk/>
            <pc:sldMk cId="3225554989" sldId="472"/>
            <ac:spMk id="3" creationId="{00000000-0000-0000-0000-000000000000}"/>
          </ac:spMkLst>
        </pc:spChg>
        <pc:spChg chg="mod">
          <ac:chgData name="Hrishav Tandukar" userId="8cc6b617a3598b7e" providerId="LiveId" clId="{A5186C6B-E423-44F4-92E7-CB166F3BFBB9}" dt="2022-04-17T00:22:18.749" v="122" actId="1076"/>
          <ac:spMkLst>
            <pc:docMk/>
            <pc:sldMk cId="3225554989" sldId="472"/>
            <ac:spMk id="7" creationId="{00000000-0000-0000-0000-000000000000}"/>
          </ac:spMkLst>
        </pc:spChg>
        <pc:grpChg chg="mod">
          <ac:chgData name="Hrishav Tandukar" userId="8cc6b617a3598b7e" providerId="LiveId" clId="{A5186C6B-E423-44F4-92E7-CB166F3BFBB9}" dt="2022-04-17T00:23:45.653" v="142" actId="1076"/>
          <ac:grpSpMkLst>
            <pc:docMk/>
            <pc:sldMk cId="3225554989" sldId="472"/>
            <ac:grpSpMk id="25" creationId="{00000000-0000-0000-0000-000000000000}"/>
          </ac:grpSpMkLst>
        </pc:grpChg>
        <pc:cxnChg chg="mod">
          <ac:chgData name="Hrishav Tandukar" userId="8cc6b617a3598b7e" providerId="LiveId" clId="{A5186C6B-E423-44F4-92E7-CB166F3BFBB9}" dt="2022-04-17T00:22:18.749" v="122" actId="1076"/>
          <ac:cxnSpMkLst>
            <pc:docMk/>
            <pc:sldMk cId="3225554989" sldId="472"/>
            <ac:cxnSpMk id="12" creationId="{00000000-0000-0000-0000-000000000000}"/>
          </ac:cxnSpMkLst>
        </pc:cxnChg>
        <pc:cxnChg chg="mod">
          <ac:chgData name="Hrishav Tandukar" userId="8cc6b617a3598b7e" providerId="LiveId" clId="{A5186C6B-E423-44F4-92E7-CB166F3BFBB9}" dt="2022-04-17T00:23:36.038" v="141" actId="14100"/>
          <ac:cxnSpMkLst>
            <pc:docMk/>
            <pc:sldMk cId="3225554989" sldId="472"/>
            <ac:cxnSpMk id="16" creationId="{00000000-0000-0000-0000-000000000000}"/>
          </ac:cxnSpMkLst>
        </pc:cxnChg>
        <pc:cxnChg chg="mod">
          <ac:chgData name="Hrishav Tandukar" userId="8cc6b617a3598b7e" providerId="LiveId" clId="{A5186C6B-E423-44F4-92E7-CB166F3BFBB9}" dt="2022-04-17T00:23:20.709" v="139" actId="14100"/>
          <ac:cxnSpMkLst>
            <pc:docMk/>
            <pc:sldMk cId="3225554989" sldId="472"/>
            <ac:cxnSpMk id="24" creationId="{00000000-0000-0000-0000-000000000000}"/>
          </ac:cxnSpMkLst>
        </pc:cxnChg>
      </pc:sldChg>
      <pc:sldChg chg="addSp delSp modSp mod modAnim">
        <pc:chgData name="Hrishav Tandukar" userId="8cc6b617a3598b7e" providerId="LiveId" clId="{A5186C6B-E423-44F4-92E7-CB166F3BFBB9}" dt="2022-04-17T00:25:12.014" v="156" actId="1076"/>
        <pc:sldMkLst>
          <pc:docMk/>
          <pc:sldMk cId="3474905434" sldId="473"/>
        </pc:sldMkLst>
        <pc:spChg chg="mod">
          <ac:chgData name="Hrishav Tandukar" userId="8cc6b617a3598b7e" providerId="LiveId" clId="{A5186C6B-E423-44F4-92E7-CB166F3BFBB9}" dt="2022-04-17T00:24:33.837" v="149" actId="20577"/>
          <ac:spMkLst>
            <pc:docMk/>
            <pc:sldMk cId="3474905434" sldId="473"/>
            <ac:spMk id="3" creationId="{00000000-0000-0000-0000-000000000000}"/>
          </ac:spMkLst>
        </pc:spChg>
        <pc:spChg chg="mod">
          <ac:chgData name="Hrishav Tandukar" userId="8cc6b617a3598b7e" providerId="LiveId" clId="{A5186C6B-E423-44F4-92E7-CB166F3BFBB9}" dt="2022-04-17T00:24:53.877" v="153"/>
          <ac:spMkLst>
            <pc:docMk/>
            <pc:sldMk cId="3474905434" sldId="473"/>
            <ac:spMk id="20" creationId="{EB140038-901D-4B8C-B526-23C6F9FDDBBC}"/>
          </ac:spMkLst>
        </pc:spChg>
        <pc:spChg chg="mod">
          <ac:chgData name="Hrishav Tandukar" userId="8cc6b617a3598b7e" providerId="LiveId" clId="{A5186C6B-E423-44F4-92E7-CB166F3BFBB9}" dt="2022-04-17T00:25:06.514" v="155"/>
          <ac:spMkLst>
            <pc:docMk/>
            <pc:sldMk cId="3474905434" sldId="473"/>
            <ac:spMk id="23" creationId="{92E5BF03-C562-4E40-AC94-47ABDCBFFB3C}"/>
          </ac:spMkLst>
        </pc:spChg>
        <pc:grpChg chg="add mod">
          <ac:chgData name="Hrishav Tandukar" userId="8cc6b617a3598b7e" providerId="LiveId" clId="{A5186C6B-E423-44F4-92E7-CB166F3BFBB9}" dt="2022-04-17T00:25:00.710" v="154" actId="1076"/>
          <ac:grpSpMkLst>
            <pc:docMk/>
            <pc:sldMk cId="3474905434" sldId="473"/>
            <ac:grpSpMk id="19" creationId="{68F797BA-3DEB-4160-9973-53E8CEBAB45E}"/>
          </ac:grpSpMkLst>
        </pc:grpChg>
        <pc:grpChg chg="add mod">
          <ac:chgData name="Hrishav Tandukar" userId="8cc6b617a3598b7e" providerId="LiveId" clId="{A5186C6B-E423-44F4-92E7-CB166F3BFBB9}" dt="2022-04-17T00:25:12.014" v="156" actId="1076"/>
          <ac:grpSpMkLst>
            <pc:docMk/>
            <pc:sldMk cId="3474905434" sldId="473"/>
            <ac:grpSpMk id="22" creationId="{C4340D38-4085-40D6-A9E3-859BA3E086CA}"/>
          </ac:grpSpMkLst>
        </pc:grpChg>
        <pc:grpChg chg="del">
          <ac:chgData name="Hrishav Tandukar" userId="8cc6b617a3598b7e" providerId="LiveId" clId="{A5186C6B-E423-44F4-92E7-CB166F3BFBB9}" dt="2022-04-17T00:24:45.656" v="152" actId="478"/>
          <ac:grpSpMkLst>
            <pc:docMk/>
            <pc:sldMk cId="3474905434" sldId="473"/>
            <ac:grpSpMk id="25" creationId="{00000000-0000-0000-0000-000000000000}"/>
          </ac:grpSpMkLst>
        </pc:grpChg>
        <pc:grpChg chg="del">
          <ac:chgData name="Hrishav Tandukar" userId="8cc6b617a3598b7e" providerId="LiveId" clId="{A5186C6B-E423-44F4-92E7-CB166F3BFBB9}" dt="2022-04-17T00:24:44.465" v="151" actId="478"/>
          <ac:grpSpMkLst>
            <pc:docMk/>
            <pc:sldMk cId="3474905434" sldId="473"/>
            <ac:grpSpMk id="26" creationId="{00000000-0000-0000-0000-000000000000}"/>
          </ac:grpSpMkLst>
        </pc:grpChg>
        <pc:grpChg chg="mod">
          <ac:chgData name="Hrishav Tandukar" userId="8cc6b617a3598b7e" providerId="LiveId" clId="{A5186C6B-E423-44F4-92E7-CB166F3BFBB9}" dt="2022-04-17T00:24:39.325" v="150" actId="1076"/>
          <ac:grpSpMkLst>
            <pc:docMk/>
            <pc:sldMk cId="3474905434" sldId="473"/>
            <ac:grpSpMk id="36" creationId="{00000000-0000-0000-0000-000000000000}"/>
          </ac:grpSpMkLst>
        </pc:grpChg>
        <pc:cxnChg chg="mod">
          <ac:chgData name="Hrishav Tandukar" userId="8cc6b617a3598b7e" providerId="LiveId" clId="{A5186C6B-E423-44F4-92E7-CB166F3BFBB9}" dt="2022-04-17T00:24:44.465" v="151" actId="478"/>
          <ac:cxnSpMkLst>
            <pc:docMk/>
            <pc:sldMk cId="3474905434" sldId="473"/>
            <ac:cxnSpMk id="12" creationId="{00000000-0000-0000-0000-000000000000}"/>
          </ac:cxnSpMkLst>
        </pc:cxnChg>
        <pc:cxnChg chg="mod">
          <ac:chgData name="Hrishav Tandukar" userId="8cc6b617a3598b7e" providerId="LiveId" clId="{A5186C6B-E423-44F4-92E7-CB166F3BFBB9}" dt="2022-04-17T00:24:45.656" v="152" actId="478"/>
          <ac:cxnSpMkLst>
            <pc:docMk/>
            <pc:sldMk cId="3474905434" sldId="473"/>
            <ac:cxnSpMk id="16" creationId="{00000000-0000-0000-0000-000000000000}"/>
          </ac:cxnSpMkLst>
        </pc:cxnChg>
        <pc:cxnChg chg="mod">
          <ac:chgData name="Hrishav Tandukar" userId="8cc6b617a3598b7e" providerId="LiveId" clId="{A5186C6B-E423-44F4-92E7-CB166F3BFBB9}" dt="2022-04-17T00:24:53.877" v="153"/>
          <ac:cxnSpMkLst>
            <pc:docMk/>
            <pc:sldMk cId="3474905434" sldId="473"/>
            <ac:cxnSpMk id="21" creationId="{3C60B039-5A54-49D4-8FDA-D6AA8A3F13A4}"/>
          </ac:cxnSpMkLst>
        </pc:cxnChg>
        <pc:cxnChg chg="mod">
          <ac:chgData name="Hrishav Tandukar" userId="8cc6b617a3598b7e" providerId="LiveId" clId="{A5186C6B-E423-44F4-92E7-CB166F3BFBB9}" dt="2022-04-17T00:24:45.656" v="152" actId="478"/>
          <ac:cxnSpMkLst>
            <pc:docMk/>
            <pc:sldMk cId="3474905434" sldId="473"/>
            <ac:cxnSpMk id="24" creationId="{00000000-0000-0000-0000-000000000000}"/>
          </ac:cxnSpMkLst>
        </pc:cxnChg>
        <pc:cxnChg chg="mod">
          <ac:chgData name="Hrishav Tandukar" userId="8cc6b617a3598b7e" providerId="LiveId" clId="{A5186C6B-E423-44F4-92E7-CB166F3BFBB9}" dt="2022-04-17T00:25:06.514" v="155"/>
          <ac:cxnSpMkLst>
            <pc:docMk/>
            <pc:sldMk cId="3474905434" sldId="473"/>
            <ac:cxnSpMk id="28" creationId="{72FE86CE-129D-4CFF-9556-2655AACF8F08}"/>
          </ac:cxnSpMkLst>
        </pc:cxnChg>
        <pc:cxnChg chg="mod">
          <ac:chgData name="Hrishav Tandukar" userId="8cc6b617a3598b7e" providerId="LiveId" clId="{A5186C6B-E423-44F4-92E7-CB166F3BFBB9}" dt="2022-04-17T00:25:06.514" v="155"/>
          <ac:cxnSpMkLst>
            <pc:docMk/>
            <pc:sldMk cId="3474905434" sldId="473"/>
            <ac:cxnSpMk id="30" creationId="{09E89CC1-FB59-4427-81E5-2409BA935A13}"/>
          </ac:cxnSpMkLst>
        </pc:cxnChg>
      </pc:sldChg>
      <pc:sldChg chg="modSp mod modAnim">
        <pc:chgData name="Hrishav Tandukar" userId="8cc6b617a3598b7e" providerId="LiveId" clId="{A5186C6B-E423-44F4-92E7-CB166F3BFBB9}" dt="2022-04-17T00:27:16.727" v="159"/>
        <pc:sldMkLst>
          <pc:docMk/>
          <pc:sldMk cId="2767663371" sldId="475"/>
        </pc:sldMkLst>
        <pc:spChg chg="mod">
          <ac:chgData name="Hrishav Tandukar" userId="8cc6b617a3598b7e" providerId="LiveId" clId="{A5186C6B-E423-44F4-92E7-CB166F3BFBB9}" dt="2022-04-16T16:54:38.215" v="5" actId="27636"/>
          <ac:spMkLst>
            <pc:docMk/>
            <pc:sldMk cId="2767663371" sldId="475"/>
            <ac:spMk id="2" creationId="{00000000-0000-0000-0000-000000000000}"/>
          </ac:spMkLst>
        </pc:spChg>
      </pc:sldChg>
      <pc:sldChg chg="modSp mod modAnim">
        <pc:chgData name="Hrishav Tandukar" userId="8cc6b617a3598b7e" providerId="LiveId" clId="{A5186C6B-E423-44F4-92E7-CB166F3BFBB9}" dt="2022-04-17T00:27:10.780" v="158"/>
        <pc:sldMkLst>
          <pc:docMk/>
          <pc:sldMk cId="1093870034" sldId="476"/>
        </pc:sldMkLst>
        <pc:spChg chg="mod">
          <ac:chgData name="Hrishav Tandukar" userId="8cc6b617a3598b7e" providerId="LiveId" clId="{A5186C6B-E423-44F4-92E7-CB166F3BFBB9}" dt="2022-04-16T16:54:38.211" v="4" actId="27636"/>
          <ac:spMkLst>
            <pc:docMk/>
            <pc:sldMk cId="1093870034" sldId="476"/>
            <ac:spMk id="2" creationId="{00000000-0000-0000-0000-000000000000}"/>
          </ac:spMkLst>
        </pc:spChg>
      </pc:sldChg>
      <pc:sldChg chg="modSp mod modAnim">
        <pc:chgData name="Hrishav Tandukar" userId="8cc6b617a3598b7e" providerId="LiveId" clId="{A5186C6B-E423-44F4-92E7-CB166F3BFBB9}" dt="2022-04-17T00:27:02.152" v="157"/>
        <pc:sldMkLst>
          <pc:docMk/>
          <pc:sldMk cId="1086065958" sldId="477"/>
        </pc:sldMkLst>
        <pc:spChg chg="mod">
          <ac:chgData name="Hrishav Tandukar" userId="8cc6b617a3598b7e" providerId="LiveId" clId="{A5186C6B-E423-44F4-92E7-CB166F3BFBB9}" dt="2022-04-16T16:54:38.206" v="3" actId="27636"/>
          <ac:spMkLst>
            <pc:docMk/>
            <pc:sldMk cId="1086065958" sldId="477"/>
            <ac:spMk id="2" creationId="{00000000-0000-0000-0000-000000000000}"/>
          </ac:spMkLst>
        </pc:spChg>
      </pc:sldChg>
      <pc:sldChg chg="modSp mod modAnim">
        <pc:chgData name="Hrishav Tandukar" userId="8cc6b617a3598b7e" providerId="LiveId" clId="{A5186C6B-E423-44F4-92E7-CB166F3BFBB9}" dt="2022-04-17T00:27:58.379" v="161"/>
        <pc:sldMkLst>
          <pc:docMk/>
          <pc:sldMk cId="7684327" sldId="478"/>
        </pc:sldMkLst>
        <pc:spChg chg="mod">
          <ac:chgData name="Hrishav Tandukar" userId="8cc6b617a3598b7e" providerId="LiveId" clId="{A5186C6B-E423-44F4-92E7-CB166F3BFBB9}" dt="2022-04-16T16:54:38.237" v="7" actId="27636"/>
          <ac:spMkLst>
            <pc:docMk/>
            <pc:sldMk cId="7684327" sldId="478"/>
            <ac:spMk id="3" creationId="{00000000-0000-0000-0000-000000000000}"/>
          </ac:spMkLst>
        </pc:spChg>
        <pc:grpChg chg="mod">
          <ac:chgData name="Hrishav Tandukar" userId="8cc6b617a3598b7e" providerId="LiveId" clId="{A5186C6B-E423-44F4-92E7-CB166F3BFBB9}" dt="2022-04-17T00:27:55.045" v="160" actId="1076"/>
          <ac:grpSpMkLst>
            <pc:docMk/>
            <pc:sldMk cId="7684327" sldId="478"/>
            <ac:grpSpMk id="9" creationId="{00000000-0000-0000-0000-000000000000}"/>
          </ac:grpSpMkLst>
        </pc:grpChg>
      </pc:sldChg>
      <pc:sldChg chg="modSp mod modAnim">
        <pc:chgData name="Hrishav Tandukar" userId="8cc6b617a3598b7e" providerId="LiveId" clId="{A5186C6B-E423-44F4-92E7-CB166F3BFBB9}" dt="2022-04-17T00:28:10.011" v="164"/>
        <pc:sldMkLst>
          <pc:docMk/>
          <pc:sldMk cId="1861133572" sldId="479"/>
        </pc:sldMkLst>
        <pc:spChg chg="mod">
          <ac:chgData name="Hrishav Tandukar" userId="8cc6b617a3598b7e" providerId="LiveId" clId="{A5186C6B-E423-44F4-92E7-CB166F3BFBB9}" dt="2022-04-16T16:54:38.247" v="8" actId="27636"/>
          <ac:spMkLst>
            <pc:docMk/>
            <pc:sldMk cId="1861133572" sldId="479"/>
            <ac:spMk id="3" creationId="{00000000-0000-0000-0000-000000000000}"/>
          </ac:spMkLst>
        </pc:spChg>
        <pc:grpChg chg="mod">
          <ac:chgData name="Hrishav Tandukar" userId="8cc6b617a3598b7e" providerId="LiveId" clId="{A5186C6B-E423-44F4-92E7-CB166F3BFBB9}" dt="2022-04-17T00:28:06.462" v="162" actId="1076"/>
          <ac:grpSpMkLst>
            <pc:docMk/>
            <pc:sldMk cId="1861133572" sldId="479"/>
            <ac:grpSpMk id="9" creationId="{00000000-0000-0000-0000-000000000000}"/>
          </ac:grpSpMkLst>
        </pc:grpChg>
        <pc:grpChg chg="mod">
          <ac:chgData name="Hrishav Tandukar" userId="8cc6b617a3598b7e" providerId="LiveId" clId="{A5186C6B-E423-44F4-92E7-CB166F3BFBB9}" dt="2022-04-17T00:28:06.462" v="162" actId="1076"/>
          <ac:grpSpMkLst>
            <pc:docMk/>
            <pc:sldMk cId="1861133572" sldId="479"/>
            <ac:grpSpMk id="10" creationId="{00000000-0000-0000-0000-000000000000}"/>
          </ac:grpSpMkLst>
        </pc:grpChg>
      </pc:sldChg>
      <pc:sldChg chg="modAnim">
        <pc:chgData name="Hrishav Tandukar" userId="8cc6b617a3598b7e" providerId="LiveId" clId="{A5186C6B-E423-44F4-92E7-CB166F3BFBB9}" dt="2022-04-17T00:28:22.842" v="165"/>
        <pc:sldMkLst>
          <pc:docMk/>
          <pc:sldMk cId="1359625290" sldId="4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4F211-9F52-4E64-9579-5CEB8964D9F2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B3C8A-B589-4A75-8BD3-6ECA9D42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438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1pPr>
    <a:lvl2pPr marL="307218" algn="l" defTabSz="614438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2pPr>
    <a:lvl3pPr marL="614438" algn="l" defTabSz="614438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3pPr>
    <a:lvl4pPr marL="921656" algn="l" defTabSz="614438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4pPr>
    <a:lvl5pPr marL="1228876" algn="l" defTabSz="614438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5pPr>
    <a:lvl6pPr marL="1536094" algn="l" defTabSz="614438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6pPr>
    <a:lvl7pPr marL="1843312" algn="l" defTabSz="614438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7pPr>
    <a:lvl8pPr marL="2150531" algn="l" defTabSz="614438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8pPr>
    <a:lvl9pPr marL="2457750" algn="l" defTabSz="614438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685800"/>
            <a:ext cx="857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B3C8A-B589-4A75-8BD3-6ECA9D42B1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Encapsulation = data hiding - make data inaccessible if certain data are not needed</a:t>
            </a:r>
          </a:p>
          <a:p>
            <a:r>
              <a:rPr lang="en-US" dirty="0"/>
              <a:t>Abstraction = hiding the implementation/unrequired details</a:t>
            </a:r>
          </a:p>
          <a:p>
            <a:r>
              <a:rPr lang="en-US" dirty="0"/>
              <a:t>Inheritance = parent class of properties child class maa inherit </a:t>
            </a:r>
            <a:r>
              <a:rPr lang="en-US" dirty="0" err="1"/>
              <a:t>garne</a:t>
            </a:r>
            <a:endParaRPr lang="en-US" dirty="0"/>
          </a:p>
          <a:p>
            <a:r>
              <a:rPr lang="en-US" dirty="0"/>
              <a:t>Polymorphism = overloading and overriding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B3C8A-B589-4A75-8BD3-6ECA9D42B1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= blueprint for creating an object</a:t>
            </a:r>
          </a:p>
          <a:p>
            <a:r>
              <a:rPr lang="en-US" dirty="0"/>
              <a:t>Instance of class =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B3C8A-B589-4A75-8BD3-6ECA9D42B1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self is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used to represent the instance of the class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With this keyword, you can access the attributes and methods of the class in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B3C8A-B589-4A75-8BD3-6ECA9D42B1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A2D2-6391-4BAB-9928-083511536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98594"/>
            <a:ext cx="6858000" cy="1524846"/>
          </a:xfrm>
        </p:spPr>
        <p:txBody>
          <a:bodyPr anchor="b"/>
          <a:lstStyle>
            <a:lvl1pPr algn="ctr"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39FD-1E9E-477A-8F95-D927DC346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169160"/>
            <a:ext cx="6858000" cy="635000"/>
          </a:xfrm>
        </p:spPr>
        <p:txBody>
          <a:bodyPr anchor="ctr"/>
          <a:lstStyle>
            <a:lvl1pPr marL="0" indent="0" algn="ctr">
              <a:buNone/>
              <a:defRPr sz="1280" b="0"/>
            </a:lvl1pPr>
            <a:lvl2pPr marL="243810" indent="0" algn="ctr">
              <a:buNone/>
              <a:defRPr sz="1067"/>
            </a:lvl2pPr>
            <a:lvl3pPr marL="487620" indent="0" algn="ctr">
              <a:buNone/>
              <a:defRPr sz="960"/>
            </a:lvl3pPr>
            <a:lvl4pPr marL="731428" indent="0" algn="ctr">
              <a:buNone/>
              <a:defRPr sz="853"/>
            </a:lvl4pPr>
            <a:lvl5pPr marL="975238" indent="0" algn="ctr">
              <a:buNone/>
              <a:defRPr sz="853"/>
            </a:lvl5pPr>
            <a:lvl6pPr marL="1219048" indent="0" algn="ctr">
              <a:buNone/>
              <a:defRPr sz="853"/>
            </a:lvl6pPr>
            <a:lvl7pPr marL="1462857" indent="0" algn="ctr">
              <a:buNone/>
              <a:defRPr sz="853"/>
            </a:lvl7pPr>
            <a:lvl8pPr marL="1706666" indent="0" algn="ctr">
              <a:buNone/>
              <a:defRPr sz="853"/>
            </a:lvl8pPr>
            <a:lvl9pPr marL="1950476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410BE6-6051-4AFE-AFF4-7999E7C01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21920"/>
            <a:ext cx="484217" cy="2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FD17-469E-4118-ADD9-06E1099F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960"/>
            </a:lvl1pPr>
            <a:lvl2pPr>
              <a:defRPr sz="960"/>
            </a:lvl2pPr>
            <a:lvl3pPr>
              <a:defRPr sz="853"/>
            </a:lvl3pPr>
            <a:lvl4pPr>
              <a:defRPr sz="747"/>
            </a:lvl4pPr>
            <a:lvl5pPr>
              <a:defRPr sz="64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C36284E-61B8-4122-AC1E-B572CA9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EAAF1BC-6013-400C-9DAD-E7AF9B1E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1F577-9F9F-4B09-A133-EA32711DD0F3}" type="datetime3">
              <a:rPr lang="en-US" smtClean="0"/>
              <a:t>29 July 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B752B5-CA32-4586-87B7-D395212F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A83CF9-4AC0-4B22-9BF9-06F3511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4F9D62-346B-4C18-9220-CB0440DC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C907-33B4-46EC-AAC4-6F658682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B1A6-0C8E-4105-964F-1C328EE8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77BD9-197B-4D7A-929C-6E390622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52B5-3CDE-45DC-9AA6-8BD3095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ED51-8487-43ED-A7D6-31D5387F46FC}" type="datetime3">
              <a:rPr lang="en-US" smtClean="0"/>
              <a:t>29 July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F136-63B3-4D75-81E7-306359B3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3160-1A5B-40FF-95F9-F31E1A94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03C550-4AAA-433F-ABFC-4FBE78E9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9E9-C129-4971-BC48-5F382D7A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94735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5D42-7564-4395-98BF-D079B6BC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10" indent="0">
              <a:buNone/>
              <a:defRPr sz="1067" b="1"/>
            </a:lvl2pPr>
            <a:lvl3pPr marL="487620" indent="0">
              <a:buNone/>
              <a:defRPr sz="960" b="1"/>
            </a:lvl3pPr>
            <a:lvl4pPr marL="731428" indent="0">
              <a:buNone/>
              <a:defRPr sz="853" b="1"/>
            </a:lvl4pPr>
            <a:lvl5pPr marL="975238" indent="0">
              <a:buNone/>
              <a:defRPr sz="853" b="1"/>
            </a:lvl5pPr>
            <a:lvl6pPr marL="1219048" indent="0">
              <a:buNone/>
              <a:defRPr sz="853" b="1"/>
            </a:lvl6pPr>
            <a:lvl7pPr marL="1462857" indent="0">
              <a:buNone/>
              <a:defRPr sz="853" b="1"/>
            </a:lvl7pPr>
            <a:lvl8pPr marL="1706666" indent="0">
              <a:buNone/>
              <a:defRPr sz="853" b="1"/>
            </a:lvl8pPr>
            <a:lvl9pPr marL="1950476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7EC2-2354-477D-81D5-54385055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FA876-B639-4A8D-A36D-7DCA779F1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10" indent="0">
              <a:buNone/>
              <a:defRPr sz="1067" b="1"/>
            </a:lvl2pPr>
            <a:lvl3pPr marL="487620" indent="0">
              <a:buNone/>
              <a:defRPr sz="960" b="1"/>
            </a:lvl3pPr>
            <a:lvl4pPr marL="731428" indent="0">
              <a:buNone/>
              <a:defRPr sz="853" b="1"/>
            </a:lvl4pPr>
            <a:lvl5pPr marL="975238" indent="0">
              <a:buNone/>
              <a:defRPr sz="853" b="1"/>
            </a:lvl5pPr>
            <a:lvl6pPr marL="1219048" indent="0">
              <a:buNone/>
              <a:defRPr sz="853" b="1"/>
            </a:lvl6pPr>
            <a:lvl7pPr marL="1462857" indent="0">
              <a:buNone/>
              <a:defRPr sz="853" b="1"/>
            </a:lvl7pPr>
            <a:lvl8pPr marL="1706666" indent="0">
              <a:buNone/>
              <a:defRPr sz="853" b="1"/>
            </a:lvl8pPr>
            <a:lvl9pPr marL="1950476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F7B0-D3D0-42B6-81CF-5757F4D3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615A3-E928-4C1D-ABA2-3B9001C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5FF1-270A-4D89-854C-959EA278F035}" type="datetime3">
              <a:rPr lang="en-US" smtClean="0"/>
              <a:t>29 July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E4AD8-E42C-4977-A4C4-B55A99A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B9334-4219-408C-BDAC-398C81A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2D76B9-EE34-40B9-8A5B-1784B0F1D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63254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9FF3-783A-416D-9AFB-5F4E510B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4A02F-F19E-41CF-9DA4-C1210B9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BC4B-34F6-461E-A964-EC1B66E6D9BB}" type="datetime3">
              <a:rPr lang="en-US" smtClean="0"/>
              <a:t>29 July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A5FE-2FA6-44C4-9A46-09AE093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6CBF-F67B-4046-A493-6840DF9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A7E3D-9AEB-4048-B541-650EFEB6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4E404-D328-47EE-9B00-8AA3FABB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70DC-97F8-4BEB-B16E-182060346977}" type="datetime3">
              <a:rPr lang="en-US" smtClean="0"/>
              <a:t>29 July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642B-A5ED-4DE9-9A81-CCB2009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24F3-FD99-4B11-95C7-E4E5D2C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D2658E-508B-4B06-B686-DEF37D5A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80" y="831016"/>
            <a:ext cx="3542586" cy="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in Background Stripes" descr="A picture containing street, person, riding, lamp&#10;&#10;Description automatically generated">
            <a:extLst>
              <a:ext uri="{FF2B5EF4-FFF2-40B4-BE49-F238E27FC236}">
                <a16:creationId xmlns:a16="http://schemas.microsoft.com/office/drawing/2014/main" id="{15DF2449-310B-43C0-AA27-1EE3150895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914"/>
            <a:ext cx="9141714" cy="36566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E1C5E-2D11-4E4C-A035-C81BD21BF2BD}"/>
              </a:ext>
            </a:extLst>
          </p:cNvPr>
          <p:cNvSpPr/>
          <p:nvPr/>
        </p:nvSpPr>
        <p:spPr>
          <a:xfrm>
            <a:off x="-61657" y="-914"/>
            <a:ext cx="9077771" cy="36585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7000">
                <a:schemeClr val="bg1">
                  <a:alpha val="10000"/>
                </a:schemeClr>
              </a:gs>
              <a:gs pos="80000">
                <a:schemeClr val="bg1">
                  <a:alpha val="8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5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B8604-4AFF-4F0D-AB12-85D96567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74" y="133808"/>
            <a:ext cx="8385177" cy="706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D771-5FD7-49C1-8720-9AB6766E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54" y="921272"/>
            <a:ext cx="8381696" cy="2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0B47-8451-48EF-A92D-BFFD0A40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66263" y="3395726"/>
            <a:ext cx="10068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F3A9-CD6F-4A94-9E9D-1D4358A9D4EF}" type="datetime3">
              <a:rPr lang="en-US" smtClean="0"/>
              <a:t>29 July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D184-CB70-402F-849C-31C167A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7739" y="3390054"/>
            <a:ext cx="4298981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6632-8711-439A-9AD4-9C69CB29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002" y="3390054"/>
            <a:ext cx="51434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5C874A-C389-4997-BA68-DED38AFCCC4C}"/>
              </a:ext>
            </a:extLst>
          </p:cNvPr>
          <p:cNvGrpSpPr/>
          <p:nvPr/>
        </p:nvGrpSpPr>
        <p:grpSpPr>
          <a:xfrm>
            <a:off x="9016114" y="-914"/>
            <a:ext cx="125601" cy="3657600"/>
            <a:chOff x="12021484" y="-1714"/>
            <a:chExt cx="16746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C38C2-457F-493C-8AE6-3C8A20F341C1}"/>
                </a:ext>
              </a:extLst>
            </p:cNvPr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>
              <a:solidFill>
                <a:srgbClr val="232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397171-31CB-4C84-87E6-2B302AFD8D8B}"/>
                </a:ext>
              </a:extLst>
            </p:cNvPr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>
              <a:solidFill>
                <a:srgbClr val="DA18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</p:grp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125339-68CB-4ED5-8F65-BCC22B56B8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4" y="3382147"/>
            <a:ext cx="348409" cy="243718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576928-50DB-406D-A473-92B75A466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0" y="3373929"/>
            <a:ext cx="864283" cy="178766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7C2C4DC6-3C70-473B-BA77-2A76E65D8A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77" y="3382148"/>
            <a:ext cx="650775" cy="1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1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87620" rtl="0" eaLnBrk="1" latinLnBrk="0" hangingPunct="1">
        <a:lnSpc>
          <a:spcPct val="90000"/>
        </a:lnSpc>
        <a:spcBef>
          <a:spcPct val="0"/>
        </a:spcBef>
        <a:buNone/>
        <a:defRPr sz="234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04" indent="-121904" algn="l" defTabSz="48762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14" indent="-121904" algn="l" defTabSz="48762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24" indent="-121904" algn="l" defTabSz="48762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34" indent="-121904" algn="l" defTabSz="48762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143" indent="-121904" algn="l" defTabSz="48762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0952" indent="-121904" algn="l" defTabSz="48762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762" indent="-121904" algn="l" defTabSz="48762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572" indent="-121904" algn="l" defTabSz="48762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380" indent="-121904" algn="l" defTabSz="48762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2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10" algn="l" defTabSz="48762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20" algn="l" defTabSz="48762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28" algn="l" defTabSz="48762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38" algn="l" defTabSz="48762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048" algn="l" defTabSz="48762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857" algn="l" defTabSz="48762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666" algn="l" defTabSz="48762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476" algn="l" defTabSz="48762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" userDrawn="1">
          <p15:clr>
            <a:srgbClr val="F26B43"/>
          </p15:clr>
        </p15:guide>
        <p15:guide id="2" pos="5364" userDrawn="1">
          <p15:clr>
            <a:srgbClr val="F26B43"/>
          </p15:clr>
        </p15:guide>
        <p15:guide id="3" orient="horz" pos="2266" userDrawn="1">
          <p15:clr>
            <a:srgbClr val="F26B43"/>
          </p15:clr>
        </p15:guide>
        <p15:guide id="4" pos="54" userDrawn="1">
          <p15:clr>
            <a:srgbClr val="F26B43"/>
          </p15:clr>
        </p15:guide>
        <p15:guide id="5" pos="72" userDrawn="1">
          <p15:clr>
            <a:srgbClr val="F26B43"/>
          </p15:clr>
        </p15:guide>
        <p15:guide id="6" orient="horz" pos="77" userDrawn="1">
          <p15:clr>
            <a:srgbClr val="F26B43"/>
          </p15:clr>
        </p15:guide>
        <p15:guide id="7" orient="horz" pos="538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9" orient="horz" pos="2086" userDrawn="1">
          <p15:clr>
            <a:srgbClr val="F26B43"/>
          </p15:clr>
        </p15:guide>
        <p15:guide id="10" pos="5040" userDrawn="1">
          <p15:clr>
            <a:srgbClr val="F26B43"/>
          </p15:clr>
        </p15:guide>
        <p15:guide id="11" pos="4968" userDrawn="1">
          <p15:clr>
            <a:srgbClr val="F26B43"/>
          </p15:clr>
        </p15:guide>
        <p15:guide id="12" pos="4428" userDrawn="1">
          <p15:clr>
            <a:srgbClr val="F26B43"/>
          </p15:clr>
        </p15:guide>
        <p15:guide id="13" orient="horz" pos="2125" userDrawn="1">
          <p15:clr>
            <a:srgbClr val="F26B43"/>
          </p15:clr>
        </p15:guide>
        <p15:guide id="14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787" y="609600"/>
            <a:ext cx="5711662" cy="1304509"/>
          </a:xfrm>
        </p:spPr>
        <p:txBody>
          <a:bodyPr>
            <a:normAutofit/>
          </a:bodyPr>
          <a:lstStyle/>
          <a:p>
            <a:pPr algn="ctr"/>
            <a:r>
              <a:rPr lang="en-US" sz="3520" dirty="0"/>
              <a:t>Lecture 9:</a:t>
            </a:r>
            <a:br>
              <a:rPr lang="en-US" sz="3520" dirty="0"/>
            </a:br>
            <a:r>
              <a:rPr lang="en-US" sz="3520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494" y="2625983"/>
            <a:ext cx="5364480" cy="609600"/>
          </a:xfrm>
        </p:spPr>
        <p:txBody>
          <a:bodyPr/>
          <a:lstStyle/>
          <a:p>
            <a:pPr algn="r"/>
            <a:r>
              <a:rPr lang="en-US" dirty="0"/>
              <a:t>Dipendra Thapa</a:t>
            </a:r>
            <a:endParaRPr lang="en-US" cap="none" dirty="0"/>
          </a:p>
          <a:p>
            <a:pPr algn="r"/>
            <a:r>
              <a:rPr lang="en-US" cap="none"/>
              <a:t>Dipendra.Thapa@icp.</a:t>
            </a:r>
            <a:r>
              <a:rPr lang="en-US" cap="none" dirty="0"/>
              <a:t>edu.np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11637" y="3412737"/>
            <a:ext cx="3057053" cy="1314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0" dirty="0">
                <a:solidFill>
                  <a:schemeClr val="bg1">
                    <a:lumMod val="50000"/>
                  </a:schemeClr>
                </a:solidFill>
              </a:rPr>
              <a:t>CS4051 Fundamentals of Computing</a:t>
            </a:r>
          </a:p>
        </p:txBody>
      </p:sp>
    </p:spTree>
    <p:extLst>
      <p:ext uri="{BB962C8B-B14F-4D97-AF65-F5344CB8AC3E}">
        <p14:creationId xmlns:p14="http://schemas.microsoft.com/office/powerpoint/2010/main" val="12317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80" dirty="0"/>
              <a:t>A class is a definition of objects which share </a:t>
            </a:r>
            <a:r>
              <a:rPr lang="en-US" sz="1280" dirty="0">
                <a:solidFill>
                  <a:srgbClr val="FF0000"/>
                </a:solidFill>
              </a:rPr>
              <a:t>common structure</a:t>
            </a:r>
            <a:r>
              <a:rPr lang="en-US" sz="1280" dirty="0"/>
              <a:t>, </a:t>
            </a:r>
            <a:r>
              <a:rPr lang="en-US" sz="1280" dirty="0">
                <a:solidFill>
                  <a:srgbClr val="FF0000"/>
                </a:solidFill>
              </a:rPr>
              <a:t>properties</a:t>
            </a:r>
            <a:r>
              <a:rPr lang="en-US" sz="1280" dirty="0"/>
              <a:t> and </a:t>
            </a:r>
            <a:r>
              <a:rPr lang="en-US" sz="1280" dirty="0">
                <a:solidFill>
                  <a:srgbClr val="FF0000"/>
                </a:solidFill>
              </a:rPr>
              <a:t>behavior</a:t>
            </a:r>
          </a:p>
          <a:p>
            <a:pPr algn="l"/>
            <a:r>
              <a:rPr lang="en-US" sz="1280" dirty="0">
                <a:solidFill>
                  <a:srgbClr val="FF0000"/>
                </a:solidFill>
              </a:rPr>
              <a:t>Instances</a:t>
            </a:r>
            <a:r>
              <a:rPr lang="en-US" sz="1280" dirty="0"/>
              <a:t> of </a:t>
            </a:r>
            <a:r>
              <a:rPr lang="en-US" sz="1280" dirty="0">
                <a:solidFill>
                  <a:srgbClr val="FF0000"/>
                </a:solidFill>
              </a:rPr>
              <a:t>classes</a:t>
            </a:r>
            <a:r>
              <a:rPr lang="en-US" sz="1280" dirty="0"/>
              <a:t> are </a:t>
            </a:r>
            <a:r>
              <a:rPr lang="en-US" sz="1280" dirty="0">
                <a:solidFill>
                  <a:srgbClr val="FF0000"/>
                </a:solidFill>
              </a:rPr>
              <a:t>objects</a:t>
            </a:r>
            <a:r>
              <a:rPr lang="en-US" sz="1280" dirty="0"/>
              <a:t> that are created which follow the definition given inside the class</a:t>
            </a:r>
          </a:p>
          <a:p>
            <a:pPr algn="l"/>
            <a:r>
              <a:rPr lang="en-US" sz="1280" dirty="0"/>
              <a:t>Objects are the basic </a:t>
            </a:r>
            <a:r>
              <a:rPr lang="en-US" sz="1280" dirty="0">
                <a:solidFill>
                  <a:srgbClr val="FF0000"/>
                </a:solidFill>
              </a:rPr>
              <a:t>run-time entities </a:t>
            </a:r>
            <a:r>
              <a:rPr lang="en-US" sz="1280" dirty="0"/>
              <a:t>in an object-oriented system</a:t>
            </a:r>
          </a:p>
          <a:p>
            <a:pPr algn="l"/>
            <a:r>
              <a:rPr lang="en-US" sz="1280" dirty="0"/>
              <a:t>Objects have </a:t>
            </a:r>
          </a:p>
          <a:p>
            <a:pPr lvl="1"/>
            <a:r>
              <a:rPr lang="en-US" sz="1280" dirty="0">
                <a:solidFill>
                  <a:srgbClr val="FF0000"/>
                </a:solidFill>
              </a:rPr>
              <a:t>data</a:t>
            </a:r>
            <a:r>
              <a:rPr lang="en-US" sz="1280" dirty="0"/>
              <a:t> (i.e., attributes)</a:t>
            </a:r>
          </a:p>
          <a:p>
            <a:pPr lvl="1"/>
            <a:r>
              <a:rPr lang="en-US" sz="1280" dirty="0">
                <a:solidFill>
                  <a:srgbClr val="FF0000"/>
                </a:solidFill>
              </a:rPr>
              <a:t>behaviors</a:t>
            </a:r>
            <a:r>
              <a:rPr lang="en-US" sz="1280" dirty="0"/>
              <a:t> (i.e., methods)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 descr="Image result for 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60" y="901284"/>
            <a:ext cx="3724692" cy="241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8" y="956405"/>
            <a:ext cx="3080510" cy="2318018"/>
          </a:xfrm>
        </p:spPr>
        <p:txBody>
          <a:bodyPr>
            <a:normAutofit/>
          </a:bodyPr>
          <a:lstStyle/>
          <a:p>
            <a:r>
              <a:rPr lang="en-US" sz="1280" dirty="0"/>
              <a:t>Think of a taxi as a class</a:t>
            </a:r>
          </a:p>
          <a:p>
            <a:r>
              <a:rPr lang="en-US" sz="1280" dirty="0"/>
              <a:t>A taxi has data related to it which can be named as attributes</a:t>
            </a:r>
          </a:p>
          <a:p>
            <a:pPr lvl="1"/>
            <a:r>
              <a:rPr lang="en-US" sz="1280" dirty="0"/>
              <a:t>name of driver</a:t>
            </a:r>
          </a:p>
          <a:p>
            <a:pPr lvl="1"/>
            <a:r>
              <a:rPr lang="en-US" sz="1280" dirty="0"/>
              <a:t>car model</a:t>
            </a:r>
          </a:p>
          <a:p>
            <a:pPr lvl="1"/>
            <a:r>
              <a:rPr lang="en-US" sz="1280" dirty="0"/>
              <a:t>number of passengers</a:t>
            </a:r>
          </a:p>
          <a:p>
            <a:pPr lvl="1"/>
            <a:r>
              <a:rPr lang="en-US" sz="1280" dirty="0"/>
              <a:t>current location</a:t>
            </a:r>
          </a:p>
          <a:p>
            <a:pPr marL="63492" indent="0">
              <a:buNone/>
            </a:pPr>
            <a:endParaRPr lang="en-US" sz="1280" dirty="0"/>
          </a:p>
          <a:p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8" y="956405"/>
            <a:ext cx="3080510" cy="2318018"/>
          </a:xfrm>
        </p:spPr>
        <p:txBody>
          <a:bodyPr>
            <a:normAutofit/>
          </a:bodyPr>
          <a:lstStyle/>
          <a:p>
            <a:r>
              <a:rPr lang="en-US" sz="1280" dirty="0"/>
              <a:t>Think of a taxi as a class</a:t>
            </a:r>
          </a:p>
          <a:p>
            <a:r>
              <a:rPr lang="en-US" sz="1280" dirty="0"/>
              <a:t>A taxi has data related to it which can be named as attributes</a:t>
            </a:r>
          </a:p>
          <a:p>
            <a:pPr lvl="1"/>
            <a:r>
              <a:rPr lang="en-US" sz="1280" dirty="0"/>
              <a:t>name of driver</a:t>
            </a:r>
          </a:p>
          <a:p>
            <a:pPr lvl="1"/>
            <a:r>
              <a:rPr lang="en-US" sz="1280" dirty="0"/>
              <a:t>car model</a:t>
            </a:r>
          </a:p>
          <a:p>
            <a:pPr lvl="1"/>
            <a:r>
              <a:rPr lang="en-US" sz="1280" dirty="0"/>
              <a:t>number of passengers</a:t>
            </a:r>
          </a:p>
          <a:p>
            <a:pPr lvl="1"/>
            <a:r>
              <a:rPr lang="en-US" sz="1280" dirty="0"/>
              <a:t>current location</a:t>
            </a:r>
          </a:p>
          <a:p>
            <a:pPr marL="63492" indent="0">
              <a:buNone/>
            </a:pPr>
            <a:endParaRPr lang="en-US" sz="1280" dirty="0"/>
          </a:p>
          <a:p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197845">
            <a:off x="2572513" y="2601647"/>
            <a:ext cx="1934464" cy="32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>
                <a:solidFill>
                  <a:srgbClr val="FF0000"/>
                </a:solidFill>
              </a:rPr>
              <a:t>attributes of taxi class</a:t>
            </a:r>
          </a:p>
        </p:txBody>
      </p:sp>
    </p:spTree>
    <p:extLst>
      <p:ext uri="{BB962C8B-B14F-4D97-AF65-F5344CB8AC3E}">
        <p14:creationId xmlns:p14="http://schemas.microsoft.com/office/powerpoint/2010/main" val="329733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8" y="956405"/>
            <a:ext cx="3080510" cy="2318018"/>
          </a:xfrm>
        </p:spPr>
        <p:txBody>
          <a:bodyPr>
            <a:normAutofit/>
          </a:bodyPr>
          <a:lstStyle/>
          <a:p>
            <a:r>
              <a:rPr lang="en-US" sz="1280" dirty="0"/>
              <a:t>Think of a taxi as a class</a:t>
            </a:r>
          </a:p>
          <a:p>
            <a:r>
              <a:rPr lang="en-US" sz="1280" dirty="0"/>
              <a:t>A taxi has data related to it which can be named as attributes</a:t>
            </a:r>
          </a:p>
          <a:p>
            <a:pPr lvl="1"/>
            <a:r>
              <a:rPr lang="en-US" sz="1280" dirty="0"/>
              <a:t>name of driver</a:t>
            </a:r>
          </a:p>
          <a:p>
            <a:pPr lvl="1"/>
            <a:r>
              <a:rPr lang="en-US" sz="1280" dirty="0"/>
              <a:t>car model</a:t>
            </a:r>
          </a:p>
          <a:p>
            <a:pPr lvl="1"/>
            <a:r>
              <a:rPr lang="en-US" sz="1280" dirty="0"/>
              <a:t>number of passengers</a:t>
            </a:r>
          </a:p>
          <a:p>
            <a:pPr lvl="1"/>
            <a:r>
              <a:rPr lang="en-US" sz="1280" dirty="0"/>
              <a:t>current location</a:t>
            </a:r>
          </a:p>
          <a:p>
            <a:pPr marL="63492" indent="0">
              <a:buNone/>
            </a:pPr>
            <a:endParaRPr lang="en-US" sz="1280" dirty="0"/>
          </a:p>
          <a:p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2642" y="934720"/>
            <a:ext cx="3080510" cy="2339702"/>
          </a:xfrm>
          <a:prstGeom prst="rect">
            <a:avLst/>
          </a:prstGeom>
        </p:spPr>
        <p:txBody>
          <a:bodyPr vert="horz" lIns="0" tIns="24384" rIns="0" bIns="24384" rtlCol="0">
            <a:normAutofit/>
          </a:bodyPr>
          <a:lstStyle>
            <a:lvl1pPr marL="457200" indent="-3381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3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80" dirty="0"/>
              <a:t>The things that a taxi can do are</a:t>
            </a:r>
          </a:p>
          <a:p>
            <a:pPr lvl="1"/>
            <a:r>
              <a:rPr lang="en-US" sz="1280" dirty="0"/>
              <a:t>move </a:t>
            </a:r>
          </a:p>
          <a:p>
            <a:pPr lvl="1"/>
            <a:r>
              <a:rPr lang="en-US" sz="1280" dirty="0"/>
              <a:t>pick up passengers</a:t>
            </a:r>
          </a:p>
          <a:p>
            <a:pPr lvl="1"/>
            <a:r>
              <a:rPr lang="en-US" sz="1280" dirty="0"/>
              <a:t>drop off passengers</a:t>
            </a:r>
          </a:p>
          <a:p>
            <a:pPr lvl="1"/>
            <a:r>
              <a:rPr lang="en-US" sz="1280" dirty="0"/>
              <a:t>go on duty</a:t>
            </a:r>
          </a:p>
          <a:p>
            <a:pPr lvl="1"/>
            <a:r>
              <a:rPr lang="en-US" sz="1280" dirty="0"/>
              <a:t>go off duty</a:t>
            </a:r>
          </a:p>
          <a:p>
            <a:endParaRPr lang="en-US" sz="1280" dirty="0"/>
          </a:p>
        </p:txBody>
      </p:sp>
      <p:sp>
        <p:nvSpPr>
          <p:cNvPr id="8" name="TextBox 7"/>
          <p:cNvSpPr txBox="1"/>
          <p:nvPr/>
        </p:nvSpPr>
        <p:spPr>
          <a:xfrm rot="20197845">
            <a:off x="2572513" y="2601647"/>
            <a:ext cx="1934464" cy="32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>
                <a:solidFill>
                  <a:srgbClr val="FF0000"/>
                </a:solidFill>
              </a:rPr>
              <a:t>attributes of taxi class</a:t>
            </a:r>
          </a:p>
        </p:txBody>
      </p:sp>
    </p:spTree>
    <p:extLst>
      <p:ext uri="{BB962C8B-B14F-4D97-AF65-F5344CB8AC3E}">
        <p14:creationId xmlns:p14="http://schemas.microsoft.com/office/powerpoint/2010/main" val="136663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8" y="956405"/>
            <a:ext cx="3080510" cy="2318018"/>
          </a:xfrm>
        </p:spPr>
        <p:txBody>
          <a:bodyPr>
            <a:normAutofit/>
          </a:bodyPr>
          <a:lstStyle/>
          <a:p>
            <a:r>
              <a:rPr lang="en-US" sz="1280" dirty="0"/>
              <a:t>Think of a taxi as a class</a:t>
            </a:r>
          </a:p>
          <a:p>
            <a:r>
              <a:rPr lang="en-US" sz="1280" dirty="0"/>
              <a:t>A taxi has data related to it which can be named as attributes</a:t>
            </a:r>
          </a:p>
          <a:p>
            <a:pPr lvl="1"/>
            <a:r>
              <a:rPr lang="en-US" sz="1280" dirty="0"/>
              <a:t>name of driver</a:t>
            </a:r>
          </a:p>
          <a:p>
            <a:pPr lvl="1"/>
            <a:r>
              <a:rPr lang="en-US" sz="1280" dirty="0"/>
              <a:t>car model</a:t>
            </a:r>
          </a:p>
          <a:p>
            <a:pPr lvl="1"/>
            <a:r>
              <a:rPr lang="en-US" sz="1280" dirty="0"/>
              <a:t>number of passengers</a:t>
            </a:r>
          </a:p>
          <a:p>
            <a:pPr lvl="1"/>
            <a:r>
              <a:rPr lang="en-US" sz="1280" dirty="0"/>
              <a:t>current location</a:t>
            </a:r>
          </a:p>
          <a:p>
            <a:pPr marL="63492" indent="0">
              <a:buNone/>
            </a:pPr>
            <a:endParaRPr lang="en-US" sz="1280" dirty="0"/>
          </a:p>
          <a:p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12642" y="934720"/>
            <a:ext cx="3080510" cy="2339702"/>
          </a:xfrm>
          <a:prstGeom prst="rect">
            <a:avLst/>
          </a:prstGeom>
        </p:spPr>
        <p:txBody>
          <a:bodyPr vert="horz" lIns="0" tIns="24384" rIns="0" bIns="24384" rtlCol="0">
            <a:normAutofit/>
          </a:bodyPr>
          <a:lstStyle>
            <a:lvl1pPr marL="457200" indent="-3381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300" indent="-1825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80" dirty="0"/>
              <a:t>The things that a taxi can do are</a:t>
            </a:r>
          </a:p>
          <a:p>
            <a:pPr lvl="1"/>
            <a:r>
              <a:rPr lang="en-US" sz="1280" dirty="0"/>
              <a:t>move </a:t>
            </a:r>
          </a:p>
          <a:p>
            <a:pPr lvl="1"/>
            <a:r>
              <a:rPr lang="en-US" sz="1280" dirty="0"/>
              <a:t>pick up passengers</a:t>
            </a:r>
          </a:p>
          <a:p>
            <a:pPr lvl="1"/>
            <a:r>
              <a:rPr lang="en-US" sz="1280" dirty="0"/>
              <a:t>drop off passengers</a:t>
            </a:r>
          </a:p>
          <a:p>
            <a:pPr lvl="1"/>
            <a:r>
              <a:rPr lang="en-US" sz="1280" dirty="0"/>
              <a:t>go on duty</a:t>
            </a:r>
          </a:p>
          <a:p>
            <a:pPr lvl="1"/>
            <a:r>
              <a:rPr lang="en-US" sz="1280" dirty="0"/>
              <a:t>go off duty</a:t>
            </a:r>
          </a:p>
          <a:p>
            <a:endParaRPr lang="en-US" sz="1280" dirty="0"/>
          </a:p>
        </p:txBody>
      </p:sp>
      <p:sp>
        <p:nvSpPr>
          <p:cNvPr id="8" name="TextBox 7"/>
          <p:cNvSpPr txBox="1"/>
          <p:nvPr/>
        </p:nvSpPr>
        <p:spPr>
          <a:xfrm rot="20197845">
            <a:off x="2572513" y="2601647"/>
            <a:ext cx="1934464" cy="32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>
                <a:solidFill>
                  <a:srgbClr val="FF0000"/>
                </a:solidFill>
              </a:rPr>
              <a:t>attributes of taxi class</a:t>
            </a:r>
          </a:p>
        </p:txBody>
      </p:sp>
      <p:sp>
        <p:nvSpPr>
          <p:cNvPr id="9" name="TextBox 8"/>
          <p:cNvSpPr txBox="1"/>
          <p:nvPr/>
        </p:nvSpPr>
        <p:spPr>
          <a:xfrm rot="20092302">
            <a:off x="5376672" y="2385999"/>
            <a:ext cx="1934464" cy="32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>
                <a:solidFill>
                  <a:srgbClr val="FF0000"/>
                </a:solidFill>
              </a:rPr>
              <a:t>methods of taxi class</a:t>
            </a:r>
          </a:p>
        </p:txBody>
      </p:sp>
    </p:spTree>
    <p:extLst>
      <p:ext uri="{BB962C8B-B14F-4D97-AF65-F5344CB8AC3E}">
        <p14:creationId xmlns:p14="http://schemas.microsoft.com/office/powerpoint/2010/main" val="24749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Python supports many different kinds of data</a:t>
            </a:r>
          </a:p>
          <a:p>
            <a:pPr marL="6349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1234    3.1415   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   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[3, 4, 2, 14, 7]</a:t>
            </a:r>
          </a:p>
          <a:p>
            <a:pPr marL="6349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“KTM”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“Kathmandu”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“NY”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“New York”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80" dirty="0">
                <a:cs typeface="Courier New" panose="02070309020205020404" pitchFamily="49" charset="0"/>
              </a:rPr>
              <a:t>each is an </a:t>
            </a:r>
            <a:r>
              <a:rPr lang="en-US" sz="1280" dirty="0">
                <a:solidFill>
                  <a:srgbClr val="FF0000"/>
                </a:solidFill>
                <a:cs typeface="Courier New" panose="02070309020205020404" pitchFamily="49" charset="0"/>
              </a:rPr>
              <a:t>object</a:t>
            </a:r>
            <a:r>
              <a:rPr lang="en-US" sz="1280" dirty="0">
                <a:cs typeface="Courier New" panose="02070309020205020404" pitchFamily="49" charset="0"/>
              </a:rPr>
              <a:t>, and every object has:</a:t>
            </a:r>
          </a:p>
          <a:p>
            <a:pPr lvl="1"/>
            <a:r>
              <a:rPr lang="en-US" sz="1280" dirty="0">
                <a:cs typeface="Courier New" panose="02070309020205020404" pitchFamily="49" charset="0"/>
              </a:rPr>
              <a:t>a </a:t>
            </a:r>
            <a:r>
              <a:rPr lang="en-US" sz="1280" dirty="0">
                <a:solidFill>
                  <a:srgbClr val="FF0000"/>
                </a:solidFill>
                <a:cs typeface="Courier New" panose="02070309020205020404" pitchFamily="49" charset="0"/>
              </a:rPr>
              <a:t>type</a:t>
            </a:r>
          </a:p>
          <a:p>
            <a:pPr lvl="1"/>
            <a:r>
              <a:rPr lang="en-US" sz="1280" dirty="0">
                <a:cs typeface="Courier New" panose="02070309020205020404" pitchFamily="49" charset="0"/>
              </a:rPr>
              <a:t>an internal </a:t>
            </a:r>
            <a:r>
              <a:rPr lang="en-US" sz="1280" dirty="0">
                <a:solidFill>
                  <a:srgbClr val="FF0000"/>
                </a:solidFill>
                <a:cs typeface="Courier New" panose="02070309020205020404" pitchFamily="49" charset="0"/>
              </a:rPr>
              <a:t>data representation </a:t>
            </a:r>
          </a:p>
          <a:p>
            <a:pPr lvl="1"/>
            <a:r>
              <a:rPr lang="en-US" sz="1280" dirty="0">
                <a:cs typeface="Courier New" panose="02070309020205020404" pitchFamily="49" charset="0"/>
              </a:rPr>
              <a:t>a set of methods/functions for </a:t>
            </a:r>
            <a:r>
              <a:rPr lang="en-US" sz="1280" dirty="0">
                <a:solidFill>
                  <a:srgbClr val="FF0000"/>
                </a:solidFill>
                <a:cs typeface="Courier New" panose="02070309020205020404" pitchFamily="49" charset="0"/>
              </a:rPr>
              <a:t>interaction</a:t>
            </a:r>
            <a:r>
              <a:rPr lang="en-US" sz="1280" dirty="0">
                <a:cs typeface="Courier New" panose="02070309020205020404" pitchFamily="49" charset="0"/>
              </a:rPr>
              <a:t> with the objects</a:t>
            </a:r>
          </a:p>
          <a:p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sz="1280" dirty="0">
                <a:cs typeface="Courier New" panose="02070309020205020404" pitchFamily="49" charset="0"/>
              </a:rPr>
              <a:t> is an instance of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80" dirty="0">
                <a:cs typeface="Courier New" panose="02070309020205020404" pitchFamily="49" charset="0"/>
              </a:rPr>
              <a:t> while 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cs typeface="Courier New" panose="02070309020205020404" pitchFamily="49" charset="0"/>
              </a:rPr>
              <a:t>is an instance of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an object in python!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>
                <a:solidFill>
                  <a:srgbClr val="FF0000"/>
                </a:solidFill>
              </a:rPr>
              <a:t>creating</a:t>
            </a:r>
            <a:r>
              <a:rPr lang="en-US" sz="1280" dirty="0"/>
              <a:t> a class involves</a:t>
            </a:r>
          </a:p>
          <a:p>
            <a:pPr lvl="1"/>
            <a:r>
              <a:rPr lang="en-US" sz="1280" dirty="0"/>
              <a:t>defining the class name</a:t>
            </a:r>
          </a:p>
          <a:p>
            <a:pPr lvl="1"/>
            <a:r>
              <a:rPr lang="en-US" sz="1280" dirty="0"/>
              <a:t>defining its attributes </a:t>
            </a:r>
          </a:p>
          <a:p>
            <a:pPr lvl="1"/>
            <a:r>
              <a:rPr lang="en-US" sz="1280" dirty="0"/>
              <a:t>defining certain behaviors</a:t>
            </a:r>
          </a:p>
          <a:p>
            <a:pPr lvl="1"/>
            <a:r>
              <a:rPr lang="en-US" sz="1280" i="1" dirty="0"/>
              <a:t>for example, code has already been written to implement a list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classes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2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>
                <a:solidFill>
                  <a:srgbClr val="FF0000"/>
                </a:solidFill>
              </a:rPr>
              <a:t>creating</a:t>
            </a:r>
            <a:r>
              <a:rPr lang="en-US" sz="1280" dirty="0"/>
              <a:t> a class involves</a:t>
            </a:r>
          </a:p>
          <a:p>
            <a:pPr lvl="1"/>
            <a:r>
              <a:rPr lang="en-US" sz="1280" dirty="0"/>
              <a:t>defining the class name</a:t>
            </a:r>
          </a:p>
          <a:p>
            <a:pPr lvl="1"/>
            <a:r>
              <a:rPr lang="en-US" sz="1280" dirty="0"/>
              <a:t>defining its attributes </a:t>
            </a:r>
          </a:p>
          <a:p>
            <a:pPr lvl="1"/>
            <a:r>
              <a:rPr lang="en-US" sz="1280" dirty="0"/>
              <a:t>defining certain behaviors</a:t>
            </a:r>
          </a:p>
          <a:p>
            <a:pPr lvl="1"/>
            <a:r>
              <a:rPr lang="en-US" sz="1280" i="1" dirty="0"/>
              <a:t>for example, code has already been written to implement a list class</a:t>
            </a:r>
          </a:p>
          <a:p>
            <a:r>
              <a:rPr lang="en-US" sz="1280" dirty="0">
                <a:solidFill>
                  <a:srgbClr val="FF0000"/>
                </a:solidFill>
              </a:rPr>
              <a:t>using</a:t>
            </a:r>
            <a:r>
              <a:rPr lang="en-US" sz="1280" dirty="0"/>
              <a:t> the class involves</a:t>
            </a:r>
          </a:p>
          <a:p>
            <a:pPr lvl="1"/>
            <a:r>
              <a:rPr lang="en-US" sz="1280" dirty="0"/>
              <a:t>creating new </a:t>
            </a:r>
            <a:r>
              <a:rPr lang="en-US" sz="1280" dirty="0">
                <a:solidFill>
                  <a:srgbClr val="FF0000"/>
                </a:solidFill>
              </a:rPr>
              <a:t>instances</a:t>
            </a:r>
            <a:r>
              <a:rPr lang="en-US" sz="1280" dirty="0"/>
              <a:t> of classes</a:t>
            </a:r>
          </a:p>
          <a:p>
            <a:pPr lvl="1"/>
            <a:r>
              <a:rPr lang="en-US" sz="1280" dirty="0"/>
              <a:t>doing operations on the instances</a:t>
            </a:r>
          </a:p>
          <a:p>
            <a:pPr lvl="1"/>
            <a:r>
              <a:rPr lang="en-US" sz="1280" i="1" dirty="0"/>
              <a:t>for example</a:t>
            </a:r>
            <a:r>
              <a:rPr lang="en-US" sz="1280" dirty="0"/>
              <a:t>, 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L =[1, 2] </a:t>
            </a:r>
            <a:r>
              <a:rPr lang="en-US" sz="1280" i="1" dirty="0"/>
              <a:t>and  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classes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While 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/>
              <a:t>is used to define a function,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80" dirty="0"/>
              <a:t> is used to define a class</a:t>
            </a:r>
          </a:p>
          <a:p>
            <a:pPr marL="6349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Customer():</a:t>
            </a:r>
          </a:p>
          <a:p>
            <a:pPr marL="6349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attributes and methods</a:t>
            </a:r>
          </a:p>
          <a:p>
            <a:r>
              <a:rPr lang="en-US" sz="1280" dirty="0">
                <a:cs typeface="Courier New" panose="02070309020205020404" pitchFamily="49" charset="0"/>
              </a:rPr>
              <a:t>similar to 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80" dirty="0">
                <a:cs typeface="Courier New" panose="02070309020205020404" pitchFamily="49" charset="0"/>
              </a:rPr>
              <a:t>, indent code to indicate which statements are part of the class definition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i="1" dirty="0"/>
              <a:t>Object oriented programming (OOP)</a:t>
            </a:r>
          </a:p>
          <a:p>
            <a:r>
              <a:rPr lang="en-US" sz="1280" i="1" dirty="0"/>
              <a:t>OOP concepts</a:t>
            </a:r>
          </a:p>
          <a:p>
            <a:r>
              <a:rPr lang="en-US" sz="1280" i="1" dirty="0"/>
              <a:t>Classes &amp; objects</a:t>
            </a:r>
          </a:p>
          <a:p>
            <a:r>
              <a:rPr lang="en-US" sz="1280" i="1" dirty="0"/>
              <a:t>OOP in python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first have to define the initializer (constructor) method which says how to create an instance of the class</a:t>
            </a:r>
          </a:p>
          <a:p>
            <a:r>
              <a:rPr lang="en-US" sz="1280" dirty="0"/>
              <a:t>use a special method called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280" dirty="0"/>
              <a:t>to initialize the instance,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280" dirty="0"/>
              <a:t>serves as the constructor for the class</a:t>
            </a:r>
          </a:p>
          <a:p>
            <a:pPr marL="6349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Customer():</a:t>
            </a:r>
          </a:p>
          <a:p>
            <a:pPr marL="6349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how to create an instance of a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7920" y="2153920"/>
            <a:ext cx="544576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  <p:sp>
        <p:nvSpPr>
          <p:cNvPr id="29" name="TextBox 28"/>
          <p:cNvSpPr txBox="1"/>
          <p:nvPr/>
        </p:nvSpPr>
        <p:spPr>
          <a:xfrm>
            <a:off x="2438400" y="2818719"/>
            <a:ext cx="609600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</p:spTree>
    <p:extLst>
      <p:ext uri="{BB962C8B-B14F-4D97-AF65-F5344CB8AC3E}">
        <p14:creationId xmlns:p14="http://schemas.microsoft.com/office/powerpoint/2010/main" val="136514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first have to define the initializer (constructor) method which says how to create an instance of the class</a:t>
            </a:r>
          </a:p>
          <a:p>
            <a:r>
              <a:rPr lang="en-US" sz="1280" dirty="0"/>
              <a:t>use a special method called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280" dirty="0"/>
              <a:t>to initialize the instance,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280" dirty="0"/>
              <a:t>serves as the constructor for the class</a:t>
            </a:r>
          </a:p>
          <a:p>
            <a:pPr marL="6349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Customer():</a:t>
            </a:r>
          </a:p>
          <a:p>
            <a:pPr marL="6349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balance):</a:t>
            </a:r>
          </a:p>
          <a:p>
            <a:pPr marL="63492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.name = name</a:t>
            </a:r>
          </a:p>
          <a:p>
            <a:pPr marL="63492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.balance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balance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how to create an instance of a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7920" y="2153920"/>
            <a:ext cx="544576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  <p:sp>
        <p:nvSpPr>
          <p:cNvPr id="29" name="TextBox 28"/>
          <p:cNvSpPr txBox="1"/>
          <p:nvPr/>
        </p:nvSpPr>
        <p:spPr>
          <a:xfrm>
            <a:off x="2438400" y="2818719"/>
            <a:ext cx="609600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</p:spTree>
    <p:extLst>
      <p:ext uri="{BB962C8B-B14F-4D97-AF65-F5344CB8AC3E}">
        <p14:creationId xmlns:p14="http://schemas.microsoft.com/office/powerpoint/2010/main" val="14793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first have to define the initializer (constructor) method which says how to create an instance of the class</a:t>
            </a:r>
          </a:p>
          <a:p>
            <a:r>
              <a:rPr lang="en-US" sz="1280" dirty="0"/>
              <a:t>use a special method called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280" dirty="0"/>
              <a:t>to initialize the instance,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280" dirty="0"/>
              <a:t>serves as the constructor for the class</a:t>
            </a:r>
          </a:p>
          <a:p>
            <a:pPr marL="63492" indent="0">
              <a:buNone/>
            </a:pPr>
            <a:endParaRPr lang="en-US" sz="128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endParaRPr lang="en-US" sz="128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endParaRPr lang="en-US" sz="128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Customer():</a:t>
            </a:r>
          </a:p>
          <a:p>
            <a:pPr marL="6349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balance):</a:t>
            </a:r>
          </a:p>
          <a:p>
            <a:pPr marL="63492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.name = name</a:t>
            </a:r>
          </a:p>
          <a:p>
            <a:pPr marL="63492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.balance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balance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how to create an instance of a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7920" y="2153920"/>
            <a:ext cx="544576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59747" y="1701407"/>
            <a:ext cx="2163015" cy="697292"/>
            <a:chOff x="6370716" y="3407547"/>
            <a:chExt cx="4055654" cy="1307426"/>
          </a:xfrm>
        </p:grpSpPr>
        <p:sp>
          <p:nvSpPr>
            <p:cNvPr id="7" name="TextBox 6"/>
            <p:cNvSpPr txBox="1"/>
            <p:nvPr/>
          </p:nvSpPr>
          <p:spPr>
            <a:xfrm>
              <a:off x="6881256" y="3407547"/>
              <a:ext cx="3545114" cy="788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rgbClr val="FF0000"/>
                  </a:solidFill>
                </a:rPr>
                <a:t>parameter to refer to an instance of the customer class </a:t>
              </a:r>
            </a:p>
          </p:txBody>
        </p:sp>
        <p:cxnSp>
          <p:nvCxnSpPr>
            <p:cNvPr id="12" name="Elbow Connector 11"/>
            <p:cNvCxnSpPr>
              <a:cxnSpLocks/>
              <a:stCxn id="7" idx="1"/>
            </p:cNvCxnSpPr>
            <p:nvPr/>
          </p:nvCxnSpPr>
          <p:spPr>
            <a:xfrm rot="10800000" flipV="1">
              <a:off x="6370716" y="3802005"/>
              <a:ext cx="510542" cy="912968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438400" y="2818719"/>
            <a:ext cx="609600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</p:spTree>
    <p:extLst>
      <p:ext uri="{BB962C8B-B14F-4D97-AF65-F5344CB8AC3E}">
        <p14:creationId xmlns:p14="http://schemas.microsoft.com/office/powerpoint/2010/main" val="407145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80" dirty="0"/>
              <a:t>first have to define the initializer (constructor) method which says how to create an instance of the class</a:t>
            </a:r>
          </a:p>
          <a:p>
            <a:r>
              <a:rPr lang="en-US" sz="1280" dirty="0"/>
              <a:t>use a special method called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280" dirty="0"/>
              <a:t>to initialize the instance,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280" dirty="0"/>
              <a:t>serves as the constructor for the class</a:t>
            </a:r>
          </a:p>
          <a:p>
            <a:pPr marL="63492" indent="0">
              <a:buNone/>
            </a:pPr>
            <a:endParaRPr lang="en-US" sz="128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endParaRPr lang="en-US" sz="128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endParaRPr lang="en-US" sz="128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endParaRPr lang="en-US" sz="128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Customer():</a:t>
            </a:r>
          </a:p>
          <a:p>
            <a:pPr marL="6349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balance):</a:t>
            </a:r>
          </a:p>
          <a:p>
            <a:pPr marL="63492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.name = name</a:t>
            </a:r>
          </a:p>
          <a:p>
            <a:pPr marL="63492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.balance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balance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how to create an instance of a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CS4051 Fundamentals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7920" y="2153920"/>
            <a:ext cx="544576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16609" y="1828800"/>
            <a:ext cx="1967653" cy="590220"/>
            <a:chOff x="3755760" y="3904610"/>
            <a:chExt cx="3689350" cy="1106664"/>
          </a:xfrm>
        </p:grpSpPr>
        <p:sp>
          <p:nvSpPr>
            <p:cNvPr id="7" name="TextBox 6"/>
            <p:cNvSpPr txBox="1"/>
            <p:nvPr/>
          </p:nvSpPr>
          <p:spPr>
            <a:xfrm>
              <a:off x="3899996" y="3904610"/>
              <a:ext cx="3545114" cy="788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rgbClr val="FF0000"/>
                  </a:solidFill>
                </a:rPr>
                <a:t>parameter to refer to an instance of the customer class </a:t>
              </a:r>
            </a:p>
          </p:txBody>
        </p:sp>
        <p:cxnSp>
          <p:nvCxnSpPr>
            <p:cNvPr id="12" name="Elbow Connector 11"/>
            <p:cNvCxnSpPr>
              <a:cxnSpLocks/>
              <a:stCxn id="7" idx="1"/>
            </p:cNvCxnSpPr>
            <p:nvPr/>
          </p:nvCxnSpPr>
          <p:spPr>
            <a:xfrm rot="10800000" flipV="1">
              <a:off x="3755760" y="4299069"/>
              <a:ext cx="144236" cy="712205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870539" y="2635422"/>
            <a:ext cx="3068320" cy="511034"/>
            <a:chOff x="6197600" y="4407940"/>
            <a:chExt cx="5753100" cy="958193"/>
          </a:xfrm>
        </p:grpSpPr>
        <p:sp>
          <p:nvSpPr>
            <p:cNvPr id="13" name="TextBox 12"/>
            <p:cNvSpPr txBox="1"/>
            <p:nvPr/>
          </p:nvSpPr>
          <p:spPr>
            <a:xfrm>
              <a:off x="9550400" y="4577212"/>
              <a:ext cx="2400300" cy="7889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rgbClr val="FF0000"/>
                  </a:solidFill>
                </a:rPr>
                <a:t>data that initializes a customer object</a:t>
              </a:r>
            </a:p>
          </p:txBody>
        </p:sp>
        <p:cxnSp>
          <p:nvCxnSpPr>
            <p:cNvPr id="16" name="Elbow Connector 15"/>
            <p:cNvCxnSpPr>
              <a:cxnSpLocks/>
              <a:stCxn id="13" idx="1"/>
            </p:cNvCxnSpPr>
            <p:nvPr/>
          </p:nvCxnSpPr>
          <p:spPr>
            <a:xfrm rot="10800000">
              <a:off x="7150100" y="4407940"/>
              <a:ext cx="2400300" cy="563735"/>
            </a:xfrm>
            <a:prstGeom prst="bentConnector3">
              <a:avLst>
                <a:gd name="adj1" fmla="val 100264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cxnSpLocks/>
              <a:stCxn id="13" idx="1"/>
            </p:cNvCxnSpPr>
            <p:nvPr/>
          </p:nvCxnSpPr>
          <p:spPr>
            <a:xfrm rot="10800000">
              <a:off x="6197600" y="4407940"/>
              <a:ext cx="3352800" cy="563735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438400" y="2818719"/>
            <a:ext cx="609600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</p:spTree>
    <p:extLst>
      <p:ext uri="{BB962C8B-B14F-4D97-AF65-F5344CB8AC3E}">
        <p14:creationId xmlns:p14="http://schemas.microsoft.com/office/powerpoint/2010/main" val="322555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first have to define the initializer (constructor) method which says how to create an instance of the class</a:t>
            </a:r>
          </a:p>
          <a:p>
            <a:r>
              <a:rPr lang="en-US" sz="1280" dirty="0"/>
              <a:t>use a special method called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280" dirty="0"/>
              <a:t>to initialize the instance,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1280" dirty="0"/>
              <a:t>serves as the constructor for the class</a:t>
            </a:r>
          </a:p>
          <a:p>
            <a:pPr marL="63492" indent="0">
              <a:buNone/>
            </a:pPr>
            <a:endParaRPr lang="en-US" sz="128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Customer():</a:t>
            </a:r>
          </a:p>
          <a:p>
            <a:pPr marL="6349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8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balance):</a:t>
            </a:r>
          </a:p>
          <a:p>
            <a:pPr marL="63492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.name = name</a:t>
            </a:r>
          </a:p>
          <a:p>
            <a:pPr marL="63492" indent="0">
              <a:buNone/>
            </a:pP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8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.balance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= balance</a:t>
            </a: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492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how to create an instance of a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7920" y="2153920"/>
            <a:ext cx="544576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  <p:sp>
        <p:nvSpPr>
          <p:cNvPr id="29" name="TextBox 28"/>
          <p:cNvSpPr txBox="1"/>
          <p:nvPr/>
        </p:nvSpPr>
        <p:spPr>
          <a:xfrm>
            <a:off x="2438400" y="2818719"/>
            <a:ext cx="609600" cy="19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5" dirty="0"/>
          </a:p>
        </p:txBody>
      </p:sp>
      <p:grpSp>
        <p:nvGrpSpPr>
          <p:cNvPr id="36" name="Group 35"/>
          <p:cNvGrpSpPr/>
          <p:nvPr/>
        </p:nvGrpSpPr>
        <p:grpSpPr>
          <a:xfrm>
            <a:off x="171814" y="2232533"/>
            <a:ext cx="1032256" cy="913392"/>
            <a:chOff x="152400" y="4469489"/>
            <a:chExt cx="1935480" cy="1712613"/>
          </a:xfrm>
        </p:grpSpPr>
        <p:sp>
          <p:nvSpPr>
            <p:cNvPr id="27" name="TextBox 26"/>
            <p:cNvSpPr txBox="1"/>
            <p:nvPr/>
          </p:nvSpPr>
          <p:spPr>
            <a:xfrm>
              <a:off x="152400" y="4469489"/>
              <a:ext cx="1587501" cy="17126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rgbClr val="FF0000"/>
                  </a:solidFill>
                </a:rPr>
                <a:t>two attributes for every customer object</a:t>
              </a:r>
            </a:p>
          </p:txBody>
        </p:sp>
        <p:cxnSp>
          <p:nvCxnSpPr>
            <p:cNvPr id="33" name="Elbow Connector 32"/>
            <p:cNvCxnSpPr/>
            <p:nvPr/>
          </p:nvCxnSpPr>
          <p:spPr>
            <a:xfrm>
              <a:off x="1732280" y="4751757"/>
              <a:ext cx="355600" cy="184666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flipV="1">
              <a:off x="1732280" y="4482099"/>
              <a:ext cx="353060" cy="269658"/>
            </a:xfrm>
            <a:prstGeom prst="bentConnector3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F797BA-3DEB-4160-9973-53E8CEBAB45E}"/>
              </a:ext>
            </a:extLst>
          </p:cNvPr>
          <p:cNvGrpSpPr/>
          <p:nvPr/>
        </p:nvGrpSpPr>
        <p:grpSpPr>
          <a:xfrm>
            <a:off x="2254843" y="1388533"/>
            <a:ext cx="1967653" cy="590220"/>
            <a:chOff x="3755760" y="3904610"/>
            <a:chExt cx="3689350" cy="1106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140038-901D-4B8C-B526-23C6F9FDDBBC}"/>
                </a:ext>
              </a:extLst>
            </p:cNvPr>
            <p:cNvSpPr txBox="1"/>
            <p:nvPr/>
          </p:nvSpPr>
          <p:spPr>
            <a:xfrm>
              <a:off x="3899996" y="3904610"/>
              <a:ext cx="3545114" cy="788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rgbClr val="FF0000"/>
                  </a:solidFill>
                </a:rPr>
                <a:t>parameter to refer to an instance of the customer class </a:t>
              </a:r>
            </a:p>
          </p:txBody>
        </p:sp>
        <p:cxnSp>
          <p:nvCxnSpPr>
            <p:cNvPr id="21" name="Elbow Connector 11">
              <a:extLst>
                <a:ext uri="{FF2B5EF4-FFF2-40B4-BE49-F238E27FC236}">
                  <a16:creationId xmlns:a16="http://schemas.microsoft.com/office/drawing/2014/main" id="{3C60B039-5A54-49D4-8FDA-D6AA8A3F13A4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 flipV="1">
              <a:off x="3755760" y="4299069"/>
              <a:ext cx="144236" cy="712205"/>
            </a:xfrm>
            <a:prstGeom prst="bentConnector2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340D38-4085-40D6-A9E3-859BA3E086CA}"/>
              </a:ext>
            </a:extLst>
          </p:cNvPr>
          <p:cNvGrpSpPr/>
          <p:nvPr/>
        </p:nvGrpSpPr>
        <p:grpSpPr>
          <a:xfrm>
            <a:off x="2788602" y="2089994"/>
            <a:ext cx="3068320" cy="511034"/>
            <a:chOff x="6197600" y="4407940"/>
            <a:chExt cx="5753100" cy="95819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E5BF03-C562-4E40-AC94-47ABDCBFFB3C}"/>
                </a:ext>
              </a:extLst>
            </p:cNvPr>
            <p:cNvSpPr txBox="1"/>
            <p:nvPr/>
          </p:nvSpPr>
          <p:spPr>
            <a:xfrm>
              <a:off x="9550400" y="4577212"/>
              <a:ext cx="2400300" cy="7889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67" dirty="0">
                  <a:solidFill>
                    <a:srgbClr val="FF0000"/>
                  </a:solidFill>
                </a:rPr>
                <a:t>data that initializes a customer object</a:t>
              </a:r>
            </a:p>
          </p:txBody>
        </p:sp>
        <p:cxnSp>
          <p:nvCxnSpPr>
            <p:cNvPr id="28" name="Elbow Connector 15">
              <a:extLst>
                <a:ext uri="{FF2B5EF4-FFF2-40B4-BE49-F238E27FC236}">
                  <a16:creationId xmlns:a16="http://schemas.microsoft.com/office/drawing/2014/main" id="{72FE86CE-129D-4CFF-9556-2655AACF8F0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>
              <a:off x="7150100" y="4407940"/>
              <a:ext cx="2400300" cy="563735"/>
            </a:xfrm>
            <a:prstGeom prst="bentConnector3">
              <a:avLst>
                <a:gd name="adj1" fmla="val 100264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3">
              <a:extLst>
                <a:ext uri="{FF2B5EF4-FFF2-40B4-BE49-F238E27FC236}">
                  <a16:creationId xmlns:a16="http://schemas.microsoft.com/office/drawing/2014/main" id="{09E89CC1-FB59-4427-81E5-2409BA935A13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>
              <a:off x="6197600" y="4407940"/>
              <a:ext cx="3352800" cy="563735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49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178625"/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/>
              <a:t>is the initializer (constructor) method</a:t>
            </a:r>
          </a:p>
          <a:p>
            <a:pPr indent="-178625"/>
            <a:r>
              <a:rPr lang="en-US" sz="1280" dirty="0"/>
              <a:t>the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/>
              <a:t>method can take any number of arguments, however  the first argument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/>
              <a:t> in the definition of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/>
              <a:t>is special</a:t>
            </a:r>
          </a:p>
          <a:p>
            <a:pPr marL="0" indent="0">
              <a:buNone/>
            </a:pPr>
            <a:endParaRPr lang="en-US" sz="1280" dirty="0"/>
          </a:p>
          <a:p>
            <a:pPr indent="-178625"/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178625"/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/>
              <a:t>is the initializer (constructor) method</a:t>
            </a:r>
          </a:p>
          <a:p>
            <a:pPr indent="-178625"/>
            <a:r>
              <a:rPr lang="en-US" sz="1280" dirty="0"/>
              <a:t>the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/>
              <a:t>method can take any number of arguments, however  the first argument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/>
              <a:t> in the definition of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80" dirty="0"/>
              <a:t>is special</a:t>
            </a:r>
          </a:p>
          <a:p>
            <a:pPr indent="-178625"/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/>
              <a:t> is a reference to the current instance of the class</a:t>
            </a:r>
          </a:p>
          <a:p>
            <a:pPr indent="-178625"/>
            <a:r>
              <a:rPr lang="en-US" sz="1280" dirty="0"/>
              <a:t>in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80" dirty="0"/>
              <a:t>,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/>
              <a:t> refers to the object currently being created</a:t>
            </a:r>
          </a:p>
          <a:p>
            <a:pPr indent="-178625"/>
            <a:endParaRPr lang="en-US" sz="1280" dirty="0"/>
          </a:p>
          <a:p>
            <a:pPr indent="-178625"/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368" y="133807"/>
            <a:ext cx="5962793" cy="419322"/>
          </a:xfrm>
        </p:spPr>
        <p:txBody>
          <a:bodyPr>
            <a:normAutofit fontScale="90000"/>
          </a:bodyPr>
          <a:lstStyle/>
          <a:p>
            <a:pPr>
              <a:tabLst>
                <a:tab pos="3108572" algn="l"/>
              </a:tabLs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 </a:t>
            </a:r>
            <a:r>
              <a:rPr lang="en-US" dirty="0">
                <a:cs typeface="Courier New" panose="02070309020205020404" pitchFamily="49" charset="0"/>
              </a:rPr>
              <a:t>argument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3041" y="1408855"/>
            <a:ext cx="1232747" cy="819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3" dirty="0"/>
              <a:t>Customer Class</a:t>
            </a:r>
          </a:p>
        </p:txBody>
      </p:sp>
    </p:spTree>
    <p:extLst>
      <p:ext uri="{BB962C8B-B14F-4D97-AF65-F5344CB8AC3E}">
        <p14:creationId xmlns:p14="http://schemas.microsoft.com/office/powerpoint/2010/main" val="36290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368" y="133807"/>
            <a:ext cx="5962793" cy="419322"/>
          </a:xfrm>
        </p:spPr>
        <p:txBody>
          <a:bodyPr>
            <a:normAutofit fontScale="90000"/>
          </a:bodyPr>
          <a:lstStyle/>
          <a:p>
            <a:pPr>
              <a:tabLst>
                <a:tab pos="3108572" algn="l"/>
              </a:tabLs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 </a:t>
            </a:r>
            <a:r>
              <a:rPr lang="en-US" dirty="0">
                <a:cs typeface="Courier New" panose="02070309020205020404" pitchFamily="49" charset="0"/>
              </a:rPr>
              <a:t>argument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3041" y="1408855"/>
            <a:ext cx="1232747" cy="819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3" dirty="0"/>
              <a:t>Customer Class</a:t>
            </a:r>
          </a:p>
        </p:txBody>
      </p:sp>
      <p:sp>
        <p:nvSpPr>
          <p:cNvPr id="9" name="Oval 8"/>
          <p:cNvSpPr/>
          <p:nvPr/>
        </p:nvSpPr>
        <p:spPr>
          <a:xfrm>
            <a:off x="5689601" y="623148"/>
            <a:ext cx="1374987" cy="83989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/>
              <a:t>Customer Object</a:t>
            </a:r>
          </a:p>
          <a:p>
            <a:pPr algn="ctr"/>
            <a:r>
              <a:rPr lang="en-US" sz="1067" dirty="0"/>
              <a:t>Name, Balance</a:t>
            </a:r>
          </a:p>
        </p:txBody>
      </p:sp>
    </p:spTree>
    <p:extLst>
      <p:ext uri="{BB962C8B-B14F-4D97-AF65-F5344CB8AC3E}">
        <p14:creationId xmlns:p14="http://schemas.microsoft.com/office/powerpoint/2010/main" val="10860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368" y="133807"/>
            <a:ext cx="5962793" cy="419322"/>
          </a:xfrm>
        </p:spPr>
        <p:txBody>
          <a:bodyPr>
            <a:normAutofit fontScale="90000"/>
          </a:bodyPr>
          <a:lstStyle/>
          <a:p>
            <a:pPr>
              <a:tabLst>
                <a:tab pos="3108572" algn="l"/>
              </a:tabLs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 </a:t>
            </a:r>
            <a:r>
              <a:rPr lang="en-US" dirty="0">
                <a:cs typeface="Courier New" panose="02070309020205020404" pitchFamily="49" charset="0"/>
              </a:rPr>
              <a:t>argument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3041" y="1408855"/>
            <a:ext cx="1232747" cy="819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3" dirty="0"/>
              <a:t>Customer Class</a:t>
            </a:r>
          </a:p>
        </p:txBody>
      </p:sp>
      <p:sp>
        <p:nvSpPr>
          <p:cNvPr id="9" name="Oval 8"/>
          <p:cNvSpPr/>
          <p:nvPr/>
        </p:nvSpPr>
        <p:spPr>
          <a:xfrm>
            <a:off x="5689601" y="623148"/>
            <a:ext cx="1374987" cy="83989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/>
              <a:t>Customer Object</a:t>
            </a:r>
          </a:p>
          <a:p>
            <a:pPr algn="ctr"/>
            <a:r>
              <a:rPr lang="en-US" sz="1067" dirty="0"/>
              <a:t>Name, Balance</a:t>
            </a:r>
          </a:p>
        </p:txBody>
      </p:sp>
      <p:sp>
        <p:nvSpPr>
          <p:cNvPr id="12" name="Oval 11"/>
          <p:cNvSpPr/>
          <p:nvPr/>
        </p:nvSpPr>
        <p:spPr>
          <a:xfrm>
            <a:off x="6197601" y="1700108"/>
            <a:ext cx="1374987" cy="83989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/>
              <a:t>Customer Object</a:t>
            </a:r>
          </a:p>
          <a:p>
            <a:pPr algn="ctr"/>
            <a:r>
              <a:rPr lang="en-US" sz="1067" dirty="0"/>
              <a:t>Name, Balance</a:t>
            </a:r>
          </a:p>
        </p:txBody>
      </p:sp>
    </p:spTree>
    <p:extLst>
      <p:ext uri="{BB962C8B-B14F-4D97-AF65-F5344CB8AC3E}">
        <p14:creationId xmlns:p14="http://schemas.microsoft.com/office/powerpoint/2010/main" val="10938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Procedural programming creates a </a:t>
            </a:r>
            <a:r>
              <a:rPr lang="en-US" sz="1280" dirty="0">
                <a:solidFill>
                  <a:srgbClr val="FF0000"/>
                </a:solidFill>
              </a:rPr>
              <a:t>step by step</a:t>
            </a:r>
            <a:r>
              <a:rPr lang="en-US" sz="1280" dirty="0"/>
              <a:t> program that guides the application through a </a:t>
            </a:r>
            <a:r>
              <a:rPr lang="en-US" sz="1280" dirty="0">
                <a:solidFill>
                  <a:srgbClr val="FF0000"/>
                </a:solidFill>
              </a:rPr>
              <a:t>sequence of instructions</a:t>
            </a:r>
            <a:r>
              <a:rPr lang="en-US" sz="1280" dirty="0"/>
              <a:t>. Each instruction is executed in order.</a:t>
            </a:r>
          </a:p>
          <a:p>
            <a:r>
              <a:rPr lang="en-US" sz="1280" dirty="0"/>
              <a:t>Procedural programming also focuses on the idea that all algorithms are executed with </a:t>
            </a:r>
            <a:r>
              <a:rPr lang="en-US" sz="1280" dirty="0">
                <a:solidFill>
                  <a:srgbClr val="FF0000"/>
                </a:solidFill>
              </a:rPr>
              <a:t>functions</a:t>
            </a:r>
            <a:r>
              <a:rPr lang="en-US" sz="1280" dirty="0"/>
              <a:t> and </a:t>
            </a:r>
            <a:r>
              <a:rPr lang="en-US" sz="1280" dirty="0">
                <a:solidFill>
                  <a:srgbClr val="FF0000"/>
                </a:solidFill>
              </a:rPr>
              <a:t>data</a:t>
            </a:r>
            <a:r>
              <a:rPr lang="en-US" sz="1280" dirty="0"/>
              <a:t> that the programmer has access to is </a:t>
            </a:r>
            <a:r>
              <a:rPr lang="en-US" sz="1280" dirty="0">
                <a:solidFill>
                  <a:srgbClr val="FF0000"/>
                </a:solidFill>
              </a:rPr>
              <a:t>able to change</a:t>
            </a: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</a:t>
            </a:r>
            <a:r>
              <a:rPr lang="en-US" dirty="0" err="1"/>
              <a:t>vs</a:t>
            </a:r>
            <a:r>
              <a:rPr lang="en-US" dirty="0"/>
              <a:t> Object Oriented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368" y="133807"/>
            <a:ext cx="5962793" cy="419322"/>
          </a:xfrm>
        </p:spPr>
        <p:txBody>
          <a:bodyPr>
            <a:normAutofit fontScale="90000"/>
          </a:bodyPr>
          <a:lstStyle/>
          <a:p>
            <a:pPr>
              <a:tabLst>
                <a:tab pos="3108572" algn="l"/>
              </a:tabLst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 </a:t>
            </a:r>
            <a:r>
              <a:rPr lang="en-US" dirty="0">
                <a:cs typeface="Courier New" panose="02070309020205020404" pitchFamily="49" charset="0"/>
              </a:rPr>
              <a:t>argument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3041" y="1408855"/>
            <a:ext cx="1232747" cy="819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3" dirty="0"/>
              <a:t>Customer Class</a:t>
            </a:r>
          </a:p>
        </p:txBody>
      </p:sp>
      <p:sp>
        <p:nvSpPr>
          <p:cNvPr id="9" name="Oval 8"/>
          <p:cNvSpPr/>
          <p:nvPr/>
        </p:nvSpPr>
        <p:spPr>
          <a:xfrm>
            <a:off x="5689601" y="623148"/>
            <a:ext cx="1374987" cy="83989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/>
              <a:t>Customer Object</a:t>
            </a:r>
          </a:p>
          <a:p>
            <a:pPr algn="ctr"/>
            <a:r>
              <a:rPr lang="en-US" sz="1067" dirty="0"/>
              <a:t>Name, Balance</a:t>
            </a:r>
          </a:p>
        </p:txBody>
      </p:sp>
      <p:sp>
        <p:nvSpPr>
          <p:cNvPr id="12" name="Oval 11"/>
          <p:cNvSpPr/>
          <p:nvPr/>
        </p:nvSpPr>
        <p:spPr>
          <a:xfrm>
            <a:off x="6197601" y="1700108"/>
            <a:ext cx="1374987" cy="83989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/>
              <a:t>Customer Object</a:t>
            </a:r>
          </a:p>
          <a:p>
            <a:pPr algn="ctr"/>
            <a:r>
              <a:rPr lang="en-US" sz="1067" dirty="0"/>
              <a:t>Name, Balance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78188" y="345441"/>
            <a:ext cx="4619413" cy="2871893"/>
            <a:chOff x="482600" y="647700"/>
            <a:chExt cx="8661400" cy="5384800"/>
          </a:xfrm>
        </p:grpSpPr>
        <p:grpSp>
          <p:nvGrpSpPr>
            <p:cNvPr id="15" name="Group 14"/>
            <p:cNvGrpSpPr/>
            <p:nvPr/>
          </p:nvGrpSpPr>
          <p:grpSpPr>
            <a:xfrm>
              <a:off x="482600" y="1168400"/>
              <a:ext cx="8661400" cy="4864100"/>
              <a:chOff x="482600" y="1168400"/>
              <a:chExt cx="8661400" cy="48641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676400" y="1168400"/>
                <a:ext cx="2578100" cy="157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/>
                  <a:t>Customer Object</a:t>
                </a:r>
              </a:p>
              <a:p>
                <a:pPr algn="ctr"/>
                <a:r>
                  <a:rPr lang="en-US" sz="1067" dirty="0"/>
                  <a:t>Name, Balance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2600" y="3022600"/>
                <a:ext cx="2578100" cy="157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/>
                  <a:t>Customer Object</a:t>
                </a:r>
              </a:p>
              <a:p>
                <a:pPr algn="ctr"/>
                <a:r>
                  <a:rPr lang="en-US" sz="1067" dirty="0"/>
                  <a:t>Name, Balance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870200" y="4381500"/>
                <a:ext cx="2578100" cy="157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/>
                  <a:t>Customer Object</a:t>
                </a:r>
              </a:p>
              <a:p>
                <a:pPr algn="ctr"/>
                <a:r>
                  <a:rPr lang="en-US" sz="1067" dirty="0"/>
                  <a:t>Name, Balance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565900" y="4457700"/>
                <a:ext cx="2578100" cy="15748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67" dirty="0"/>
                  <a:t>Customer Object</a:t>
                </a:r>
              </a:p>
              <a:p>
                <a:pPr algn="ctr"/>
                <a:r>
                  <a:rPr lang="en-US" sz="1067" dirty="0"/>
                  <a:t>Name, Balance</a:t>
                </a: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959350" y="647700"/>
              <a:ext cx="2578100" cy="157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67" dirty="0"/>
                <a:t>Customer Object</a:t>
              </a:r>
            </a:p>
            <a:p>
              <a:pPr algn="ctr"/>
              <a:r>
                <a:rPr lang="en-US" sz="1067" dirty="0"/>
                <a:t>Name, 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6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methods are </a:t>
            </a:r>
            <a:r>
              <a:rPr lang="en-US" sz="1280" dirty="0">
                <a:solidFill>
                  <a:srgbClr val="FF0000"/>
                </a:solidFill>
              </a:rPr>
              <a:t>functions that work only with a certain class</a:t>
            </a:r>
          </a:p>
          <a:p>
            <a:r>
              <a:rPr lang="en-US" sz="1280" dirty="0"/>
              <a:t>while defining functions too, </a:t>
            </a: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280" dirty="0"/>
              <a:t> is required as the first argument</a:t>
            </a:r>
          </a:p>
          <a:p>
            <a:r>
              <a:rPr lang="en-US" sz="1280" dirty="0"/>
              <a:t>self is a reference to a specific instance of the class whose method is being called</a:t>
            </a:r>
          </a:p>
          <a:p>
            <a:r>
              <a:rPr lang="en-US" sz="1280" dirty="0"/>
              <a:t>the “.” operator is used to access any attribute or method of an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52" indent="0">
              <a:buNone/>
            </a:pP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2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92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balance):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self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balance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2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amount):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amount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2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deposit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amount): </a:t>
            </a:r>
          </a:p>
          <a:p>
            <a:pPr marL="60952" indent="0">
              <a:buNone/>
            </a:pPr>
            <a:r>
              <a:rPr lang="en-US" sz="1920" i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amount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endParaRPr lang="en-US" sz="19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52" indent="0">
              <a:buNone/>
            </a:pP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2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92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balance):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self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balance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2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amount):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amount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2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deposit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amount): </a:t>
            </a:r>
          </a:p>
          <a:p>
            <a:pPr marL="60952" indent="0">
              <a:buNone/>
            </a:pPr>
            <a:r>
              <a:rPr lang="en-US" sz="1920" i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amount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endParaRPr lang="en-US" sz="19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437502" y="1862667"/>
            <a:ext cx="1770743" cy="667657"/>
            <a:chOff x="7761514" y="3189514"/>
            <a:chExt cx="3320143" cy="1251857"/>
          </a:xfrm>
        </p:grpSpPr>
        <p:sp>
          <p:nvSpPr>
            <p:cNvPr id="7" name="Right Brace 6"/>
            <p:cNvSpPr/>
            <p:nvPr/>
          </p:nvSpPr>
          <p:spPr>
            <a:xfrm>
              <a:off x="7761514" y="3189514"/>
              <a:ext cx="544286" cy="1251857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03771" y="3215277"/>
              <a:ext cx="2677886" cy="7314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45" dirty="0">
                  <a:solidFill>
                    <a:srgbClr val="FF0000"/>
                  </a:solidFill>
                </a:rPr>
                <a:t>a function that takes a certain amount and deducts that amount from the initial 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52" indent="0">
              <a:buNone/>
            </a:pP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2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92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balance):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self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balance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2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amount):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amount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92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deposit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amount): </a:t>
            </a:r>
          </a:p>
          <a:p>
            <a:pPr marL="60952" indent="0">
              <a:buNone/>
            </a:pPr>
            <a:r>
              <a:rPr lang="en-US" sz="1920" i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920" dirty="0">
                <a:latin typeface="Courier New" panose="02070309020205020404" pitchFamily="49" charset="0"/>
                <a:cs typeface="Courier New" panose="02070309020205020404" pitchFamily="49" charset="0"/>
              </a:rPr>
              <a:t> amount </a:t>
            </a:r>
          </a:p>
          <a:p>
            <a:pPr marL="60952" indent="0">
              <a:buNone/>
            </a:pPr>
            <a:r>
              <a:rPr lang="en-US" sz="19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sz="192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92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9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9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endParaRPr lang="en-US" sz="19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362995" y="1898503"/>
            <a:ext cx="1770743" cy="667657"/>
            <a:chOff x="7761514" y="3189514"/>
            <a:chExt cx="3320143" cy="1251857"/>
          </a:xfrm>
        </p:grpSpPr>
        <p:sp>
          <p:nvSpPr>
            <p:cNvPr id="7" name="Right Brace 6"/>
            <p:cNvSpPr/>
            <p:nvPr/>
          </p:nvSpPr>
          <p:spPr>
            <a:xfrm>
              <a:off x="7761514" y="3189514"/>
              <a:ext cx="544286" cy="1251857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03771" y="3215277"/>
              <a:ext cx="2677886" cy="7314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45" dirty="0">
                  <a:solidFill>
                    <a:srgbClr val="FF0000"/>
                  </a:solidFill>
                </a:rPr>
                <a:t>a function that takes a certain amount and deducts that amount from the initial balance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62995" y="2649584"/>
            <a:ext cx="1770743" cy="667657"/>
            <a:chOff x="7761514" y="3189514"/>
            <a:chExt cx="3320143" cy="1251857"/>
          </a:xfrm>
        </p:grpSpPr>
        <p:sp>
          <p:nvSpPr>
            <p:cNvPr id="11" name="Right Brace 10"/>
            <p:cNvSpPr/>
            <p:nvPr/>
          </p:nvSpPr>
          <p:spPr>
            <a:xfrm>
              <a:off x="7761514" y="3189514"/>
              <a:ext cx="544286" cy="1251857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5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03771" y="3215277"/>
              <a:ext cx="2677886" cy="7314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45" dirty="0">
                  <a:solidFill>
                    <a:srgbClr val="FF0000"/>
                  </a:solidFill>
                </a:rPr>
                <a:t>a function that takes a certain amount and adds that amount to the initial 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1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C1 = Customer(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“Mike”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2000)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customer</a:t>
            </a: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(C1.withdraw(1000))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1000</a:t>
            </a: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(C1.deposit(1000))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2000</a:t>
            </a:r>
          </a:p>
          <a:p>
            <a:pPr marL="63492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instances of a class &amp; calling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C1 = Customer(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“Mike”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2000)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customer</a:t>
            </a: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(C1.withdraw(1000))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1000</a:t>
            </a: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(C1.deposit(1000))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2000</a:t>
            </a:r>
          </a:p>
          <a:p>
            <a:pPr marL="6095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C2 = Customer(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“John”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9000)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create a customer</a:t>
            </a: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(C2.withdraw(1000))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8000</a:t>
            </a: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(C2.deposit(2000))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10000</a:t>
            </a:r>
          </a:p>
          <a:p>
            <a:pPr marL="63492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instances of a class &amp; calling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C1 = Customer(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“Mike”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2000)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customer</a:t>
            </a: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(C1.withdraw(1000))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1000</a:t>
            </a: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(C1.deposit(1000))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2000</a:t>
            </a:r>
          </a:p>
          <a:p>
            <a:pPr marL="6095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C2 = Customer(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“John”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9000)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create a customer</a:t>
            </a:r>
            <a:endParaRPr lang="en-US" sz="128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(C2.withdraw(1000))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8000</a:t>
            </a: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(C2.deposit(2000))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10000</a:t>
            </a:r>
          </a:p>
          <a:p>
            <a:pPr marL="63492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instances of a class &amp; calling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7936" y="2698496"/>
            <a:ext cx="5616448" cy="5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i="1" dirty="0">
                <a:solidFill>
                  <a:srgbClr val="FF0000"/>
                </a:solidFill>
              </a:rPr>
              <a:t>while creating objects and calling methods, don’t provide </a:t>
            </a:r>
            <a:r>
              <a:rPr lang="en-US" sz="1493" i="1" dirty="0">
                <a:solidFill>
                  <a:srgbClr val="0070C0"/>
                </a:solidFill>
              </a:rPr>
              <a:t>self</a:t>
            </a:r>
            <a:r>
              <a:rPr lang="en-US" sz="1493" i="1" dirty="0">
                <a:solidFill>
                  <a:srgbClr val="FF0000"/>
                </a:solidFill>
              </a:rPr>
              <a:t>, python does that automatically</a:t>
            </a:r>
            <a:endParaRPr lang="en-US" sz="645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C1 = Customer(</a:t>
            </a:r>
            <a:r>
              <a:rPr lang="en-US" sz="128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“Mike”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, 2000)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customer</a:t>
            </a: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(C1.name)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Mike</a:t>
            </a: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(C1.balance)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2000</a:t>
            </a:r>
          </a:p>
          <a:p>
            <a:pPr marL="60952" indent="0">
              <a:buNone/>
            </a:pPr>
            <a:endParaRPr lang="en-US" sz="128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2" indent="0">
              <a:buNone/>
            </a:pP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C1.balance = 3000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new balance</a:t>
            </a:r>
          </a:p>
          <a:p>
            <a:pPr marL="60952" indent="0">
              <a:buNone/>
            </a:pPr>
            <a:r>
              <a:rPr lang="en-US" sz="128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80" dirty="0">
                <a:latin typeface="Courier New" panose="02070309020205020404" pitchFamily="49" charset="0"/>
                <a:cs typeface="Courier New" panose="02070309020205020404" pitchFamily="49" charset="0"/>
              </a:rPr>
              <a:t>(C1.balance) </a:t>
            </a:r>
            <a:r>
              <a:rPr lang="en-US" sz="128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new balance 3000</a:t>
            </a:r>
          </a:p>
          <a:p>
            <a:pPr marL="63492" indent="0">
              <a:buNone/>
            </a:pPr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&amp; modifying attributes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Encapsulation is the process of </a:t>
            </a:r>
            <a:r>
              <a:rPr lang="en-US" sz="1280" b="1" i="1" dirty="0"/>
              <a:t>binding together </a:t>
            </a:r>
            <a:r>
              <a:rPr lang="en-US" sz="1280" dirty="0"/>
              <a:t>of </a:t>
            </a:r>
            <a:r>
              <a:rPr lang="en-US" sz="1280" b="1" i="1" dirty="0"/>
              <a:t>data and methods</a:t>
            </a:r>
            <a:r>
              <a:rPr lang="en-US" sz="1280" dirty="0"/>
              <a:t> that operate on the data</a:t>
            </a:r>
          </a:p>
          <a:p>
            <a:r>
              <a:rPr lang="en-US" sz="1280" dirty="0"/>
              <a:t>Encapsulation is when an </a:t>
            </a:r>
            <a:r>
              <a:rPr lang="en-US" sz="1280" b="1" i="1" dirty="0"/>
              <a:t>instance of a class is created</a:t>
            </a:r>
            <a:r>
              <a:rPr lang="en-US" sz="1280" dirty="0"/>
              <a:t>, when related attributes and methods are bundled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Data Abstraction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Procedural programming creates a </a:t>
            </a:r>
            <a:r>
              <a:rPr lang="en-US" sz="1280" dirty="0">
                <a:solidFill>
                  <a:srgbClr val="FF0000"/>
                </a:solidFill>
              </a:rPr>
              <a:t>step by step</a:t>
            </a:r>
            <a:r>
              <a:rPr lang="en-US" sz="1280" dirty="0"/>
              <a:t> program that guides the application through a </a:t>
            </a:r>
            <a:r>
              <a:rPr lang="en-US" sz="1280" dirty="0">
                <a:solidFill>
                  <a:srgbClr val="FF0000"/>
                </a:solidFill>
              </a:rPr>
              <a:t>sequence of instructions</a:t>
            </a:r>
            <a:r>
              <a:rPr lang="en-US" sz="1280" dirty="0"/>
              <a:t>. Each instruction is executed in order.</a:t>
            </a:r>
          </a:p>
          <a:p>
            <a:r>
              <a:rPr lang="en-US" sz="1280" dirty="0"/>
              <a:t>Procedural programming also focuses on the idea that all algorithms are executed with </a:t>
            </a:r>
            <a:r>
              <a:rPr lang="en-US" sz="1280" dirty="0">
                <a:solidFill>
                  <a:srgbClr val="FF0000"/>
                </a:solidFill>
              </a:rPr>
              <a:t>functions</a:t>
            </a:r>
            <a:r>
              <a:rPr lang="en-US" sz="1280" dirty="0"/>
              <a:t> and </a:t>
            </a:r>
            <a:r>
              <a:rPr lang="en-US" sz="1280" dirty="0">
                <a:solidFill>
                  <a:srgbClr val="FF0000"/>
                </a:solidFill>
              </a:rPr>
              <a:t>data</a:t>
            </a:r>
            <a:r>
              <a:rPr lang="en-US" sz="1280" dirty="0"/>
              <a:t> that the programmer has access to is </a:t>
            </a:r>
            <a:r>
              <a:rPr lang="en-US" sz="1280" dirty="0">
                <a:solidFill>
                  <a:srgbClr val="FF0000"/>
                </a:solidFill>
              </a:rPr>
              <a:t>able to change</a:t>
            </a:r>
            <a:r>
              <a:rPr lang="en-US" sz="1280" dirty="0"/>
              <a:t>.</a:t>
            </a:r>
          </a:p>
          <a:p>
            <a:r>
              <a:rPr lang="en-US" sz="1280" dirty="0"/>
              <a:t>Object-Oriented programming is much more similar to the way the </a:t>
            </a:r>
            <a:r>
              <a:rPr lang="en-US" sz="1280" dirty="0">
                <a:solidFill>
                  <a:srgbClr val="FF0000"/>
                </a:solidFill>
              </a:rPr>
              <a:t>real world</a:t>
            </a:r>
            <a:r>
              <a:rPr lang="en-US" sz="1280" dirty="0"/>
              <a:t> works. Each program is made up of many </a:t>
            </a:r>
            <a:r>
              <a:rPr lang="en-US" sz="1280" dirty="0">
                <a:solidFill>
                  <a:srgbClr val="FF0000"/>
                </a:solidFill>
              </a:rPr>
              <a:t>entities</a:t>
            </a:r>
            <a:r>
              <a:rPr lang="en-US" sz="1280" dirty="0"/>
              <a:t> called </a:t>
            </a:r>
            <a:r>
              <a:rPr lang="en-US" sz="1280" dirty="0">
                <a:solidFill>
                  <a:srgbClr val="FF0000"/>
                </a:solidFill>
              </a:rPr>
              <a:t>objects</a:t>
            </a:r>
            <a:r>
              <a:rPr lang="en-US" sz="1280" dirty="0"/>
              <a:t>.</a:t>
            </a:r>
          </a:p>
          <a:p>
            <a:pPr>
              <a:tabLst>
                <a:tab pos="4632380" algn="l"/>
              </a:tabLst>
            </a:pPr>
            <a:r>
              <a:rPr lang="en-US" sz="1280" dirty="0"/>
              <a:t>Instead, to access data it must be requested, just like people must ask one another for information; </a:t>
            </a:r>
            <a:r>
              <a:rPr lang="en-US" sz="1280" i="1" dirty="0"/>
              <a:t>we cannot see inside each other’s heads</a:t>
            </a:r>
            <a:r>
              <a:rPr lang="en-US" sz="128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</a:t>
            </a:r>
            <a:r>
              <a:rPr lang="en-US" dirty="0" err="1"/>
              <a:t>vs</a:t>
            </a:r>
            <a:r>
              <a:rPr lang="en-US" dirty="0"/>
              <a:t> Object Oriented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Encapsulation is the process of </a:t>
            </a:r>
            <a:r>
              <a:rPr lang="en-US" sz="1280" b="1" i="1" dirty="0"/>
              <a:t>binding together </a:t>
            </a:r>
            <a:r>
              <a:rPr lang="en-US" sz="1280" dirty="0"/>
              <a:t>of </a:t>
            </a:r>
            <a:r>
              <a:rPr lang="en-US" sz="1280" b="1" i="1" dirty="0"/>
              <a:t>data and methods</a:t>
            </a:r>
            <a:r>
              <a:rPr lang="en-US" sz="1280" dirty="0"/>
              <a:t> that operate on the data</a:t>
            </a:r>
          </a:p>
          <a:p>
            <a:r>
              <a:rPr lang="en-US" sz="1280" dirty="0"/>
              <a:t>Encapsulation is when an </a:t>
            </a:r>
            <a:r>
              <a:rPr lang="en-US" sz="1280" b="1" i="1" dirty="0"/>
              <a:t>instance of a class is created</a:t>
            </a:r>
            <a:r>
              <a:rPr lang="en-US" sz="1280" dirty="0"/>
              <a:t>, when related attributes and methods are bundled up</a:t>
            </a:r>
          </a:p>
          <a:p>
            <a:r>
              <a:rPr lang="en-US" sz="1280" b="1" i="1" dirty="0"/>
              <a:t>Data abstraction </a:t>
            </a:r>
            <a:r>
              <a:rPr lang="en-US" sz="1280" dirty="0"/>
              <a:t>is achieved through </a:t>
            </a:r>
            <a:r>
              <a:rPr lang="en-US" sz="1280" b="1" i="1" dirty="0"/>
              <a:t>encapsulation</a:t>
            </a:r>
          </a:p>
          <a:p>
            <a:r>
              <a:rPr lang="en-US" sz="1280" dirty="0"/>
              <a:t>Encapsulation does this by restricting access to some of the object’s components, meaning the </a:t>
            </a:r>
            <a:r>
              <a:rPr lang="en-US" sz="1280" b="1" i="1" dirty="0"/>
              <a:t>internal representation </a:t>
            </a:r>
            <a:r>
              <a:rPr lang="en-US" sz="1280" dirty="0"/>
              <a:t>of an object </a:t>
            </a:r>
            <a:r>
              <a:rPr lang="en-US" sz="1280" b="1" i="1" dirty="0"/>
              <a:t>cannot be seen from outside </a:t>
            </a:r>
            <a:r>
              <a:rPr lang="en-US" sz="1280" dirty="0"/>
              <a:t>the object’s definition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Data Abstraction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>
                <a:solidFill>
                  <a:srgbClr val="FF0000"/>
                </a:solidFill>
              </a:rPr>
              <a:t>bundle together objects </a:t>
            </a:r>
            <a:r>
              <a:rPr lang="en-US" sz="1280" dirty="0"/>
              <a:t>that share</a:t>
            </a:r>
          </a:p>
          <a:p>
            <a:pPr lvl="1"/>
            <a:r>
              <a:rPr lang="en-US" sz="1280" dirty="0"/>
              <a:t>common attributes and</a:t>
            </a:r>
          </a:p>
          <a:p>
            <a:pPr lvl="1"/>
            <a:r>
              <a:rPr lang="en-US" sz="1280" dirty="0"/>
              <a:t>methods that operate on those attributes</a:t>
            </a:r>
          </a:p>
          <a:p>
            <a:r>
              <a:rPr lang="en-US" sz="1280" dirty="0"/>
              <a:t>use </a:t>
            </a:r>
            <a:r>
              <a:rPr lang="en-US" sz="1280" dirty="0">
                <a:solidFill>
                  <a:srgbClr val="FF0000"/>
                </a:solidFill>
              </a:rPr>
              <a:t>abstraction</a:t>
            </a:r>
            <a:r>
              <a:rPr lang="en-US" sz="1280" dirty="0"/>
              <a:t> to make a distinction between how to implement an object </a:t>
            </a:r>
            <a:r>
              <a:rPr lang="en-US" sz="1280" dirty="0" err="1"/>
              <a:t>vs</a:t>
            </a:r>
            <a:r>
              <a:rPr lang="en-US" sz="1280" dirty="0"/>
              <a:t> how to use the object</a:t>
            </a:r>
          </a:p>
          <a:p>
            <a:r>
              <a:rPr lang="en-US" sz="1280" dirty="0"/>
              <a:t>create our </a:t>
            </a:r>
            <a:r>
              <a:rPr lang="en-US" sz="1280" dirty="0">
                <a:solidFill>
                  <a:srgbClr val="FF0000"/>
                </a:solidFill>
              </a:rPr>
              <a:t>own classes of objects </a:t>
            </a:r>
            <a:r>
              <a:rPr lang="en-US" sz="1280" dirty="0"/>
              <a:t>on top of python’s basic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OOP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8" y="777819"/>
            <a:ext cx="6137801" cy="2080356"/>
          </a:xfrm>
        </p:spPr>
        <p:txBody>
          <a:bodyPr/>
          <a:lstStyle/>
          <a:p>
            <a:pPr algn="ctr"/>
            <a:r>
              <a:rPr lang="en-US" sz="3840" dirty="0"/>
              <a:t>End of Lecture 9</a:t>
            </a:r>
            <a:br>
              <a:rPr lang="en-US" sz="3840" dirty="0"/>
            </a:br>
            <a:br>
              <a:rPr lang="en-US" sz="3840" dirty="0"/>
            </a:br>
            <a:endParaRPr lang="en-US" sz="3840" dirty="0">
              <a:solidFill>
                <a:srgbClr val="0070C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8" y="992782"/>
            <a:ext cx="6137801" cy="1219200"/>
          </a:xfrm>
        </p:spPr>
        <p:txBody>
          <a:bodyPr/>
          <a:lstStyle/>
          <a:p>
            <a:pPr algn="ctr"/>
            <a:r>
              <a:rPr lang="en-US" sz="3840" dirty="0"/>
              <a:t>Thank you ! </a:t>
            </a:r>
            <a:br>
              <a:rPr lang="en-US" sz="3840" dirty="0"/>
            </a:br>
            <a:r>
              <a:rPr lang="en-US" sz="3840" dirty="0"/>
              <a:t>Any questions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Based on the concept of </a:t>
            </a:r>
            <a:r>
              <a:rPr lang="en-US" sz="1280" i="1" dirty="0">
                <a:solidFill>
                  <a:srgbClr val="FF0000"/>
                </a:solidFill>
              </a:rPr>
              <a:t>classes</a:t>
            </a:r>
            <a:r>
              <a:rPr lang="en-US" sz="1280" dirty="0">
                <a:solidFill>
                  <a:srgbClr val="FF0000"/>
                </a:solidFill>
              </a:rPr>
              <a:t> </a:t>
            </a:r>
            <a:r>
              <a:rPr lang="en-US" sz="1280" dirty="0"/>
              <a:t>whose </a:t>
            </a:r>
            <a:r>
              <a:rPr lang="en-US" sz="1280" i="1" dirty="0">
                <a:solidFill>
                  <a:srgbClr val="FF0000"/>
                </a:solidFill>
              </a:rPr>
              <a:t>instances</a:t>
            </a:r>
            <a:r>
              <a:rPr lang="en-US" sz="1280" dirty="0"/>
              <a:t> are called </a:t>
            </a:r>
            <a:r>
              <a:rPr lang="en-US" sz="1280" i="1" dirty="0">
                <a:solidFill>
                  <a:srgbClr val="FF0000"/>
                </a:solidFill>
              </a:rPr>
              <a:t>objects</a:t>
            </a:r>
          </a:p>
          <a:p>
            <a:r>
              <a:rPr lang="en-US" sz="1280" dirty="0"/>
              <a:t>A class is simply a </a:t>
            </a:r>
            <a:r>
              <a:rPr lang="en-US" sz="1280" i="1" dirty="0">
                <a:solidFill>
                  <a:srgbClr val="FF0000"/>
                </a:solidFill>
              </a:rPr>
              <a:t>logical grouping </a:t>
            </a:r>
            <a:r>
              <a:rPr lang="en-US" sz="1280" dirty="0"/>
              <a:t>of </a:t>
            </a:r>
            <a:r>
              <a:rPr lang="en-US" sz="1280" i="1" dirty="0">
                <a:solidFill>
                  <a:srgbClr val="FF0000"/>
                </a:solidFill>
              </a:rPr>
              <a:t>data</a:t>
            </a:r>
            <a:r>
              <a:rPr lang="en-US" sz="1280" dirty="0">
                <a:solidFill>
                  <a:srgbClr val="FF0000"/>
                </a:solidFill>
              </a:rPr>
              <a:t> </a:t>
            </a:r>
            <a:r>
              <a:rPr lang="en-US" sz="1280" dirty="0"/>
              <a:t>and </a:t>
            </a:r>
            <a:r>
              <a:rPr lang="en-US" sz="1280" i="1" dirty="0">
                <a:solidFill>
                  <a:srgbClr val="FF0000"/>
                </a:solidFill>
              </a:rPr>
              <a:t>functions</a:t>
            </a:r>
          </a:p>
          <a:p>
            <a:r>
              <a:rPr lang="en-US" sz="1280" dirty="0"/>
              <a:t>Classes provide a way to structure a program, its like a blueprint</a:t>
            </a:r>
            <a:endParaRPr lang="en-US" sz="128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Based on the concept of </a:t>
            </a:r>
            <a:r>
              <a:rPr lang="en-US" sz="1280" i="1" dirty="0">
                <a:solidFill>
                  <a:srgbClr val="FF0000"/>
                </a:solidFill>
              </a:rPr>
              <a:t>classes</a:t>
            </a:r>
            <a:r>
              <a:rPr lang="en-US" sz="1280" dirty="0">
                <a:solidFill>
                  <a:srgbClr val="FF0000"/>
                </a:solidFill>
              </a:rPr>
              <a:t> </a:t>
            </a:r>
            <a:r>
              <a:rPr lang="en-US" sz="1280" dirty="0"/>
              <a:t>whose </a:t>
            </a:r>
            <a:r>
              <a:rPr lang="en-US" sz="1280" i="1" dirty="0">
                <a:solidFill>
                  <a:srgbClr val="FF0000"/>
                </a:solidFill>
              </a:rPr>
              <a:t>instances</a:t>
            </a:r>
            <a:r>
              <a:rPr lang="en-US" sz="1280" dirty="0"/>
              <a:t> are called </a:t>
            </a:r>
            <a:r>
              <a:rPr lang="en-US" sz="1280" i="1" dirty="0">
                <a:solidFill>
                  <a:srgbClr val="FF0000"/>
                </a:solidFill>
              </a:rPr>
              <a:t>objects</a:t>
            </a:r>
          </a:p>
          <a:p>
            <a:r>
              <a:rPr lang="en-US" sz="1280" dirty="0"/>
              <a:t>A class is simply a </a:t>
            </a:r>
            <a:r>
              <a:rPr lang="en-US" sz="1280" i="1" dirty="0">
                <a:solidFill>
                  <a:srgbClr val="FF0000"/>
                </a:solidFill>
              </a:rPr>
              <a:t>logical grouping </a:t>
            </a:r>
            <a:r>
              <a:rPr lang="en-US" sz="1280" dirty="0"/>
              <a:t>of </a:t>
            </a:r>
            <a:r>
              <a:rPr lang="en-US" sz="1280" i="1" dirty="0">
                <a:solidFill>
                  <a:srgbClr val="FF0000"/>
                </a:solidFill>
              </a:rPr>
              <a:t>data</a:t>
            </a:r>
            <a:r>
              <a:rPr lang="en-US" sz="1280" dirty="0">
                <a:solidFill>
                  <a:srgbClr val="FF0000"/>
                </a:solidFill>
              </a:rPr>
              <a:t> </a:t>
            </a:r>
            <a:r>
              <a:rPr lang="en-US" sz="1280" dirty="0"/>
              <a:t>and </a:t>
            </a:r>
            <a:r>
              <a:rPr lang="en-US" sz="1280" i="1" dirty="0">
                <a:solidFill>
                  <a:srgbClr val="FF0000"/>
                </a:solidFill>
              </a:rPr>
              <a:t>functions</a:t>
            </a:r>
          </a:p>
          <a:p>
            <a:r>
              <a:rPr lang="en-US" sz="1280" dirty="0"/>
              <a:t>Classes provide a way to structure a program, its like a blueprint</a:t>
            </a:r>
            <a:endParaRPr lang="en-US" sz="1280" i="1" dirty="0">
              <a:solidFill>
                <a:srgbClr val="FF0000"/>
              </a:solidFill>
            </a:endParaRPr>
          </a:p>
          <a:p>
            <a:r>
              <a:rPr lang="en-US" sz="1280" dirty="0"/>
              <a:t>Classes store </a:t>
            </a:r>
            <a:r>
              <a:rPr lang="en-US" sz="1280" i="1" dirty="0">
                <a:solidFill>
                  <a:srgbClr val="FF0000"/>
                </a:solidFill>
              </a:rPr>
              <a:t>data</a:t>
            </a:r>
            <a:r>
              <a:rPr lang="en-US" sz="1280" dirty="0">
                <a:solidFill>
                  <a:srgbClr val="FF0000"/>
                </a:solidFill>
              </a:rPr>
              <a:t> </a:t>
            </a:r>
            <a:r>
              <a:rPr lang="en-US" sz="1280" dirty="0"/>
              <a:t>in form of </a:t>
            </a:r>
            <a:r>
              <a:rPr lang="en-US" sz="1280" i="1" dirty="0">
                <a:solidFill>
                  <a:srgbClr val="FF0000"/>
                </a:solidFill>
              </a:rPr>
              <a:t>attributes</a:t>
            </a:r>
          </a:p>
          <a:p>
            <a:r>
              <a:rPr lang="en-US" sz="1280" dirty="0"/>
              <a:t>Each class has its own </a:t>
            </a:r>
            <a:r>
              <a:rPr lang="en-US" sz="1280" i="1" dirty="0">
                <a:solidFill>
                  <a:srgbClr val="FF0000"/>
                </a:solidFill>
              </a:rPr>
              <a:t>methods</a:t>
            </a:r>
            <a:r>
              <a:rPr lang="en-US" sz="1280" dirty="0">
                <a:solidFill>
                  <a:srgbClr val="FF0000"/>
                </a:solidFill>
              </a:rPr>
              <a:t> </a:t>
            </a:r>
            <a:r>
              <a:rPr lang="en-US" sz="1280" dirty="0"/>
              <a:t>which perform some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Based on the concept of </a:t>
            </a:r>
            <a:r>
              <a:rPr lang="en-US" sz="1280" i="1" dirty="0">
                <a:solidFill>
                  <a:srgbClr val="FF0000"/>
                </a:solidFill>
              </a:rPr>
              <a:t>classes</a:t>
            </a:r>
            <a:r>
              <a:rPr lang="en-US" sz="1280" dirty="0">
                <a:solidFill>
                  <a:srgbClr val="FF0000"/>
                </a:solidFill>
              </a:rPr>
              <a:t> </a:t>
            </a:r>
            <a:r>
              <a:rPr lang="en-US" sz="1280" dirty="0"/>
              <a:t>whose </a:t>
            </a:r>
            <a:r>
              <a:rPr lang="en-US" sz="1280" i="1" dirty="0">
                <a:solidFill>
                  <a:srgbClr val="FF0000"/>
                </a:solidFill>
              </a:rPr>
              <a:t>instances</a:t>
            </a:r>
            <a:r>
              <a:rPr lang="en-US" sz="1280" dirty="0"/>
              <a:t> are called </a:t>
            </a:r>
            <a:r>
              <a:rPr lang="en-US" sz="1280" i="1" dirty="0">
                <a:solidFill>
                  <a:srgbClr val="FF0000"/>
                </a:solidFill>
              </a:rPr>
              <a:t>objects</a:t>
            </a:r>
          </a:p>
          <a:p>
            <a:r>
              <a:rPr lang="en-US" sz="1280" dirty="0"/>
              <a:t>A class is simply a </a:t>
            </a:r>
            <a:r>
              <a:rPr lang="en-US" sz="1280" i="1" dirty="0">
                <a:solidFill>
                  <a:srgbClr val="FF0000"/>
                </a:solidFill>
              </a:rPr>
              <a:t>logical grouping </a:t>
            </a:r>
            <a:r>
              <a:rPr lang="en-US" sz="1280" dirty="0"/>
              <a:t>of </a:t>
            </a:r>
            <a:r>
              <a:rPr lang="en-US" sz="1280" i="1" dirty="0">
                <a:solidFill>
                  <a:srgbClr val="FF0000"/>
                </a:solidFill>
              </a:rPr>
              <a:t>data</a:t>
            </a:r>
            <a:r>
              <a:rPr lang="en-US" sz="1280" dirty="0">
                <a:solidFill>
                  <a:srgbClr val="FF0000"/>
                </a:solidFill>
              </a:rPr>
              <a:t> </a:t>
            </a:r>
            <a:r>
              <a:rPr lang="en-US" sz="1280" dirty="0"/>
              <a:t>and </a:t>
            </a:r>
            <a:r>
              <a:rPr lang="en-US" sz="1280" i="1" dirty="0">
                <a:solidFill>
                  <a:srgbClr val="FF0000"/>
                </a:solidFill>
              </a:rPr>
              <a:t>functions</a:t>
            </a:r>
          </a:p>
          <a:p>
            <a:r>
              <a:rPr lang="en-US" sz="1280" dirty="0"/>
              <a:t>Classes provide a way to structure a program, its like a blueprint</a:t>
            </a:r>
            <a:endParaRPr lang="en-US" sz="1280" i="1" dirty="0">
              <a:solidFill>
                <a:srgbClr val="FF0000"/>
              </a:solidFill>
            </a:endParaRPr>
          </a:p>
          <a:p>
            <a:r>
              <a:rPr lang="en-US" sz="1280" dirty="0"/>
              <a:t>Classes store </a:t>
            </a:r>
            <a:r>
              <a:rPr lang="en-US" sz="1280" i="1" dirty="0">
                <a:solidFill>
                  <a:srgbClr val="FF0000"/>
                </a:solidFill>
              </a:rPr>
              <a:t>data</a:t>
            </a:r>
            <a:r>
              <a:rPr lang="en-US" sz="1280" dirty="0">
                <a:solidFill>
                  <a:srgbClr val="FF0000"/>
                </a:solidFill>
              </a:rPr>
              <a:t> </a:t>
            </a:r>
            <a:r>
              <a:rPr lang="en-US" sz="1280" dirty="0"/>
              <a:t>in form of </a:t>
            </a:r>
            <a:r>
              <a:rPr lang="en-US" sz="1280" i="1" dirty="0">
                <a:solidFill>
                  <a:srgbClr val="FF0000"/>
                </a:solidFill>
              </a:rPr>
              <a:t>attributes</a:t>
            </a:r>
          </a:p>
          <a:p>
            <a:r>
              <a:rPr lang="en-US" sz="1280" dirty="0"/>
              <a:t>Each class has its own </a:t>
            </a:r>
            <a:r>
              <a:rPr lang="en-US" sz="1280" i="1" dirty="0">
                <a:solidFill>
                  <a:srgbClr val="FF0000"/>
                </a:solidFill>
              </a:rPr>
              <a:t>methods</a:t>
            </a:r>
            <a:r>
              <a:rPr lang="en-US" sz="1280" dirty="0">
                <a:solidFill>
                  <a:srgbClr val="FF0000"/>
                </a:solidFill>
              </a:rPr>
              <a:t> </a:t>
            </a:r>
            <a:r>
              <a:rPr lang="en-US" sz="1280" dirty="0"/>
              <a:t>which perform some operations</a:t>
            </a:r>
          </a:p>
          <a:p>
            <a:r>
              <a:rPr lang="en-US" sz="1280" dirty="0"/>
              <a:t>Useful in modeling </a:t>
            </a:r>
            <a:r>
              <a:rPr lang="en-US" sz="1280" i="1" dirty="0">
                <a:solidFill>
                  <a:srgbClr val="FF0000"/>
                </a:solidFill>
              </a:rPr>
              <a:t>real world entities</a:t>
            </a:r>
          </a:p>
          <a:p>
            <a:r>
              <a:rPr lang="en-US" sz="1280" dirty="0"/>
              <a:t>Code written in OOP is </a:t>
            </a:r>
            <a:r>
              <a:rPr lang="en-US" sz="1280" i="1" dirty="0">
                <a:solidFill>
                  <a:srgbClr val="FF0000"/>
                </a:solidFill>
              </a:rPr>
              <a:t>reusable</a:t>
            </a:r>
            <a:r>
              <a:rPr lang="en-US" sz="1280" dirty="0"/>
              <a:t> resulting in </a:t>
            </a:r>
            <a:r>
              <a:rPr lang="en-US" sz="1280" i="1" dirty="0">
                <a:solidFill>
                  <a:srgbClr val="FF0000"/>
                </a:solidFill>
              </a:rPr>
              <a:t>less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There are four major principles/concepts in Object Oriented Programming </a:t>
            </a:r>
          </a:p>
          <a:p>
            <a:pPr lvl="1"/>
            <a:r>
              <a:rPr lang="en-US" sz="1280" dirty="0">
                <a:solidFill>
                  <a:srgbClr val="FF0000"/>
                </a:solidFill>
              </a:rPr>
              <a:t>Encapsulation</a:t>
            </a:r>
            <a:r>
              <a:rPr lang="en-US" sz="1280" dirty="0"/>
              <a:t> – </a:t>
            </a:r>
            <a:r>
              <a:rPr lang="en-US" sz="1280" i="1" dirty="0"/>
              <a:t>bundling together data and methods</a:t>
            </a:r>
          </a:p>
          <a:p>
            <a:pPr lvl="1"/>
            <a:r>
              <a:rPr lang="en-US" sz="1280" dirty="0">
                <a:solidFill>
                  <a:srgbClr val="FF0000"/>
                </a:solidFill>
              </a:rPr>
              <a:t>Data abstraction </a:t>
            </a:r>
            <a:r>
              <a:rPr lang="en-US" sz="1280" dirty="0"/>
              <a:t>– </a:t>
            </a:r>
            <a:r>
              <a:rPr lang="en-US" sz="1280" i="1" dirty="0"/>
              <a:t>hiding the data/details</a:t>
            </a:r>
          </a:p>
          <a:p>
            <a:pPr lvl="1"/>
            <a:r>
              <a:rPr lang="en-US" sz="1280" dirty="0">
                <a:solidFill>
                  <a:srgbClr val="FF0000"/>
                </a:solidFill>
              </a:rPr>
              <a:t>Inheritance</a:t>
            </a:r>
            <a:r>
              <a:rPr lang="en-US" sz="1280" dirty="0"/>
              <a:t> – </a:t>
            </a:r>
            <a:r>
              <a:rPr lang="en-US" sz="1280" i="1" dirty="0"/>
              <a:t>inheriting from parents</a:t>
            </a:r>
          </a:p>
          <a:p>
            <a:pPr lvl="1"/>
            <a:r>
              <a:rPr lang="en-US" sz="1280" dirty="0">
                <a:solidFill>
                  <a:srgbClr val="FF0000"/>
                </a:solidFill>
              </a:rPr>
              <a:t>Polymorphism</a:t>
            </a:r>
            <a:r>
              <a:rPr lang="en-US" sz="1280" dirty="0"/>
              <a:t> – </a:t>
            </a:r>
            <a:r>
              <a:rPr lang="en-US" sz="1280" i="1" dirty="0"/>
              <a:t>having multiple forms/meaning</a:t>
            </a:r>
          </a:p>
          <a:p>
            <a:pPr marL="304762" indent="-304762"/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80" dirty="0"/>
              <a:t>There are four major principles/concepts in Object Oriented Programming </a:t>
            </a:r>
          </a:p>
          <a:p>
            <a:pPr lvl="1"/>
            <a:r>
              <a:rPr lang="en-US" sz="1280" dirty="0">
                <a:solidFill>
                  <a:srgbClr val="FF0000"/>
                </a:solidFill>
              </a:rPr>
              <a:t>Encapsulation</a:t>
            </a:r>
            <a:r>
              <a:rPr lang="en-US" sz="1280" dirty="0"/>
              <a:t> – </a:t>
            </a:r>
            <a:r>
              <a:rPr lang="en-US" sz="1280" i="1" dirty="0"/>
              <a:t>bundling together data and methods</a:t>
            </a:r>
          </a:p>
          <a:p>
            <a:pPr lvl="1"/>
            <a:r>
              <a:rPr lang="en-US" sz="1280" dirty="0">
                <a:solidFill>
                  <a:srgbClr val="FF0000"/>
                </a:solidFill>
              </a:rPr>
              <a:t>Data abstraction </a:t>
            </a:r>
            <a:r>
              <a:rPr lang="en-US" sz="1280" dirty="0"/>
              <a:t>– </a:t>
            </a:r>
            <a:r>
              <a:rPr lang="en-US" sz="1280" i="1" dirty="0"/>
              <a:t>hiding the data/details</a:t>
            </a:r>
          </a:p>
          <a:p>
            <a:pPr lvl="1"/>
            <a:r>
              <a:rPr lang="en-US" sz="1280" dirty="0">
                <a:solidFill>
                  <a:srgbClr val="FF0000"/>
                </a:solidFill>
              </a:rPr>
              <a:t>Inheritance</a:t>
            </a:r>
            <a:r>
              <a:rPr lang="en-US" sz="1280" dirty="0"/>
              <a:t> – </a:t>
            </a:r>
            <a:r>
              <a:rPr lang="en-US" sz="1280" i="1" dirty="0"/>
              <a:t>inheriting from parents</a:t>
            </a:r>
          </a:p>
          <a:p>
            <a:pPr lvl="1"/>
            <a:r>
              <a:rPr lang="en-US" sz="1280" dirty="0">
                <a:solidFill>
                  <a:srgbClr val="FF0000"/>
                </a:solidFill>
              </a:rPr>
              <a:t>Polymorphism</a:t>
            </a:r>
            <a:r>
              <a:rPr lang="en-US" sz="1280" dirty="0"/>
              <a:t> – </a:t>
            </a:r>
            <a:r>
              <a:rPr lang="en-US" sz="1280" i="1" dirty="0"/>
              <a:t>having multiple forms/meaning</a:t>
            </a:r>
          </a:p>
          <a:p>
            <a:r>
              <a:rPr lang="en-US" sz="1280" i="1" dirty="0"/>
              <a:t>We’ll see what the first two terms mean in this lecture, the next two will be discussed in the next lecture</a:t>
            </a:r>
          </a:p>
          <a:p>
            <a:pPr marL="304762" indent="-304762"/>
            <a:endParaRPr lang="en-US" sz="12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CS4051 Fundamentals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G College Slide Themes" id="{594A0F31-3FFF-4FB3-80BB-CC9410AAA79A}" vid="{7BD78F5B-5058-4F9B-8467-8E3365C8FC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 College Slide Themes</Template>
  <TotalTime>19892</TotalTime>
  <Words>2612</Words>
  <Application>Microsoft Office PowerPoint</Application>
  <PresentationFormat>Custom</PresentationFormat>
  <Paragraphs>391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Courier New</vt:lpstr>
      <vt:lpstr>Wingdings</vt:lpstr>
      <vt:lpstr>ING College Slide Themes</vt:lpstr>
      <vt:lpstr>Lecture 9: Object Oriented Programming</vt:lpstr>
      <vt:lpstr>Contents</vt:lpstr>
      <vt:lpstr>Procedural vs Object Oriented Programming</vt:lpstr>
      <vt:lpstr>Procedural vs Object Oriented Programming</vt:lpstr>
      <vt:lpstr>Object Oriented Programming</vt:lpstr>
      <vt:lpstr>Object Oriented Programming</vt:lpstr>
      <vt:lpstr>Object Oriented Programming</vt:lpstr>
      <vt:lpstr>OOP concepts</vt:lpstr>
      <vt:lpstr>OOP concepts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Everything is an object in python!</vt:lpstr>
      <vt:lpstr>Creating and using classes</vt:lpstr>
      <vt:lpstr>Creating and using classes</vt:lpstr>
      <vt:lpstr>Defining a class</vt:lpstr>
      <vt:lpstr>Defining how to create an instance of a class</vt:lpstr>
      <vt:lpstr>Defining how to create an instance of a class</vt:lpstr>
      <vt:lpstr>Defining how to create an instance of a class</vt:lpstr>
      <vt:lpstr>Defining how to create an instance of a class</vt:lpstr>
      <vt:lpstr>Defining how to create an instance of a class</vt:lpstr>
      <vt:lpstr>__init__ and self</vt:lpstr>
      <vt:lpstr>__init__ and self</vt:lpstr>
      <vt:lpstr>self argument </vt:lpstr>
      <vt:lpstr>self argument </vt:lpstr>
      <vt:lpstr>self argument </vt:lpstr>
      <vt:lpstr>self argument </vt:lpstr>
      <vt:lpstr>Defining methods</vt:lpstr>
      <vt:lpstr>Defining methods</vt:lpstr>
      <vt:lpstr>Defining methods</vt:lpstr>
      <vt:lpstr>Defining methods</vt:lpstr>
      <vt:lpstr>Creating instances of a class &amp; calling methods</vt:lpstr>
      <vt:lpstr>Creating instances of a class &amp; calling methods</vt:lpstr>
      <vt:lpstr>Creating instances of a class &amp; calling methods</vt:lpstr>
      <vt:lpstr>Accessing &amp; modifying attributes</vt:lpstr>
      <vt:lpstr>Encapsulation and Data Abstraction</vt:lpstr>
      <vt:lpstr>Encapsulation and Data Abstraction</vt:lpstr>
      <vt:lpstr>The power of OOP</vt:lpstr>
      <vt:lpstr>End of Lecture 9  </vt:lpstr>
      <vt:lpstr>Thank you !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Dipendra Thapa</cp:lastModifiedBy>
  <cp:revision>382</cp:revision>
  <dcterms:created xsi:type="dcterms:W3CDTF">2014-09-12T02:11:56Z</dcterms:created>
  <dcterms:modified xsi:type="dcterms:W3CDTF">2022-07-29T05:35:25Z</dcterms:modified>
</cp:coreProperties>
</file>