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embeddedFontLst>
    <p:embeddedFont>
      <p:font typeface="Calibri" panose="020F0502020204030204" pitchFamily="34" charset="0"/>
      <p:regular r:id="rId24"/>
      <p:bold r:id="rId25"/>
      <p:italic r:id="rId26"/>
      <p:boldItalic r:id="rId27"/>
    </p:embeddedFont>
    <p:embeddedFont>
      <p:font typeface="Comfortaa" panose="020B0604020202020204" charset="0"/>
      <p:regular r:id="rId28"/>
      <p:bold r:id="rId29"/>
    </p:embeddedFont>
    <p:embeddedFont>
      <p:font typeface="Helvetica Neue" panose="020B0604020202020204" charset="0"/>
      <p:regular r:id="rId30"/>
      <p:bold r:id="rId31"/>
      <p:italic r:id="rId32"/>
      <p:boldItalic r:id="rId33"/>
    </p:embeddedFont>
    <p:embeddedFont>
      <p:font typeface="Roboto"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hJTNRXhYsfRBhFuw3MJX5djNlgH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17DAF7B-9E2C-4989-A460-898A9AD7C9C8}">
  <a:tblStyle styleId="{E17DAF7B-9E2C-4989-A460-898A9AD7C9C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4" name="Google Shape;6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Exercise using these words on next slide</a:t>
            </a:r>
            <a:endParaRPr/>
          </a:p>
          <a:p>
            <a:pPr marL="0" lvl="0" indent="0" algn="l" rtl="0">
              <a:lnSpc>
                <a:spcPct val="100000"/>
              </a:lnSpc>
              <a:spcBef>
                <a:spcPts val="0"/>
              </a:spcBef>
              <a:spcAft>
                <a:spcPts val="0"/>
              </a:spcAft>
              <a:buSzPts val="1400"/>
              <a:buNone/>
            </a:pPr>
            <a:r>
              <a:rPr lang="en-US"/>
              <a:t>Using active verbs create impact and  could help to make an application stand out</a:t>
            </a:r>
            <a:endParaRPr/>
          </a:p>
        </p:txBody>
      </p:sp>
      <p:sp>
        <p:nvSpPr>
          <p:cNvPr id="145" name="Google Shape;145;p2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 name="Google Shape;153;p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4" name="Google Shape;154;p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Google Shape;162;p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3" name="Google Shape;163;p2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4" name="Google Shape;174;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p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2" name="Google Shape;182;p2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 name="Google Shape;7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400"/>
              <a:buNone/>
            </a:pPr>
            <a:r>
              <a:rPr lang="en-US" sz="1800">
                <a:latin typeface="Arial"/>
                <a:ea typeface="Arial"/>
                <a:cs typeface="Arial"/>
                <a:sym typeface="Arial"/>
              </a:rPr>
              <a:t>Use blackboard collaborate agree/ disagree</a:t>
            </a:r>
            <a:endParaRPr sz="1800">
              <a:latin typeface="Arial"/>
              <a:ea typeface="Arial"/>
              <a:cs typeface="Arial"/>
              <a:sym typeface="Arial"/>
            </a:endParaRPr>
          </a:p>
          <a:p>
            <a:pPr marL="0" lvl="0" indent="0" algn="l" rtl="0">
              <a:lnSpc>
                <a:spcPct val="90000"/>
              </a:lnSpc>
              <a:spcBef>
                <a:spcPts val="0"/>
              </a:spcBef>
              <a:spcAft>
                <a:spcPts val="0"/>
              </a:spcAft>
              <a:buSzPts val="1400"/>
              <a:buNone/>
            </a:pPr>
            <a:endParaRPr sz="2000">
              <a:latin typeface="Arial"/>
              <a:ea typeface="Arial"/>
              <a:cs typeface="Arial"/>
              <a:sym typeface="Arial"/>
            </a:endParaRPr>
          </a:p>
          <a:p>
            <a:pPr marL="0" lvl="0" indent="0" algn="l" rtl="0">
              <a:lnSpc>
                <a:spcPct val="90000"/>
              </a:lnSpc>
              <a:spcBef>
                <a:spcPts val="0"/>
              </a:spcBef>
              <a:spcAft>
                <a:spcPts val="0"/>
              </a:spcAft>
              <a:buSzPts val="1400"/>
              <a:buNone/>
            </a:pPr>
            <a:endParaRPr sz="2000">
              <a:latin typeface="Arial"/>
              <a:ea typeface="Arial"/>
              <a:cs typeface="Arial"/>
              <a:sym typeface="Arial"/>
            </a:endParaRPr>
          </a:p>
          <a:p>
            <a:pPr marL="0" lvl="0" indent="0" algn="l" rtl="0">
              <a:lnSpc>
                <a:spcPct val="90000"/>
              </a:lnSpc>
              <a:spcBef>
                <a:spcPts val="0"/>
              </a:spcBef>
              <a:spcAft>
                <a:spcPts val="0"/>
              </a:spcAft>
              <a:buClr>
                <a:schemeClr val="dk1"/>
              </a:buClr>
              <a:buSzPts val="1100"/>
              <a:buFont typeface="Arial"/>
              <a:buNone/>
            </a:pPr>
            <a:endParaRPr sz="2000">
              <a:latin typeface="Arial"/>
              <a:ea typeface="Arial"/>
              <a:cs typeface="Arial"/>
              <a:sym typeface="Arial"/>
            </a:endParaRPr>
          </a:p>
        </p:txBody>
      </p:sp>
      <p:sp>
        <p:nvSpPr>
          <p:cNvPr id="79" name="Google Shape;7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BLUE TEXT - OPTIONAL SECTIONS</a:t>
            </a:r>
            <a:endParaRPr/>
          </a:p>
          <a:p>
            <a:pPr marL="0" lvl="0" indent="0" algn="l" rtl="0">
              <a:lnSpc>
                <a:spcPct val="100000"/>
              </a:lnSpc>
              <a:spcBef>
                <a:spcPts val="0"/>
              </a:spcBef>
              <a:spcAft>
                <a:spcPts val="0"/>
              </a:spcAft>
              <a:buSzPts val="1400"/>
              <a:buNone/>
            </a:pPr>
            <a:r>
              <a:rPr lang="en-US"/>
              <a:t>The following could help to make to make an application stand out:</a:t>
            </a:r>
            <a:endParaRPr/>
          </a:p>
          <a:p>
            <a:pPr marL="457200" lvl="0" indent="-304800" algn="l" rtl="0">
              <a:lnSpc>
                <a:spcPct val="120000"/>
              </a:lnSpc>
              <a:spcBef>
                <a:spcPts val="0"/>
              </a:spcBef>
              <a:spcAft>
                <a:spcPts val="0"/>
              </a:spcAft>
              <a:buClr>
                <a:srgbClr val="4A86E8"/>
              </a:buClr>
              <a:buSzPts val="1200"/>
              <a:buChar char="●"/>
            </a:pPr>
            <a:r>
              <a:rPr lang="en-US" b="1">
                <a:solidFill>
                  <a:srgbClr val="4A86E8"/>
                </a:solidFill>
                <a:highlight>
                  <a:schemeClr val="lt1"/>
                </a:highlight>
                <a:latin typeface="Arial"/>
                <a:ea typeface="Arial"/>
                <a:cs typeface="Arial"/>
                <a:sym typeface="Arial"/>
              </a:rPr>
              <a:t>Achievements/positions of responsibility</a:t>
            </a:r>
            <a:r>
              <a:rPr lang="en-US">
                <a:solidFill>
                  <a:srgbClr val="4A86E8"/>
                </a:solidFill>
                <a:highlight>
                  <a:schemeClr val="lt1"/>
                </a:highlight>
                <a:latin typeface="Arial"/>
                <a:ea typeface="Arial"/>
                <a:cs typeface="Arial"/>
                <a:sym typeface="Arial"/>
              </a:rPr>
              <a:t>?</a:t>
            </a:r>
            <a:endParaRPr>
              <a:solidFill>
                <a:srgbClr val="4A86E8"/>
              </a:solidFill>
              <a:highlight>
                <a:schemeClr val="lt1"/>
              </a:highlight>
              <a:latin typeface="Arial"/>
              <a:ea typeface="Arial"/>
              <a:cs typeface="Arial"/>
              <a:sym typeface="Arial"/>
            </a:endParaRPr>
          </a:p>
          <a:p>
            <a:pPr marL="457200" lvl="0" indent="-304800" algn="l" rtl="0">
              <a:lnSpc>
                <a:spcPct val="120000"/>
              </a:lnSpc>
              <a:spcBef>
                <a:spcPts val="0"/>
              </a:spcBef>
              <a:spcAft>
                <a:spcPts val="0"/>
              </a:spcAft>
              <a:buClr>
                <a:srgbClr val="4A86E8"/>
              </a:buClr>
              <a:buSzPts val="1200"/>
              <a:buChar char="●"/>
            </a:pPr>
            <a:r>
              <a:rPr lang="en-US" b="1">
                <a:solidFill>
                  <a:srgbClr val="4A86E8"/>
                </a:solidFill>
                <a:highlight>
                  <a:schemeClr val="lt1"/>
                </a:highlight>
                <a:latin typeface="Arial"/>
                <a:ea typeface="Arial"/>
                <a:cs typeface="Arial"/>
                <a:sym typeface="Arial"/>
              </a:rPr>
              <a:t>Interests &amp; Activities?</a:t>
            </a:r>
            <a:endParaRPr b="1">
              <a:solidFill>
                <a:srgbClr val="4A86E8"/>
              </a:solidFill>
              <a:highlight>
                <a:schemeClr val="lt1"/>
              </a:highlight>
              <a:latin typeface="Arial"/>
              <a:ea typeface="Arial"/>
              <a:cs typeface="Arial"/>
              <a:sym typeface="Arial"/>
            </a:endParaRPr>
          </a:p>
          <a:p>
            <a:pPr marL="0" lvl="0" indent="0" algn="l" rtl="0">
              <a:lnSpc>
                <a:spcPct val="100000"/>
              </a:lnSpc>
              <a:spcBef>
                <a:spcPts val="0"/>
              </a:spcBef>
              <a:spcAft>
                <a:spcPts val="0"/>
              </a:spcAft>
              <a:buSzPts val="1400"/>
              <a:buNone/>
            </a:pPr>
            <a:endParaRPr/>
          </a:p>
        </p:txBody>
      </p:sp>
      <p:sp>
        <p:nvSpPr>
          <p:cNvPr id="97" name="Google Shape;97;p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 name="Google Shape;105;p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p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r>
              <a:rPr lang="en-US" sz="1300">
                <a:highlight>
                  <a:schemeClr val="lt1"/>
                </a:highlight>
                <a:latin typeface="Arial"/>
                <a:ea typeface="Arial"/>
                <a:cs typeface="Arial"/>
                <a:sym typeface="Arial"/>
              </a:rPr>
              <a:t>The chronological format highlights the strengths of the person’s career history whereas with the skills-based format the emphasis is on a person’s skills gained from their varied experience from education, work and other activities. The format you choose will depend on your situation and the stage you are at in your life. The chronological is a well known and traditional in approach and may suit those with a long and consistent work history. The skill based style is considered suitable for those whose work experience is short, who have gaps in their employment or are changing careers. </a:t>
            </a:r>
            <a:r>
              <a:rPr lang="en-US" sz="1000">
                <a:highlight>
                  <a:schemeClr val="lt1"/>
                </a:highlight>
                <a:latin typeface="Arial"/>
                <a:ea typeface="Arial"/>
                <a:cs typeface="Arial"/>
                <a:sym typeface="Arial"/>
              </a:rPr>
              <a:t>The choice may also depend on the sector you are applying to.  For science based roles, for instance, a chronological CV is recommended.</a:t>
            </a:r>
            <a:endParaRPr/>
          </a:p>
          <a:p>
            <a:pPr marL="0" lvl="0" indent="0" algn="l" rtl="0">
              <a:lnSpc>
                <a:spcPct val="100000"/>
              </a:lnSpc>
              <a:spcBef>
                <a:spcPts val="0"/>
              </a:spcBef>
              <a:spcAft>
                <a:spcPts val="0"/>
              </a:spcAft>
              <a:buClr>
                <a:schemeClr val="dk1"/>
              </a:buClr>
              <a:buSzPts val="1100"/>
              <a:buFont typeface="Arial"/>
              <a:buNone/>
            </a:pPr>
            <a:endParaRPr sz="1100">
              <a:latin typeface="Arial"/>
              <a:ea typeface="Arial"/>
              <a:cs typeface="Arial"/>
              <a:sym typeface="Arial"/>
            </a:endParaRPr>
          </a:p>
          <a:p>
            <a:pPr marL="0" lvl="0" indent="0" algn="l" rtl="0">
              <a:lnSpc>
                <a:spcPct val="100000"/>
              </a:lnSpc>
              <a:spcBef>
                <a:spcPts val="0"/>
              </a:spcBef>
              <a:spcAft>
                <a:spcPts val="0"/>
              </a:spcAft>
              <a:buSzPts val="1400"/>
              <a:buNone/>
            </a:pPr>
            <a:endParaRPr/>
          </a:p>
        </p:txBody>
      </p:sp>
      <p:sp>
        <p:nvSpPr>
          <p:cNvPr id="112" name="Google Shape;112;p1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p1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3"/>
        <p:cNvGrpSpPr/>
        <p:nvPr/>
      </p:nvGrpSpPr>
      <p:grpSpPr>
        <a:xfrm>
          <a:off x="0" y="0"/>
          <a:ext cx="0" cy="0"/>
          <a:chOff x="0" y="0"/>
          <a:chExt cx="0" cy="0"/>
        </a:xfrm>
      </p:grpSpPr>
      <p:sp>
        <p:nvSpPr>
          <p:cNvPr id="24" name="Google Shape;24;p6"/>
          <p:cNvSpPr txBox="1">
            <a:spLocks noGrp="1"/>
          </p:cNvSpPr>
          <p:nvPr>
            <p:ph type="ctrTitle"/>
          </p:nvPr>
        </p:nvSpPr>
        <p:spPr>
          <a:xfrm>
            <a:off x="1524000" y="1122362"/>
            <a:ext cx="9144000" cy="2859087"/>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1F3864"/>
              </a:buClr>
              <a:buSzPts val="6000"/>
              <a:buFont typeface="Calibri"/>
              <a:buNone/>
              <a:defRPr sz="6000">
                <a:solidFill>
                  <a:srgbClr val="1F386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6"/>
          <p:cNvSpPr txBox="1">
            <a:spLocks noGrp="1"/>
          </p:cNvSpPr>
          <p:nvPr>
            <p:ph type="subTitle" idx="1"/>
          </p:nvPr>
        </p:nvSpPr>
        <p:spPr>
          <a:xfrm>
            <a:off x="1524000" y="4067174"/>
            <a:ext cx="9144000" cy="1190625"/>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1000"/>
              </a:spcBef>
              <a:spcAft>
                <a:spcPts val="0"/>
              </a:spcAft>
              <a:buClr>
                <a:schemeClr val="dk1"/>
              </a:buClr>
              <a:buSzPts val="2400"/>
              <a:buNone/>
              <a:defRPr sz="2400" b="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26" name="Google Shape;26;p6" descr="A picture containing drawing, food&#10;&#10;Description automatically generated"/>
          <p:cNvPicPr preferRelativeResize="0"/>
          <p:nvPr/>
        </p:nvPicPr>
        <p:blipFill rotWithShape="1">
          <a:blip r:embed="rId2">
            <a:alphaModFix/>
          </a:blip>
          <a:srcRect/>
          <a:stretch/>
        </p:blipFill>
        <p:spPr>
          <a:xfrm>
            <a:off x="152400" y="228600"/>
            <a:ext cx="645622" cy="53964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7"/>
        <p:cNvGrpSpPr/>
        <p:nvPr/>
      </p:nvGrpSpPr>
      <p:grpSpPr>
        <a:xfrm>
          <a:off x="0" y="0"/>
          <a:ext cx="0" cy="0"/>
          <a:chOff x="0" y="0"/>
          <a:chExt cx="0" cy="0"/>
        </a:xfrm>
      </p:grpSpPr>
      <p:sp>
        <p:nvSpPr>
          <p:cNvPr id="28" name="Google Shape;28;p7"/>
          <p:cNvSpPr txBox="1">
            <a:spLocks noGrp="1"/>
          </p:cNvSpPr>
          <p:nvPr>
            <p:ph type="body" idx="1"/>
          </p:nvPr>
        </p:nvSpPr>
        <p:spPr>
          <a:xfrm>
            <a:off x="178205" y="1727383"/>
            <a:ext cx="11175595" cy="4492441"/>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1000"/>
              </a:spcBef>
              <a:spcAft>
                <a:spcPts val="0"/>
              </a:spcAft>
              <a:buClr>
                <a:schemeClr val="dk1"/>
              </a:buClr>
              <a:buSzPts val="1800"/>
              <a:buChar char="•"/>
              <a:defRPr sz="1800"/>
            </a:lvl1pPr>
            <a:lvl2pPr marL="914400" lvl="1" indent="-342900" algn="l">
              <a:lnSpc>
                <a:spcPct val="90000"/>
              </a:lnSpc>
              <a:spcBef>
                <a:spcPts val="500"/>
              </a:spcBef>
              <a:spcAft>
                <a:spcPts val="0"/>
              </a:spcAft>
              <a:buClr>
                <a:schemeClr val="dk1"/>
              </a:buClr>
              <a:buSzPts val="1800"/>
              <a:buChar char="•"/>
              <a:defRPr sz="1800"/>
            </a:lvl2pPr>
            <a:lvl3pPr marL="1371600" lvl="2" indent="-330200" algn="l">
              <a:lnSpc>
                <a:spcPct val="90000"/>
              </a:lnSpc>
              <a:spcBef>
                <a:spcPts val="500"/>
              </a:spcBef>
              <a:spcAft>
                <a:spcPts val="0"/>
              </a:spcAft>
              <a:buClr>
                <a:schemeClr val="dk1"/>
              </a:buClr>
              <a:buSzPts val="1600"/>
              <a:buChar char="•"/>
              <a:defRPr sz="1600"/>
            </a:lvl3pPr>
            <a:lvl4pPr marL="1828800" lvl="3" indent="-317500" algn="l">
              <a:lnSpc>
                <a:spcPct val="90000"/>
              </a:lnSpc>
              <a:spcBef>
                <a:spcPts val="500"/>
              </a:spcBef>
              <a:spcAft>
                <a:spcPts val="0"/>
              </a:spcAft>
              <a:buClr>
                <a:schemeClr val="dk1"/>
              </a:buClr>
              <a:buSzPts val="1400"/>
              <a:buChar char="•"/>
              <a:defRPr sz="1400"/>
            </a:lvl4pPr>
            <a:lvl5pPr marL="2286000" lvl="4" indent="-304800" algn="l">
              <a:lnSpc>
                <a:spcPct val="90000"/>
              </a:lnSpc>
              <a:spcBef>
                <a:spcPts val="500"/>
              </a:spcBef>
              <a:spcAft>
                <a:spcPts val="0"/>
              </a:spcAft>
              <a:buClr>
                <a:schemeClr val="dk1"/>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7"/>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3864"/>
              </a:buClr>
              <a:buSzPts val="4400"/>
              <a:buFont typeface="Calibri"/>
              <a:buNone/>
              <a:defRPr>
                <a:solidFill>
                  <a:srgbClr val="1F386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7"/>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7"/>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7"/>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r>
              <a:rPr lang="en-US"/>
              <a:t>|   </a:t>
            </a:r>
            <a:fld id="{00000000-1234-1234-1234-123412341234}" type="slidenum">
              <a:rPr lang="en-US"/>
              <a:t>‹#›</a:t>
            </a:fld>
            <a:endParaRPr/>
          </a:p>
        </p:txBody>
      </p:sp>
      <p:pic>
        <p:nvPicPr>
          <p:cNvPr id="33" name="Google Shape;33;p7"/>
          <p:cNvPicPr preferRelativeResize="0"/>
          <p:nvPr/>
        </p:nvPicPr>
        <p:blipFill rotWithShape="1">
          <a:blip r:embed="rId2">
            <a:alphaModFix/>
          </a:blip>
          <a:srcRect/>
          <a:stretch/>
        </p:blipFill>
        <p:spPr>
          <a:xfrm>
            <a:off x="-84773" y="1558155"/>
            <a:ext cx="4723448" cy="6256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
        <p:nvSpPr>
          <p:cNvPr id="40" name="Google Shape;40;p11"/>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1"/>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1"/>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43" name="Google Shape;43;p11"/>
          <p:cNvPicPr preferRelativeResize="0"/>
          <p:nvPr/>
        </p:nvPicPr>
        <p:blipFill rotWithShape="1">
          <a:blip r:embed="rId2">
            <a:alphaModFix/>
          </a:blip>
          <a:srcRect/>
          <a:stretch/>
        </p:blipFill>
        <p:spPr>
          <a:xfrm>
            <a:off x="-84773" y="1558155"/>
            <a:ext cx="4723448" cy="6256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8"/>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8"/>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8"/>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51" name="Google Shape;51;p8"/>
          <p:cNvPicPr preferRelativeResize="0"/>
          <p:nvPr/>
        </p:nvPicPr>
        <p:blipFill rotWithShape="1">
          <a:blip r:embed="rId2">
            <a:alphaModFix/>
          </a:blip>
          <a:srcRect/>
          <a:stretch/>
        </p:blipFill>
        <p:spPr>
          <a:xfrm>
            <a:off x="-84773" y="1558155"/>
            <a:ext cx="4723448" cy="6256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5" name="Google Shape;55;p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7" name="Google Shape;57;p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9"/>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61" name="Google Shape;61;p9"/>
          <p:cNvPicPr preferRelativeResize="0"/>
          <p:nvPr/>
        </p:nvPicPr>
        <p:blipFill rotWithShape="1">
          <a:blip r:embed="rId2">
            <a:alphaModFix/>
          </a:blip>
          <a:srcRect/>
          <a:stretch/>
        </p:blipFill>
        <p:spPr>
          <a:xfrm>
            <a:off x="-84773" y="1618601"/>
            <a:ext cx="4723448" cy="6256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5" descr="A picture containing street, person, riding, lamp&#10;&#10;Description automatically generated"/>
          <p:cNvPicPr preferRelativeResize="0"/>
          <p:nvPr/>
        </p:nvPicPr>
        <p:blipFill rotWithShape="1">
          <a:blip r:embed="rId8">
            <a:alphaModFix/>
          </a:blip>
          <a:srcRect t="7812" b="7813"/>
          <a:stretch/>
        </p:blipFill>
        <p:spPr>
          <a:xfrm>
            <a:off x="0" y="1714"/>
            <a:ext cx="12188952" cy="6856286"/>
          </a:xfrm>
          <a:prstGeom prst="rect">
            <a:avLst/>
          </a:prstGeom>
          <a:noFill/>
          <a:ln>
            <a:noFill/>
          </a:ln>
        </p:spPr>
      </p:pic>
      <p:sp>
        <p:nvSpPr>
          <p:cNvPr id="11" name="Google Shape;11;p5"/>
          <p:cNvSpPr/>
          <p:nvPr/>
        </p:nvSpPr>
        <p:spPr>
          <a:xfrm>
            <a:off x="-82210" y="-1714"/>
            <a:ext cx="12103694" cy="6859714"/>
          </a:xfrm>
          <a:prstGeom prst="rect">
            <a:avLst/>
          </a:prstGeom>
          <a:gradFill>
            <a:gsLst>
              <a:gs pos="0">
                <a:srgbClr val="FFFFFF">
                  <a:alpha val="0"/>
                </a:srgbClr>
              </a:gs>
              <a:gs pos="17000">
                <a:srgbClr val="FFFFFF">
                  <a:alpha val="9411"/>
                </a:srgbClr>
              </a:gs>
              <a:gs pos="80000">
                <a:srgbClr val="FFFFFF">
                  <a:alpha val="84313"/>
                </a:srgbClr>
              </a:gs>
              <a:gs pos="100000">
                <a:srgbClr val="FFFFFF">
                  <a:alpha val="84313"/>
                </a:srgbClr>
              </a:gs>
            </a:gsLst>
            <a:lin ang="10800000" scaled="0"/>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 name="Google Shape;12;p5"/>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dk1"/>
              </a:buClr>
              <a:buSzPts val="4400"/>
              <a:buFont typeface="Calibri"/>
              <a:buNone/>
              <a:defRPr sz="44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5"/>
          <p:cNvSpPr txBox="1">
            <a:spLocks noGrp="1"/>
          </p:cNvSpPr>
          <p:nvPr>
            <p:ph type="body" idx="1"/>
          </p:nvPr>
        </p:nvSpPr>
        <p:spPr>
          <a:xfrm>
            <a:off x="178205" y="1727383"/>
            <a:ext cx="11175595" cy="4492441"/>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 name="Google Shape;14;p5"/>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5"/>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5"/>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r>
              <a:rPr lang="en-US"/>
              <a:t>|   </a:t>
            </a:r>
            <a:fld id="{00000000-1234-1234-1234-123412341234}" type="slidenum">
              <a:rPr lang="en-US"/>
              <a:t>‹#›</a:t>
            </a:fld>
            <a:endParaRPr/>
          </a:p>
        </p:txBody>
      </p:sp>
      <p:grpSp>
        <p:nvGrpSpPr>
          <p:cNvPr id="17" name="Google Shape;17;p5"/>
          <p:cNvGrpSpPr/>
          <p:nvPr/>
        </p:nvGrpSpPr>
        <p:grpSpPr>
          <a:xfrm>
            <a:off x="12021484" y="-1714"/>
            <a:ext cx="167468" cy="6858000"/>
            <a:chOff x="12021484" y="-1714"/>
            <a:chExt cx="167468" cy="6858000"/>
          </a:xfrm>
        </p:grpSpPr>
        <p:sp>
          <p:nvSpPr>
            <p:cNvPr id="18" name="Google Shape;18;p5"/>
            <p:cNvSpPr/>
            <p:nvPr/>
          </p:nvSpPr>
          <p:spPr>
            <a:xfrm>
              <a:off x="12106742" y="-1714"/>
              <a:ext cx="82210" cy="6858000"/>
            </a:xfrm>
            <a:prstGeom prst="rect">
              <a:avLst/>
            </a:prstGeom>
            <a:solidFill>
              <a:srgbClr val="232D82"/>
            </a:solidFill>
            <a:ln w="12700" cap="flat" cmpd="sng">
              <a:solidFill>
                <a:srgbClr val="232D8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 name="Google Shape;19;p5"/>
            <p:cNvSpPr/>
            <p:nvPr/>
          </p:nvSpPr>
          <p:spPr>
            <a:xfrm>
              <a:off x="12021484" y="-1714"/>
              <a:ext cx="82210" cy="6858000"/>
            </a:xfrm>
            <a:prstGeom prst="rect">
              <a:avLst/>
            </a:prstGeom>
            <a:solidFill>
              <a:srgbClr val="DA1820"/>
            </a:solidFill>
            <a:ln w="12700" cap="flat" cmpd="sng">
              <a:solidFill>
                <a:srgbClr val="DA182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pic>
        <p:nvPicPr>
          <p:cNvPr id="20" name="Google Shape;20;p5" descr="A picture containing drawing&#10;&#10;Description automatically generated"/>
          <p:cNvPicPr preferRelativeResize="0"/>
          <p:nvPr/>
        </p:nvPicPr>
        <p:blipFill rotWithShape="1">
          <a:blip r:embed="rId9">
            <a:alphaModFix/>
          </a:blip>
          <a:srcRect/>
          <a:stretch/>
        </p:blipFill>
        <p:spPr>
          <a:xfrm>
            <a:off x="173564" y="6341526"/>
            <a:ext cx="464545" cy="456971"/>
          </a:xfrm>
          <a:prstGeom prst="rect">
            <a:avLst/>
          </a:prstGeom>
          <a:noFill/>
          <a:ln>
            <a:noFill/>
          </a:ln>
        </p:spPr>
      </p:pic>
      <p:pic>
        <p:nvPicPr>
          <p:cNvPr id="21" name="Google Shape;21;p5" descr="A picture containing drawing&#10;&#10;Description automatically generated"/>
          <p:cNvPicPr preferRelativeResize="0"/>
          <p:nvPr/>
        </p:nvPicPr>
        <p:blipFill rotWithShape="1">
          <a:blip r:embed="rId10">
            <a:alphaModFix/>
          </a:blip>
          <a:srcRect/>
          <a:stretch/>
        </p:blipFill>
        <p:spPr>
          <a:xfrm>
            <a:off x="808625" y="6326116"/>
            <a:ext cx="1152377" cy="335187"/>
          </a:xfrm>
          <a:prstGeom prst="rect">
            <a:avLst/>
          </a:prstGeom>
          <a:noFill/>
          <a:ln>
            <a:noFill/>
          </a:ln>
        </p:spPr>
      </p:pic>
      <p:pic>
        <p:nvPicPr>
          <p:cNvPr id="22" name="Google Shape;22;p5" descr="A close up of a sign&#10;&#10;Description automatically generated"/>
          <p:cNvPicPr preferRelativeResize="0"/>
          <p:nvPr/>
        </p:nvPicPr>
        <p:blipFill rotWithShape="1">
          <a:blip r:embed="rId11">
            <a:alphaModFix/>
          </a:blip>
          <a:srcRect/>
          <a:stretch/>
        </p:blipFill>
        <p:spPr>
          <a:xfrm>
            <a:off x="2132101" y="6341526"/>
            <a:ext cx="867700" cy="35707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72">
          <p15:clr>
            <a:srgbClr val="F26B43"/>
          </p15:clr>
        </p15:guide>
        <p15:guide id="2" pos="7152">
          <p15:clr>
            <a:srgbClr val="F26B43"/>
          </p15:clr>
        </p15:guide>
        <p15:guide id="3" orient="horz" pos="4248">
          <p15:clr>
            <a:srgbClr val="F26B43"/>
          </p15:clr>
        </p15:guide>
        <p15:guide id="4" pos="72">
          <p15:clr>
            <a:srgbClr val="F26B43"/>
          </p15:clr>
        </p15:guide>
        <p15:guide id="5" pos="96">
          <p15:clr>
            <a:srgbClr val="F26B43"/>
          </p15:clr>
        </p15:guide>
        <p15:guide id="6" orient="horz" pos="144">
          <p15:clr>
            <a:srgbClr val="F26B43"/>
          </p15:clr>
        </p15:guide>
        <p15:guide id="7" orient="horz" pos="1008">
          <p15:clr>
            <a:srgbClr val="F26B43"/>
          </p15:clr>
        </p15:guide>
        <p15:guide id="8" orient="horz" pos="1080">
          <p15:clr>
            <a:srgbClr val="F26B43"/>
          </p15:clr>
        </p15:guide>
        <p15:guide id="9" orient="horz" pos="3912">
          <p15:clr>
            <a:srgbClr val="F26B43"/>
          </p15:clr>
        </p15:guide>
        <p15:guide id="10" pos="6720">
          <p15:clr>
            <a:srgbClr val="F26B43"/>
          </p15:clr>
        </p15:guide>
        <p15:guide id="11" pos="6624">
          <p15:clr>
            <a:srgbClr val="F26B43"/>
          </p15:clr>
        </p15:guide>
        <p15:guide id="12" pos="5904">
          <p15:clr>
            <a:srgbClr val="F26B43"/>
          </p15:clr>
        </p15:guide>
        <p15:guide id="13" orient="horz" pos="3984">
          <p15:clr>
            <a:srgbClr val="F26B43"/>
          </p15:clr>
        </p15:guide>
        <p15:guide id="14" pos="57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advice.milkround.com/writing-a-graduate-cv-for-the-business-management-sector"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resume.co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hyperlink" Target="https://cvmkr.com/" TargetMode="External"/><Relationship Id="rId4" Type="http://schemas.openxmlformats.org/officeDocument/2006/relationships/hyperlink" Target="https://www.canva.com/"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
          <p:cNvSpPr txBox="1">
            <a:spLocks noGrp="1"/>
          </p:cNvSpPr>
          <p:nvPr>
            <p:ph type="ctrTitle"/>
          </p:nvPr>
        </p:nvSpPr>
        <p:spPr>
          <a:xfrm>
            <a:off x="1524000" y="1361282"/>
            <a:ext cx="9144000" cy="285908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1F3864"/>
              </a:buClr>
              <a:buSzPts val="6000"/>
              <a:buFont typeface="Calibri"/>
              <a:buNone/>
            </a:pPr>
            <a:r>
              <a:rPr lang="en-US"/>
              <a:t>Workshop: </a:t>
            </a:r>
            <a:r>
              <a:rPr lang="en-US" sz="6000" b="1">
                <a:solidFill>
                  <a:srgbClr val="1F3864"/>
                </a:solidFill>
              </a:rPr>
              <a:t>Creating an excellent CV and cover letter</a:t>
            </a:r>
            <a:endParaRPr>
              <a:solidFill>
                <a:srgbClr val="1F3864"/>
              </a:solidFill>
            </a:endParaRPr>
          </a:p>
        </p:txBody>
      </p:sp>
      <p:sp>
        <p:nvSpPr>
          <p:cNvPr id="67" name="Google Shape;67;p1"/>
          <p:cNvSpPr txBox="1">
            <a:spLocks noGrp="1"/>
          </p:cNvSpPr>
          <p:nvPr>
            <p:ph type="subTitle" idx="1"/>
          </p:nvPr>
        </p:nvSpPr>
        <p:spPr>
          <a:xfrm>
            <a:off x="1524000" y="4067174"/>
            <a:ext cx="9144000" cy="119062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400"/>
              <a:buNone/>
            </a:pPr>
            <a:r>
              <a:rPr lang="en-US"/>
              <a:t>Week 5</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body" idx="1"/>
          </p:nvPr>
        </p:nvSpPr>
        <p:spPr>
          <a:xfrm>
            <a:off x="178205" y="1727383"/>
            <a:ext cx="11708995" cy="4492441"/>
          </a:xfrm>
          <a:prstGeom prst="rect">
            <a:avLst/>
          </a:prstGeom>
          <a:noFill/>
          <a:ln>
            <a:noFill/>
          </a:ln>
        </p:spPr>
        <p:txBody>
          <a:bodyPr spcFirstLastPara="1" wrap="square" lIns="91425" tIns="45700" rIns="91425" bIns="45700" anchor="t" anchorCtr="0">
            <a:noAutofit/>
          </a:bodyPr>
          <a:lstStyle/>
          <a:p>
            <a:pPr marL="476250" marR="0" lvl="0" indent="-469900" algn="l" rtl="0">
              <a:lnSpc>
                <a:spcPct val="130000"/>
              </a:lnSpc>
              <a:spcBef>
                <a:spcPts val="0"/>
              </a:spcBef>
              <a:spcAft>
                <a:spcPts val="0"/>
              </a:spcAft>
              <a:buClr>
                <a:srgbClr val="434343"/>
              </a:buClr>
              <a:buSzPts val="2300"/>
              <a:buFont typeface="Arial"/>
              <a:buChar char="●"/>
            </a:pPr>
            <a:r>
              <a:rPr lang="en-US" sz="2120" b="0" i="0" u="none" strike="noStrike" cap="none">
                <a:solidFill>
                  <a:srgbClr val="434343"/>
                </a:solidFill>
                <a:latin typeface="Calibri"/>
                <a:ea typeface="Calibri"/>
                <a:cs typeface="Calibri"/>
                <a:sym typeface="Calibri"/>
              </a:rPr>
              <a:t>Outline your work history in reverse chronological order (current or most recent first) </a:t>
            </a:r>
            <a:endParaRPr sz="1565"/>
          </a:p>
          <a:p>
            <a:pPr marL="476250" marR="0" lvl="0" indent="-469900" algn="l" rtl="0">
              <a:lnSpc>
                <a:spcPct val="130000"/>
              </a:lnSpc>
              <a:spcBef>
                <a:spcPts val="0"/>
              </a:spcBef>
              <a:spcAft>
                <a:spcPts val="0"/>
              </a:spcAft>
              <a:buClr>
                <a:srgbClr val="434343"/>
              </a:buClr>
              <a:buSzPts val="2300"/>
              <a:buFont typeface="Arial"/>
              <a:buChar char="●"/>
            </a:pPr>
            <a:r>
              <a:rPr lang="en-US" sz="2120" b="0" i="0" u="none" strike="noStrike" cap="none">
                <a:solidFill>
                  <a:srgbClr val="434343"/>
                </a:solidFill>
                <a:latin typeface="Calibri"/>
                <a:ea typeface="Calibri"/>
                <a:cs typeface="Calibri"/>
                <a:sym typeface="Calibri"/>
              </a:rPr>
              <a:t>Group into “related” and “other” work experience</a:t>
            </a:r>
            <a:endParaRPr sz="1565"/>
          </a:p>
          <a:p>
            <a:pPr marL="476250" marR="0" lvl="0" indent="-469900" algn="l" rtl="0">
              <a:lnSpc>
                <a:spcPct val="130000"/>
              </a:lnSpc>
              <a:spcBef>
                <a:spcPts val="840"/>
              </a:spcBef>
              <a:spcAft>
                <a:spcPts val="0"/>
              </a:spcAft>
              <a:buClr>
                <a:srgbClr val="434343"/>
              </a:buClr>
              <a:buSzPts val="2300"/>
              <a:buFont typeface="Arial"/>
              <a:buChar char="●"/>
            </a:pPr>
            <a:r>
              <a:rPr lang="en-US" sz="2120" b="0" i="0" u="none" strike="noStrike" cap="none">
                <a:solidFill>
                  <a:srgbClr val="434343"/>
                </a:solidFill>
                <a:latin typeface="Calibri"/>
                <a:ea typeface="Calibri"/>
                <a:cs typeface="Calibri"/>
                <a:sym typeface="Calibri"/>
              </a:rPr>
              <a:t>Include employer’s or company name, location (not address) and if appropriate the type of business, dates and job title, full time, part time, voluntary work	</a:t>
            </a:r>
            <a:endParaRPr sz="1565"/>
          </a:p>
          <a:p>
            <a:pPr marL="476250" marR="0" lvl="0" indent="-469900" algn="l" rtl="0">
              <a:lnSpc>
                <a:spcPct val="130000"/>
              </a:lnSpc>
              <a:spcBef>
                <a:spcPts val="840"/>
              </a:spcBef>
              <a:spcAft>
                <a:spcPts val="0"/>
              </a:spcAft>
              <a:buClr>
                <a:srgbClr val="434343"/>
              </a:buClr>
              <a:buSzPts val="2300"/>
              <a:buFont typeface="Arial"/>
              <a:buChar char="●"/>
            </a:pPr>
            <a:r>
              <a:rPr lang="en-US" sz="2120" b="0" i="0" u="none" strike="noStrike" cap="none">
                <a:solidFill>
                  <a:srgbClr val="434343"/>
                </a:solidFill>
                <a:latin typeface="Calibri"/>
                <a:ea typeface="Calibri"/>
                <a:cs typeface="Calibri"/>
                <a:sym typeface="Calibri"/>
              </a:rPr>
              <a:t>Provide brief description of main responsibilities, including any specific achievements.</a:t>
            </a:r>
            <a:endParaRPr sz="1565"/>
          </a:p>
          <a:p>
            <a:pPr marL="476250" marR="0" lvl="0" indent="-469900" algn="l" rtl="0">
              <a:lnSpc>
                <a:spcPct val="130000"/>
              </a:lnSpc>
              <a:spcBef>
                <a:spcPts val="840"/>
              </a:spcBef>
              <a:spcAft>
                <a:spcPts val="0"/>
              </a:spcAft>
              <a:buClr>
                <a:srgbClr val="434343"/>
              </a:buClr>
              <a:buSzPts val="2300"/>
              <a:buFont typeface="Arial"/>
              <a:buChar char="●"/>
            </a:pPr>
            <a:r>
              <a:rPr lang="en-US" sz="2120" b="0" i="0" u="none" strike="noStrike" cap="none">
                <a:solidFill>
                  <a:srgbClr val="434343"/>
                </a:solidFill>
                <a:latin typeface="Calibri"/>
                <a:ea typeface="Calibri"/>
                <a:cs typeface="Calibri"/>
                <a:sym typeface="Calibri"/>
              </a:rPr>
              <a:t>You can break down your work experience into subheadings as they relate to the position you’re seeking, additional work experience and /or voluntary work experience.</a:t>
            </a:r>
            <a:endParaRPr sz="1565"/>
          </a:p>
          <a:p>
            <a:pPr marL="476250" marR="0" lvl="0" indent="-469900" algn="l" rtl="0">
              <a:lnSpc>
                <a:spcPct val="130000"/>
              </a:lnSpc>
              <a:spcBef>
                <a:spcPts val="840"/>
              </a:spcBef>
              <a:spcAft>
                <a:spcPts val="0"/>
              </a:spcAft>
              <a:buClr>
                <a:srgbClr val="434343"/>
              </a:buClr>
              <a:buSzPts val="2300"/>
              <a:buFont typeface="Arial"/>
              <a:buChar char="●"/>
            </a:pPr>
            <a:r>
              <a:rPr lang="en-US" sz="2120" b="0" i="0" u="none" strike="noStrike" cap="none">
                <a:solidFill>
                  <a:srgbClr val="434343"/>
                </a:solidFill>
                <a:latin typeface="Calibri"/>
                <a:ea typeface="Calibri"/>
                <a:cs typeface="Calibri"/>
                <a:sym typeface="Calibri"/>
              </a:rPr>
              <a:t>Avoid a list of mundane duties - instead focus more on your key responsibilities, skills or achievements and quantify these where possible.</a:t>
            </a:r>
            <a:endParaRPr sz="1565"/>
          </a:p>
          <a:p>
            <a:pPr marL="476250" marR="0" lvl="0" indent="-323850" algn="l" rtl="0">
              <a:lnSpc>
                <a:spcPct val="130000"/>
              </a:lnSpc>
              <a:spcBef>
                <a:spcPts val="840"/>
              </a:spcBef>
              <a:spcAft>
                <a:spcPts val="0"/>
              </a:spcAft>
              <a:buClr>
                <a:srgbClr val="434343"/>
              </a:buClr>
              <a:buSzPts val="2400"/>
              <a:buFont typeface="Arial"/>
              <a:buNone/>
            </a:pPr>
            <a:endParaRPr sz="2120" b="0" i="0" u="none" strike="noStrike" cap="none">
              <a:solidFill>
                <a:srgbClr val="434343"/>
              </a:solidFill>
              <a:latin typeface="Calibri"/>
              <a:ea typeface="Calibri"/>
              <a:cs typeface="Calibri"/>
              <a:sym typeface="Calibri"/>
            </a:endParaRPr>
          </a:p>
        </p:txBody>
      </p:sp>
      <p:sp>
        <p:nvSpPr>
          <p:cNvPr id="140" name="Google Shape;140;p19"/>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F3864"/>
              </a:buClr>
              <a:buSzPts val="4400"/>
              <a:buFont typeface="Calibri"/>
              <a:buNone/>
            </a:pPr>
            <a:r>
              <a:rPr lang="en-US" sz="5400" i="0" u="none" strike="noStrike" cap="none">
                <a:solidFill>
                  <a:schemeClr val="dk2"/>
                </a:solidFill>
                <a:latin typeface="Calibri"/>
                <a:ea typeface="Calibri"/>
                <a:cs typeface="Calibri"/>
                <a:sym typeface="Calibri"/>
              </a:rPr>
              <a:t>Work Experience</a:t>
            </a:r>
            <a:endParaRPr sz="7200">
              <a:solidFill>
                <a:schemeClr val="dk2"/>
              </a:solidFill>
            </a:endParaRPr>
          </a:p>
        </p:txBody>
      </p:sp>
      <p:sp>
        <p:nvSpPr>
          <p:cNvPr id="141" name="Google Shape;141;p19"/>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r>
              <a:rPr lang="en-US"/>
              <a:t>|   </a:t>
            </a:r>
            <a:fld id="{00000000-1234-1234-1234-123412341234}" type="slidenum">
              <a:rPr lang="en-US"/>
              <a:t>10</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838200" y="212725"/>
            <a:ext cx="10515600" cy="762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sz="3200" b="1">
                <a:solidFill>
                  <a:schemeClr val="accent1"/>
                </a:solidFill>
              </a:rPr>
              <a:t> </a:t>
            </a:r>
            <a:endParaRPr sz="3200" b="1">
              <a:solidFill>
                <a:schemeClr val="accent1"/>
              </a:solidFill>
            </a:endParaRPr>
          </a:p>
        </p:txBody>
      </p:sp>
      <p:sp>
        <p:nvSpPr>
          <p:cNvPr id="148" name="Google Shape;148;p20"/>
          <p:cNvSpPr txBox="1"/>
          <p:nvPr/>
        </p:nvSpPr>
        <p:spPr>
          <a:xfrm>
            <a:off x="3903500" y="297700"/>
            <a:ext cx="3578700" cy="346800"/>
          </a:xfrm>
          <a:prstGeom prst="rect">
            <a:avLst/>
          </a:prstGeom>
          <a:noFill/>
          <a:ln>
            <a:noFill/>
          </a:ln>
        </p:spPr>
        <p:txBody>
          <a:bodyPr spcFirstLastPara="1" wrap="square" lIns="91425" tIns="91425" rIns="91425" bIns="91425" anchor="ctr" anchorCtr="0">
            <a:noAutofit/>
          </a:bodyPr>
          <a:lstStyle/>
          <a:p>
            <a:pPr marL="0" marR="0" lvl="0" indent="0" algn="l" rtl="0">
              <a:lnSpc>
                <a:spcPct val="222220"/>
              </a:lnSpc>
              <a:spcBef>
                <a:spcPts val="0"/>
              </a:spcBef>
              <a:spcAft>
                <a:spcPts val="0"/>
              </a:spcAft>
              <a:buClr>
                <a:srgbClr val="000000"/>
              </a:buClr>
              <a:buSzPts val="3600"/>
              <a:buFont typeface="Arial"/>
              <a:buNone/>
            </a:pPr>
            <a:r>
              <a:rPr lang="en-US" sz="3600" b="1" i="0" u="none" strike="noStrike" cap="none">
                <a:solidFill>
                  <a:schemeClr val="accent1"/>
                </a:solidFill>
                <a:highlight>
                  <a:srgbClr val="FFFFFF"/>
                </a:highlight>
                <a:latin typeface="Arial"/>
                <a:ea typeface="Arial"/>
                <a:cs typeface="Arial"/>
                <a:sym typeface="Arial"/>
              </a:rPr>
              <a:t> </a:t>
            </a:r>
            <a:endParaRPr sz="3600" b="1" i="0" u="none" strike="noStrike" cap="none">
              <a:solidFill>
                <a:schemeClr val="accent1"/>
              </a:solidFill>
              <a:highlight>
                <a:schemeClr val="lt1"/>
              </a:highlight>
              <a:latin typeface="Calibri"/>
              <a:ea typeface="Calibri"/>
              <a:cs typeface="Calibri"/>
              <a:sym typeface="Calibri"/>
            </a:endParaRPr>
          </a:p>
          <a:p>
            <a:pPr marL="0" marR="0" lvl="0" indent="0" algn="l" rtl="0">
              <a:lnSpc>
                <a:spcPct val="108000"/>
              </a:lnSpc>
              <a:spcBef>
                <a:spcPts val="1000"/>
              </a:spcBef>
              <a:spcAft>
                <a:spcPts val="0"/>
              </a:spcAft>
              <a:buClr>
                <a:schemeClr val="dk1"/>
              </a:buClr>
              <a:buSzPts val="1100"/>
              <a:buFont typeface="Arial"/>
              <a:buNone/>
            </a:pPr>
            <a:r>
              <a:rPr lang="en-US" sz="3600" b="1" i="0" u="none" strike="noStrike" cap="none">
                <a:solidFill>
                  <a:schemeClr val="accent1"/>
                </a:solidFill>
                <a:highlight>
                  <a:schemeClr val="lt1"/>
                </a:highlight>
                <a:latin typeface="Roboto"/>
                <a:ea typeface="Roboto"/>
                <a:cs typeface="Roboto"/>
                <a:sym typeface="Roboto"/>
              </a:rPr>
              <a:t>Action Words</a:t>
            </a:r>
            <a:endParaRPr sz="3600" b="1" i="0" u="none" strike="noStrike" cap="none">
              <a:solidFill>
                <a:schemeClr val="accent1"/>
              </a:solidFill>
              <a:highlight>
                <a:schemeClr val="lt1"/>
              </a:highlight>
              <a:latin typeface="Roboto"/>
              <a:ea typeface="Roboto"/>
              <a:cs typeface="Roboto"/>
              <a:sym typeface="Roboto"/>
            </a:endParaRPr>
          </a:p>
          <a:p>
            <a:pPr marL="0" marR="0" lvl="0" indent="0" algn="l" rtl="0">
              <a:lnSpc>
                <a:spcPct val="222220"/>
              </a:lnSpc>
              <a:spcBef>
                <a:spcPts val="0"/>
              </a:spcBef>
              <a:spcAft>
                <a:spcPts val="0"/>
              </a:spcAft>
              <a:buClr>
                <a:srgbClr val="000000"/>
              </a:buClr>
              <a:buSzPts val="3600"/>
              <a:buFont typeface="Arial"/>
              <a:buNone/>
            </a:pPr>
            <a:endParaRPr sz="3600" b="1" i="0" u="none" strike="noStrike" cap="none">
              <a:solidFill>
                <a:schemeClr val="accent1"/>
              </a:solidFill>
              <a:highlight>
                <a:srgbClr val="FFFFFF"/>
              </a:highlight>
              <a:latin typeface="Arial"/>
              <a:ea typeface="Arial"/>
              <a:cs typeface="Arial"/>
              <a:sym typeface="Arial"/>
            </a:endParaRPr>
          </a:p>
        </p:txBody>
      </p:sp>
      <p:graphicFrame>
        <p:nvGraphicFramePr>
          <p:cNvPr id="149" name="Google Shape;149;p20"/>
          <p:cNvGraphicFramePr/>
          <p:nvPr/>
        </p:nvGraphicFramePr>
        <p:xfrm>
          <a:off x="355350" y="988541"/>
          <a:ext cx="11272375" cy="4907300"/>
        </p:xfrm>
        <a:graphic>
          <a:graphicData uri="http://schemas.openxmlformats.org/drawingml/2006/table">
            <a:tbl>
              <a:tblPr>
                <a:noFill/>
                <a:tableStyleId>{E17DAF7B-9E2C-4989-A460-898A9AD7C9C8}</a:tableStyleId>
              </a:tblPr>
              <a:tblGrid>
                <a:gridCol w="2254475">
                  <a:extLst>
                    <a:ext uri="{9D8B030D-6E8A-4147-A177-3AD203B41FA5}">
                      <a16:colId xmlns:a16="http://schemas.microsoft.com/office/drawing/2014/main" val="20000"/>
                    </a:ext>
                  </a:extLst>
                </a:gridCol>
                <a:gridCol w="2254475">
                  <a:extLst>
                    <a:ext uri="{9D8B030D-6E8A-4147-A177-3AD203B41FA5}">
                      <a16:colId xmlns:a16="http://schemas.microsoft.com/office/drawing/2014/main" val="20001"/>
                    </a:ext>
                  </a:extLst>
                </a:gridCol>
                <a:gridCol w="2254475">
                  <a:extLst>
                    <a:ext uri="{9D8B030D-6E8A-4147-A177-3AD203B41FA5}">
                      <a16:colId xmlns:a16="http://schemas.microsoft.com/office/drawing/2014/main" val="20002"/>
                    </a:ext>
                  </a:extLst>
                </a:gridCol>
                <a:gridCol w="2254475">
                  <a:extLst>
                    <a:ext uri="{9D8B030D-6E8A-4147-A177-3AD203B41FA5}">
                      <a16:colId xmlns:a16="http://schemas.microsoft.com/office/drawing/2014/main" val="20003"/>
                    </a:ext>
                  </a:extLst>
                </a:gridCol>
                <a:gridCol w="2254475">
                  <a:extLst>
                    <a:ext uri="{9D8B030D-6E8A-4147-A177-3AD203B41FA5}">
                      <a16:colId xmlns:a16="http://schemas.microsoft.com/office/drawing/2014/main" val="20004"/>
                    </a:ext>
                  </a:extLst>
                </a:gridCol>
              </a:tblGrid>
              <a:tr h="1037725">
                <a:tc gridSpan="5">
                  <a:txBody>
                    <a:bodyPr/>
                    <a:lstStyle/>
                    <a:p>
                      <a:pPr marL="0" marR="0" lvl="0" indent="0" algn="l" rtl="0">
                        <a:lnSpc>
                          <a:spcPct val="100000"/>
                        </a:lnSpc>
                        <a:spcBef>
                          <a:spcPts val="0"/>
                        </a:spcBef>
                        <a:spcAft>
                          <a:spcPts val="0"/>
                        </a:spcAft>
                        <a:buClr>
                          <a:srgbClr val="000000"/>
                        </a:buClr>
                        <a:buSzPts val="2100"/>
                        <a:buFont typeface="Arial"/>
                        <a:buNone/>
                      </a:pPr>
                      <a:r>
                        <a:rPr lang="en-US" sz="2100" u="none" strike="noStrike" cap="none">
                          <a:solidFill>
                            <a:srgbClr val="231F20"/>
                          </a:solidFill>
                          <a:highlight>
                            <a:schemeClr val="lt1"/>
                          </a:highlight>
                          <a:latin typeface="Calibri"/>
                          <a:ea typeface="Calibri"/>
                          <a:cs typeface="Calibri"/>
                          <a:sym typeface="Calibri"/>
                        </a:rPr>
                        <a:t>When describing your skills and outlining your responsibilities, use “action” verbs for impact. </a:t>
                      </a:r>
                      <a:endParaRPr sz="2100" u="none" strike="noStrike" cap="none">
                        <a:solidFill>
                          <a:srgbClr val="231F20"/>
                        </a:solidFill>
                        <a:highlight>
                          <a:schemeClr val="lt1"/>
                        </a:highlight>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100"/>
                        <a:buFont typeface="Arial"/>
                        <a:buNone/>
                      </a:pPr>
                      <a:r>
                        <a:rPr lang="en-US" sz="2100" b="1" u="none" strike="noStrike" cap="none">
                          <a:solidFill>
                            <a:srgbClr val="FF0000"/>
                          </a:solidFill>
                          <a:highlight>
                            <a:schemeClr val="lt1"/>
                          </a:highlight>
                          <a:latin typeface="Calibri"/>
                          <a:ea typeface="Calibri"/>
                          <a:cs typeface="Calibri"/>
                          <a:sym typeface="Calibri"/>
                        </a:rPr>
                        <a:t>Interpersonal skills</a:t>
                      </a:r>
                      <a:endParaRPr sz="2100" b="1" u="none" strike="noStrike" cap="none">
                        <a:solidFill>
                          <a:srgbClr val="FF0000"/>
                        </a:solidFill>
                      </a:endParaRPr>
                    </a:p>
                  </a:txBody>
                  <a:tcPr marL="91425" marR="91425" marT="91425" marB="914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22375">
                <a:tc>
                  <a:txBody>
                    <a:bodyPr/>
                    <a:lstStyle/>
                    <a:p>
                      <a:pPr marL="0" marR="0" lvl="0" indent="0" algn="l" rtl="0">
                        <a:lnSpc>
                          <a:spcPct val="108000"/>
                        </a:lnSpc>
                        <a:spcBef>
                          <a:spcPts val="0"/>
                        </a:spcBef>
                        <a:spcAft>
                          <a:spcPts val="0"/>
                        </a:spcAft>
                        <a:buClr>
                          <a:schemeClr val="dk1"/>
                        </a:buClr>
                        <a:buSzPts val="1100"/>
                        <a:buFont typeface="Arial"/>
                        <a:buNone/>
                      </a:pPr>
                      <a:r>
                        <a:rPr lang="en-US" sz="1800" u="none" strike="noStrike" cap="none">
                          <a:solidFill>
                            <a:srgbClr val="231F20"/>
                          </a:solidFill>
                          <a:highlight>
                            <a:schemeClr val="lt1"/>
                          </a:highlight>
                          <a:latin typeface="Calibri"/>
                          <a:ea typeface="Calibri"/>
                          <a:cs typeface="Calibri"/>
                          <a:sym typeface="Calibri"/>
                        </a:rPr>
                        <a:t>Motivated</a:t>
                      </a:r>
                      <a:endParaRPr sz="1800" u="none" strike="noStrike" cap="none">
                        <a:solidFill>
                          <a:srgbClr val="231F20"/>
                        </a:solidFill>
                        <a:highlight>
                          <a:schemeClr val="lt1"/>
                        </a:highlight>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25" marR="91425" marT="91425" marB="91425"/>
                </a:tc>
                <a:tc>
                  <a:txBody>
                    <a:bodyPr/>
                    <a:lstStyle/>
                    <a:p>
                      <a:pPr marL="0" marR="0" lvl="0" indent="0" algn="l" rtl="0">
                        <a:lnSpc>
                          <a:spcPct val="108000"/>
                        </a:lnSpc>
                        <a:spcBef>
                          <a:spcPts val="0"/>
                        </a:spcBef>
                        <a:spcAft>
                          <a:spcPts val="0"/>
                        </a:spcAft>
                        <a:buClr>
                          <a:schemeClr val="dk1"/>
                        </a:buClr>
                        <a:buSzPts val="1100"/>
                        <a:buFont typeface="Arial"/>
                        <a:buNone/>
                      </a:pPr>
                      <a:r>
                        <a:rPr lang="en-US" sz="1800" u="none" strike="noStrike" cap="none">
                          <a:solidFill>
                            <a:srgbClr val="231F20"/>
                          </a:solidFill>
                          <a:highlight>
                            <a:schemeClr val="lt1"/>
                          </a:highlight>
                          <a:latin typeface="Calibri"/>
                          <a:ea typeface="Calibri"/>
                          <a:cs typeface="Calibri"/>
                          <a:sym typeface="Calibri"/>
                        </a:rPr>
                        <a:t>Assisted</a:t>
                      </a:r>
                      <a:endParaRPr sz="1800" u="none" strike="noStrike" cap="none"/>
                    </a:p>
                  </a:txBody>
                  <a:tcPr marL="91425" marR="91425" marT="91425" marB="91425"/>
                </a:tc>
                <a:tc>
                  <a:txBody>
                    <a:bodyPr/>
                    <a:lstStyle/>
                    <a:p>
                      <a:pPr marL="0" marR="0" lvl="0" indent="0" algn="l" rtl="0">
                        <a:lnSpc>
                          <a:spcPct val="108000"/>
                        </a:lnSpc>
                        <a:spcBef>
                          <a:spcPts val="0"/>
                        </a:spcBef>
                        <a:spcAft>
                          <a:spcPts val="0"/>
                        </a:spcAft>
                        <a:buClr>
                          <a:schemeClr val="dk1"/>
                        </a:buClr>
                        <a:buSzPts val="1100"/>
                        <a:buFont typeface="Arial"/>
                        <a:buNone/>
                      </a:pPr>
                      <a:r>
                        <a:rPr lang="en-US" sz="1800" u="none" strike="noStrike" cap="none">
                          <a:solidFill>
                            <a:srgbClr val="231F20"/>
                          </a:solidFill>
                          <a:highlight>
                            <a:schemeClr val="lt1"/>
                          </a:highlight>
                          <a:latin typeface="Calibri"/>
                          <a:ea typeface="Calibri"/>
                          <a:cs typeface="Calibri"/>
                          <a:sym typeface="Calibri"/>
                        </a:rPr>
                        <a:t>Explained</a:t>
                      </a:r>
                      <a:endParaRPr sz="1800" u="none" strike="noStrike" cap="none"/>
                    </a:p>
                  </a:txBody>
                  <a:tcPr marL="91425" marR="91425" marT="91425" marB="91425"/>
                </a:tc>
                <a:tc>
                  <a:txBody>
                    <a:bodyPr/>
                    <a:lstStyle/>
                    <a:p>
                      <a:pPr marL="0" marR="0" lvl="0" indent="0" algn="l" rtl="0">
                        <a:lnSpc>
                          <a:spcPct val="108000"/>
                        </a:lnSpc>
                        <a:spcBef>
                          <a:spcPts val="0"/>
                        </a:spcBef>
                        <a:spcAft>
                          <a:spcPts val="0"/>
                        </a:spcAft>
                        <a:buClr>
                          <a:schemeClr val="dk1"/>
                        </a:buClr>
                        <a:buSzPts val="1100"/>
                        <a:buFont typeface="Arial"/>
                        <a:buNone/>
                      </a:pPr>
                      <a:r>
                        <a:rPr lang="en-US" sz="1800" u="none" strike="noStrike" cap="none">
                          <a:solidFill>
                            <a:srgbClr val="231F20"/>
                          </a:solidFill>
                          <a:highlight>
                            <a:schemeClr val="lt1"/>
                          </a:highlight>
                          <a:latin typeface="Calibri"/>
                          <a:ea typeface="Calibri"/>
                          <a:cs typeface="Calibri"/>
                          <a:sym typeface="Calibri"/>
                        </a:rPr>
                        <a:t>Collaborated</a:t>
                      </a:r>
                      <a:endParaRPr sz="1800" u="none" strike="noStrike" cap="none"/>
                    </a:p>
                  </a:txBody>
                  <a:tcPr marL="91425" marR="91425" marT="91425" marB="91425"/>
                </a:tc>
                <a:tc>
                  <a:txBody>
                    <a:bodyPr/>
                    <a:lstStyle/>
                    <a:p>
                      <a:pPr marL="0" marR="0" lvl="0" indent="0" algn="l" rtl="0">
                        <a:lnSpc>
                          <a:spcPct val="108000"/>
                        </a:lnSpc>
                        <a:spcBef>
                          <a:spcPts val="0"/>
                        </a:spcBef>
                        <a:spcAft>
                          <a:spcPts val="0"/>
                        </a:spcAft>
                        <a:buClr>
                          <a:srgbClr val="000000"/>
                        </a:buClr>
                        <a:buSzPts val="1800"/>
                        <a:buFont typeface="Arial"/>
                        <a:buNone/>
                      </a:pPr>
                      <a:r>
                        <a:rPr lang="en-US" sz="1800" u="none" strike="noStrike" cap="none">
                          <a:solidFill>
                            <a:srgbClr val="231F20"/>
                          </a:solidFill>
                          <a:highlight>
                            <a:schemeClr val="lt1"/>
                          </a:highlight>
                          <a:latin typeface="Calibri"/>
                          <a:ea typeface="Calibri"/>
                          <a:cs typeface="Calibri"/>
                          <a:sym typeface="Calibri"/>
                        </a:rPr>
                        <a:t>Negotiated</a:t>
                      </a:r>
                      <a:endParaRPr sz="1800" u="none" strike="noStrike" cap="none">
                        <a:solidFill>
                          <a:srgbClr val="231F20"/>
                        </a:solidFill>
                        <a:highlight>
                          <a:schemeClr val="lt1"/>
                        </a:highlight>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540550">
                <a:tc>
                  <a:txBody>
                    <a:bodyPr/>
                    <a:lstStyle/>
                    <a:p>
                      <a:pPr marL="0" marR="0" lvl="0" indent="0" algn="l" rtl="0">
                        <a:lnSpc>
                          <a:spcPct val="108000"/>
                        </a:lnSpc>
                        <a:spcBef>
                          <a:spcPts val="0"/>
                        </a:spcBef>
                        <a:spcAft>
                          <a:spcPts val="0"/>
                        </a:spcAft>
                        <a:buClr>
                          <a:schemeClr val="dk1"/>
                        </a:buClr>
                        <a:buSzPts val="1100"/>
                        <a:buFont typeface="Arial"/>
                        <a:buNone/>
                      </a:pPr>
                      <a:r>
                        <a:rPr lang="en-US" sz="1800" u="none" strike="noStrike" cap="none">
                          <a:solidFill>
                            <a:srgbClr val="231F20"/>
                          </a:solidFill>
                          <a:highlight>
                            <a:schemeClr val="lt1"/>
                          </a:highlight>
                          <a:latin typeface="Calibri"/>
                          <a:ea typeface="Calibri"/>
                          <a:cs typeface="Calibri"/>
                          <a:sym typeface="Calibri"/>
                        </a:rPr>
                        <a:t>Advised</a:t>
                      </a:r>
                      <a:endParaRPr sz="1800" u="none" strike="noStrike" cap="none"/>
                    </a:p>
                  </a:txBody>
                  <a:tcPr marL="91425" marR="91425" marT="91425" marB="91425">
                    <a:lnB w="9525" cap="flat" cmpd="sng">
                      <a:solidFill>
                        <a:srgbClr val="9E9E9E"/>
                      </a:solidFill>
                      <a:prstDash val="solid"/>
                      <a:round/>
                      <a:headEnd type="none" w="sm" len="sm"/>
                      <a:tailEnd type="none" w="sm" len="sm"/>
                    </a:lnB>
                  </a:tcPr>
                </a:tc>
                <a:tc>
                  <a:txBody>
                    <a:bodyPr/>
                    <a:lstStyle/>
                    <a:p>
                      <a:pPr marL="0" marR="0" lvl="0" indent="0" algn="l" rtl="0">
                        <a:lnSpc>
                          <a:spcPct val="108000"/>
                        </a:lnSpc>
                        <a:spcBef>
                          <a:spcPts val="0"/>
                        </a:spcBef>
                        <a:spcAft>
                          <a:spcPts val="0"/>
                        </a:spcAft>
                        <a:buClr>
                          <a:schemeClr val="dk1"/>
                        </a:buClr>
                        <a:buSzPts val="1100"/>
                        <a:buFont typeface="Arial"/>
                        <a:buNone/>
                      </a:pPr>
                      <a:r>
                        <a:rPr lang="en-US" sz="1800" u="none" strike="noStrike" cap="none">
                          <a:solidFill>
                            <a:srgbClr val="231F20"/>
                          </a:solidFill>
                          <a:highlight>
                            <a:schemeClr val="lt1"/>
                          </a:highlight>
                          <a:latin typeface="Calibri"/>
                          <a:ea typeface="Calibri"/>
                          <a:cs typeface="Calibri"/>
                          <a:sym typeface="Calibri"/>
                        </a:rPr>
                        <a:t>Encouraged</a:t>
                      </a:r>
                      <a:endParaRPr sz="1800" u="none" strike="noStrike" cap="none"/>
                    </a:p>
                  </a:txBody>
                  <a:tcPr marL="91425" marR="91425" marT="91425" marB="91425">
                    <a:lnB w="9525" cap="flat" cmpd="sng">
                      <a:solidFill>
                        <a:srgbClr val="9E9E9E"/>
                      </a:solidFill>
                      <a:prstDash val="solid"/>
                      <a:round/>
                      <a:headEnd type="none" w="sm" len="sm"/>
                      <a:tailEnd type="none" w="sm" len="sm"/>
                    </a:lnB>
                  </a:tcPr>
                </a:tc>
                <a:tc>
                  <a:txBody>
                    <a:bodyPr/>
                    <a:lstStyle/>
                    <a:p>
                      <a:pPr marL="0" marR="0" lvl="0" indent="0" algn="l" rtl="0">
                        <a:lnSpc>
                          <a:spcPct val="108000"/>
                        </a:lnSpc>
                        <a:spcBef>
                          <a:spcPts val="0"/>
                        </a:spcBef>
                        <a:spcAft>
                          <a:spcPts val="0"/>
                        </a:spcAft>
                        <a:buClr>
                          <a:schemeClr val="dk1"/>
                        </a:buClr>
                        <a:buSzPts val="1100"/>
                        <a:buFont typeface="Arial"/>
                        <a:buNone/>
                      </a:pPr>
                      <a:r>
                        <a:rPr lang="en-US" sz="1800" u="none" strike="noStrike" cap="none">
                          <a:solidFill>
                            <a:srgbClr val="231F20"/>
                          </a:solidFill>
                          <a:highlight>
                            <a:schemeClr val="lt1"/>
                          </a:highlight>
                          <a:latin typeface="Calibri"/>
                          <a:ea typeface="Calibri"/>
                          <a:cs typeface="Calibri"/>
                          <a:sym typeface="Calibri"/>
                        </a:rPr>
                        <a:t>Informed</a:t>
                      </a:r>
                      <a:endParaRPr sz="1800" u="none" strike="noStrike" cap="none"/>
                    </a:p>
                  </a:txBody>
                  <a:tcPr marL="91425" marR="91425" marT="91425" marB="91425">
                    <a:lnB w="9525" cap="flat" cmpd="sng">
                      <a:solidFill>
                        <a:srgbClr val="9E9E9E"/>
                      </a:solidFill>
                      <a:prstDash val="solid"/>
                      <a:round/>
                      <a:headEnd type="none" w="sm" len="sm"/>
                      <a:tailEnd type="none" w="sm" len="sm"/>
                    </a:lnB>
                  </a:tcPr>
                </a:tc>
                <a:tc>
                  <a:txBody>
                    <a:bodyPr/>
                    <a:lstStyle/>
                    <a:p>
                      <a:pPr marL="0" marR="0" lvl="0" indent="0" algn="l" rtl="0">
                        <a:lnSpc>
                          <a:spcPct val="108000"/>
                        </a:lnSpc>
                        <a:spcBef>
                          <a:spcPts val="0"/>
                        </a:spcBef>
                        <a:spcAft>
                          <a:spcPts val="0"/>
                        </a:spcAft>
                        <a:buClr>
                          <a:schemeClr val="dk1"/>
                        </a:buClr>
                        <a:buSzPts val="1100"/>
                        <a:buFont typeface="Arial"/>
                        <a:buNone/>
                      </a:pPr>
                      <a:r>
                        <a:rPr lang="en-US" sz="1800" u="none" strike="noStrike" cap="none">
                          <a:solidFill>
                            <a:srgbClr val="231F20"/>
                          </a:solidFill>
                          <a:highlight>
                            <a:schemeClr val="lt1"/>
                          </a:highlight>
                          <a:latin typeface="Calibri"/>
                          <a:ea typeface="Calibri"/>
                          <a:cs typeface="Calibri"/>
                          <a:sym typeface="Calibri"/>
                        </a:rPr>
                        <a:t>Supported</a:t>
                      </a:r>
                      <a:endParaRPr sz="1800" u="none" strike="noStrike" cap="none"/>
                    </a:p>
                  </a:txBody>
                  <a:tcPr marL="91425" marR="91425" marT="91425" marB="91425">
                    <a:lnB w="9525" cap="flat" cmpd="sng">
                      <a:solidFill>
                        <a:srgbClr val="9E9E9E"/>
                      </a:solidFill>
                      <a:prstDash val="solid"/>
                      <a:round/>
                      <a:headEnd type="none" w="sm" len="sm"/>
                      <a:tailEnd type="none" w="sm" len="sm"/>
                    </a:lnB>
                  </a:tcPr>
                </a:tc>
                <a:tc>
                  <a:txBody>
                    <a:bodyPr/>
                    <a:lstStyle/>
                    <a:p>
                      <a:pPr marL="0" marR="0" lvl="0" indent="0" algn="l" rtl="0">
                        <a:lnSpc>
                          <a:spcPct val="108000"/>
                        </a:lnSpc>
                        <a:spcBef>
                          <a:spcPts val="0"/>
                        </a:spcBef>
                        <a:spcAft>
                          <a:spcPts val="0"/>
                        </a:spcAft>
                        <a:buClr>
                          <a:srgbClr val="000000"/>
                        </a:buClr>
                        <a:buSzPts val="1800"/>
                        <a:buFont typeface="Arial"/>
                        <a:buNone/>
                      </a:pPr>
                      <a:r>
                        <a:rPr lang="en-US" sz="1800" u="none" strike="noStrike" cap="none">
                          <a:solidFill>
                            <a:srgbClr val="231F20"/>
                          </a:solidFill>
                          <a:highlight>
                            <a:schemeClr val="lt1"/>
                          </a:highlight>
                          <a:latin typeface="Calibri"/>
                          <a:ea typeface="Calibri"/>
                          <a:cs typeface="Calibri"/>
                          <a:sym typeface="Calibri"/>
                        </a:rPr>
                        <a:t>Recommended</a:t>
                      </a:r>
                      <a:endParaRPr sz="1800" u="none" strike="noStrike" cap="none">
                        <a:solidFill>
                          <a:srgbClr val="231F20"/>
                        </a:solidFill>
                        <a:highlight>
                          <a:schemeClr val="lt1"/>
                        </a:highlight>
                        <a:latin typeface="Calibri"/>
                        <a:ea typeface="Calibri"/>
                        <a:cs typeface="Calibri"/>
                        <a:sym typeface="Calibri"/>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99000">
                <a:tc gridSpan="5">
                  <a:txBody>
                    <a:bodyPr/>
                    <a:lstStyle/>
                    <a:p>
                      <a:pPr marL="0" marR="0" lvl="0" indent="0" algn="l" rtl="0">
                        <a:lnSpc>
                          <a:spcPct val="108000"/>
                        </a:lnSpc>
                        <a:spcBef>
                          <a:spcPts val="0"/>
                        </a:spcBef>
                        <a:spcAft>
                          <a:spcPts val="0"/>
                        </a:spcAft>
                        <a:buClr>
                          <a:srgbClr val="000000"/>
                        </a:buClr>
                        <a:buSzPts val="1800"/>
                        <a:buFont typeface="Arial"/>
                        <a:buNone/>
                      </a:pPr>
                      <a:r>
                        <a:rPr lang="en-US" sz="1800" b="1" u="none" strike="noStrike" cap="none">
                          <a:solidFill>
                            <a:srgbClr val="FF0000"/>
                          </a:solidFill>
                          <a:highlight>
                            <a:schemeClr val="lt1"/>
                          </a:highlight>
                          <a:latin typeface="Calibri"/>
                          <a:ea typeface="Calibri"/>
                          <a:cs typeface="Calibri"/>
                          <a:sym typeface="Calibri"/>
                        </a:rPr>
                        <a:t>Problem Solving Skills</a:t>
                      </a:r>
                      <a:endParaRPr sz="1800" b="1" u="none" strike="noStrike" cap="none">
                        <a:solidFill>
                          <a:srgbClr val="FF0000"/>
                        </a:solidFill>
                        <a:highlight>
                          <a:schemeClr val="lt1"/>
                        </a:highlight>
                        <a:latin typeface="Calibri"/>
                        <a:ea typeface="Calibri"/>
                        <a:cs typeface="Calibri"/>
                        <a:sym typeface="Calibri"/>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499000">
                <a:tc>
                  <a:txBody>
                    <a:bodyPr/>
                    <a:lstStyle/>
                    <a:p>
                      <a:pPr marL="0" marR="0" lvl="0" indent="0" algn="l" rtl="0">
                        <a:lnSpc>
                          <a:spcPct val="108000"/>
                        </a:lnSpc>
                        <a:spcBef>
                          <a:spcPts val="0"/>
                        </a:spcBef>
                        <a:spcAft>
                          <a:spcPts val="0"/>
                        </a:spcAft>
                        <a:buClr>
                          <a:schemeClr val="dk1"/>
                        </a:buClr>
                        <a:buSzPts val="1100"/>
                        <a:buFont typeface="Arial"/>
                        <a:buNone/>
                      </a:pPr>
                      <a:r>
                        <a:rPr lang="en-US" sz="1800" u="none" strike="noStrike" cap="none">
                          <a:solidFill>
                            <a:srgbClr val="231F20"/>
                          </a:solidFill>
                          <a:highlight>
                            <a:schemeClr val="lt1"/>
                          </a:highlight>
                          <a:latin typeface="Calibri"/>
                          <a:ea typeface="Calibri"/>
                          <a:cs typeface="Calibri"/>
                          <a:sym typeface="Calibri"/>
                        </a:rPr>
                        <a:t>Analysed</a:t>
                      </a:r>
                      <a:endParaRPr sz="1800" u="none" strike="noStrike" cap="none">
                        <a:solidFill>
                          <a:srgbClr val="231F20"/>
                        </a:solidFill>
                        <a:highlight>
                          <a:schemeClr val="lt1"/>
                        </a:highlight>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8000"/>
                        </a:lnSpc>
                        <a:spcBef>
                          <a:spcPts val="0"/>
                        </a:spcBef>
                        <a:spcAft>
                          <a:spcPts val="0"/>
                        </a:spcAft>
                        <a:buClr>
                          <a:schemeClr val="dk1"/>
                        </a:buClr>
                        <a:buSzPts val="1100"/>
                        <a:buFont typeface="Arial"/>
                        <a:buNone/>
                      </a:pPr>
                      <a:r>
                        <a:rPr lang="en-US" sz="1800" u="none" strike="noStrike" cap="none">
                          <a:solidFill>
                            <a:srgbClr val="231F20"/>
                          </a:solidFill>
                          <a:highlight>
                            <a:schemeClr val="lt1"/>
                          </a:highlight>
                          <a:latin typeface="Calibri"/>
                          <a:ea typeface="Calibri"/>
                          <a:cs typeface="Calibri"/>
                          <a:sym typeface="Calibri"/>
                        </a:rPr>
                        <a:t>Resolved</a:t>
                      </a:r>
                      <a:endParaRPr sz="1800" u="none" strike="noStrike" cap="none">
                        <a:solidFill>
                          <a:srgbClr val="231F20"/>
                        </a:solidFill>
                        <a:highlight>
                          <a:schemeClr val="lt1"/>
                        </a:highlight>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8000"/>
                        </a:lnSpc>
                        <a:spcBef>
                          <a:spcPts val="0"/>
                        </a:spcBef>
                        <a:spcAft>
                          <a:spcPts val="0"/>
                        </a:spcAft>
                        <a:buClr>
                          <a:schemeClr val="dk1"/>
                        </a:buClr>
                        <a:buSzPts val="1100"/>
                        <a:buFont typeface="Arial"/>
                        <a:buNone/>
                      </a:pPr>
                      <a:r>
                        <a:rPr lang="en-US" sz="1800" u="none" strike="noStrike" cap="none">
                          <a:solidFill>
                            <a:srgbClr val="231F20"/>
                          </a:solidFill>
                          <a:highlight>
                            <a:schemeClr val="lt1"/>
                          </a:highlight>
                          <a:latin typeface="Calibri"/>
                          <a:ea typeface="Calibri"/>
                          <a:cs typeface="Calibri"/>
                          <a:sym typeface="Calibri"/>
                        </a:rPr>
                        <a:t>Assessed</a:t>
                      </a:r>
                      <a:endParaRPr sz="1800" u="none" strike="noStrike" cap="none">
                        <a:solidFill>
                          <a:srgbClr val="231F20"/>
                        </a:solidFill>
                        <a:highlight>
                          <a:schemeClr val="lt1"/>
                        </a:highlight>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8000"/>
                        </a:lnSpc>
                        <a:spcBef>
                          <a:spcPts val="0"/>
                        </a:spcBef>
                        <a:spcAft>
                          <a:spcPts val="0"/>
                        </a:spcAft>
                        <a:buClr>
                          <a:srgbClr val="000000"/>
                        </a:buClr>
                        <a:buSzPts val="1800"/>
                        <a:buFont typeface="Arial"/>
                        <a:buNone/>
                      </a:pPr>
                      <a:r>
                        <a:rPr lang="en-US" sz="1800" u="none" strike="noStrike" cap="none">
                          <a:solidFill>
                            <a:srgbClr val="231F20"/>
                          </a:solidFill>
                          <a:highlight>
                            <a:schemeClr val="lt1"/>
                          </a:highlight>
                          <a:latin typeface="Calibri"/>
                          <a:ea typeface="Calibri"/>
                          <a:cs typeface="Calibri"/>
                          <a:sym typeface="Calibri"/>
                        </a:rPr>
                        <a:t>Evaluated</a:t>
                      </a:r>
                      <a:endParaRPr sz="1800" u="none" strike="noStrike" cap="none">
                        <a:solidFill>
                          <a:srgbClr val="231F20"/>
                        </a:solidFill>
                        <a:highlight>
                          <a:schemeClr val="lt1"/>
                        </a:highlight>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8000"/>
                        </a:lnSpc>
                        <a:spcBef>
                          <a:spcPts val="0"/>
                        </a:spcBef>
                        <a:spcAft>
                          <a:spcPts val="0"/>
                        </a:spcAft>
                        <a:buClr>
                          <a:srgbClr val="000000"/>
                        </a:buClr>
                        <a:buSzPts val="1800"/>
                        <a:buFont typeface="Arial"/>
                        <a:buNone/>
                      </a:pPr>
                      <a:r>
                        <a:rPr lang="en-US" sz="1800" u="none" strike="noStrike" cap="none">
                          <a:solidFill>
                            <a:srgbClr val="231F20"/>
                          </a:solidFill>
                          <a:highlight>
                            <a:schemeClr val="lt1"/>
                          </a:highlight>
                          <a:latin typeface="Calibri"/>
                          <a:ea typeface="Calibri"/>
                          <a:cs typeface="Calibri"/>
                          <a:sym typeface="Calibri"/>
                        </a:rPr>
                        <a:t>Reviewed</a:t>
                      </a:r>
                      <a:endParaRPr sz="1800" u="none" strike="noStrike" cap="none">
                        <a:solidFill>
                          <a:srgbClr val="231F20"/>
                        </a:solidFill>
                        <a:highlight>
                          <a:schemeClr val="lt1"/>
                        </a:highlight>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99000">
                <a:tc gridSpan="5">
                  <a:txBody>
                    <a:bodyPr/>
                    <a:lstStyle/>
                    <a:p>
                      <a:pPr marL="0" marR="0" lvl="0" indent="0" algn="l" rtl="0">
                        <a:lnSpc>
                          <a:spcPct val="108000"/>
                        </a:lnSpc>
                        <a:spcBef>
                          <a:spcPts val="0"/>
                        </a:spcBef>
                        <a:spcAft>
                          <a:spcPts val="0"/>
                        </a:spcAft>
                        <a:buClr>
                          <a:srgbClr val="000000"/>
                        </a:buClr>
                        <a:buSzPts val="1800"/>
                        <a:buFont typeface="Arial"/>
                        <a:buNone/>
                      </a:pPr>
                      <a:r>
                        <a:rPr lang="en-US" sz="1800" b="1" u="none" strike="noStrike" cap="none">
                          <a:solidFill>
                            <a:srgbClr val="FF0000"/>
                          </a:solidFill>
                          <a:highlight>
                            <a:schemeClr val="lt1"/>
                          </a:highlight>
                          <a:latin typeface="Calibri"/>
                          <a:ea typeface="Calibri"/>
                          <a:cs typeface="Calibri"/>
                          <a:sym typeface="Calibri"/>
                        </a:rPr>
                        <a:t>Organisational Skills</a:t>
                      </a:r>
                      <a:endParaRPr sz="1800" b="1" u="none" strike="noStrike" cap="none">
                        <a:solidFill>
                          <a:srgbClr val="FF0000"/>
                        </a:solidFill>
                        <a:highlight>
                          <a:schemeClr val="lt1"/>
                        </a:highlight>
                        <a:latin typeface="Calibri"/>
                        <a:ea typeface="Calibri"/>
                        <a:cs typeface="Calibri"/>
                        <a:sym typeface="Calibri"/>
                      </a:endParaRPr>
                    </a:p>
                  </a:txBody>
                  <a:tcPr marL="91425" marR="91425" marT="91425" marB="91425">
                    <a:lnT w="9525" cap="flat" cmpd="sng">
                      <a:solidFill>
                        <a:srgbClr val="9E9E9E"/>
                      </a:solidFill>
                      <a:prstDash val="solid"/>
                      <a:round/>
                      <a:headEnd type="none" w="sm" len="sm"/>
                      <a:tailEnd type="none" w="sm" len="sm"/>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510650">
                <a:tc>
                  <a:txBody>
                    <a:bodyPr/>
                    <a:lstStyle/>
                    <a:p>
                      <a:pPr marL="0" marR="0" lvl="0" indent="0" algn="l" rtl="0">
                        <a:lnSpc>
                          <a:spcPct val="108000"/>
                        </a:lnSpc>
                        <a:spcBef>
                          <a:spcPts val="0"/>
                        </a:spcBef>
                        <a:spcAft>
                          <a:spcPts val="0"/>
                        </a:spcAft>
                        <a:buClr>
                          <a:schemeClr val="dk1"/>
                        </a:buClr>
                        <a:buSzPts val="1100"/>
                        <a:buFont typeface="Arial"/>
                        <a:buNone/>
                      </a:pPr>
                      <a:r>
                        <a:rPr lang="en-US" sz="1800" u="none" strike="noStrike" cap="none">
                          <a:solidFill>
                            <a:srgbClr val="231F20"/>
                          </a:solidFill>
                          <a:highlight>
                            <a:schemeClr val="lt1"/>
                          </a:highlight>
                          <a:latin typeface="Calibri"/>
                          <a:ea typeface="Calibri"/>
                          <a:cs typeface="Calibri"/>
                          <a:sym typeface="Calibri"/>
                        </a:rPr>
                        <a:t>Organised</a:t>
                      </a:r>
                      <a:endParaRPr sz="1800" u="none" strike="noStrike" cap="none">
                        <a:solidFill>
                          <a:srgbClr val="231F20"/>
                        </a:solidFill>
                        <a:highlight>
                          <a:schemeClr val="lt1"/>
                        </a:highlight>
                        <a:latin typeface="Calibri"/>
                        <a:ea typeface="Calibri"/>
                        <a:cs typeface="Calibri"/>
                        <a:sym typeface="Calibri"/>
                      </a:endParaRPr>
                    </a:p>
                  </a:txBody>
                  <a:tcPr marL="91425" marR="91425" marT="91425" marB="91425"/>
                </a:tc>
                <a:tc>
                  <a:txBody>
                    <a:bodyPr/>
                    <a:lstStyle/>
                    <a:p>
                      <a:pPr marL="0" marR="0" lvl="0" indent="0" algn="l" rtl="0">
                        <a:lnSpc>
                          <a:spcPct val="108000"/>
                        </a:lnSpc>
                        <a:spcBef>
                          <a:spcPts val="0"/>
                        </a:spcBef>
                        <a:spcAft>
                          <a:spcPts val="0"/>
                        </a:spcAft>
                        <a:buClr>
                          <a:schemeClr val="dk1"/>
                        </a:buClr>
                        <a:buSzPts val="1100"/>
                        <a:buFont typeface="Arial"/>
                        <a:buNone/>
                      </a:pPr>
                      <a:r>
                        <a:rPr lang="en-US" sz="1800" u="none" strike="noStrike" cap="none">
                          <a:solidFill>
                            <a:srgbClr val="231F20"/>
                          </a:solidFill>
                          <a:highlight>
                            <a:schemeClr val="lt1"/>
                          </a:highlight>
                          <a:latin typeface="Calibri"/>
                          <a:ea typeface="Calibri"/>
                          <a:cs typeface="Calibri"/>
                          <a:sym typeface="Calibri"/>
                        </a:rPr>
                        <a:t>Arranged</a:t>
                      </a:r>
                      <a:endParaRPr sz="1800" u="none" strike="noStrike" cap="none">
                        <a:solidFill>
                          <a:srgbClr val="231F20"/>
                        </a:solidFill>
                        <a:highlight>
                          <a:schemeClr val="lt1"/>
                        </a:highlight>
                        <a:latin typeface="Calibri"/>
                        <a:ea typeface="Calibri"/>
                        <a:cs typeface="Calibri"/>
                        <a:sym typeface="Calibri"/>
                      </a:endParaRPr>
                    </a:p>
                  </a:txBody>
                  <a:tcPr marL="91425" marR="91425" marT="91425" marB="91425"/>
                </a:tc>
                <a:tc>
                  <a:txBody>
                    <a:bodyPr/>
                    <a:lstStyle/>
                    <a:p>
                      <a:pPr marL="0" marR="0" lvl="0" indent="0" algn="l" rtl="0">
                        <a:lnSpc>
                          <a:spcPct val="108000"/>
                        </a:lnSpc>
                        <a:spcBef>
                          <a:spcPts val="0"/>
                        </a:spcBef>
                        <a:spcAft>
                          <a:spcPts val="0"/>
                        </a:spcAft>
                        <a:buClr>
                          <a:schemeClr val="dk1"/>
                        </a:buClr>
                        <a:buSzPts val="1100"/>
                        <a:buFont typeface="Arial"/>
                        <a:buNone/>
                      </a:pPr>
                      <a:r>
                        <a:rPr lang="en-US" sz="1800" u="none" strike="noStrike" cap="none">
                          <a:solidFill>
                            <a:srgbClr val="231F20"/>
                          </a:solidFill>
                          <a:highlight>
                            <a:schemeClr val="lt1"/>
                          </a:highlight>
                          <a:latin typeface="Calibri"/>
                          <a:ea typeface="Calibri"/>
                          <a:cs typeface="Calibri"/>
                          <a:sym typeface="Calibri"/>
                        </a:rPr>
                        <a:t>Prepared</a:t>
                      </a:r>
                      <a:endParaRPr sz="1800" u="none" strike="noStrike" cap="none">
                        <a:solidFill>
                          <a:srgbClr val="231F20"/>
                        </a:solidFill>
                        <a:highlight>
                          <a:schemeClr val="lt1"/>
                        </a:highlight>
                        <a:latin typeface="Calibri"/>
                        <a:ea typeface="Calibri"/>
                        <a:cs typeface="Calibri"/>
                        <a:sym typeface="Calibri"/>
                      </a:endParaRPr>
                    </a:p>
                  </a:txBody>
                  <a:tcPr marL="91425" marR="91425" marT="91425" marB="91425"/>
                </a:tc>
                <a:tc>
                  <a:txBody>
                    <a:bodyPr/>
                    <a:lstStyle/>
                    <a:p>
                      <a:pPr marL="0" marR="0" lvl="0" indent="0" algn="l" rtl="0">
                        <a:lnSpc>
                          <a:spcPct val="108000"/>
                        </a:lnSpc>
                        <a:spcBef>
                          <a:spcPts val="0"/>
                        </a:spcBef>
                        <a:spcAft>
                          <a:spcPts val="0"/>
                        </a:spcAft>
                        <a:buClr>
                          <a:srgbClr val="000000"/>
                        </a:buClr>
                        <a:buSzPts val="1800"/>
                        <a:buFont typeface="Arial"/>
                        <a:buNone/>
                      </a:pPr>
                      <a:r>
                        <a:rPr lang="en-US" sz="1800" u="none" strike="noStrike" cap="none">
                          <a:solidFill>
                            <a:srgbClr val="231F20"/>
                          </a:solidFill>
                          <a:highlight>
                            <a:schemeClr val="lt1"/>
                          </a:highlight>
                          <a:latin typeface="Calibri"/>
                          <a:ea typeface="Calibri"/>
                          <a:cs typeface="Calibri"/>
                          <a:sym typeface="Calibri"/>
                        </a:rPr>
                        <a:t>Coordinated</a:t>
                      </a:r>
                      <a:endParaRPr sz="1800" u="none" strike="noStrike" cap="none">
                        <a:solidFill>
                          <a:srgbClr val="231F20"/>
                        </a:solidFill>
                        <a:highlight>
                          <a:schemeClr val="lt1"/>
                        </a:highlight>
                        <a:latin typeface="Calibri"/>
                        <a:ea typeface="Calibri"/>
                        <a:cs typeface="Calibri"/>
                        <a:sym typeface="Calibri"/>
                      </a:endParaRPr>
                    </a:p>
                  </a:txBody>
                  <a:tcPr marL="91425" marR="91425" marT="91425" marB="91425"/>
                </a:tc>
                <a:tc>
                  <a:txBody>
                    <a:bodyPr/>
                    <a:lstStyle/>
                    <a:p>
                      <a:pPr marL="0" marR="0" lvl="0" indent="0" algn="l" rtl="0">
                        <a:lnSpc>
                          <a:spcPct val="108000"/>
                        </a:lnSpc>
                        <a:spcBef>
                          <a:spcPts val="0"/>
                        </a:spcBef>
                        <a:spcAft>
                          <a:spcPts val="0"/>
                        </a:spcAft>
                        <a:buClr>
                          <a:srgbClr val="000000"/>
                        </a:buClr>
                        <a:buSzPts val="1800"/>
                        <a:buFont typeface="Arial"/>
                        <a:buNone/>
                      </a:pPr>
                      <a:r>
                        <a:rPr lang="en-US" sz="1800" u="none" strike="noStrike" cap="none">
                          <a:solidFill>
                            <a:srgbClr val="231F20"/>
                          </a:solidFill>
                          <a:highlight>
                            <a:schemeClr val="lt1"/>
                          </a:highlight>
                          <a:latin typeface="Calibri"/>
                          <a:ea typeface="Calibri"/>
                          <a:cs typeface="Calibri"/>
                          <a:sym typeface="Calibri"/>
                        </a:rPr>
                        <a:t>Compiled</a:t>
                      </a:r>
                      <a:endParaRPr sz="1800" u="none" strike="noStrike" cap="none">
                        <a:solidFill>
                          <a:srgbClr val="231F20"/>
                        </a:solidFill>
                        <a:highlight>
                          <a:schemeClr val="lt1"/>
                        </a:highlight>
                        <a:latin typeface="Calibri"/>
                        <a:ea typeface="Calibri"/>
                        <a:cs typeface="Calibri"/>
                        <a:sym typeface="Calibri"/>
                      </a:endParaRPr>
                    </a:p>
                  </a:txBody>
                  <a:tcPr marL="91425" marR="91425" marT="91425" marB="91425"/>
                </a:tc>
                <a:extLst>
                  <a:ext uri="{0D108BD9-81ED-4DB2-BD59-A6C34878D82A}">
                    <a16:rowId xmlns:a16="http://schemas.microsoft.com/office/drawing/2014/main" val="10006"/>
                  </a:ext>
                </a:extLst>
              </a:tr>
              <a:tr h="499000">
                <a:tc gridSpan="5">
                  <a:txBody>
                    <a:bodyPr/>
                    <a:lstStyle/>
                    <a:p>
                      <a:pPr marL="0" marR="0" lvl="0" indent="0" algn="l" rtl="0">
                        <a:lnSpc>
                          <a:spcPct val="108000"/>
                        </a:lnSpc>
                        <a:spcBef>
                          <a:spcPts val="0"/>
                        </a:spcBef>
                        <a:spcAft>
                          <a:spcPts val="0"/>
                        </a:spcAft>
                        <a:buClr>
                          <a:srgbClr val="000000"/>
                        </a:buClr>
                        <a:buSzPts val="1800"/>
                        <a:buFont typeface="Arial"/>
                        <a:buNone/>
                      </a:pPr>
                      <a:r>
                        <a:rPr lang="en-US" sz="1800" b="1" u="none" strike="noStrike" cap="none">
                          <a:solidFill>
                            <a:srgbClr val="FF0000"/>
                          </a:solidFill>
                          <a:highlight>
                            <a:schemeClr val="lt1"/>
                          </a:highlight>
                          <a:latin typeface="Calibri"/>
                          <a:ea typeface="Calibri"/>
                          <a:cs typeface="Calibri"/>
                          <a:sym typeface="Calibri"/>
                        </a:rPr>
                        <a:t>Other  skills</a:t>
                      </a:r>
                      <a:endParaRPr sz="1800" b="1" u="none" strike="noStrike" cap="none">
                        <a:solidFill>
                          <a:srgbClr val="FF0000"/>
                        </a:solidFill>
                        <a:highlight>
                          <a:schemeClr val="lt1"/>
                        </a:highlight>
                        <a:latin typeface="Calibri"/>
                        <a:ea typeface="Calibri"/>
                        <a:cs typeface="Calibri"/>
                        <a:sym typeface="Calibri"/>
                      </a:endParaRPr>
                    </a:p>
                  </a:txBody>
                  <a:tcPr marL="91425" marR="91425" marT="91425" marB="914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bl>
          </a:graphicData>
        </a:graphic>
      </p:graphicFrame>
      <p:graphicFrame>
        <p:nvGraphicFramePr>
          <p:cNvPr id="150" name="Google Shape;150;p20"/>
          <p:cNvGraphicFramePr/>
          <p:nvPr/>
        </p:nvGraphicFramePr>
        <p:xfrm>
          <a:off x="355350" y="5846075"/>
          <a:ext cx="11179750" cy="467850"/>
        </p:xfrm>
        <a:graphic>
          <a:graphicData uri="http://schemas.openxmlformats.org/drawingml/2006/table">
            <a:tbl>
              <a:tblPr>
                <a:noFill/>
                <a:tableStyleId>{E17DAF7B-9E2C-4989-A460-898A9AD7C9C8}</a:tableStyleId>
              </a:tblPr>
              <a:tblGrid>
                <a:gridCol w="2235950">
                  <a:extLst>
                    <a:ext uri="{9D8B030D-6E8A-4147-A177-3AD203B41FA5}">
                      <a16:colId xmlns:a16="http://schemas.microsoft.com/office/drawing/2014/main" val="20000"/>
                    </a:ext>
                  </a:extLst>
                </a:gridCol>
                <a:gridCol w="2235950">
                  <a:extLst>
                    <a:ext uri="{9D8B030D-6E8A-4147-A177-3AD203B41FA5}">
                      <a16:colId xmlns:a16="http://schemas.microsoft.com/office/drawing/2014/main" val="20001"/>
                    </a:ext>
                  </a:extLst>
                </a:gridCol>
                <a:gridCol w="2235950">
                  <a:extLst>
                    <a:ext uri="{9D8B030D-6E8A-4147-A177-3AD203B41FA5}">
                      <a16:colId xmlns:a16="http://schemas.microsoft.com/office/drawing/2014/main" val="20002"/>
                    </a:ext>
                  </a:extLst>
                </a:gridCol>
                <a:gridCol w="2235950">
                  <a:extLst>
                    <a:ext uri="{9D8B030D-6E8A-4147-A177-3AD203B41FA5}">
                      <a16:colId xmlns:a16="http://schemas.microsoft.com/office/drawing/2014/main" val="20003"/>
                    </a:ext>
                  </a:extLst>
                </a:gridCol>
                <a:gridCol w="2235950">
                  <a:extLst>
                    <a:ext uri="{9D8B030D-6E8A-4147-A177-3AD203B41FA5}">
                      <a16:colId xmlns:a16="http://schemas.microsoft.com/office/drawing/2014/main" val="20004"/>
                    </a:ext>
                  </a:extLst>
                </a:gridCol>
              </a:tblGrid>
              <a:tr h="467850">
                <a:tc>
                  <a:txBody>
                    <a:bodyPr/>
                    <a:lstStyle/>
                    <a:p>
                      <a:pPr marL="0" marR="0" lvl="0" indent="0" algn="l" rtl="0">
                        <a:lnSpc>
                          <a:spcPct val="108000"/>
                        </a:lnSpc>
                        <a:spcBef>
                          <a:spcPts val="0"/>
                        </a:spcBef>
                        <a:spcAft>
                          <a:spcPts val="0"/>
                        </a:spcAft>
                        <a:buClr>
                          <a:schemeClr val="dk1"/>
                        </a:buClr>
                        <a:buSzPts val="1100"/>
                        <a:buFont typeface="Arial"/>
                        <a:buNone/>
                      </a:pPr>
                      <a:r>
                        <a:rPr lang="en-US" sz="1800" u="none" strike="noStrike" cap="none">
                          <a:solidFill>
                            <a:srgbClr val="231F20"/>
                          </a:solidFill>
                          <a:highlight>
                            <a:schemeClr val="lt1"/>
                          </a:highlight>
                          <a:latin typeface="Calibri"/>
                          <a:ea typeface="Calibri"/>
                          <a:cs typeface="Calibri"/>
                          <a:sym typeface="Calibri"/>
                        </a:rPr>
                        <a:t>Created</a:t>
                      </a:r>
                      <a:endParaRPr sz="1800" u="none" strike="noStrike" cap="none">
                        <a:solidFill>
                          <a:srgbClr val="231F20"/>
                        </a:solidFill>
                        <a:highlight>
                          <a:schemeClr val="lt1"/>
                        </a:highlight>
                        <a:latin typeface="Calibri"/>
                        <a:ea typeface="Calibri"/>
                        <a:cs typeface="Calibri"/>
                        <a:sym typeface="Calibri"/>
                      </a:endParaRPr>
                    </a:p>
                  </a:txBody>
                  <a:tcPr marL="91425" marR="91425" marT="91425" marB="91425"/>
                </a:tc>
                <a:tc>
                  <a:txBody>
                    <a:bodyPr/>
                    <a:lstStyle/>
                    <a:p>
                      <a:pPr marL="0" marR="0" lvl="0" indent="0" algn="l" rtl="0">
                        <a:lnSpc>
                          <a:spcPct val="108000"/>
                        </a:lnSpc>
                        <a:spcBef>
                          <a:spcPts val="0"/>
                        </a:spcBef>
                        <a:spcAft>
                          <a:spcPts val="0"/>
                        </a:spcAft>
                        <a:buClr>
                          <a:schemeClr val="dk1"/>
                        </a:buClr>
                        <a:buSzPts val="1100"/>
                        <a:buFont typeface="Arial"/>
                        <a:buNone/>
                      </a:pPr>
                      <a:r>
                        <a:rPr lang="en-US" sz="1800" u="none" strike="noStrike" cap="none">
                          <a:solidFill>
                            <a:srgbClr val="231F20"/>
                          </a:solidFill>
                          <a:highlight>
                            <a:schemeClr val="lt1"/>
                          </a:highlight>
                          <a:latin typeface="Calibri"/>
                          <a:ea typeface="Calibri"/>
                          <a:cs typeface="Calibri"/>
                          <a:sym typeface="Calibri"/>
                        </a:rPr>
                        <a:t>Demonstrated</a:t>
                      </a:r>
                      <a:endParaRPr sz="1800" u="none" strike="noStrike" cap="none">
                        <a:solidFill>
                          <a:srgbClr val="231F20"/>
                        </a:solidFill>
                        <a:highlight>
                          <a:schemeClr val="lt1"/>
                        </a:highlight>
                        <a:latin typeface="Calibri"/>
                        <a:ea typeface="Calibri"/>
                        <a:cs typeface="Calibri"/>
                        <a:sym typeface="Calibri"/>
                      </a:endParaRPr>
                    </a:p>
                  </a:txBody>
                  <a:tcPr marL="91425" marR="91425" marT="91425" marB="91425"/>
                </a:tc>
                <a:tc>
                  <a:txBody>
                    <a:bodyPr/>
                    <a:lstStyle/>
                    <a:p>
                      <a:pPr marL="0" marR="0" lvl="0" indent="0" algn="l" rtl="0">
                        <a:lnSpc>
                          <a:spcPct val="108000"/>
                        </a:lnSpc>
                        <a:spcBef>
                          <a:spcPts val="0"/>
                        </a:spcBef>
                        <a:spcAft>
                          <a:spcPts val="0"/>
                        </a:spcAft>
                        <a:buClr>
                          <a:schemeClr val="dk1"/>
                        </a:buClr>
                        <a:buSzPts val="1100"/>
                        <a:buFont typeface="Arial"/>
                        <a:buNone/>
                      </a:pPr>
                      <a:r>
                        <a:rPr lang="en-US" sz="1800" u="none" strike="noStrike" cap="none">
                          <a:solidFill>
                            <a:srgbClr val="231F20"/>
                          </a:solidFill>
                          <a:highlight>
                            <a:schemeClr val="lt1"/>
                          </a:highlight>
                          <a:latin typeface="Calibri"/>
                          <a:ea typeface="Calibri"/>
                          <a:cs typeface="Calibri"/>
                          <a:sym typeface="Calibri"/>
                        </a:rPr>
                        <a:t>Developed</a:t>
                      </a:r>
                      <a:endParaRPr sz="1800" u="none" strike="noStrike" cap="none">
                        <a:solidFill>
                          <a:srgbClr val="231F20"/>
                        </a:solidFill>
                        <a:highlight>
                          <a:schemeClr val="lt1"/>
                        </a:highlight>
                        <a:latin typeface="Calibri"/>
                        <a:ea typeface="Calibri"/>
                        <a:cs typeface="Calibri"/>
                        <a:sym typeface="Calibri"/>
                      </a:endParaRPr>
                    </a:p>
                  </a:txBody>
                  <a:tcPr marL="91425" marR="91425" marT="91425" marB="91425"/>
                </a:tc>
                <a:tc>
                  <a:txBody>
                    <a:bodyPr/>
                    <a:lstStyle/>
                    <a:p>
                      <a:pPr marL="0" marR="0" lvl="0" indent="0" algn="l" rtl="0">
                        <a:lnSpc>
                          <a:spcPct val="108000"/>
                        </a:lnSpc>
                        <a:spcBef>
                          <a:spcPts val="0"/>
                        </a:spcBef>
                        <a:spcAft>
                          <a:spcPts val="0"/>
                        </a:spcAft>
                        <a:buClr>
                          <a:srgbClr val="000000"/>
                        </a:buClr>
                        <a:buSzPts val="1800"/>
                        <a:buFont typeface="Arial"/>
                        <a:buNone/>
                      </a:pPr>
                      <a:r>
                        <a:rPr lang="en-US" sz="1800" u="none" strike="noStrike" cap="none">
                          <a:solidFill>
                            <a:srgbClr val="231F20"/>
                          </a:solidFill>
                          <a:highlight>
                            <a:schemeClr val="lt1"/>
                          </a:highlight>
                          <a:latin typeface="Calibri"/>
                          <a:ea typeface="Calibri"/>
                          <a:cs typeface="Calibri"/>
                          <a:sym typeface="Calibri"/>
                        </a:rPr>
                        <a:t>Performed</a:t>
                      </a:r>
                      <a:endParaRPr sz="1800" u="none" strike="noStrike" cap="none">
                        <a:solidFill>
                          <a:srgbClr val="231F20"/>
                        </a:solidFill>
                        <a:highlight>
                          <a:schemeClr val="lt1"/>
                        </a:highlight>
                        <a:latin typeface="Calibri"/>
                        <a:ea typeface="Calibri"/>
                        <a:cs typeface="Calibri"/>
                        <a:sym typeface="Calibri"/>
                      </a:endParaRPr>
                    </a:p>
                  </a:txBody>
                  <a:tcPr marL="91425" marR="91425" marT="91425" marB="91425"/>
                </a:tc>
                <a:tc>
                  <a:txBody>
                    <a:bodyPr/>
                    <a:lstStyle/>
                    <a:p>
                      <a:pPr marL="0" marR="0" lvl="0" indent="0" algn="l" rtl="0">
                        <a:lnSpc>
                          <a:spcPct val="108000"/>
                        </a:lnSpc>
                        <a:spcBef>
                          <a:spcPts val="0"/>
                        </a:spcBef>
                        <a:spcAft>
                          <a:spcPts val="0"/>
                        </a:spcAft>
                        <a:buClr>
                          <a:srgbClr val="000000"/>
                        </a:buClr>
                        <a:buSzPts val="1800"/>
                        <a:buFont typeface="Arial"/>
                        <a:buNone/>
                      </a:pPr>
                      <a:r>
                        <a:rPr lang="en-US" sz="1800" u="none" strike="noStrike" cap="none">
                          <a:solidFill>
                            <a:srgbClr val="231F20"/>
                          </a:solidFill>
                          <a:highlight>
                            <a:schemeClr val="lt1"/>
                          </a:highlight>
                          <a:latin typeface="Calibri"/>
                          <a:ea typeface="Calibri"/>
                          <a:cs typeface="Calibri"/>
                          <a:sym typeface="Calibri"/>
                        </a:rPr>
                        <a:t>Delivered</a:t>
                      </a:r>
                      <a:endParaRPr sz="1800" u="none" strike="noStrike" cap="none">
                        <a:solidFill>
                          <a:srgbClr val="231F20"/>
                        </a:solidFill>
                        <a:highlight>
                          <a:schemeClr val="lt1"/>
                        </a:highlight>
                        <a:latin typeface="Calibri"/>
                        <a:ea typeface="Calibri"/>
                        <a:cs typeface="Calibri"/>
                        <a:sym typeface="Calibri"/>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1"/>
          <p:cNvSpPr txBox="1">
            <a:spLocks noGrp="1"/>
          </p:cNvSpPr>
          <p:nvPr>
            <p:ph type="title"/>
          </p:nvPr>
        </p:nvSpPr>
        <p:spPr>
          <a:xfrm>
            <a:off x="838200" y="365125"/>
            <a:ext cx="10515600" cy="7272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2000"/>
              <a:buNone/>
            </a:pPr>
            <a:r>
              <a:rPr lang="en-US" sz="3000">
                <a:solidFill>
                  <a:schemeClr val="accent1"/>
                </a:solidFill>
              </a:rPr>
              <a:t>Skills, Personal Attributes &amp; Achievements</a:t>
            </a:r>
            <a:endParaRPr sz="3000">
              <a:solidFill>
                <a:schemeClr val="accent1"/>
              </a:solidFill>
            </a:endParaRPr>
          </a:p>
        </p:txBody>
      </p:sp>
      <p:sp>
        <p:nvSpPr>
          <p:cNvPr id="157" name="Google Shape;157;p21"/>
          <p:cNvSpPr txBox="1">
            <a:spLocks noGrp="1"/>
          </p:cNvSpPr>
          <p:nvPr>
            <p:ph type="subTitle" idx="4294967295"/>
          </p:nvPr>
        </p:nvSpPr>
        <p:spPr>
          <a:xfrm>
            <a:off x="984750" y="1271325"/>
            <a:ext cx="3481200" cy="51360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000"/>
              <a:buFont typeface="Arial"/>
              <a:buNone/>
            </a:pPr>
            <a:r>
              <a:rPr lang="en-US" sz="2800" b="1" i="0" u="none" strike="noStrike" cap="none">
                <a:solidFill>
                  <a:schemeClr val="dk1"/>
                </a:solidFill>
                <a:latin typeface="Calibri"/>
                <a:ea typeface="Calibri"/>
                <a:cs typeface="Calibri"/>
                <a:sym typeface="Calibri"/>
              </a:rPr>
              <a:t>Skills</a:t>
            </a:r>
            <a:endParaRPr sz="2800" b="1" i="0" u="none" strike="noStrike" cap="none">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2000"/>
              <a:buFont typeface="Arial"/>
              <a:buNone/>
            </a:pPr>
            <a:endParaRPr sz="2800" b="0" i="0" u="none" strike="noStrike" cap="none">
              <a:solidFill>
                <a:schemeClr val="dk1"/>
              </a:solidFill>
              <a:latin typeface="Calibri"/>
              <a:ea typeface="Calibri"/>
              <a:cs typeface="Calibri"/>
              <a:sym typeface="Calibri"/>
            </a:endParaRPr>
          </a:p>
          <a:p>
            <a:pPr marL="457200" marR="0" lvl="0" indent="-349250" algn="l" rtl="0">
              <a:lnSpc>
                <a:spcPct val="100000"/>
              </a:lnSpc>
              <a:spcBef>
                <a:spcPts val="0"/>
              </a:spcBef>
              <a:spcAft>
                <a:spcPts val="0"/>
              </a:spcAft>
              <a:buClr>
                <a:srgbClr val="FF0000"/>
              </a:buClr>
              <a:buSzPts val="1900"/>
              <a:buFont typeface="Arial"/>
              <a:buChar char="●"/>
            </a:pPr>
            <a:r>
              <a:rPr lang="en-US" sz="1900" b="1" i="0" u="none" strike="noStrike" cap="none">
                <a:solidFill>
                  <a:srgbClr val="FF0000"/>
                </a:solidFill>
                <a:latin typeface="Calibri"/>
                <a:ea typeface="Calibri"/>
                <a:cs typeface="Calibri"/>
                <a:sym typeface="Calibri"/>
              </a:rPr>
              <a:t>Analytical</a:t>
            </a:r>
            <a:endParaRPr sz="1900" b="1" i="0" u="none" strike="noStrike" cap="none">
              <a:solidFill>
                <a:srgbClr val="FF0000"/>
              </a:solidFill>
              <a:latin typeface="Calibri"/>
              <a:ea typeface="Calibri"/>
              <a:cs typeface="Calibri"/>
              <a:sym typeface="Calibri"/>
            </a:endParaRPr>
          </a:p>
          <a:p>
            <a:pPr marL="457200" marR="0" lvl="0" indent="-349250" algn="l" rtl="0">
              <a:lnSpc>
                <a:spcPct val="100000"/>
              </a:lnSpc>
              <a:spcBef>
                <a:spcPts val="0"/>
              </a:spcBef>
              <a:spcAft>
                <a:spcPts val="0"/>
              </a:spcAft>
              <a:buClr>
                <a:srgbClr val="FF0000"/>
              </a:buClr>
              <a:buSzPts val="1900"/>
              <a:buFont typeface="Arial"/>
              <a:buChar char="●"/>
            </a:pPr>
            <a:r>
              <a:rPr lang="en-US" sz="1900" b="1" i="0" u="none" strike="noStrike" cap="none">
                <a:solidFill>
                  <a:srgbClr val="FF0000"/>
                </a:solidFill>
                <a:latin typeface="Calibri"/>
                <a:ea typeface="Calibri"/>
                <a:cs typeface="Calibri"/>
                <a:sym typeface="Calibri"/>
              </a:rPr>
              <a:t>Commercial / Business awareness 	</a:t>
            </a:r>
            <a:endParaRPr sz="1900" b="1" i="0" u="none" strike="noStrike" cap="none">
              <a:solidFill>
                <a:srgbClr val="FF0000"/>
              </a:solidFill>
              <a:latin typeface="Calibri"/>
              <a:ea typeface="Calibri"/>
              <a:cs typeface="Calibri"/>
              <a:sym typeface="Calibri"/>
            </a:endParaRPr>
          </a:p>
          <a:p>
            <a:pPr marL="457200" marR="0" lvl="0" indent="-349250" algn="l" rtl="0">
              <a:lnSpc>
                <a:spcPct val="100000"/>
              </a:lnSpc>
              <a:spcBef>
                <a:spcPts val="0"/>
              </a:spcBef>
              <a:spcAft>
                <a:spcPts val="0"/>
              </a:spcAft>
              <a:buClr>
                <a:srgbClr val="FF0000"/>
              </a:buClr>
              <a:buSzPts val="1900"/>
              <a:buFont typeface="Arial"/>
              <a:buChar char="●"/>
            </a:pPr>
            <a:r>
              <a:rPr lang="en-US" sz="1900" b="1" i="0" u="none" strike="noStrike" cap="none">
                <a:solidFill>
                  <a:srgbClr val="FF0000"/>
                </a:solidFill>
                <a:latin typeface="Calibri"/>
                <a:ea typeface="Calibri"/>
                <a:cs typeface="Calibri"/>
                <a:sym typeface="Calibri"/>
              </a:rPr>
              <a:t>Communication</a:t>
            </a:r>
            <a:endParaRPr sz="1900" b="1" i="0" u="none" strike="noStrike" cap="none">
              <a:solidFill>
                <a:srgbClr val="FF0000"/>
              </a:solidFill>
              <a:latin typeface="Calibri"/>
              <a:ea typeface="Calibri"/>
              <a:cs typeface="Calibri"/>
              <a:sym typeface="Calibri"/>
            </a:endParaRPr>
          </a:p>
          <a:p>
            <a:pPr marL="457200" marR="0" lvl="0" indent="-349250" algn="l" rtl="0">
              <a:lnSpc>
                <a:spcPct val="100000"/>
              </a:lnSpc>
              <a:spcBef>
                <a:spcPts val="0"/>
              </a:spcBef>
              <a:spcAft>
                <a:spcPts val="0"/>
              </a:spcAft>
              <a:buClr>
                <a:srgbClr val="FF0000"/>
              </a:buClr>
              <a:buSzPts val="1900"/>
              <a:buFont typeface="Arial"/>
              <a:buChar char="●"/>
            </a:pPr>
            <a:r>
              <a:rPr lang="en-US" sz="1900" b="1" i="0" u="none" strike="noStrike" cap="none">
                <a:solidFill>
                  <a:srgbClr val="FF0000"/>
                </a:solidFill>
                <a:highlight>
                  <a:schemeClr val="lt1"/>
                </a:highlight>
                <a:latin typeface="Helvetica Neue"/>
                <a:ea typeface="Helvetica Neue"/>
                <a:cs typeface="Helvetica Neue"/>
                <a:sym typeface="Helvetica Neue"/>
              </a:rPr>
              <a:t>Skills in IT and social media</a:t>
            </a:r>
            <a:r>
              <a:rPr lang="en-US" sz="1900" b="1" i="0" u="none" strike="noStrike" cap="none">
                <a:solidFill>
                  <a:srgbClr val="FF0000"/>
                </a:solidFill>
                <a:latin typeface="Calibri"/>
                <a:ea typeface="Calibri"/>
                <a:cs typeface="Calibri"/>
                <a:sym typeface="Calibri"/>
              </a:rPr>
              <a:t>	</a:t>
            </a:r>
            <a:endParaRPr sz="1900" b="1" i="0" u="none" strike="noStrike" cap="none">
              <a:solidFill>
                <a:srgbClr val="FF0000"/>
              </a:solidFill>
              <a:latin typeface="Calibri"/>
              <a:ea typeface="Calibri"/>
              <a:cs typeface="Calibri"/>
              <a:sym typeface="Calibri"/>
            </a:endParaRPr>
          </a:p>
          <a:p>
            <a:pPr marL="457200" marR="0" lvl="0" indent="-349250" algn="l" rtl="0">
              <a:lnSpc>
                <a:spcPct val="100000"/>
              </a:lnSpc>
              <a:spcBef>
                <a:spcPts val="0"/>
              </a:spcBef>
              <a:spcAft>
                <a:spcPts val="0"/>
              </a:spcAft>
              <a:buClr>
                <a:srgbClr val="FF0000"/>
              </a:buClr>
              <a:buSzPts val="1900"/>
              <a:buFont typeface="Arial"/>
              <a:buChar char="●"/>
            </a:pPr>
            <a:r>
              <a:rPr lang="en-US" sz="1900" b="1" i="0" u="none" strike="noStrike" cap="none">
                <a:solidFill>
                  <a:srgbClr val="FF0000"/>
                </a:solidFill>
                <a:latin typeface="Calibri"/>
                <a:ea typeface="Calibri"/>
                <a:cs typeface="Calibri"/>
                <a:sym typeface="Calibri"/>
              </a:rPr>
              <a:t>Languages</a:t>
            </a:r>
            <a:endParaRPr sz="1900" b="1" i="0" u="none" strike="noStrike" cap="none">
              <a:solidFill>
                <a:srgbClr val="FF0000"/>
              </a:solidFill>
              <a:latin typeface="Calibri"/>
              <a:ea typeface="Calibri"/>
              <a:cs typeface="Calibri"/>
              <a:sym typeface="Calibri"/>
            </a:endParaRPr>
          </a:p>
          <a:p>
            <a:pPr marL="457200" marR="0" lvl="0" indent="-349250" algn="l" rtl="0">
              <a:lnSpc>
                <a:spcPct val="100000"/>
              </a:lnSpc>
              <a:spcBef>
                <a:spcPts val="0"/>
              </a:spcBef>
              <a:spcAft>
                <a:spcPts val="0"/>
              </a:spcAft>
              <a:buClr>
                <a:srgbClr val="FF0000"/>
              </a:buClr>
              <a:buSzPts val="1900"/>
              <a:buFont typeface="Arial"/>
              <a:buChar char="●"/>
            </a:pPr>
            <a:r>
              <a:rPr lang="en-US" sz="1900" b="1" i="0" u="none" strike="noStrike" cap="none">
                <a:solidFill>
                  <a:srgbClr val="FF0000"/>
                </a:solidFill>
                <a:latin typeface="Calibri"/>
                <a:ea typeface="Calibri"/>
                <a:cs typeface="Calibri"/>
                <a:sym typeface="Calibri"/>
              </a:rPr>
              <a:t>Organisational</a:t>
            </a:r>
            <a:endParaRPr sz="2300" b="1" i="0" u="none" strike="noStrike" cap="none">
              <a:solidFill>
                <a:srgbClr val="FF0000"/>
              </a:solidFill>
              <a:latin typeface="Calibri"/>
              <a:ea typeface="Calibri"/>
              <a:cs typeface="Calibri"/>
              <a:sym typeface="Calibri"/>
            </a:endParaRPr>
          </a:p>
          <a:p>
            <a:pPr marL="457200" marR="0" lvl="0" indent="-349250" algn="l" rtl="0">
              <a:lnSpc>
                <a:spcPct val="100000"/>
              </a:lnSpc>
              <a:spcBef>
                <a:spcPts val="0"/>
              </a:spcBef>
              <a:spcAft>
                <a:spcPts val="0"/>
              </a:spcAft>
              <a:buClr>
                <a:srgbClr val="FF0000"/>
              </a:buClr>
              <a:buSzPts val="1900"/>
              <a:buFont typeface="Arial"/>
              <a:buChar char="●"/>
            </a:pPr>
            <a:r>
              <a:rPr lang="en-US" sz="1900" b="1" i="0" u="none" strike="noStrike" cap="none">
                <a:solidFill>
                  <a:srgbClr val="FF0000"/>
                </a:solidFill>
                <a:latin typeface="Calibri"/>
                <a:ea typeface="Calibri"/>
                <a:cs typeface="Calibri"/>
                <a:sym typeface="Calibri"/>
              </a:rPr>
              <a:t>Problem Solving</a:t>
            </a:r>
            <a:endParaRPr sz="2300" b="1" i="0" u="none" strike="noStrike" cap="none">
              <a:solidFill>
                <a:srgbClr val="FF0000"/>
              </a:solidFill>
              <a:latin typeface="Calibri"/>
              <a:ea typeface="Calibri"/>
              <a:cs typeface="Calibri"/>
              <a:sym typeface="Calibri"/>
            </a:endParaRPr>
          </a:p>
          <a:p>
            <a:pPr marL="457200" marR="0" lvl="0" indent="-349250" algn="l" rtl="0">
              <a:lnSpc>
                <a:spcPct val="100000"/>
              </a:lnSpc>
              <a:spcBef>
                <a:spcPts val="0"/>
              </a:spcBef>
              <a:spcAft>
                <a:spcPts val="0"/>
              </a:spcAft>
              <a:buClr>
                <a:srgbClr val="FF0000"/>
              </a:buClr>
              <a:buSzPts val="1900"/>
              <a:buFont typeface="Arial"/>
              <a:buChar char="●"/>
            </a:pPr>
            <a:r>
              <a:rPr lang="en-US" sz="1900" b="1" i="0" u="none" strike="noStrike" cap="none">
                <a:solidFill>
                  <a:srgbClr val="FF0000"/>
                </a:solidFill>
                <a:latin typeface="Calibri"/>
                <a:ea typeface="Calibri"/>
                <a:cs typeface="Calibri"/>
                <a:sym typeface="Calibri"/>
              </a:rPr>
              <a:t>Team work</a:t>
            </a:r>
            <a:endParaRPr sz="2300" b="1" i="0" u="none" strike="noStrike" cap="none">
              <a:solidFill>
                <a:srgbClr val="FF0000"/>
              </a:solidFill>
              <a:latin typeface="Calibri"/>
              <a:ea typeface="Calibri"/>
              <a:cs typeface="Calibri"/>
              <a:sym typeface="Calibri"/>
            </a:endParaRPr>
          </a:p>
          <a:p>
            <a:pPr marL="457200" marR="0" lvl="0" indent="-349250" algn="l" rtl="0">
              <a:lnSpc>
                <a:spcPct val="100000"/>
              </a:lnSpc>
              <a:spcBef>
                <a:spcPts val="0"/>
              </a:spcBef>
              <a:spcAft>
                <a:spcPts val="0"/>
              </a:spcAft>
              <a:buClr>
                <a:srgbClr val="FF0000"/>
              </a:buClr>
              <a:buSzPts val="1900"/>
              <a:buFont typeface="Arial"/>
              <a:buChar char="●"/>
            </a:pPr>
            <a:r>
              <a:rPr lang="en-US" sz="1900" b="1" i="0" u="none" strike="noStrike" cap="none">
                <a:solidFill>
                  <a:srgbClr val="FF0000"/>
                </a:solidFill>
                <a:latin typeface="Calibri"/>
                <a:ea typeface="Calibri"/>
                <a:cs typeface="Calibri"/>
                <a:sym typeface="Calibri"/>
              </a:rPr>
              <a:t>Time Management</a:t>
            </a:r>
            <a:endParaRPr sz="1900" b="1" i="0" u="none" strike="noStrike" cap="none">
              <a:solidFill>
                <a:srgbClr val="FF0000"/>
              </a:solidFill>
              <a:latin typeface="Calibri"/>
              <a:ea typeface="Calibri"/>
              <a:cs typeface="Calibri"/>
              <a:sym typeface="Calibri"/>
            </a:endParaRPr>
          </a:p>
          <a:p>
            <a:pPr marL="457200" marR="0" lvl="0" indent="-349250" algn="l" rtl="0">
              <a:lnSpc>
                <a:spcPct val="100000"/>
              </a:lnSpc>
              <a:spcBef>
                <a:spcPts val="0"/>
              </a:spcBef>
              <a:spcAft>
                <a:spcPts val="0"/>
              </a:spcAft>
              <a:buClr>
                <a:srgbClr val="FF0000"/>
              </a:buClr>
              <a:buSzPts val="1900"/>
              <a:buFont typeface="Arial"/>
              <a:buChar char="●"/>
            </a:pPr>
            <a:r>
              <a:rPr lang="en-US" sz="1900" b="1" i="0" u="none" strike="noStrike" cap="none">
                <a:solidFill>
                  <a:srgbClr val="FF0000"/>
                </a:solidFill>
                <a:latin typeface="Calibri"/>
                <a:ea typeface="Calibri"/>
                <a:cs typeface="Calibri"/>
                <a:sym typeface="Calibri"/>
              </a:rPr>
              <a:t>Planning &amp; research</a:t>
            </a:r>
            <a:endParaRPr sz="1900" b="1" i="0" u="none" strike="noStrike" cap="none">
              <a:solidFill>
                <a:srgbClr val="FF0000"/>
              </a:solidFill>
              <a:latin typeface="Calibri"/>
              <a:ea typeface="Calibri"/>
              <a:cs typeface="Calibri"/>
              <a:sym typeface="Calibri"/>
            </a:endParaRPr>
          </a:p>
          <a:p>
            <a:pPr marL="457200" marR="0" lvl="0" indent="-349250" algn="l" rtl="0">
              <a:lnSpc>
                <a:spcPct val="100000"/>
              </a:lnSpc>
              <a:spcBef>
                <a:spcPts val="0"/>
              </a:spcBef>
              <a:spcAft>
                <a:spcPts val="0"/>
              </a:spcAft>
              <a:buClr>
                <a:srgbClr val="FF0000"/>
              </a:buClr>
              <a:buSzPts val="1900"/>
              <a:buFont typeface="Arial"/>
              <a:buChar char="●"/>
            </a:pPr>
            <a:r>
              <a:rPr lang="en-US" sz="1900" b="1" i="0" u="none" strike="noStrike" cap="none">
                <a:solidFill>
                  <a:srgbClr val="FF0000"/>
                </a:solidFill>
                <a:latin typeface="Calibri"/>
                <a:ea typeface="Calibri"/>
                <a:cs typeface="Calibri"/>
                <a:sym typeface="Calibri"/>
              </a:rPr>
              <a:t>Self-awareness</a:t>
            </a:r>
            <a:endParaRPr sz="1900" b="1" i="0" u="none" strike="noStrike" cap="none">
              <a:solidFill>
                <a:srgbClr val="FF0000"/>
              </a:solidFill>
              <a:latin typeface="Calibri"/>
              <a:ea typeface="Calibri"/>
              <a:cs typeface="Calibri"/>
              <a:sym typeface="Calibri"/>
            </a:endParaRPr>
          </a:p>
          <a:p>
            <a:pPr marL="0" marR="0" lvl="0" indent="0" algn="l" rtl="0">
              <a:lnSpc>
                <a:spcPct val="100000"/>
              </a:lnSpc>
              <a:spcBef>
                <a:spcPts val="720"/>
              </a:spcBef>
              <a:spcAft>
                <a:spcPts val="0"/>
              </a:spcAft>
              <a:buClr>
                <a:schemeClr val="dk1"/>
              </a:buClr>
              <a:buSzPts val="1100"/>
              <a:buFont typeface="Arial"/>
              <a:buNone/>
            </a:pPr>
            <a:endParaRPr sz="2800" b="1" i="0" u="none" strike="noStrike" cap="none">
              <a:solidFill>
                <a:srgbClr val="FF0000"/>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2000"/>
              <a:buFont typeface="Arial"/>
              <a:buNone/>
            </a:pPr>
            <a:endParaRPr sz="2800" b="0" i="0" u="none" strike="noStrike" cap="none">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2000"/>
              <a:buFont typeface="Arial"/>
              <a:buNone/>
            </a:pPr>
            <a:endParaRPr sz="2800" b="0" i="0" u="none" strike="noStrike" cap="none">
              <a:solidFill>
                <a:schemeClr val="dk1"/>
              </a:solidFill>
              <a:latin typeface="Calibri"/>
              <a:ea typeface="Calibri"/>
              <a:cs typeface="Calibri"/>
              <a:sym typeface="Calibri"/>
            </a:endParaRPr>
          </a:p>
        </p:txBody>
      </p:sp>
      <p:sp>
        <p:nvSpPr>
          <p:cNvPr id="158" name="Google Shape;158;p21"/>
          <p:cNvSpPr txBox="1">
            <a:spLocks noGrp="1"/>
          </p:cNvSpPr>
          <p:nvPr>
            <p:ph type="subTitle" idx="4294967295"/>
          </p:nvPr>
        </p:nvSpPr>
        <p:spPr>
          <a:xfrm>
            <a:off x="4730800" y="1271325"/>
            <a:ext cx="2945700" cy="5302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000"/>
              <a:buFont typeface="Arial"/>
              <a:buNone/>
            </a:pPr>
            <a:r>
              <a:rPr lang="en-US" sz="2800" b="1" i="0" u="none" strike="noStrike" cap="none">
                <a:solidFill>
                  <a:schemeClr val="dk1"/>
                </a:solidFill>
                <a:latin typeface="Calibri"/>
                <a:ea typeface="Calibri"/>
                <a:cs typeface="Calibri"/>
                <a:sym typeface="Calibri"/>
              </a:rPr>
              <a:t>Personal Attributes</a:t>
            </a:r>
            <a:endParaRPr sz="2800" b="1" i="0" u="none" strike="noStrike" cap="none">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2000"/>
              <a:buFont typeface="Arial"/>
              <a:buNone/>
            </a:pPr>
            <a:endParaRPr sz="2800" b="0" i="0" u="none" strike="noStrike" cap="none">
              <a:solidFill>
                <a:schemeClr val="dk1"/>
              </a:solidFill>
              <a:latin typeface="Calibri"/>
              <a:ea typeface="Calibri"/>
              <a:cs typeface="Calibri"/>
              <a:sym typeface="Calibri"/>
            </a:endParaRPr>
          </a:p>
          <a:p>
            <a:pPr marL="457200" marR="0" lvl="0" indent="-342900" algn="l" rtl="0">
              <a:lnSpc>
                <a:spcPct val="100000"/>
              </a:lnSpc>
              <a:spcBef>
                <a:spcPts val="720"/>
              </a:spcBef>
              <a:spcAft>
                <a:spcPts val="0"/>
              </a:spcAft>
              <a:buClr>
                <a:srgbClr val="0000FF"/>
              </a:buClr>
              <a:buSzPts val="1800"/>
              <a:buFont typeface="Arial"/>
              <a:buChar char="●"/>
            </a:pPr>
            <a:r>
              <a:rPr lang="en-US" sz="2600" b="1" i="0" u="none" strike="noStrike" cap="none">
                <a:solidFill>
                  <a:srgbClr val="0000FF"/>
                </a:solidFill>
                <a:latin typeface="Calibri"/>
                <a:ea typeface="Calibri"/>
                <a:cs typeface="Calibri"/>
                <a:sym typeface="Calibri"/>
              </a:rPr>
              <a:t>Confidence</a:t>
            </a:r>
            <a:endParaRPr sz="2600" b="1" i="0" u="none" strike="noStrike" cap="none">
              <a:solidFill>
                <a:srgbClr val="0000FF"/>
              </a:solidFill>
              <a:latin typeface="Calibri"/>
              <a:ea typeface="Calibri"/>
              <a:cs typeface="Calibri"/>
              <a:sym typeface="Calibri"/>
            </a:endParaRPr>
          </a:p>
          <a:p>
            <a:pPr marL="457200" marR="0" lvl="0" indent="-342900" algn="l" rtl="0">
              <a:lnSpc>
                <a:spcPct val="100000"/>
              </a:lnSpc>
              <a:spcBef>
                <a:spcPts val="0"/>
              </a:spcBef>
              <a:spcAft>
                <a:spcPts val="0"/>
              </a:spcAft>
              <a:buClr>
                <a:srgbClr val="0000FF"/>
              </a:buClr>
              <a:buSzPts val="1800"/>
              <a:buFont typeface="Arial"/>
              <a:buChar char="●"/>
            </a:pPr>
            <a:r>
              <a:rPr lang="en-US" sz="2600" b="1" i="0" u="none" strike="noStrike" cap="none">
                <a:solidFill>
                  <a:srgbClr val="0000FF"/>
                </a:solidFill>
                <a:latin typeface="Calibri"/>
                <a:ea typeface="Calibri"/>
                <a:cs typeface="Calibri"/>
                <a:sym typeface="Calibri"/>
              </a:rPr>
              <a:t>Resilience</a:t>
            </a:r>
            <a:endParaRPr sz="2600" b="1" i="0" u="none" strike="noStrike" cap="none">
              <a:solidFill>
                <a:srgbClr val="0000FF"/>
              </a:solidFill>
              <a:latin typeface="Calibri"/>
              <a:ea typeface="Calibri"/>
              <a:cs typeface="Calibri"/>
              <a:sym typeface="Calibri"/>
            </a:endParaRPr>
          </a:p>
          <a:p>
            <a:pPr marL="457200" marR="0" lvl="0" indent="-342900" algn="l" rtl="0">
              <a:lnSpc>
                <a:spcPct val="100000"/>
              </a:lnSpc>
              <a:spcBef>
                <a:spcPts val="0"/>
              </a:spcBef>
              <a:spcAft>
                <a:spcPts val="0"/>
              </a:spcAft>
              <a:buClr>
                <a:srgbClr val="0000FF"/>
              </a:buClr>
              <a:buSzPts val="1800"/>
              <a:buFont typeface="Arial"/>
              <a:buChar char="●"/>
            </a:pPr>
            <a:r>
              <a:rPr lang="en-US" sz="2600" b="1" i="0" u="none" strike="noStrike" cap="none">
                <a:solidFill>
                  <a:srgbClr val="0000FF"/>
                </a:solidFill>
                <a:latin typeface="Calibri"/>
                <a:ea typeface="Calibri"/>
                <a:cs typeface="Calibri"/>
                <a:sym typeface="Calibri"/>
              </a:rPr>
              <a:t>Proactivity</a:t>
            </a:r>
            <a:endParaRPr sz="2600" b="1" i="0" u="none" strike="noStrike" cap="none">
              <a:solidFill>
                <a:srgbClr val="0000FF"/>
              </a:solidFill>
              <a:latin typeface="Calibri"/>
              <a:ea typeface="Calibri"/>
              <a:cs typeface="Calibri"/>
              <a:sym typeface="Calibri"/>
            </a:endParaRPr>
          </a:p>
          <a:p>
            <a:pPr marL="457200" marR="0" lvl="0" indent="-342900" algn="l" rtl="0">
              <a:lnSpc>
                <a:spcPct val="100000"/>
              </a:lnSpc>
              <a:spcBef>
                <a:spcPts val="0"/>
              </a:spcBef>
              <a:spcAft>
                <a:spcPts val="0"/>
              </a:spcAft>
              <a:buClr>
                <a:srgbClr val="0000FF"/>
              </a:buClr>
              <a:buSzPts val="1800"/>
              <a:buFont typeface="Arial"/>
              <a:buChar char="●"/>
            </a:pPr>
            <a:r>
              <a:rPr lang="en-US" sz="2600" b="1" i="0" u="none" strike="noStrike" cap="none">
                <a:solidFill>
                  <a:srgbClr val="0000FF"/>
                </a:solidFill>
                <a:latin typeface="Calibri"/>
                <a:ea typeface="Calibri"/>
                <a:cs typeface="Calibri"/>
                <a:sym typeface="Calibri"/>
              </a:rPr>
              <a:t>Initiative</a:t>
            </a:r>
            <a:endParaRPr sz="2600" b="1" i="0" u="none" strike="noStrike" cap="none">
              <a:solidFill>
                <a:srgbClr val="0000FF"/>
              </a:solidFill>
              <a:latin typeface="Calibri"/>
              <a:ea typeface="Calibri"/>
              <a:cs typeface="Calibri"/>
              <a:sym typeface="Calibri"/>
            </a:endParaRPr>
          </a:p>
          <a:p>
            <a:pPr marL="457200" marR="0" lvl="0" indent="-342900" algn="l" rtl="0">
              <a:lnSpc>
                <a:spcPct val="100000"/>
              </a:lnSpc>
              <a:spcBef>
                <a:spcPts val="0"/>
              </a:spcBef>
              <a:spcAft>
                <a:spcPts val="0"/>
              </a:spcAft>
              <a:buClr>
                <a:srgbClr val="0000FF"/>
              </a:buClr>
              <a:buSzPts val="1800"/>
              <a:buFont typeface="Arial"/>
              <a:buChar char="●"/>
            </a:pPr>
            <a:r>
              <a:rPr lang="en-US" sz="2600" b="1" i="0" u="none" strike="noStrike" cap="none">
                <a:solidFill>
                  <a:srgbClr val="0000FF"/>
                </a:solidFill>
                <a:latin typeface="Calibri"/>
                <a:ea typeface="Calibri"/>
                <a:cs typeface="Calibri"/>
                <a:sym typeface="Calibri"/>
              </a:rPr>
              <a:t>Enthusiasm</a:t>
            </a:r>
            <a:endParaRPr sz="2600" b="1" i="0" u="none" strike="noStrike" cap="none">
              <a:solidFill>
                <a:srgbClr val="0000FF"/>
              </a:solidFill>
              <a:latin typeface="Calibri"/>
              <a:ea typeface="Calibri"/>
              <a:cs typeface="Calibri"/>
              <a:sym typeface="Calibri"/>
            </a:endParaRPr>
          </a:p>
          <a:p>
            <a:pPr marL="457200" marR="0" lvl="0" indent="-342900" algn="l" rtl="0">
              <a:lnSpc>
                <a:spcPct val="100000"/>
              </a:lnSpc>
              <a:spcBef>
                <a:spcPts val="0"/>
              </a:spcBef>
              <a:spcAft>
                <a:spcPts val="0"/>
              </a:spcAft>
              <a:buClr>
                <a:srgbClr val="0000FF"/>
              </a:buClr>
              <a:buSzPts val="1800"/>
              <a:buFont typeface="Arial"/>
              <a:buChar char="●"/>
            </a:pPr>
            <a:r>
              <a:rPr lang="en-US" sz="2600" b="1" i="0" u="none" strike="noStrike" cap="none">
                <a:solidFill>
                  <a:srgbClr val="0000FF"/>
                </a:solidFill>
                <a:latin typeface="Calibri"/>
                <a:ea typeface="Calibri"/>
                <a:cs typeface="Calibri"/>
                <a:sym typeface="Calibri"/>
              </a:rPr>
              <a:t>Commitment</a:t>
            </a:r>
            <a:endParaRPr sz="2600" b="1" i="0" u="none" strike="noStrike" cap="none">
              <a:solidFill>
                <a:srgbClr val="0000FF"/>
              </a:solidFill>
              <a:latin typeface="Calibri"/>
              <a:ea typeface="Calibri"/>
              <a:cs typeface="Calibri"/>
              <a:sym typeface="Calibri"/>
            </a:endParaRPr>
          </a:p>
          <a:p>
            <a:pPr marL="457200" marR="0" lvl="0" indent="-342900" algn="l" rtl="0">
              <a:lnSpc>
                <a:spcPct val="100000"/>
              </a:lnSpc>
              <a:spcBef>
                <a:spcPts val="0"/>
              </a:spcBef>
              <a:spcAft>
                <a:spcPts val="0"/>
              </a:spcAft>
              <a:buClr>
                <a:srgbClr val="0000FF"/>
              </a:buClr>
              <a:buSzPts val="1800"/>
              <a:buFont typeface="Arial"/>
              <a:buChar char="●"/>
            </a:pPr>
            <a:r>
              <a:rPr lang="en-US" sz="2600" b="1" i="0" u="none" strike="noStrike" cap="none">
                <a:solidFill>
                  <a:srgbClr val="0000FF"/>
                </a:solidFill>
                <a:latin typeface="Calibri"/>
                <a:ea typeface="Calibri"/>
                <a:cs typeface="Calibri"/>
                <a:sym typeface="Calibri"/>
              </a:rPr>
              <a:t>Motivation</a:t>
            </a:r>
            <a:endParaRPr sz="2600" b="1" i="0" u="none" strike="noStrike" cap="none">
              <a:solidFill>
                <a:srgbClr val="0000FF"/>
              </a:solidFill>
              <a:latin typeface="Calibri"/>
              <a:ea typeface="Calibri"/>
              <a:cs typeface="Calibri"/>
              <a:sym typeface="Calibri"/>
            </a:endParaRPr>
          </a:p>
          <a:p>
            <a:pPr marL="0" marR="0" lvl="0" indent="0" algn="l" rtl="0">
              <a:lnSpc>
                <a:spcPct val="100000"/>
              </a:lnSpc>
              <a:spcBef>
                <a:spcPts val="720"/>
              </a:spcBef>
              <a:spcAft>
                <a:spcPts val="0"/>
              </a:spcAft>
              <a:buClr>
                <a:schemeClr val="dk1"/>
              </a:buClr>
              <a:buSzPts val="2000"/>
              <a:buFont typeface="Arial"/>
              <a:buNone/>
            </a:pPr>
            <a:endParaRPr sz="2800" b="0" i="0" u="none" strike="noStrike" cap="none">
              <a:solidFill>
                <a:srgbClr val="434343"/>
              </a:solidFill>
              <a:latin typeface="Calibri"/>
              <a:ea typeface="Calibri"/>
              <a:cs typeface="Calibri"/>
              <a:sym typeface="Calibri"/>
            </a:endParaRPr>
          </a:p>
          <a:p>
            <a:pPr marL="0" marR="0" lvl="0" indent="0" algn="l" rtl="0">
              <a:lnSpc>
                <a:spcPct val="100000"/>
              </a:lnSpc>
              <a:spcBef>
                <a:spcPts val="720"/>
              </a:spcBef>
              <a:spcAft>
                <a:spcPts val="0"/>
              </a:spcAft>
              <a:buClr>
                <a:schemeClr val="dk1"/>
              </a:buClr>
              <a:buSzPts val="2000"/>
              <a:buFont typeface="Arial"/>
              <a:buNone/>
            </a:pPr>
            <a:endParaRPr sz="2800" b="0" i="0" u="none" strike="noStrike" cap="none">
              <a:solidFill>
                <a:srgbClr val="434343"/>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2000"/>
              <a:buFont typeface="Arial"/>
              <a:buNone/>
            </a:pPr>
            <a:endParaRPr sz="2800" b="0" i="0" u="none" strike="noStrike" cap="none">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2000"/>
              <a:buFont typeface="Arial"/>
              <a:buNone/>
            </a:pPr>
            <a:endParaRPr sz="2800" b="0" i="0" u="none" strike="noStrike" cap="none">
              <a:solidFill>
                <a:schemeClr val="dk1"/>
              </a:solidFill>
              <a:latin typeface="Calibri"/>
              <a:ea typeface="Calibri"/>
              <a:cs typeface="Calibri"/>
              <a:sym typeface="Calibri"/>
            </a:endParaRPr>
          </a:p>
        </p:txBody>
      </p:sp>
      <p:sp>
        <p:nvSpPr>
          <p:cNvPr id="159" name="Google Shape;159;p21"/>
          <p:cNvSpPr txBox="1">
            <a:spLocks noGrp="1"/>
          </p:cNvSpPr>
          <p:nvPr>
            <p:ph type="subTitle" idx="4294967295"/>
          </p:nvPr>
        </p:nvSpPr>
        <p:spPr>
          <a:xfrm>
            <a:off x="7611500" y="1271325"/>
            <a:ext cx="3941400" cy="54507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000"/>
              <a:buFont typeface="Arial"/>
              <a:buNone/>
            </a:pPr>
            <a:r>
              <a:rPr lang="en-US" sz="2800" b="1" i="0" u="none" strike="noStrike" cap="none">
                <a:solidFill>
                  <a:schemeClr val="dk1"/>
                </a:solidFill>
                <a:latin typeface="Calibri"/>
                <a:ea typeface="Calibri"/>
                <a:cs typeface="Calibri"/>
                <a:sym typeface="Calibri"/>
              </a:rPr>
              <a:t>Achievements</a:t>
            </a:r>
            <a:endParaRPr sz="2800" b="1" i="0" u="none" strike="noStrike" cap="none">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2000"/>
              <a:buFont typeface="Arial"/>
              <a:buNone/>
            </a:pPr>
            <a:endParaRPr sz="2800" b="0" i="0" u="none" strike="noStrike" cap="none">
              <a:solidFill>
                <a:schemeClr val="dk1"/>
              </a:solidFill>
              <a:latin typeface="Calibri"/>
              <a:ea typeface="Calibri"/>
              <a:cs typeface="Calibri"/>
              <a:sym typeface="Calibri"/>
            </a:endParaRPr>
          </a:p>
          <a:p>
            <a:pPr marL="457200" marR="0" lvl="0" indent="-336550" algn="l" rtl="0">
              <a:lnSpc>
                <a:spcPct val="100000"/>
              </a:lnSpc>
              <a:spcBef>
                <a:spcPts val="0"/>
              </a:spcBef>
              <a:spcAft>
                <a:spcPts val="0"/>
              </a:spcAft>
              <a:buClr>
                <a:srgbClr val="FF00FF"/>
              </a:buClr>
              <a:buSzPts val="1700"/>
              <a:buFont typeface="Calibri"/>
              <a:buChar char="●"/>
            </a:pPr>
            <a:r>
              <a:rPr lang="en-US" sz="1700" b="1" i="0" u="none" strike="noStrike" cap="none">
                <a:solidFill>
                  <a:srgbClr val="FF00FF"/>
                </a:solidFill>
                <a:latin typeface="Calibri"/>
                <a:ea typeface="Calibri"/>
                <a:cs typeface="Calibri"/>
                <a:sym typeface="Calibri"/>
              </a:rPr>
              <a:t>Good / excellent grades</a:t>
            </a:r>
            <a:endParaRPr sz="1700" b="1" i="0" u="none" strike="noStrike" cap="none">
              <a:solidFill>
                <a:srgbClr val="FF00FF"/>
              </a:solidFill>
              <a:latin typeface="Calibri"/>
              <a:ea typeface="Calibri"/>
              <a:cs typeface="Calibri"/>
              <a:sym typeface="Calibri"/>
            </a:endParaRPr>
          </a:p>
          <a:p>
            <a:pPr marL="457200" marR="0" lvl="0" indent="-336550" algn="l" rtl="0">
              <a:lnSpc>
                <a:spcPct val="100000"/>
              </a:lnSpc>
              <a:spcBef>
                <a:spcPts val="0"/>
              </a:spcBef>
              <a:spcAft>
                <a:spcPts val="0"/>
              </a:spcAft>
              <a:buClr>
                <a:srgbClr val="FF00FF"/>
              </a:buClr>
              <a:buSzPts val="1700"/>
              <a:buFont typeface="Calibri"/>
              <a:buChar char="●"/>
            </a:pPr>
            <a:r>
              <a:rPr lang="en-US" sz="1700" b="1" i="0" u="none" strike="noStrike" cap="none">
                <a:solidFill>
                  <a:srgbClr val="FF00FF"/>
                </a:solidFill>
                <a:latin typeface="Calibri"/>
                <a:ea typeface="Calibri"/>
                <a:cs typeface="Calibri"/>
                <a:sym typeface="Calibri"/>
              </a:rPr>
              <a:t>Awards &amp; prizes</a:t>
            </a:r>
            <a:endParaRPr sz="1700" b="1" i="0" u="none" strike="noStrike" cap="none">
              <a:solidFill>
                <a:srgbClr val="FF00FF"/>
              </a:solidFill>
              <a:latin typeface="Calibri"/>
              <a:ea typeface="Calibri"/>
              <a:cs typeface="Calibri"/>
              <a:sym typeface="Calibri"/>
            </a:endParaRPr>
          </a:p>
          <a:p>
            <a:pPr marL="457200" marR="0" lvl="0" indent="-336550" algn="l" rtl="0">
              <a:lnSpc>
                <a:spcPct val="100000"/>
              </a:lnSpc>
              <a:spcBef>
                <a:spcPts val="0"/>
              </a:spcBef>
              <a:spcAft>
                <a:spcPts val="0"/>
              </a:spcAft>
              <a:buClr>
                <a:srgbClr val="FF00FF"/>
              </a:buClr>
              <a:buSzPts val="1700"/>
              <a:buFont typeface="Calibri"/>
              <a:buChar char="●"/>
            </a:pPr>
            <a:r>
              <a:rPr lang="en-US" sz="1700" b="1" i="0" u="none" strike="noStrike" cap="none">
                <a:solidFill>
                  <a:srgbClr val="FF00FF"/>
                </a:solidFill>
                <a:latin typeface="Calibri"/>
                <a:ea typeface="Calibri"/>
                <a:cs typeface="Calibri"/>
                <a:sym typeface="Calibri"/>
              </a:rPr>
              <a:t>Tutor/employer commendations or recognition for something accomplished</a:t>
            </a:r>
            <a:endParaRPr sz="1700" b="1" i="0" u="none" strike="noStrike" cap="none">
              <a:solidFill>
                <a:srgbClr val="FF00FF"/>
              </a:solidFill>
              <a:latin typeface="Calibri"/>
              <a:ea typeface="Calibri"/>
              <a:cs typeface="Calibri"/>
              <a:sym typeface="Calibri"/>
            </a:endParaRPr>
          </a:p>
          <a:p>
            <a:pPr marL="457200" marR="0" lvl="0" indent="-336550" algn="l" rtl="0">
              <a:lnSpc>
                <a:spcPct val="100000"/>
              </a:lnSpc>
              <a:spcBef>
                <a:spcPts val="0"/>
              </a:spcBef>
              <a:spcAft>
                <a:spcPts val="0"/>
              </a:spcAft>
              <a:buClr>
                <a:srgbClr val="FF00FF"/>
              </a:buClr>
              <a:buSzPts val="1700"/>
              <a:buFont typeface="Calibri"/>
              <a:buChar char="●"/>
            </a:pPr>
            <a:r>
              <a:rPr lang="en-US" sz="1700" b="1" i="0" u="none" strike="noStrike" cap="none">
                <a:solidFill>
                  <a:srgbClr val="FF00FF"/>
                </a:solidFill>
                <a:latin typeface="Calibri"/>
                <a:ea typeface="Calibri"/>
                <a:cs typeface="Calibri"/>
                <a:sym typeface="Calibri"/>
              </a:rPr>
              <a:t>Results / outcomes of your work/actions which you can qualify or quantify</a:t>
            </a:r>
            <a:endParaRPr sz="1700" b="1" i="0" u="none" strike="noStrike" cap="none">
              <a:solidFill>
                <a:srgbClr val="FF00FF"/>
              </a:solidFill>
              <a:latin typeface="Calibri"/>
              <a:ea typeface="Calibri"/>
              <a:cs typeface="Calibri"/>
              <a:sym typeface="Calibri"/>
            </a:endParaRPr>
          </a:p>
          <a:p>
            <a:pPr marL="457200" marR="0" lvl="0" indent="-336550" algn="l" rtl="0">
              <a:lnSpc>
                <a:spcPct val="100000"/>
              </a:lnSpc>
              <a:spcBef>
                <a:spcPts val="0"/>
              </a:spcBef>
              <a:spcAft>
                <a:spcPts val="0"/>
              </a:spcAft>
              <a:buClr>
                <a:srgbClr val="FF00FF"/>
              </a:buClr>
              <a:buSzPts val="1700"/>
              <a:buFont typeface="Calibri"/>
              <a:buChar char="●"/>
            </a:pPr>
            <a:r>
              <a:rPr lang="en-US" sz="1700" b="1" i="0" u="none" strike="noStrike" cap="none">
                <a:solidFill>
                  <a:srgbClr val="FF00FF"/>
                </a:solidFill>
                <a:latin typeface="Calibri"/>
                <a:ea typeface="Calibri"/>
                <a:cs typeface="Calibri"/>
                <a:sym typeface="Calibri"/>
              </a:rPr>
              <a:t>Goals/targets met/exceeded</a:t>
            </a:r>
            <a:endParaRPr sz="1700" b="1" i="0" u="none" strike="noStrike" cap="none">
              <a:solidFill>
                <a:srgbClr val="FF00FF"/>
              </a:solidFill>
              <a:latin typeface="Calibri"/>
              <a:ea typeface="Calibri"/>
              <a:cs typeface="Calibri"/>
              <a:sym typeface="Calibri"/>
            </a:endParaRPr>
          </a:p>
          <a:p>
            <a:pPr marL="457200" marR="0" lvl="0" indent="-336550" algn="l" rtl="0">
              <a:lnSpc>
                <a:spcPct val="100000"/>
              </a:lnSpc>
              <a:spcBef>
                <a:spcPts val="0"/>
              </a:spcBef>
              <a:spcAft>
                <a:spcPts val="0"/>
              </a:spcAft>
              <a:buClr>
                <a:srgbClr val="FF00FF"/>
              </a:buClr>
              <a:buSzPts val="1700"/>
              <a:buFont typeface="Calibri"/>
              <a:buChar char="●"/>
            </a:pPr>
            <a:r>
              <a:rPr lang="en-US" sz="1700" b="1" i="0" u="none" strike="noStrike" cap="none">
                <a:solidFill>
                  <a:srgbClr val="FF00FF"/>
                </a:solidFill>
                <a:latin typeface="Calibri"/>
                <a:ea typeface="Calibri"/>
                <a:cs typeface="Calibri"/>
                <a:sym typeface="Calibri"/>
              </a:rPr>
              <a:t>Problems you have solved in personal, academic, working life</a:t>
            </a:r>
            <a:endParaRPr sz="1700" b="1" i="0" u="none" strike="noStrike" cap="none">
              <a:solidFill>
                <a:srgbClr val="FF00FF"/>
              </a:solidFill>
              <a:latin typeface="Calibri"/>
              <a:ea typeface="Calibri"/>
              <a:cs typeface="Calibri"/>
              <a:sym typeface="Calibri"/>
            </a:endParaRPr>
          </a:p>
          <a:p>
            <a:pPr marL="457200" marR="0" lvl="0" indent="-336550" algn="l" rtl="0">
              <a:lnSpc>
                <a:spcPct val="100000"/>
              </a:lnSpc>
              <a:spcBef>
                <a:spcPts val="0"/>
              </a:spcBef>
              <a:spcAft>
                <a:spcPts val="0"/>
              </a:spcAft>
              <a:buClr>
                <a:srgbClr val="FF00FF"/>
              </a:buClr>
              <a:buSzPts val="1700"/>
              <a:buFont typeface="Calibri"/>
              <a:buChar char="●"/>
            </a:pPr>
            <a:r>
              <a:rPr lang="en-US" sz="1700" b="1" i="0" u="none" strike="noStrike" cap="none">
                <a:solidFill>
                  <a:srgbClr val="FF00FF"/>
                </a:solidFill>
                <a:latin typeface="Calibri"/>
                <a:ea typeface="Calibri"/>
                <a:cs typeface="Calibri"/>
                <a:sym typeface="Calibri"/>
              </a:rPr>
              <a:t>Ideas you have contributed that have been acknowledged and implemented with good results - made improvements to existing practice</a:t>
            </a:r>
            <a:endParaRPr sz="1700" b="1" i="0" u="none" strike="noStrike" cap="none">
              <a:solidFill>
                <a:srgbClr val="FF00FF"/>
              </a:solidFill>
              <a:latin typeface="Calibri"/>
              <a:ea typeface="Calibri"/>
              <a:cs typeface="Calibri"/>
              <a:sym typeface="Calibri"/>
            </a:endParaRPr>
          </a:p>
          <a:p>
            <a:pPr marL="0" marR="0" lvl="0" indent="0" algn="l" rtl="0">
              <a:lnSpc>
                <a:spcPct val="100000"/>
              </a:lnSpc>
              <a:spcBef>
                <a:spcPts val="720"/>
              </a:spcBef>
              <a:spcAft>
                <a:spcPts val="0"/>
              </a:spcAft>
              <a:buClr>
                <a:schemeClr val="dk1"/>
              </a:buClr>
              <a:buSzPts val="2000"/>
              <a:buFont typeface="Arial"/>
              <a:buNone/>
            </a:pPr>
            <a:endParaRPr sz="2900" b="0" i="0" u="none" strike="noStrike" cap="none">
              <a:solidFill>
                <a:srgbClr val="434343"/>
              </a:solidFill>
              <a:latin typeface="Calibri"/>
              <a:ea typeface="Calibri"/>
              <a:cs typeface="Calibri"/>
              <a:sym typeface="Calibri"/>
            </a:endParaRPr>
          </a:p>
          <a:p>
            <a:pPr marL="0" marR="0" lvl="0" indent="0" algn="l" rtl="0">
              <a:lnSpc>
                <a:spcPct val="100000"/>
              </a:lnSpc>
              <a:spcBef>
                <a:spcPts val="720"/>
              </a:spcBef>
              <a:spcAft>
                <a:spcPts val="0"/>
              </a:spcAft>
              <a:buClr>
                <a:schemeClr val="dk1"/>
              </a:buClr>
              <a:buSzPts val="2000"/>
              <a:buFont typeface="Arial"/>
              <a:buNone/>
            </a:pPr>
            <a:endParaRPr sz="2800" b="0" i="0" u="none" strike="noStrike" cap="none">
              <a:solidFill>
                <a:srgbClr val="434343"/>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2000"/>
              <a:buFont typeface="Arial"/>
              <a:buNone/>
            </a:pPr>
            <a:endParaRPr sz="2800" b="0" i="0" u="none" strike="noStrike" cap="none">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2000"/>
              <a:buFont typeface="Arial"/>
              <a:buNone/>
            </a:pP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2"/>
          <p:cNvSpPr txBox="1">
            <a:spLocks noGrp="1"/>
          </p:cNvSpPr>
          <p:nvPr>
            <p:ph type="title"/>
          </p:nvPr>
        </p:nvSpPr>
        <p:spPr>
          <a:xfrm>
            <a:off x="838200" y="365125"/>
            <a:ext cx="10515600" cy="57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2D7CFF"/>
              </a:buClr>
              <a:buSzPts val="2000"/>
              <a:buFont typeface="Arial"/>
              <a:buNone/>
            </a:pPr>
            <a:r>
              <a:rPr lang="en-US" sz="3000">
                <a:solidFill>
                  <a:srgbClr val="337AB7"/>
                </a:solidFill>
              </a:rPr>
              <a:t>Useful headings for your CV</a:t>
            </a:r>
            <a:endParaRPr>
              <a:solidFill>
                <a:srgbClr val="337AB7"/>
              </a:solidFill>
            </a:endParaRPr>
          </a:p>
        </p:txBody>
      </p:sp>
      <p:sp>
        <p:nvSpPr>
          <p:cNvPr id="166" name="Google Shape;166;p22"/>
          <p:cNvSpPr txBox="1">
            <a:spLocks noGrp="1"/>
          </p:cNvSpPr>
          <p:nvPr>
            <p:ph type="subTitle" idx="4294967295"/>
          </p:nvPr>
        </p:nvSpPr>
        <p:spPr>
          <a:xfrm>
            <a:off x="580327" y="2119675"/>
            <a:ext cx="3448800" cy="4158900"/>
          </a:xfrm>
          <a:prstGeom prst="rect">
            <a:avLst/>
          </a:prstGeom>
          <a:noFill/>
          <a:ln>
            <a:noFill/>
          </a:ln>
        </p:spPr>
        <p:txBody>
          <a:bodyPr spcFirstLastPara="1" wrap="square" lIns="91425" tIns="45700" rIns="91425" bIns="45700" anchor="t" anchorCtr="0">
            <a:noAutofit/>
          </a:bodyPr>
          <a:lstStyle/>
          <a:p>
            <a:pPr marL="457200" marR="0" lvl="0" indent="-374650" algn="l" rtl="0">
              <a:lnSpc>
                <a:spcPct val="120000"/>
              </a:lnSpc>
              <a:spcBef>
                <a:spcPts val="0"/>
              </a:spcBef>
              <a:spcAft>
                <a:spcPts val="0"/>
              </a:spcAft>
              <a:buClr>
                <a:srgbClr val="434343"/>
              </a:buClr>
              <a:buSzPts val="2300"/>
              <a:buFont typeface="Arial"/>
              <a:buChar char="●"/>
            </a:pPr>
            <a:r>
              <a:rPr lang="en-US" sz="2300" b="1" i="0" u="none" strike="noStrike" cap="none">
                <a:solidFill>
                  <a:srgbClr val="434343"/>
                </a:solidFill>
                <a:highlight>
                  <a:schemeClr val="lt1"/>
                </a:highlight>
                <a:latin typeface="Calibri"/>
                <a:ea typeface="Calibri"/>
                <a:cs typeface="Calibri"/>
                <a:sym typeface="Calibri"/>
              </a:rPr>
              <a:t>Positions of responsibility</a:t>
            </a:r>
            <a:endParaRPr sz="2300" b="1" i="0" u="none" strike="noStrike" cap="none">
              <a:solidFill>
                <a:srgbClr val="434343"/>
              </a:solidFill>
              <a:highlight>
                <a:schemeClr val="lt1"/>
              </a:highlight>
              <a:latin typeface="Calibri"/>
              <a:ea typeface="Calibri"/>
              <a:cs typeface="Calibri"/>
              <a:sym typeface="Calibri"/>
            </a:endParaRPr>
          </a:p>
          <a:p>
            <a:pPr marL="457200" marR="0" lvl="0" indent="0" algn="l" rtl="0">
              <a:lnSpc>
                <a:spcPct val="120000"/>
              </a:lnSpc>
              <a:spcBef>
                <a:spcPts val="0"/>
              </a:spcBef>
              <a:spcAft>
                <a:spcPts val="0"/>
              </a:spcAft>
              <a:buClr>
                <a:schemeClr val="dk1"/>
              </a:buClr>
              <a:buSzPts val="2000"/>
              <a:buFont typeface="Arial"/>
              <a:buNone/>
            </a:pPr>
            <a:endParaRPr sz="2300" b="1" i="0" u="none" strike="noStrike" cap="none">
              <a:solidFill>
                <a:srgbClr val="434343"/>
              </a:solidFill>
              <a:highlight>
                <a:schemeClr val="lt1"/>
              </a:highlight>
              <a:latin typeface="Calibri"/>
              <a:ea typeface="Calibri"/>
              <a:cs typeface="Calibri"/>
              <a:sym typeface="Calibri"/>
            </a:endParaRPr>
          </a:p>
          <a:p>
            <a:pPr marL="457200" marR="0" lvl="0" indent="-374650" algn="l" rtl="0">
              <a:lnSpc>
                <a:spcPct val="120000"/>
              </a:lnSpc>
              <a:spcBef>
                <a:spcPts val="0"/>
              </a:spcBef>
              <a:spcAft>
                <a:spcPts val="0"/>
              </a:spcAft>
              <a:buClr>
                <a:srgbClr val="434343"/>
              </a:buClr>
              <a:buSzPts val="2300"/>
              <a:buFont typeface="Arial"/>
              <a:buChar char="●"/>
            </a:pPr>
            <a:r>
              <a:rPr lang="en-US" sz="2300" b="1" i="0" u="none" strike="noStrike" cap="none">
                <a:solidFill>
                  <a:srgbClr val="434343"/>
                </a:solidFill>
                <a:highlight>
                  <a:schemeClr val="lt1"/>
                </a:highlight>
                <a:latin typeface="Calibri"/>
                <a:ea typeface="Calibri"/>
                <a:cs typeface="Calibri"/>
                <a:sym typeface="Calibri"/>
              </a:rPr>
              <a:t>Interests &amp; Activities</a:t>
            </a:r>
            <a:endParaRPr sz="2300" b="1" i="0" u="none" strike="noStrike" cap="none">
              <a:solidFill>
                <a:srgbClr val="434343"/>
              </a:solidFill>
              <a:highlight>
                <a:schemeClr val="lt1"/>
              </a:highlight>
              <a:latin typeface="Calibri"/>
              <a:ea typeface="Calibri"/>
              <a:cs typeface="Calibri"/>
              <a:sym typeface="Calibri"/>
            </a:endParaRPr>
          </a:p>
          <a:p>
            <a:pPr marL="457200" marR="0" lvl="0" indent="0" algn="l" rtl="0">
              <a:lnSpc>
                <a:spcPct val="120000"/>
              </a:lnSpc>
              <a:spcBef>
                <a:spcPts val="0"/>
              </a:spcBef>
              <a:spcAft>
                <a:spcPts val="0"/>
              </a:spcAft>
              <a:buClr>
                <a:schemeClr val="dk1"/>
              </a:buClr>
              <a:buSzPts val="2000"/>
              <a:buFont typeface="Arial"/>
              <a:buNone/>
            </a:pPr>
            <a:endParaRPr sz="2300" b="1" i="0" u="none" strike="noStrike" cap="none">
              <a:solidFill>
                <a:srgbClr val="434343"/>
              </a:solidFill>
              <a:highlight>
                <a:schemeClr val="lt1"/>
              </a:highlight>
              <a:latin typeface="Calibri"/>
              <a:ea typeface="Calibri"/>
              <a:cs typeface="Calibri"/>
              <a:sym typeface="Calibri"/>
            </a:endParaRPr>
          </a:p>
          <a:p>
            <a:pPr marL="457200" marR="0" lvl="0" indent="-374650" algn="l" rtl="0">
              <a:lnSpc>
                <a:spcPct val="120000"/>
              </a:lnSpc>
              <a:spcBef>
                <a:spcPts val="0"/>
              </a:spcBef>
              <a:spcAft>
                <a:spcPts val="0"/>
              </a:spcAft>
              <a:buClr>
                <a:srgbClr val="434343"/>
              </a:buClr>
              <a:buSzPts val="2300"/>
              <a:buFont typeface="Arial"/>
              <a:buChar char="●"/>
            </a:pPr>
            <a:r>
              <a:rPr lang="en-US" sz="2300" b="1" i="0" u="none" strike="noStrike" cap="none">
                <a:solidFill>
                  <a:srgbClr val="434343"/>
                </a:solidFill>
                <a:highlight>
                  <a:schemeClr val="lt1"/>
                </a:highlight>
                <a:latin typeface="Calibri"/>
                <a:ea typeface="Calibri"/>
                <a:cs typeface="Calibri"/>
                <a:sym typeface="Calibri"/>
              </a:rPr>
              <a:t>Professional Memberships</a:t>
            </a:r>
            <a:endParaRPr sz="2300" b="1" i="0" u="none" strike="noStrike" cap="none">
              <a:solidFill>
                <a:srgbClr val="434343"/>
              </a:solidFill>
              <a:highlight>
                <a:schemeClr val="lt1"/>
              </a:highlight>
              <a:latin typeface="Calibri"/>
              <a:ea typeface="Calibri"/>
              <a:cs typeface="Calibri"/>
              <a:sym typeface="Calibri"/>
            </a:endParaRPr>
          </a:p>
          <a:p>
            <a:pPr marL="0" marR="0" lvl="0" indent="0" algn="l" rtl="0">
              <a:lnSpc>
                <a:spcPct val="90000"/>
              </a:lnSpc>
              <a:spcBef>
                <a:spcPts val="0"/>
              </a:spcBef>
              <a:spcAft>
                <a:spcPts val="0"/>
              </a:spcAft>
              <a:buClr>
                <a:schemeClr val="dk1"/>
              </a:buClr>
              <a:buSzPts val="2000"/>
              <a:buFont typeface="Arial"/>
              <a:buNone/>
            </a:pPr>
            <a:endParaRPr sz="2800" b="1" i="0" u="none" strike="noStrike" cap="none">
              <a:solidFill>
                <a:schemeClr val="dk1"/>
              </a:solidFill>
              <a:latin typeface="Calibri"/>
              <a:ea typeface="Calibri"/>
              <a:cs typeface="Calibri"/>
              <a:sym typeface="Calibri"/>
            </a:endParaRPr>
          </a:p>
        </p:txBody>
      </p:sp>
      <p:sp>
        <p:nvSpPr>
          <p:cNvPr id="167" name="Google Shape;167;p22"/>
          <p:cNvSpPr/>
          <p:nvPr/>
        </p:nvSpPr>
        <p:spPr>
          <a:xfrm>
            <a:off x="3738175" y="3587838"/>
            <a:ext cx="1550400" cy="573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22"/>
          <p:cNvSpPr/>
          <p:nvPr/>
        </p:nvSpPr>
        <p:spPr>
          <a:xfrm rot="-1263413">
            <a:off x="3875860" y="2155741"/>
            <a:ext cx="1401914" cy="594763"/>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2"/>
          <p:cNvSpPr/>
          <p:nvPr/>
        </p:nvSpPr>
        <p:spPr>
          <a:xfrm rot="569311">
            <a:off x="3704458" y="4885325"/>
            <a:ext cx="1617834" cy="592800"/>
          </a:xfrm>
          <a:prstGeom prst="rightArrow">
            <a:avLst>
              <a:gd name="adj1" fmla="val 50000"/>
              <a:gd name="adj2" fmla="val 4777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2"/>
          <p:cNvSpPr/>
          <p:nvPr/>
        </p:nvSpPr>
        <p:spPr>
          <a:xfrm>
            <a:off x="5934075" y="960450"/>
            <a:ext cx="5861100" cy="24381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000000"/>
              </a:buClr>
              <a:buSzPts val="2300"/>
              <a:buFont typeface="Arial"/>
              <a:buNone/>
            </a:pPr>
            <a:r>
              <a:rPr lang="en-US" sz="2300" b="1" i="0" u="none" strike="noStrike" cap="none">
                <a:solidFill>
                  <a:srgbClr val="434343"/>
                </a:solidFill>
                <a:highlight>
                  <a:srgbClr val="D9D9D9"/>
                </a:highlight>
                <a:latin typeface="Arial"/>
                <a:ea typeface="Arial"/>
                <a:cs typeface="Arial"/>
                <a:sym typeface="Arial"/>
              </a:rPr>
              <a:t>Can provide employers further information about your personal attributes -  strengths, motivations, interests and values - which could be valuable to the organisation</a:t>
            </a:r>
            <a:endParaRPr sz="2000" b="0" i="0" u="none" strike="noStrike" cap="none">
              <a:solidFill>
                <a:schemeClr val="dk1"/>
              </a:solidFill>
              <a:highlight>
                <a:srgbClr val="D9D9D9"/>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22"/>
          <p:cNvSpPr/>
          <p:nvPr/>
        </p:nvSpPr>
        <p:spPr>
          <a:xfrm>
            <a:off x="5934075" y="3504825"/>
            <a:ext cx="5861100" cy="29928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000000"/>
              </a:buClr>
              <a:buSzPts val="2300"/>
              <a:buFont typeface="Arial"/>
              <a:buNone/>
            </a:pPr>
            <a:r>
              <a:rPr lang="en-US" sz="2150" b="1" i="0" u="none" strike="noStrike" cap="none">
                <a:solidFill>
                  <a:srgbClr val="333333"/>
                </a:solidFill>
                <a:highlight>
                  <a:srgbClr val="D9D9D9"/>
                </a:highlight>
                <a:latin typeface="Arial"/>
                <a:ea typeface="Arial"/>
                <a:cs typeface="Arial"/>
                <a:sym typeface="Arial"/>
              </a:rPr>
              <a:t>‘...... can offer useful insight into a candidate’s personality, which a hiring manager will often look at with priority. When you’re reading hundreds of similar resumes of management students every week, this is one area where you can make your CV stand out.’</a:t>
            </a:r>
            <a:endParaRPr sz="2150" b="1" i="0" u="none" strike="noStrike" cap="none">
              <a:solidFill>
                <a:srgbClr val="333333"/>
              </a:solidFill>
              <a:highlight>
                <a:srgbClr val="D9D9D9"/>
              </a:highlight>
              <a:latin typeface="Arial"/>
              <a:ea typeface="Arial"/>
              <a:cs typeface="Arial"/>
              <a:sym typeface="Arial"/>
            </a:endParaRPr>
          </a:p>
          <a:p>
            <a:pPr marL="0" marR="0" lvl="0" indent="0" algn="l" rtl="0">
              <a:lnSpc>
                <a:spcPct val="90000"/>
              </a:lnSpc>
              <a:spcBef>
                <a:spcPts val="0"/>
              </a:spcBef>
              <a:spcAft>
                <a:spcPts val="0"/>
              </a:spcAft>
              <a:buClr>
                <a:srgbClr val="000000"/>
              </a:buClr>
              <a:buSzPts val="2300"/>
              <a:buFont typeface="Arial"/>
              <a:buNone/>
            </a:pPr>
            <a:r>
              <a:rPr lang="en-US" sz="2150" b="1" i="0" u="sng" strike="noStrike" cap="none">
                <a:solidFill>
                  <a:schemeClr val="hlink"/>
                </a:solidFill>
                <a:highlight>
                  <a:srgbClr val="D9D9D9"/>
                </a:highlight>
                <a:latin typeface="Arial"/>
                <a:ea typeface="Arial"/>
                <a:cs typeface="Arial"/>
                <a:sym typeface="Arial"/>
                <a:hlinkClick r:id="rId3"/>
              </a:rPr>
              <a:t>Writing a graduate CV for the Business Management sector | Milkround</a:t>
            </a:r>
            <a:r>
              <a:rPr lang="en-US" sz="2150" b="1" i="0" u="none" strike="noStrike" cap="none">
                <a:solidFill>
                  <a:srgbClr val="333333"/>
                </a:solidFill>
                <a:highlight>
                  <a:srgbClr val="D9D9D9"/>
                </a:highlight>
                <a:latin typeface="Arial"/>
                <a:ea typeface="Arial"/>
                <a:cs typeface="Arial"/>
                <a:sym typeface="Arial"/>
              </a:rPr>
              <a:t> </a:t>
            </a:r>
            <a:endParaRPr sz="2150" b="1" i="0" u="none" strike="noStrike" cap="none">
              <a:solidFill>
                <a:srgbClr val="333333"/>
              </a:solidFill>
              <a:highlight>
                <a:srgbClr val="D9D9D9"/>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25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3"/>
          <p:cNvSpPr txBox="1">
            <a:spLocks noGrp="1"/>
          </p:cNvSpPr>
          <p:nvPr>
            <p:ph type="ctrTitle" idx="4294967295"/>
          </p:nvPr>
        </p:nvSpPr>
        <p:spPr>
          <a:xfrm>
            <a:off x="203800" y="842400"/>
            <a:ext cx="10129500" cy="6633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2D7CFF"/>
              </a:buClr>
              <a:buSzPts val="2000"/>
              <a:buFont typeface="Arial"/>
              <a:buNone/>
            </a:pPr>
            <a:r>
              <a:rPr lang="en-US" sz="3000" b="1" i="0" u="none" strike="noStrike" cap="none">
                <a:solidFill>
                  <a:srgbClr val="337AB7"/>
                </a:solidFill>
                <a:latin typeface="Calibri"/>
                <a:ea typeface="Calibri"/>
                <a:cs typeface="Calibri"/>
                <a:sym typeface="Calibri"/>
              </a:rPr>
              <a:t>Top Tips for your CV</a:t>
            </a:r>
            <a:endParaRPr sz="3000" b="1" i="0" u="none" strike="noStrike" cap="none">
              <a:solidFill>
                <a:srgbClr val="337AB7"/>
              </a:solidFill>
              <a:latin typeface="Calibri"/>
              <a:ea typeface="Calibri"/>
              <a:cs typeface="Calibri"/>
              <a:sym typeface="Calibri"/>
            </a:endParaRPr>
          </a:p>
        </p:txBody>
      </p:sp>
      <p:sp>
        <p:nvSpPr>
          <p:cNvPr id="177" name="Google Shape;177;p23"/>
          <p:cNvSpPr txBox="1">
            <a:spLocks noGrp="1"/>
          </p:cNvSpPr>
          <p:nvPr>
            <p:ph type="subTitle" idx="4294967295"/>
          </p:nvPr>
        </p:nvSpPr>
        <p:spPr>
          <a:xfrm>
            <a:off x="0" y="1309816"/>
            <a:ext cx="11611200" cy="5077738"/>
          </a:xfrm>
          <a:prstGeom prst="rect">
            <a:avLst/>
          </a:prstGeom>
          <a:noFill/>
          <a:ln>
            <a:noFill/>
          </a:ln>
        </p:spPr>
        <p:txBody>
          <a:bodyPr spcFirstLastPara="1" wrap="square" lIns="91425" tIns="45700" rIns="91425" bIns="45700" anchor="t" anchorCtr="0">
            <a:noAutofit/>
          </a:bodyPr>
          <a:lstStyle/>
          <a:p>
            <a:pPr marL="0" marR="0" lvl="0" indent="0" algn="l" rtl="0">
              <a:lnSpc>
                <a:spcPct val="70000"/>
              </a:lnSpc>
              <a:spcBef>
                <a:spcPts val="0"/>
              </a:spcBef>
              <a:spcAft>
                <a:spcPts val="0"/>
              </a:spcAft>
              <a:buClr>
                <a:srgbClr val="272727"/>
              </a:buClr>
              <a:buSzPts val="1700"/>
              <a:buFont typeface="Arial"/>
              <a:buNone/>
            </a:pPr>
            <a:endParaRPr sz="1700" b="0" i="0" u="none" strike="noStrike" cap="none">
              <a:solidFill>
                <a:schemeClr val="dk1"/>
              </a:solidFill>
              <a:latin typeface="Calibri"/>
              <a:ea typeface="Calibri"/>
              <a:cs typeface="Calibri"/>
              <a:sym typeface="Calibri"/>
            </a:endParaRPr>
          </a:p>
          <a:p>
            <a:pPr marL="0" marR="0" lvl="0" indent="0" algn="l" rtl="0">
              <a:lnSpc>
                <a:spcPct val="70000"/>
              </a:lnSpc>
              <a:spcBef>
                <a:spcPts val="0"/>
              </a:spcBef>
              <a:spcAft>
                <a:spcPts val="0"/>
              </a:spcAft>
              <a:buClr>
                <a:schemeClr val="dk1"/>
              </a:buClr>
              <a:buSzPts val="2000"/>
              <a:buFont typeface="Arial"/>
              <a:buNone/>
            </a:pPr>
            <a:endParaRPr sz="1700" b="0" i="0" u="none" strike="noStrike" cap="none">
              <a:solidFill>
                <a:schemeClr val="dk1"/>
              </a:solidFill>
              <a:latin typeface="Calibri"/>
              <a:ea typeface="Calibri"/>
              <a:cs typeface="Calibri"/>
              <a:sym typeface="Calibri"/>
            </a:endParaRPr>
          </a:p>
          <a:p>
            <a:pPr marL="457200" marR="0" lvl="0" indent="0" algn="l" rtl="0">
              <a:lnSpc>
                <a:spcPct val="70000"/>
              </a:lnSpc>
              <a:spcBef>
                <a:spcPts val="0"/>
              </a:spcBef>
              <a:spcAft>
                <a:spcPts val="0"/>
              </a:spcAft>
              <a:buClr>
                <a:schemeClr val="dk1"/>
              </a:buClr>
              <a:buSzPts val="2000"/>
              <a:buFont typeface="Arial"/>
              <a:buNone/>
            </a:pPr>
            <a:endParaRPr sz="1700" b="0" i="0" u="none" strike="noStrike" cap="none">
              <a:solidFill>
                <a:schemeClr val="dk1"/>
              </a:solidFill>
              <a:latin typeface="Calibri"/>
              <a:ea typeface="Calibri"/>
              <a:cs typeface="Calibri"/>
              <a:sym typeface="Calibri"/>
            </a:endParaRPr>
          </a:p>
          <a:p>
            <a:pPr marL="285750" marR="0" lvl="0" indent="-285750" algn="l" rtl="0">
              <a:lnSpc>
                <a:spcPct val="70000"/>
              </a:lnSpc>
              <a:spcBef>
                <a:spcPts val="0"/>
              </a:spcBef>
              <a:spcAft>
                <a:spcPts val="0"/>
              </a:spcAft>
              <a:buClr>
                <a:srgbClr val="272727"/>
              </a:buClr>
              <a:buSzPts val="2000"/>
              <a:buFont typeface="Arial"/>
              <a:buChar char="•"/>
            </a:pPr>
            <a:r>
              <a:rPr lang="en-US" sz="2000" b="0" i="0" u="none" strike="noStrike" cap="none">
                <a:solidFill>
                  <a:schemeClr val="dk1"/>
                </a:solidFill>
                <a:latin typeface="Calibri"/>
                <a:ea typeface="Calibri"/>
                <a:cs typeface="Calibri"/>
                <a:sym typeface="Calibri"/>
              </a:rPr>
              <a:t>Highlight significant achievements and the impact you’ve made in your work</a:t>
            </a:r>
            <a:endParaRPr sz="3100" b="0" i="0" u="none" strike="noStrike" cap="none">
              <a:solidFill>
                <a:schemeClr val="dk1"/>
              </a:solidFill>
              <a:latin typeface="Calibri"/>
              <a:ea typeface="Calibri"/>
              <a:cs typeface="Calibri"/>
              <a:sym typeface="Calibri"/>
            </a:endParaRPr>
          </a:p>
          <a:p>
            <a:pPr marL="285750" marR="0" lvl="0" indent="-177800" algn="l" rtl="0">
              <a:lnSpc>
                <a:spcPct val="70000"/>
              </a:lnSpc>
              <a:spcBef>
                <a:spcPts val="0"/>
              </a:spcBef>
              <a:spcAft>
                <a:spcPts val="0"/>
              </a:spcAft>
              <a:buClr>
                <a:srgbClr val="272727"/>
              </a:buClr>
              <a:buSzPts val="1700"/>
              <a:buFont typeface="Arial"/>
              <a:buNone/>
            </a:pPr>
            <a:endParaRPr sz="2000" b="0" i="0" u="none" strike="noStrike" cap="none">
              <a:solidFill>
                <a:schemeClr val="dk1"/>
              </a:solidFill>
              <a:latin typeface="Calibri"/>
              <a:ea typeface="Calibri"/>
              <a:cs typeface="Calibri"/>
              <a:sym typeface="Calibri"/>
            </a:endParaRPr>
          </a:p>
          <a:p>
            <a:pPr marL="285750" marR="0" lvl="0" indent="-285750" algn="l" rtl="0">
              <a:lnSpc>
                <a:spcPct val="70000"/>
              </a:lnSpc>
              <a:spcBef>
                <a:spcPts val="0"/>
              </a:spcBef>
              <a:spcAft>
                <a:spcPts val="0"/>
              </a:spcAft>
              <a:buClr>
                <a:srgbClr val="272727"/>
              </a:buClr>
              <a:buSzPts val="2000"/>
              <a:buFont typeface="Arial"/>
              <a:buChar char="•"/>
            </a:pPr>
            <a:r>
              <a:rPr lang="en-US" sz="2000" b="0" i="0" u="none" strike="noStrike" cap="none">
                <a:solidFill>
                  <a:schemeClr val="dk1"/>
                </a:solidFill>
                <a:latin typeface="Calibri"/>
                <a:ea typeface="Calibri"/>
                <a:cs typeface="Calibri"/>
                <a:sym typeface="Calibri"/>
              </a:rPr>
              <a:t>Carefully select the order your information appears in terms of importance and relevance</a:t>
            </a:r>
            <a:endParaRPr sz="3100" b="0" i="0" u="none" strike="noStrike" cap="none">
              <a:solidFill>
                <a:schemeClr val="dk1"/>
              </a:solidFill>
              <a:latin typeface="Calibri"/>
              <a:ea typeface="Calibri"/>
              <a:cs typeface="Calibri"/>
              <a:sym typeface="Calibri"/>
            </a:endParaRPr>
          </a:p>
          <a:p>
            <a:pPr marL="285750" marR="0" lvl="0" indent="-177800" algn="l" rtl="0">
              <a:lnSpc>
                <a:spcPct val="70000"/>
              </a:lnSpc>
              <a:spcBef>
                <a:spcPts val="0"/>
              </a:spcBef>
              <a:spcAft>
                <a:spcPts val="0"/>
              </a:spcAft>
              <a:buClr>
                <a:srgbClr val="272727"/>
              </a:buClr>
              <a:buSzPts val="1700"/>
              <a:buFont typeface="Arial"/>
              <a:buNone/>
            </a:pPr>
            <a:endParaRPr sz="2000" b="0" i="0" u="none" strike="noStrike" cap="none">
              <a:solidFill>
                <a:schemeClr val="dk1"/>
              </a:solidFill>
              <a:latin typeface="Calibri"/>
              <a:ea typeface="Calibri"/>
              <a:cs typeface="Calibri"/>
              <a:sym typeface="Calibri"/>
            </a:endParaRPr>
          </a:p>
          <a:p>
            <a:pPr marL="285750" marR="0" lvl="0" indent="-285750" algn="l" rtl="0">
              <a:lnSpc>
                <a:spcPct val="70000"/>
              </a:lnSpc>
              <a:spcBef>
                <a:spcPts val="0"/>
              </a:spcBef>
              <a:spcAft>
                <a:spcPts val="0"/>
              </a:spcAft>
              <a:buClr>
                <a:srgbClr val="272727"/>
              </a:buClr>
              <a:buSzPts val="2000"/>
              <a:buFont typeface="Arial"/>
              <a:buChar char="•"/>
            </a:pPr>
            <a:r>
              <a:rPr lang="en-US" sz="2000" b="0" i="0" u="none" strike="noStrike" cap="none">
                <a:solidFill>
                  <a:schemeClr val="dk1"/>
                </a:solidFill>
                <a:latin typeface="Calibri"/>
                <a:ea typeface="Calibri"/>
                <a:cs typeface="Calibri"/>
                <a:sym typeface="Calibri"/>
              </a:rPr>
              <a:t>Place your skills in context providing strong examples from your education, work and life experience</a:t>
            </a:r>
            <a:endParaRPr sz="3100" b="0" i="0" u="none" strike="noStrike" cap="none">
              <a:solidFill>
                <a:schemeClr val="dk1"/>
              </a:solidFill>
              <a:latin typeface="Calibri"/>
              <a:ea typeface="Calibri"/>
              <a:cs typeface="Calibri"/>
              <a:sym typeface="Calibri"/>
            </a:endParaRPr>
          </a:p>
          <a:p>
            <a:pPr marL="285750" marR="0" lvl="0" indent="-177800" algn="l" rtl="0">
              <a:lnSpc>
                <a:spcPct val="70000"/>
              </a:lnSpc>
              <a:spcBef>
                <a:spcPts val="0"/>
              </a:spcBef>
              <a:spcAft>
                <a:spcPts val="0"/>
              </a:spcAft>
              <a:buClr>
                <a:srgbClr val="272727"/>
              </a:buClr>
              <a:buSzPts val="1700"/>
              <a:buFont typeface="Arial"/>
              <a:buNone/>
            </a:pPr>
            <a:endParaRPr sz="2000" b="0" i="0" u="none" strike="noStrike" cap="none">
              <a:solidFill>
                <a:schemeClr val="dk1"/>
              </a:solidFill>
              <a:latin typeface="Calibri"/>
              <a:ea typeface="Calibri"/>
              <a:cs typeface="Calibri"/>
              <a:sym typeface="Calibri"/>
            </a:endParaRPr>
          </a:p>
          <a:p>
            <a:pPr marL="285750" marR="0" lvl="0" indent="-285750" algn="l" rtl="0">
              <a:lnSpc>
                <a:spcPct val="70000"/>
              </a:lnSpc>
              <a:spcBef>
                <a:spcPts val="0"/>
              </a:spcBef>
              <a:spcAft>
                <a:spcPts val="0"/>
              </a:spcAft>
              <a:buClr>
                <a:srgbClr val="272727"/>
              </a:buClr>
              <a:buSzPts val="2000"/>
              <a:buFont typeface="Arial"/>
              <a:buChar char="•"/>
            </a:pPr>
            <a:r>
              <a:rPr lang="en-US" sz="2000" b="0" i="0" u="none" strike="noStrike" cap="none">
                <a:solidFill>
                  <a:schemeClr val="dk1"/>
                </a:solidFill>
                <a:latin typeface="Calibri"/>
                <a:ea typeface="Calibri"/>
                <a:cs typeface="Calibri"/>
                <a:sym typeface="Calibri"/>
              </a:rPr>
              <a:t>Use compelling language to persuade the employer of your suitability</a:t>
            </a:r>
            <a:endParaRPr sz="3100" b="0" i="0" u="none" strike="noStrike" cap="none">
              <a:solidFill>
                <a:schemeClr val="dk1"/>
              </a:solidFill>
              <a:latin typeface="Calibri"/>
              <a:ea typeface="Calibri"/>
              <a:cs typeface="Calibri"/>
              <a:sym typeface="Calibri"/>
            </a:endParaRPr>
          </a:p>
          <a:p>
            <a:pPr marL="285750" marR="0" lvl="0" indent="-177800" algn="l" rtl="0">
              <a:lnSpc>
                <a:spcPct val="70000"/>
              </a:lnSpc>
              <a:spcBef>
                <a:spcPts val="0"/>
              </a:spcBef>
              <a:spcAft>
                <a:spcPts val="0"/>
              </a:spcAft>
              <a:buClr>
                <a:srgbClr val="272727"/>
              </a:buClr>
              <a:buSzPts val="1700"/>
              <a:buFont typeface="Arial"/>
              <a:buNone/>
            </a:pPr>
            <a:endParaRPr sz="2000" b="0" i="0" u="none" strike="noStrike" cap="none">
              <a:solidFill>
                <a:schemeClr val="dk1"/>
              </a:solidFill>
              <a:latin typeface="Calibri"/>
              <a:ea typeface="Calibri"/>
              <a:cs typeface="Calibri"/>
              <a:sym typeface="Calibri"/>
            </a:endParaRPr>
          </a:p>
          <a:p>
            <a:pPr marL="285750" marR="0" lvl="0" indent="-285750" algn="l" rtl="0">
              <a:lnSpc>
                <a:spcPct val="70000"/>
              </a:lnSpc>
              <a:spcBef>
                <a:spcPts val="0"/>
              </a:spcBef>
              <a:spcAft>
                <a:spcPts val="0"/>
              </a:spcAft>
              <a:buClr>
                <a:srgbClr val="272727"/>
              </a:buClr>
              <a:buSzPts val="2000"/>
              <a:buFont typeface="Arial"/>
              <a:buChar char="•"/>
            </a:pPr>
            <a:r>
              <a:rPr lang="en-US" sz="2000" b="0" i="0" u="none" strike="noStrike" cap="none">
                <a:solidFill>
                  <a:schemeClr val="dk1"/>
                </a:solidFill>
                <a:latin typeface="Calibri"/>
                <a:ea typeface="Calibri"/>
                <a:cs typeface="Calibri"/>
                <a:sym typeface="Calibri"/>
              </a:rPr>
              <a:t>Help the reader to get the information they are looking for easily</a:t>
            </a:r>
            <a:endParaRPr sz="3100" b="0" i="0" u="none" strike="noStrike" cap="none">
              <a:solidFill>
                <a:schemeClr val="dk1"/>
              </a:solidFill>
              <a:latin typeface="Calibri"/>
              <a:ea typeface="Calibri"/>
              <a:cs typeface="Calibri"/>
              <a:sym typeface="Calibri"/>
            </a:endParaRPr>
          </a:p>
          <a:p>
            <a:pPr marL="285750" marR="0" lvl="0" indent="-177800" algn="l" rtl="0">
              <a:lnSpc>
                <a:spcPct val="70000"/>
              </a:lnSpc>
              <a:spcBef>
                <a:spcPts val="0"/>
              </a:spcBef>
              <a:spcAft>
                <a:spcPts val="0"/>
              </a:spcAft>
              <a:buClr>
                <a:srgbClr val="272727"/>
              </a:buClr>
              <a:buSzPts val="1700"/>
              <a:buFont typeface="Arial"/>
              <a:buNone/>
            </a:pPr>
            <a:endParaRPr sz="2000" b="0" i="0" u="none" strike="noStrike" cap="none">
              <a:solidFill>
                <a:schemeClr val="dk1"/>
              </a:solidFill>
              <a:latin typeface="Calibri"/>
              <a:ea typeface="Calibri"/>
              <a:cs typeface="Calibri"/>
              <a:sym typeface="Calibri"/>
            </a:endParaRPr>
          </a:p>
          <a:p>
            <a:pPr marL="285750" marR="0" lvl="0" indent="-285750" algn="l" rtl="0">
              <a:lnSpc>
                <a:spcPct val="70000"/>
              </a:lnSpc>
              <a:spcBef>
                <a:spcPts val="0"/>
              </a:spcBef>
              <a:spcAft>
                <a:spcPts val="0"/>
              </a:spcAft>
              <a:buClr>
                <a:srgbClr val="272727"/>
              </a:buClr>
              <a:buSzPts val="2000"/>
              <a:buFont typeface="Arial"/>
              <a:buChar char="•"/>
            </a:pPr>
            <a:r>
              <a:rPr lang="en-US" sz="2000" b="0" i="0" u="none" strike="noStrike" cap="none">
                <a:solidFill>
                  <a:schemeClr val="dk1"/>
                </a:solidFill>
                <a:latin typeface="Calibri"/>
                <a:ea typeface="Calibri"/>
                <a:cs typeface="Calibri"/>
                <a:sym typeface="Calibri"/>
              </a:rPr>
              <a:t>Have a targeted and tailored approach by addressing the job requirements / person specification</a:t>
            </a:r>
            <a:endParaRPr sz="3100" b="0" i="0" u="none" strike="noStrike" cap="none">
              <a:solidFill>
                <a:schemeClr val="dk1"/>
              </a:solidFill>
              <a:latin typeface="Calibri"/>
              <a:ea typeface="Calibri"/>
              <a:cs typeface="Calibri"/>
              <a:sym typeface="Calibri"/>
            </a:endParaRPr>
          </a:p>
          <a:p>
            <a:pPr marL="285750" marR="0" lvl="0" indent="-177800" algn="l" rtl="0">
              <a:lnSpc>
                <a:spcPct val="70000"/>
              </a:lnSpc>
              <a:spcBef>
                <a:spcPts val="0"/>
              </a:spcBef>
              <a:spcAft>
                <a:spcPts val="0"/>
              </a:spcAft>
              <a:buClr>
                <a:srgbClr val="272727"/>
              </a:buClr>
              <a:buSzPts val="1700"/>
              <a:buFont typeface="Arial"/>
              <a:buNone/>
            </a:pPr>
            <a:endParaRPr sz="2000" b="0" i="0" u="none" strike="noStrike" cap="none">
              <a:solidFill>
                <a:schemeClr val="dk1"/>
              </a:solidFill>
              <a:latin typeface="Calibri"/>
              <a:ea typeface="Calibri"/>
              <a:cs typeface="Calibri"/>
              <a:sym typeface="Calibri"/>
            </a:endParaRPr>
          </a:p>
          <a:p>
            <a:pPr marL="285750" marR="0" lvl="0" indent="-285750" algn="l" rtl="0">
              <a:lnSpc>
                <a:spcPct val="70000"/>
              </a:lnSpc>
              <a:spcBef>
                <a:spcPts val="0"/>
              </a:spcBef>
              <a:spcAft>
                <a:spcPts val="0"/>
              </a:spcAft>
              <a:buClr>
                <a:srgbClr val="272727"/>
              </a:buClr>
              <a:buSzPts val="2000"/>
              <a:buFont typeface="Arial"/>
              <a:buChar char="•"/>
            </a:pPr>
            <a:r>
              <a:rPr lang="en-US" sz="2000" b="0" i="0" u="none" strike="noStrike" cap="none">
                <a:solidFill>
                  <a:schemeClr val="dk1"/>
                </a:solidFill>
                <a:latin typeface="Calibri"/>
                <a:ea typeface="Calibri"/>
                <a:cs typeface="Calibri"/>
                <a:sym typeface="Calibri"/>
              </a:rPr>
              <a:t>Analyse the employer’s language, identify and use keywords to focus your CV</a:t>
            </a:r>
            <a:endParaRPr sz="3100" b="0" i="0" u="none" strike="noStrike" cap="none">
              <a:solidFill>
                <a:schemeClr val="dk1"/>
              </a:solidFill>
              <a:latin typeface="Calibri"/>
              <a:ea typeface="Calibri"/>
              <a:cs typeface="Calibri"/>
              <a:sym typeface="Calibri"/>
            </a:endParaRPr>
          </a:p>
          <a:p>
            <a:pPr marL="0" marR="0" lvl="0" indent="0" algn="l" rtl="0">
              <a:lnSpc>
                <a:spcPct val="70000"/>
              </a:lnSpc>
              <a:spcBef>
                <a:spcPts val="0"/>
              </a:spcBef>
              <a:spcAft>
                <a:spcPts val="0"/>
              </a:spcAft>
              <a:buClr>
                <a:srgbClr val="272727"/>
              </a:buClr>
              <a:buSzPts val="1700"/>
              <a:buFont typeface="Arial"/>
              <a:buNone/>
            </a:pPr>
            <a:endParaRPr sz="2000" b="0" i="0" u="none" strike="noStrike" cap="none">
              <a:solidFill>
                <a:schemeClr val="dk1"/>
              </a:solidFill>
              <a:latin typeface="Calibri"/>
              <a:ea typeface="Calibri"/>
              <a:cs typeface="Calibri"/>
              <a:sym typeface="Calibri"/>
            </a:endParaRPr>
          </a:p>
          <a:p>
            <a:pPr marL="285750" marR="0" lvl="0" indent="-285750" algn="l" rtl="0">
              <a:lnSpc>
                <a:spcPct val="70000"/>
              </a:lnSpc>
              <a:spcBef>
                <a:spcPts val="0"/>
              </a:spcBef>
              <a:spcAft>
                <a:spcPts val="0"/>
              </a:spcAft>
              <a:buClr>
                <a:srgbClr val="272727"/>
              </a:buClr>
              <a:buSzPts val="2000"/>
              <a:buFont typeface="Arial"/>
              <a:buChar char="•"/>
            </a:pPr>
            <a:r>
              <a:rPr lang="en-US" sz="2000" b="0" i="0" u="none" strike="noStrike" cap="none">
                <a:solidFill>
                  <a:schemeClr val="dk1"/>
                </a:solidFill>
                <a:latin typeface="Calibri"/>
                <a:ea typeface="Calibri"/>
                <a:cs typeface="Calibri"/>
                <a:sym typeface="Calibri"/>
              </a:rPr>
              <a:t>Use concise bullet point sentences to get key points across easily and avoid lengthy text </a:t>
            </a:r>
            <a:endParaRPr sz="3100" b="0" i="0" u="none" strike="noStrike" cap="none">
              <a:solidFill>
                <a:schemeClr val="dk1"/>
              </a:solidFill>
              <a:latin typeface="Calibri"/>
              <a:ea typeface="Calibri"/>
              <a:cs typeface="Calibri"/>
              <a:sym typeface="Calibri"/>
            </a:endParaRPr>
          </a:p>
          <a:p>
            <a:pPr marL="0" marR="0" lvl="0" indent="0" algn="l" rtl="0">
              <a:lnSpc>
                <a:spcPct val="70000"/>
              </a:lnSpc>
              <a:spcBef>
                <a:spcPts val="0"/>
              </a:spcBef>
              <a:spcAft>
                <a:spcPts val="0"/>
              </a:spcAft>
              <a:buClr>
                <a:srgbClr val="272727"/>
              </a:buClr>
              <a:buSzPts val="1700"/>
              <a:buFont typeface="Arial"/>
              <a:buNone/>
            </a:pPr>
            <a:endParaRPr sz="2000" b="0" i="0" u="none" strike="noStrike" cap="none">
              <a:solidFill>
                <a:schemeClr val="dk1"/>
              </a:solidFill>
              <a:latin typeface="Calibri"/>
              <a:ea typeface="Calibri"/>
              <a:cs typeface="Calibri"/>
              <a:sym typeface="Calibri"/>
            </a:endParaRPr>
          </a:p>
          <a:p>
            <a:pPr marL="0" marR="0" lvl="0" indent="0" algn="l" rtl="0">
              <a:lnSpc>
                <a:spcPct val="70000"/>
              </a:lnSpc>
              <a:spcBef>
                <a:spcPts val="0"/>
              </a:spcBef>
              <a:spcAft>
                <a:spcPts val="0"/>
              </a:spcAft>
              <a:buClr>
                <a:srgbClr val="272727"/>
              </a:buClr>
              <a:buSzPts val="1700"/>
              <a:buFont typeface="Arial"/>
              <a:buNone/>
            </a:pPr>
            <a:endParaRPr sz="1700" b="0" i="0" u="none" strike="noStrike" cap="none">
              <a:solidFill>
                <a:schemeClr val="dk1"/>
              </a:solidFill>
              <a:latin typeface="Calibri"/>
              <a:ea typeface="Calibri"/>
              <a:cs typeface="Calibri"/>
              <a:sym typeface="Calibri"/>
            </a:endParaRPr>
          </a:p>
          <a:p>
            <a:pPr marL="0" marR="0" lvl="0" indent="0" algn="l" rtl="0">
              <a:lnSpc>
                <a:spcPct val="70000"/>
              </a:lnSpc>
              <a:spcBef>
                <a:spcPts val="0"/>
              </a:spcBef>
              <a:spcAft>
                <a:spcPts val="0"/>
              </a:spcAft>
              <a:buClr>
                <a:srgbClr val="272727"/>
              </a:buClr>
              <a:buSzPts val="1700"/>
              <a:buFont typeface="Arial"/>
              <a:buNone/>
            </a:pPr>
            <a:endParaRPr sz="1700" b="0" i="0" u="none" strike="noStrike" cap="none">
              <a:solidFill>
                <a:schemeClr val="dk1"/>
              </a:solidFill>
              <a:latin typeface="Calibri"/>
              <a:ea typeface="Calibri"/>
              <a:cs typeface="Calibri"/>
              <a:sym typeface="Calibri"/>
            </a:endParaRPr>
          </a:p>
          <a:p>
            <a:pPr marL="0" marR="0" lvl="0" indent="0" algn="l" rtl="0">
              <a:lnSpc>
                <a:spcPct val="70000"/>
              </a:lnSpc>
              <a:spcBef>
                <a:spcPts val="0"/>
              </a:spcBef>
              <a:spcAft>
                <a:spcPts val="0"/>
              </a:spcAft>
              <a:buClr>
                <a:srgbClr val="272727"/>
              </a:buClr>
              <a:buSzPts val="1700"/>
              <a:buFont typeface="Arial"/>
              <a:buNone/>
            </a:pPr>
            <a:endParaRPr sz="1700" b="0" i="0" u="none" strike="noStrike" cap="none">
              <a:solidFill>
                <a:schemeClr val="dk1"/>
              </a:solidFill>
              <a:latin typeface="Calibri"/>
              <a:ea typeface="Calibri"/>
              <a:cs typeface="Calibri"/>
              <a:sym typeface="Calibri"/>
            </a:endParaRPr>
          </a:p>
          <a:p>
            <a:pPr marL="0" marR="0" lvl="0" indent="0" algn="l" rtl="0">
              <a:lnSpc>
                <a:spcPct val="70000"/>
              </a:lnSpc>
              <a:spcBef>
                <a:spcPts val="0"/>
              </a:spcBef>
              <a:spcAft>
                <a:spcPts val="0"/>
              </a:spcAft>
              <a:buClr>
                <a:srgbClr val="272727"/>
              </a:buClr>
              <a:buSzPts val="1700"/>
              <a:buFont typeface="Arial"/>
              <a:buNone/>
            </a:pPr>
            <a:endParaRPr sz="1700" b="0" i="0" u="none" strike="noStrike" cap="none">
              <a:solidFill>
                <a:schemeClr val="dk1"/>
              </a:solidFill>
              <a:latin typeface="Calibri"/>
              <a:ea typeface="Calibri"/>
              <a:cs typeface="Calibri"/>
              <a:sym typeface="Calibri"/>
            </a:endParaRPr>
          </a:p>
        </p:txBody>
      </p:sp>
      <p:pic>
        <p:nvPicPr>
          <p:cNvPr id="178" name="Google Shape;178;p23"/>
          <p:cNvPicPr preferRelativeResize="0"/>
          <p:nvPr/>
        </p:nvPicPr>
        <p:blipFill rotWithShape="1">
          <a:blip r:embed="rId3">
            <a:alphaModFix/>
          </a:blip>
          <a:srcRect/>
          <a:stretch/>
        </p:blipFill>
        <p:spPr>
          <a:xfrm>
            <a:off x="9526000" y="4753625"/>
            <a:ext cx="1924075" cy="17927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4"/>
          <p:cNvSpPr txBox="1">
            <a:spLocks noGrp="1"/>
          </p:cNvSpPr>
          <p:nvPr>
            <p:ph type="title"/>
          </p:nvPr>
        </p:nvSpPr>
        <p:spPr>
          <a:xfrm>
            <a:off x="340225" y="398800"/>
            <a:ext cx="10515600" cy="8703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2000"/>
              <a:buNone/>
            </a:pPr>
            <a:r>
              <a:rPr lang="en-US" sz="3600" b="1">
                <a:solidFill>
                  <a:schemeClr val="accent1"/>
                </a:solidFill>
              </a:rPr>
              <a:t>CV Checklist</a:t>
            </a:r>
            <a:endParaRPr sz="3600" b="1">
              <a:solidFill>
                <a:schemeClr val="accent1"/>
              </a:solidFill>
            </a:endParaRPr>
          </a:p>
        </p:txBody>
      </p:sp>
      <p:sp>
        <p:nvSpPr>
          <p:cNvPr id="185" name="Google Shape;185;p24"/>
          <p:cNvSpPr txBox="1">
            <a:spLocks noGrp="1"/>
          </p:cNvSpPr>
          <p:nvPr>
            <p:ph type="subTitle" idx="4294967295"/>
          </p:nvPr>
        </p:nvSpPr>
        <p:spPr>
          <a:xfrm>
            <a:off x="340225" y="1396675"/>
            <a:ext cx="10848000" cy="4898400"/>
          </a:xfrm>
          <a:prstGeom prst="rect">
            <a:avLst/>
          </a:prstGeom>
          <a:noFill/>
          <a:ln>
            <a:noFill/>
          </a:ln>
        </p:spPr>
        <p:txBody>
          <a:bodyPr spcFirstLastPara="1" wrap="square" lIns="91425" tIns="45700" rIns="91425" bIns="45700" anchor="t" anchorCtr="0">
            <a:noAutofit/>
          </a:bodyPr>
          <a:lstStyle/>
          <a:p>
            <a:pPr marL="457200" marR="0" lvl="0" indent="-393700" algn="l" rtl="0">
              <a:lnSpc>
                <a:spcPct val="90000"/>
              </a:lnSpc>
              <a:spcBef>
                <a:spcPts val="0"/>
              </a:spcBef>
              <a:spcAft>
                <a:spcPts val="0"/>
              </a:spcAft>
              <a:buClr>
                <a:srgbClr val="434343"/>
              </a:buClr>
              <a:buSzPts val="2600"/>
              <a:buFont typeface="Arial"/>
              <a:buChar char="●"/>
            </a:pPr>
            <a:r>
              <a:rPr lang="en-US" sz="2600" b="0" i="0" u="none" strike="noStrike" cap="none">
                <a:solidFill>
                  <a:srgbClr val="434343"/>
                </a:solidFill>
                <a:latin typeface="Calibri"/>
                <a:ea typeface="Calibri"/>
                <a:cs typeface="Calibri"/>
                <a:sym typeface="Calibri"/>
              </a:rPr>
              <a:t>CV is tailored to the role and employer</a:t>
            </a:r>
            <a:endParaRPr sz="2600" b="0" i="0" u="none" strike="noStrike" cap="none">
              <a:solidFill>
                <a:srgbClr val="434343"/>
              </a:solidFill>
              <a:latin typeface="Calibri"/>
              <a:ea typeface="Calibri"/>
              <a:cs typeface="Calibri"/>
              <a:sym typeface="Calibri"/>
            </a:endParaRPr>
          </a:p>
          <a:p>
            <a:pPr marL="457200" marR="0" lvl="0" indent="-393700" algn="l" rtl="0">
              <a:lnSpc>
                <a:spcPct val="90000"/>
              </a:lnSpc>
              <a:spcBef>
                <a:spcPts val="0"/>
              </a:spcBef>
              <a:spcAft>
                <a:spcPts val="0"/>
              </a:spcAft>
              <a:buClr>
                <a:srgbClr val="434343"/>
              </a:buClr>
              <a:buSzPts val="2600"/>
              <a:buFont typeface="Arial"/>
              <a:buChar char="●"/>
            </a:pPr>
            <a:r>
              <a:rPr lang="en-US" sz="2600" b="0" i="0" u="none" strike="noStrike" cap="none">
                <a:solidFill>
                  <a:srgbClr val="434343"/>
                </a:solidFill>
                <a:latin typeface="Calibri"/>
                <a:ea typeface="Calibri"/>
                <a:cs typeface="Calibri"/>
                <a:sym typeface="Calibri"/>
              </a:rPr>
              <a:t>Degree has the correct title and is well outlined</a:t>
            </a:r>
            <a:endParaRPr sz="2600" b="0" i="0" u="none" strike="noStrike" cap="none">
              <a:solidFill>
                <a:srgbClr val="434343"/>
              </a:solidFill>
              <a:latin typeface="Calibri"/>
              <a:ea typeface="Calibri"/>
              <a:cs typeface="Calibri"/>
              <a:sym typeface="Calibri"/>
            </a:endParaRPr>
          </a:p>
          <a:p>
            <a:pPr marL="457200" marR="0" lvl="0" indent="-393700" algn="l" rtl="0">
              <a:lnSpc>
                <a:spcPct val="90000"/>
              </a:lnSpc>
              <a:spcBef>
                <a:spcPts val="0"/>
              </a:spcBef>
              <a:spcAft>
                <a:spcPts val="0"/>
              </a:spcAft>
              <a:buClr>
                <a:srgbClr val="434343"/>
              </a:buClr>
              <a:buSzPts val="2600"/>
              <a:buFont typeface="Arial"/>
              <a:buChar char="●"/>
            </a:pPr>
            <a:r>
              <a:rPr lang="en-US" sz="2600" b="0" i="0" u="none" strike="noStrike" cap="none">
                <a:solidFill>
                  <a:srgbClr val="434343"/>
                </a:solidFill>
                <a:latin typeface="Calibri"/>
                <a:ea typeface="Calibri"/>
                <a:cs typeface="Calibri"/>
                <a:sym typeface="Calibri"/>
              </a:rPr>
              <a:t>Language is clear and concise using bullet points rather than lengthy paragraphs </a:t>
            </a:r>
            <a:endParaRPr sz="2600" b="0" i="0" u="none" strike="noStrike" cap="none">
              <a:solidFill>
                <a:srgbClr val="434343"/>
              </a:solidFill>
              <a:latin typeface="Calibri"/>
              <a:ea typeface="Calibri"/>
              <a:cs typeface="Calibri"/>
              <a:sym typeface="Calibri"/>
            </a:endParaRPr>
          </a:p>
          <a:p>
            <a:pPr marL="457200" marR="0" lvl="0" indent="-393700" algn="l" rtl="0">
              <a:lnSpc>
                <a:spcPct val="90000"/>
              </a:lnSpc>
              <a:spcBef>
                <a:spcPts val="0"/>
              </a:spcBef>
              <a:spcAft>
                <a:spcPts val="0"/>
              </a:spcAft>
              <a:buClr>
                <a:srgbClr val="434343"/>
              </a:buClr>
              <a:buSzPts val="2600"/>
              <a:buFont typeface="Arial"/>
              <a:buChar char="●"/>
            </a:pPr>
            <a:r>
              <a:rPr lang="en-US" sz="2600" b="0" i="0" u="none" strike="noStrike" cap="none">
                <a:solidFill>
                  <a:srgbClr val="434343"/>
                </a:solidFill>
                <a:latin typeface="Calibri"/>
                <a:ea typeface="Calibri"/>
                <a:cs typeface="Calibri"/>
                <a:sym typeface="Calibri"/>
              </a:rPr>
              <a:t>Spelling and grammar are checked</a:t>
            </a:r>
            <a:endParaRPr sz="2600" b="0" i="0" u="none" strike="noStrike" cap="none">
              <a:solidFill>
                <a:srgbClr val="434343"/>
              </a:solidFill>
              <a:latin typeface="Calibri"/>
              <a:ea typeface="Calibri"/>
              <a:cs typeface="Calibri"/>
              <a:sym typeface="Calibri"/>
            </a:endParaRPr>
          </a:p>
          <a:p>
            <a:pPr marL="457200" marR="0" lvl="0" indent="-393700" algn="l" rtl="0">
              <a:lnSpc>
                <a:spcPct val="90000"/>
              </a:lnSpc>
              <a:spcBef>
                <a:spcPts val="0"/>
              </a:spcBef>
              <a:spcAft>
                <a:spcPts val="0"/>
              </a:spcAft>
              <a:buClr>
                <a:srgbClr val="434343"/>
              </a:buClr>
              <a:buSzPts val="2600"/>
              <a:buFont typeface="Arial"/>
              <a:buChar char="●"/>
            </a:pPr>
            <a:r>
              <a:rPr lang="en-US" sz="2600" b="0" i="0" u="none" strike="noStrike" cap="none">
                <a:solidFill>
                  <a:srgbClr val="434343"/>
                </a:solidFill>
                <a:latin typeface="Calibri"/>
                <a:ea typeface="Calibri"/>
                <a:cs typeface="Calibri"/>
                <a:sym typeface="Calibri"/>
              </a:rPr>
              <a:t>Positive use language showcasing my strengths, interests and relevant experience</a:t>
            </a:r>
            <a:endParaRPr sz="2600" b="0" i="0" u="none" strike="noStrike" cap="none">
              <a:solidFill>
                <a:srgbClr val="434343"/>
              </a:solidFill>
              <a:latin typeface="Calibri"/>
              <a:ea typeface="Calibri"/>
              <a:cs typeface="Calibri"/>
              <a:sym typeface="Calibri"/>
            </a:endParaRPr>
          </a:p>
          <a:p>
            <a:pPr marL="457200" marR="0" lvl="0" indent="-393700" algn="l" rtl="0">
              <a:lnSpc>
                <a:spcPct val="100000"/>
              </a:lnSpc>
              <a:spcBef>
                <a:spcPts val="0"/>
              </a:spcBef>
              <a:spcAft>
                <a:spcPts val="0"/>
              </a:spcAft>
              <a:buClr>
                <a:srgbClr val="434343"/>
              </a:buClr>
              <a:buSzPts val="2600"/>
              <a:buFont typeface="Arial"/>
              <a:buChar char="●"/>
            </a:pPr>
            <a:r>
              <a:rPr lang="en-US" sz="2600" b="0" i="0" u="none" strike="noStrike" cap="none">
                <a:solidFill>
                  <a:srgbClr val="434343"/>
                </a:solidFill>
                <a:latin typeface="Calibri"/>
                <a:ea typeface="Calibri"/>
                <a:cs typeface="Calibri"/>
                <a:sym typeface="Calibri"/>
              </a:rPr>
              <a:t>CV is within maximum length - 2 sides of A4 </a:t>
            </a:r>
            <a:endParaRPr sz="2600" b="0" i="0" u="none" strike="noStrike" cap="none">
              <a:solidFill>
                <a:srgbClr val="434343"/>
              </a:solidFill>
              <a:latin typeface="Calibri"/>
              <a:ea typeface="Calibri"/>
              <a:cs typeface="Calibri"/>
              <a:sym typeface="Calibri"/>
            </a:endParaRPr>
          </a:p>
          <a:p>
            <a:pPr marL="457200" marR="0" lvl="0" indent="-393700" algn="l" rtl="0">
              <a:lnSpc>
                <a:spcPct val="100000"/>
              </a:lnSpc>
              <a:spcBef>
                <a:spcPts val="0"/>
              </a:spcBef>
              <a:spcAft>
                <a:spcPts val="0"/>
              </a:spcAft>
              <a:buClr>
                <a:srgbClr val="434343"/>
              </a:buClr>
              <a:buSzPts val="2600"/>
              <a:buFont typeface="Arial"/>
              <a:buChar char="●"/>
            </a:pPr>
            <a:r>
              <a:rPr lang="en-US" sz="2600" b="0" i="0" u="none" strike="noStrike" cap="none">
                <a:solidFill>
                  <a:srgbClr val="434343"/>
                </a:solidFill>
                <a:latin typeface="Calibri"/>
                <a:ea typeface="Calibri"/>
                <a:cs typeface="Calibri"/>
                <a:sym typeface="Calibri"/>
              </a:rPr>
              <a:t>Font is professional, consistent and an appropriate size (min - 11 &amp; max 12)</a:t>
            </a:r>
            <a:endParaRPr sz="2600" b="0" i="0" u="none" strike="noStrike" cap="none">
              <a:solidFill>
                <a:srgbClr val="434343"/>
              </a:solidFill>
              <a:latin typeface="Calibri"/>
              <a:ea typeface="Calibri"/>
              <a:cs typeface="Calibri"/>
              <a:sym typeface="Calibri"/>
            </a:endParaRPr>
          </a:p>
          <a:p>
            <a:pPr marL="457200" marR="0" lvl="0" indent="-393700" algn="l" rtl="0">
              <a:lnSpc>
                <a:spcPct val="90000"/>
              </a:lnSpc>
              <a:spcBef>
                <a:spcPts val="0"/>
              </a:spcBef>
              <a:spcAft>
                <a:spcPts val="0"/>
              </a:spcAft>
              <a:buClr>
                <a:srgbClr val="434343"/>
              </a:buClr>
              <a:buSzPts val="2600"/>
              <a:buFont typeface="Arial"/>
              <a:buChar char="●"/>
            </a:pPr>
            <a:r>
              <a:rPr lang="en-US" sz="2600" b="0" i="0" u="none" strike="noStrike" cap="none">
                <a:solidFill>
                  <a:srgbClr val="434343"/>
                </a:solidFill>
                <a:latin typeface="Calibri"/>
                <a:ea typeface="Calibri"/>
                <a:cs typeface="Calibri"/>
                <a:sym typeface="Calibri"/>
              </a:rPr>
              <a:t>Sought a second opinion such as careers consultant or CV360</a:t>
            </a:r>
            <a:endParaRPr sz="2600" b="0" i="0" u="none" strike="noStrike" cap="none">
              <a:solidFill>
                <a:srgbClr val="434343"/>
              </a:solidFill>
              <a:latin typeface="Calibri"/>
              <a:ea typeface="Calibri"/>
              <a:cs typeface="Calibri"/>
              <a:sym typeface="Calibri"/>
            </a:endParaRPr>
          </a:p>
          <a:p>
            <a:pPr marL="457200" marR="0" lvl="0" indent="0" algn="l" rtl="0">
              <a:lnSpc>
                <a:spcPct val="90000"/>
              </a:lnSpc>
              <a:spcBef>
                <a:spcPts val="0"/>
              </a:spcBef>
              <a:spcAft>
                <a:spcPts val="0"/>
              </a:spcAft>
              <a:buClr>
                <a:schemeClr val="dk1"/>
              </a:buClr>
              <a:buSzPts val="2000"/>
              <a:buFont typeface="Arial"/>
              <a:buNone/>
            </a:pPr>
            <a:endParaRPr sz="2600" b="0" i="0" u="none" strike="noStrike" cap="non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5"/>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sp>
        <p:nvSpPr>
          <p:cNvPr id="191" name="Google Shape;191;p25"/>
          <p:cNvSpPr txBox="1"/>
          <p:nvPr/>
        </p:nvSpPr>
        <p:spPr>
          <a:xfrm>
            <a:off x="164126" y="725350"/>
            <a:ext cx="10970400" cy="76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4400" b="1" i="0" u="none" strike="noStrike" cap="none">
                <a:solidFill>
                  <a:schemeClr val="dk2"/>
                </a:solidFill>
                <a:latin typeface="Comfortaa"/>
                <a:ea typeface="Comfortaa"/>
                <a:cs typeface="Comfortaa"/>
                <a:sym typeface="Comfortaa"/>
              </a:rPr>
              <a:t>Resume / Cover Letter Sample</a:t>
            </a:r>
            <a:endParaRPr sz="4400" b="0" i="0" u="none" strike="noStrike" cap="none">
              <a:solidFill>
                <a:schemeClr val="dk2"/>
              </a:solidFill>
              <a:latin typeface="Arial"/>
              <a:ea typeface="Arial"/>
              <a:cs typeface="Arial"/>
              <a:sym typeface="Arial"/>
            </a:endParaRPr>
          </a:p>
        </p:txBody>
      </p:sp>
      <p:sp>
        <p:nvSpPr>
          <p:cNvPr id="192" name="Google Shape;192;p25"/>
          <p:cNvSpPr txBox="1"/>
          <p:nvPr/>
        </p:nvSpPr>
        <p:spPr>
          <a:xfrm>
            <a:off x="258150" y="1741375"/>
            <a:ext cx="11095800" cy="4163700"/>
          </a:xfrm>
          <a:prstGeom prst="rect">
            <a:avLst/>
          </a:prstGeom>
          <a:noFill/>
          <a:ln>
            <a:noFill/>
          </a:ln>
        </p:spPr>
        <p:txBody>
          <a:bodyPr spcFirstLastPara="1" wrap="square" lIns="91425" tIns="45700" rIns="91425" bIns="45700" anchor="t" anchorCtr="0">
            <a:spAutoFit/>
          </a:bodyPr>
          <a:lstStyle/>
          <a:p>
            <a:pPr marL="0" marR="0" lvl="0" indent="-146050" algn="just" rtl="0">
              <a:lnSpc>
                <a:spcPct val="150000"/>
              </a:lnSpc>
              <a:spcBef>
                <a:spcPts val="0"/>
              </a:spcBef>
              <a:spcAft>
                <a:spcPts val="0"/>
              </a:spcAft>
              <a:buClr>
                <a:srgbClr val="000000"/>
              </a:buClr>
              <a:buSzPts val="2300"/>
              <a:buFont typeface="Arial"/>
              <a:buChar char="•"/>
            </a:pPr>
            <a:r>
              <a:rPr lang="en-US" sz="2300" b="0" i="0" u="none" strike="noStrike" cap="none">
                <a:solidFill>
                  <a:schemeClr val="dk1"/>
                </a:solidFill>
                <a:latin typeface="Comfortaa"/>
                <a:ea typeface="Comfortaa"/>
                <a:cs typeface="Comfortaa"/>
                <a:sym typeface="Comfortaa"/>
              </a:rPr>
              <a:t>A formal document that provides an overview of your professional qualifications</a:t>
            </a:r>
            <a:endParaRPr sz="1300"/>
          </a:p>
          <a:p>
            <a:pPr marL="0" marR="0" lvl="0" indent="-146050" algn="l" rtl="0">
              <a:lnSpc>
                <a:spcPct val="150000"/>
              </a:lnSpc>
              <a:spcBef>
                <a:spcPts val="0"/>
              </a:spcBef>
              <a:spcAft>
                <a:spcPts val="0"/>
              </a:spcAft>
              <a:buClr>
                <a:srgbClr val="000000"/>
              </a:buClr>
              <a:buSzPts val="2300"/>
              <a:buFont typeface="Arial"/>
              <a:buChar char="•"/>
            </a:pPr>
            <a:r>
              <a:rPr lang="en-US" sz="2300" b="0" i="0" u="none" strike="noStrike" cap="none">
                <a:solidFill>
                  <a:schemeClr val="dk1"/>
                </a:solidFill>
                <a:latin typeface="Comfortaa"/>
                <a:ea typeface="Comfortaa"/>
                <a:cs typeface="Comfortaa"/>
                <a:sym typeface="Comfortaa"/>
              </a:rPr>
              <a:t>Typical resume content</a:t>
            </a:r>
            <a:endParaRPr sz="1300"/>
          </a:p>
          <a:p>
            <a:pPr marL="742950" marR="0" lvl="1" indent="-279400" algn="l" rtl="0">
              <a:lnSpc>
                <a:spcPct val="150000"/>
              </a:lnSpc>
              <a:spcBef>
                <a:spcPts val="0"/>
              </a:spcBef>
              <a:spcAft>
                <a:spcPts val="0"/>
              </a:spcAft>
              <a:buClr>
                <a:srgbClr val="000000"/>
              </a:buClr>
              <a:buSzPts val="2300"/>
              <a:buFont typeface="Arial"/>
              <a:buChar char="•"/>
            </a:pPr>
            <a:r>
              <a:rPr lang="en-US" sz="2300" b="0" i="0" u="none" strike="noStrike" cap="none">
                <a:solidFill>
                  <a:schemeClr val="dk1"/>
                </a:solidFill>
                <a:latin typeface="Comfortaa"/>
                <a:ea typeface="Comfortaa"/>
                <a:cs typeface="Comfortaa"/>
                <a:sym typeface="Comfortaa"/>
              </a:rPr>
              <a:t>Personal details, Personal profile, Education and Qualifications</a:t>
            </a:r>
            <a:endParaRPr sz="1300"/>
          </a:p>
          <a:p>
            <a:pPr marL="742950" marR="0" lvl="1" indent="-279400" algn="l" rtl="0">
              <a:lnSpc>
                <a:spcPct val="150000"/>
              </a:lnSpc>
              <a:spcBef>
                <a:spcPts val="0"/>
              </a:spcBef>
              <a:spcAft>
                <a:spcPts val="0"/>
              </a:spcAft>
              <a:buClr>
                <a:srgbClr val="000000"/>
              </a:buClr>
              <a:buSzPts val="2300"/>
              <a:buFont typeface="Arial"/>
              <a:buChar char="•"/>
            </a:pPr>
            <a:r>
              <a:rPr lang="en-US" sz="2300" b="0" i="0" u="none" strike="noStrike" cap="none">
                <a:solidFill>
                  <a:schemeClr val="dk1"/>
                </a:solidFill>
                <a:latin typeface="Comfortaa"/>
                <a:ea typeface="Comfortaa"/>
                <a:cs typeface="Comfortaa"/>
                <a:sym typeface="Comfortaa"/>
              </a:rPr>
              <a:t>Work Experience, Skills</a:t>
            </a:r>
            <a:endParaRPr sz="1300"/>
          </a:p>
          <a:p>
            <a:pPr marL="742950" marR="0" lvl="1" indent="-279400" algn="l" rtl="0">
              <a:lnSpc>
                <a:spcPct val="150000"/>
              </a:lnSpc>
              <a:spcBef>
                <a:spcPts val="0"/>
              </a:spcBef>
              <a:spcAft>
                <a:spcPts val="0"/>
              </a:spcAft>
              <a:buClr>
                <a:srgbClr val="000000"/>
              </a:buClr>
              <a:buSzPts val="2300"/>
              <a:buFont typeface="Arial"/>
              <a:buChar char="•"/>
            </a:pPr>
            <a:r>
              <a:rPr lang="en-US" sz="2300" b="0" i="0" u="none" strike="noStrike" cap="none">
                <a:solidFill>
                  <a:schemeClr val="dk1"/>
                </a:solidFill>
                <a:latin typeface="Comfortaa"/>
                <a:ea typeface="Comfortaa"/>
                <a:cs typeface="Comfortaa"/>
                <a:sym typeface="Comfortaa"/>
              </a:rPr>
              <a:t>Achievements</a:t>
            </a:r>
            <a:endParaRPr sz="1300"/>
          </a:p>
          <a:p>
            <a:pPr marL="742950" marR="0" lvl="1" indent="-279400" algn="l" rtl="0">
              <a:lnSpc>
                <a:spcPct val="150000"/>
              </a:lnSpc>
              <a:spcBef>
                <a:spcPts val="0"/>
              </a:spcBef>
              <a:spcAft>
                <a:spcPts val="0"/>
              </a:spcAft>
              <a:buClr>
                <a:srgbClr val="000000"/>
              </a:buClr>
              <a:buSzPts val="2300"/>
              <a:buFont typeface="Arial"/>
              <a:buChar char="•"/>
            </a:pPr>
            <a:r>
              <a:rPr lang="en-US" sz="2300" b="0" i="0" u="none" strike="noStrike" cap="none">
                <a:solidFill>
                  <a:schemeClr val="dk1"/>
                </a:solidFill>
                <a:latin typeface="Comfortaa"/>
                <a:ea typeface="Comfortaa"/>
                <a:cs typeface="Comfortaa"/>
                <a:sym typeface="Comfortaa"/>
              </a:rPr>
              <a:t>Interests &amp; Activities</a:t>
            </a:r>
            <a:endParaRPr sz="1300"/>
          </a:p>
          <a:p>
            <a:pPr marL="742950" marR="0" lvl="1" indent="-279400" algn="l" rtl="0">
              <a:lnSpc>
                <a:spcPct val="150000"/>
              </a:lnSpc>
              <a:spcBef>
                <a:spcPts val="0"/>
              </a:spcBef>
              <a:spcAft>
                <a:spcPts val="0"/>
              </a:spcAft>
              <a:buClr>
                <a:srgbClr val="000000"/>
              </a:buClr>
              <a:buSzPts val="2300"/>
              <a:buFont typeface="Arial"/>
              <a:buChar char="•"/>
            </a:pPr>
            <a:r>
              <a:rPr lang="en-US" sz="2300" b="0" i="0" u="none" strike="noStrike" cap="none">
                <a:solidFill>
                  <a:schemeClr val="dk1"/>
                </a:solidFill>
                <a:latin typeface="Comfortaa"/>
                <a:ea typeface="Comfortaa"/>
                <a:cs typeface="Comfortaa"/>
                <a:sym typeface="Comfortaa"/>
              </a:rPr>
              <a:t>References</a:t>
            </a:r>
            <a:endParaRPr sz="13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4"/>
          <p:cNvSpPr txBox="1">
            <a:spLocks noGrp="1"/>
          </p:cNvSpPr>
          <p:nvPr>
            <p:ph type="body" idx="1"/>
          </p:nvPr>
        </p:nvSpPr>
        <p:spPr>
          <a:xfrm>
            <a:off x="178205" y="1727383"/>
            <a:ext cx="11175595" cy="4492441"/>
          </a:xfrm>
          <a:prstGeom prst="rect">
            <a:avLst/>
          </a:prstGeom>
          <a:noFill/>
          <a:ln>
            <a:noFill/>
          </a:ln>
        </p:spPr>
        <p:txBody>
          <a:bodyPr spcFirstLastPara="1" wrap="square" lIns="91425" tIns="45700" rIns="91425" bIns="45700" anchor="t" anchorCtr="0">
            <a:noAutofit/>
          </a:bodyPr>
          <a:lstStyle/>
          <a:p>
            <a:pPr marL="457200" lvl="0" indent="-330200" algn="just" rtl="0">
              <a:lnSpc>
                <a:spcPct val="140000"/>
              </a:lnSpc>
              <a:spcBef>
                <a:spcPts val="0"/>
              </a:spcBef>
              <a:spcAft>
                <a:spcPts val="0"/>
              </a:spcAft>
              <a:buSzPts val="1600"/>
              <a:buFont typeface="Arial"/>
              <a:buChar char="•"/>
            </a:pPr>
            <a:r>
              <a:rPr lang="en-US" sz="2200" b="0" i="0" u="none" strike="noStrike">
                <a:solidFill>
                  <a:schemeClr val="dk1"/>
                </a:solidFill>
                <a:latin typeface="Comfortaa"/>
                <a:ea typeface="Comfortaa"/>
                <a:cs typeface="Comfortaa"/>
                <a:sym typeface="Comfortaa"/>
              </a:rPr>
              <a:t>A one-page document that you submit with your resume to express your interest in a job opening.</a:t>
            </a:r>
            <a:endParaRPr sz="1600"/>
          </a:p>
          <a:p>
            <a:pPr marL="457200" lvl="0" indent="-330200" algn="just" rtl="0">
              <a:lnSpc>
                <a:spcPct val="140000"/>
              </a:lnSpc>
              <a:spcBef>
                <a:spcPts val="0"/>
              </a:spcBef>
              <a:spcAft>
                <a:spcPts val="0"/>
              </a:spcAft>
              <a:buSzPts val="1600"/>
              <a:buFont typeface="Arial"/>
              <a:buChar char="•"/>
            </a:pPr>
            <a:r>
              <a:rPr lang="en-US" sz="2200" b="0" i="0" u="none" strike="noStrike">
                <a:solidFill>
                  <a:schemeClr val="dk1"/>
                </a:solidFill>
                <a:latin typeface="Comfortaa"/>
                <a:ea typeface="Comfortaa"/>
                <a:cs typeface="Comfortaa"/>
                <a:sym typeface="Comfortaa"/>
              </a:rPr>
              <a:t>Expands your achievements, showcases your personality, and explains why you’d be a good fit for the company.</a:t>
            </a:r>
            <a:endParaRPr sz="1600"/>
          </a:p>
          <a:p>
            <a:pPr marL="457200" lvl="0" indent="-330200" algn="just" rtl="0">
              <a:lnSpc>
                <a:spcPct val="140000"/>
              </a:lnSpc>
              <a:spcBef>
                <a:spcPts val="0"/>
              </a:spcBef>
              <a:spcAft>
                <a:spcPts val="0"/>
              </a:spcAft>
              <a:buSzPts val="1600"/>
              <a:buFont typeface="Arial"/>
              <a:buChar char="•"/>
            </a:pPr>
            <a:r>
              <a:rPr lang="en-US" sz="2200" b="0" i="0" u="none" strike="noStrike">
                <a:solidFill>
                  <a:schemeClr val="dk1"/>
                </a:solidFill>
                <a:latin typeface="Comfortaa"/>
                <a:ea typeface="Comfortaa"/>
                <a:cs typeface="Comfortaa"/>
                <a:sym typeface="Comfortaa"/>
              </a:rPr>
              <a:t>Reveals your motivations and interests as well as your skills and experience</a:t>
            </a:r>
            <a:endParaRPr sz="1600"/>
          </a:p>
          <a:p>
            <a:pPr marL="457200" lvl="0" indent="-330200" algn="just" rtl="0">
              <a:lnSpc>
                <a:spcPct val="140000"/>
              </a:lnSpc>
              <a:spcBef>
                <a:spcPts val="0"/>
              </a:spcBef>
              <a:spcAft>
                <a:spcPts val="0"/>
              </a:spcAft>
              <a:buSzPts val="1600"/>
              <a:buFont typeface="Arial"/>
              <a:buChar char="•"/>
            </a:pPr>
            <a:r>
              <a:rPr lang="en-US" sz="2200" b="0" i="0" u="none" strike="noStrike">
                <a:solidFill>
                  <a:schemeClr val="dk1"/>
                </a:solidFill>
                <a:latin typeface="Comfortaa"/>
                <a:ea typeface="Comfortaa"/>
                <a:cs typeface="Comfortaa"/>
                <a:sym typeface="Comfortaa"/>
              </a:rPr>
              <a:t>A compelling letter explaining ‘why you’ are the right person and ‘why the role &amp; employer’ are right for you.</a:t>
            </a:r>
            <a:endParaRPr sz="1600"/>
          </a:p>
          <a:p>
            <a:pPr marL="457200" lvl="0" indent="-330200" algn="just" rtl="0">
              <a:lnSpc>
                <a:spcPct val="140000"/>
              </a:lnSpc>
              <a:spcBef>
                <a:spcPts val="0"/>
              </a:spcBef>
              <a:spcAft>
                <a:spcPts val="0"/>
              </a:spcAft>
              <a:buSzPts val="1600"/>
              <a:buFont typeface="Arial"/>
              <a:buChar char="•"/>
            </a:pPr>
            <a:r>
              <a:rPr lang="en-US" sz="2200" b="0" i="0" u="none" strike="noStrike">
                <a:solidFill>
                  <a:schemeClr val="dk1"/>
                </a:solidFill>
                <a:latin typeface="Comfortaa"/>
                <a:ea typeface="Comfortaa"/>
                <a:cs typeface="Comfortaa"/>
                <a:sym typeface="Comfortaa"/>
              </a:rPr>
              <a:t>If you lack work experience, you can convince employers</a:t>
            </a:r>
            <a:endParaRPr sz="1600"/>
          </a:p>
          <a:p>
            <a:pPr marL="457200" lvl="0" indent="-228600" algn="just" rtl="0">
              <a:lnSpc>
                <a:spcPct val="140000"/>
              </a:lnSpc>
              <a:spcBef>
                <a:spcPts val="2200"/>
              </a:spcBef>
              <a:spcAft>
                <a:spcPts val="0"/>
              </a:spcAft>
              <a:buSzPts val="1800"/>
              <a:buNone/>
            </a:pPr>
            <a:endParaRPr sz="2200">
              <a:solidFill>
                <a:schemeClr val="dk1"/>
              </a:solidFill>
            </a:endParaRPr>
          </a:p>
        </p:txBody>
      </p:sp>
      <p:sp>
        <p:nvSpPr>
          <p:cNvPr id="198" name="Google Shape;198;p4"/>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F3864"/>
              </a:buClr>
              <a:buSzPts val="4400"/>
              <a:buFont typeface="Calibri"/>
              <a:buNone/>
            </a:pPr>
            <a:r>
              <a:rPr lang="en-US"/>
              <a:t>Cover Letter</a:t>
            </a:r>
            <a:endParaRPr/>
          </a:p>
        </p:txBody>
      </p:sp>
      <p:sp>
        <p:nvSpPr>
          <p:cNvPr id="199" name="Google Shape;199;p4"/>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r>
              <a:rPr lang="en-US"/>
              <a:t>|   </a:t>
            </a:r>
            <a:fld id="{00000000-1234-1234-1234-123412341234}" type="slidenum">
              <a:rPr lang="en-US"/>
              <a:t>17</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6"/>
          <p:cNvSpPr txBox="1">
            <a:spLocks noGrp="1"/>
          </p:cNvSpPr>
          <p:nvPr>
            <p:ph type="body" idx="1"/>
          </p:nvPr>
        </p:nvSpPr>
        <p:spPr>
          <a:xfrm>
            <a:off x="178205" y="1727383"/>
            <a:ext cx="11175595" cy="4492441"/>
          </a:xfrm>
          <a:prstGeom prst="rect">
            <a:avLst/>
          </a:prstGeom>
          <a:noFill/>
          <a:ln>
            <a:noFill/>
          </a:ln>
        </p:spPr>
        <p:txBody>
          <a:bodyPr spcFirstLastPara="1" wrap="square" lIns="91425" tIns="45700" rIns="91425" bIns="45700" anchor="t" anchorCtr="0">
            <a:normAutofit/>
          </a:bodyPr>
          <a:lstStyle/>
          <a:p>
            <a:pPr marL="457200" lvl="0" indent="-330200" algn="just" rtl="0">
              <a:lnSpc>
                <a:spcPct val="140000"/>
              </a:lnSpc>
              <a:spcBef>
                <a:spcPts val="0"/>
              </a:spcBef>
              <a:spcAft>
                <a:spcPts val="0"/>
              </a:spcAft>
              <a:buSzPts val="1600"/>
              <a:buChar char="•"/>
            </a:pPr>
            <a:r>
              <a:rPr lang="en-US" sz="2020" b="1" i="0" u="none" strike="noStrike">
                <a:solidFill>
                  <a:schemeClr val="dk1"/>
                </a:solidFill>
                <a:latin typeface="Comfortaa"/>
                <a:ea typeface="Comfortaa"/>
                <a:cs typeface="Comfortaa"/>
                <a:sym typeface="Comfortaa"/>
              </a:rPr>
              <a:t>Paragraph 1</a:t>
            </a:r>
            <a:r>
              <a:rPr lang="en-US" sz="2020" b="0" i="0" u="none" strike="noStrike">
                <a:solidFill>
                  <a:schemeClr val="dk1"/>
                </a:solidFill>
                <a:latin typeface="Comfortaa"/>
                <a:ea typeface="Comfortaa"/>
                <a:cs typeface="Comfortaa"/>
                <a:sym typeface="Comfortaa"/>
              </a:rPr>
              <a:t>: Introduce yourself – who you are and why you are writing. Can you make it more interesting or unique?</a:t>
            </a:r>
            <a:endParaRPr sz="2020" b="0">
              <a:solidFill>
                <a:schemeClr val="dk1"/>
              </a:solidFill>
            </a:endParaRPr>
          </a:p>
          <a:p>
            <a:pPr marL="457200" lvl="0" indent="-330200" algn="l" rtl="0">
              <a:lnSpc>
                <a:spcPct val="140000"/>
              </a:lnSpc>
              <a:spcBef>
                <a:spcPts val="0"/>
              </a:spcBef>
              <a:spcAft>
                <a:spcPts val="0"/>
              </a:spcAft>
              <a:buSzPts val="1600"/>
              <a:buChar char="•"/>
            </a:pPr>
            <a:r>
              <a:rPr lang="en-US" sz="2020" b="1" i="0" u="none" strike="noStrike">
                <a:solidFill>
                  <a:schemeClr val="dk1"/>
                </a:solidFill>
                <a:latin typeface="Comfortaa"/>
                <a:ea typeface="Comfortaa"/>
                <a:cs typeface="Comfortaa"/>
                <a:sym typeface="Comfortaa"/>
              </a:rPr>
              <a:t>Paragraph 2</a:t>
            </a:r>
            <a:r>
              <a:rPr lang="en-US" sz="2020" b="0" i="0" u="none" strike="noStrike">
                <a:solidFill>
                  <a:schemeClr val="dk1"/>
                </a:solidFill>
                <a:latin typeface="Comfortaa"/>
                <a:ea typeface="Comfortaa"/>
                <a:cs typeface="Comfortaa"/>
                <a:sym typeface="Comfortaa"/>
              </a:rPr>
              <a:t>: Outline why you are interested in the role/industry: your opportunity to demonstrate your knowledge of both the company and the job area.</a:t>
            </a:r>
            <a:endParaRPr sz="1465"/>
          </a:p>
          <a:p>
            <a:pPr marL="457200" lvl="0" indent="-330200" algn="l" rtl="0">
              <a:lnSpc>
                <a:spcPct val="140000"/>
              </a:lnSpc>
              <a:spcBef>
                <a:spcPts val="0"/>
              </a:spcBef>
              <a:spcAft>
                <a:spcPts val="0"/>
              </a:spcAft>
              <a:buSzPts val="1600"/>
              <a:buChar char="•"/>
            </a:pPr>
            <a:r>
              <a:rPr lang="en-US" sz="2020" b="1" i="0" u="none" strike="noStrike">
                <a:solidFill>
                  <a:schemeClr val="dk1"/>
                </a:solidFill>
                <a:latin typeface="Comfortaa"/>
                <a:ea typeface="Comfortaa"/>
                <a:cs typeface="Comfortaa"/>
                <a:sym typeface="Comfortaa"/>
              </a:rPr>
              <a:t>Paragraph 3</a:t>
            </a:r>
            <a:r>
              <a:rPr lang="en-US" sz="2020" b="0" i="0" u="none" strike="noStrike">
                <a:solidFill>
                  <a:schemeClr val="dk1"/>
                </a:solidFill>
                <a:latin typeface="Comfortaa"/>
                <a:ea typeface="Comfortaa"/>
                <a:cs typeface="Comfortaa"/>
                <a:sym typeface="Comfortaa"/>
              </a:rPr>
              <a:t>: What can you offer?  Highlight key elements of your skills/experience which relate to the post.  Remember to give examples/a context, not just a list of the skills you feel you can offer.</a:t>
            </a:r>
            <a:endParaRPr sz="2020">
              <a:solidFill>
                <a:schemeClr val="dk1"/>
              </a:solidFill>
            </a:endParaRPr>
          </a:p>
          <a:p>
            <a:pPr marL="457200" lvl="0" indent="-330200" algn="l" rtl="0">
              <a:lnSpc>
                <a:spcPct val="140000"/>
              </a:lnSpc>
              <a:spcBef>
                <a:spcPts val="0"/>
              </a:spcBef>
              <a:spcAft>
                <a:spcPts val="0"/>
              </a:spcAft>
              <a:buSzPts val="1600"/>
              <a:buChar char="•"/>
            </a:pPr>
            <a:r>
              <a:rPr lang="en-US" sz="2020" b="1" i="0" u="none" strike="noStrike">
                <a:solidFill>
                  <a:schemeClr val="dk1"/>
                </a:solidFill>
                <a:latin typeface="Comfortaa"/>
                <a:ea typeface="Comfortaa"/>
                <a:cs typeface="Comfortaa"/>
                <a:sym typeface="Comfortaa"/>
              </a:rPr>
              <a:t>Paragraph 4</a:t>
            </a:r>
            <a:r>
              <a:rPr lang="en-US" sz="2020" b="0" i="0" u="none" strike="noStrike">
                <a:solidFill>
                  <a:schemeClr val="dk1"/>
                </a:solidFill>
                <a:latin typeface="Comfortaa"/>
                <a:ea typeface="Comfortaa"/>
                <a:cs typeface="Comfortaa"/>
                <a:sym typeface="Comfortaa"/>
              </a:rPr>
              <a:t>: Restate your interest, enthusiasm and motivation and perhaps indicate your availability for interview?</a:t>
            </a:r>
            <a:endParaRPr sz="2020">
              <a:solidFill>
                <a:schemeClr val="dk1"/>
              </a:solidFill>
            </a:endParaRPr>
          </a:p>
        </p:txBody>
      </p:sp>
      <p:sp>
        <p:nvSpPr>
          <p:cNvPr id="205" name="Google Shape;205;p26"/>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F3864"/>
              </a:buClr>
              <a:buSzPts val="4400"/>
              <a:buFont typeface="Calibri"/>
              <a:buNone/>
            </a:pPr>
            <a:r>
              <a:rPr lang="en-US" sz="4400" b="1" i="0" u="none" strike="noStrike">
                <a:solidFill>
                  <a:schemeClr val="dk1"/>
                </a:solidFill>
                <a:latin typeface="Comfortaa"/>
                <a:ea typeface="Comfortaa"/>
                <a:cs typeface="Comfortaa"/>
                <a:sym typeface="Comfortaa"/>
              </a:rPr>
              <a:t>Suggested Contents </a:t>
            </a:r>
            <a:r>
              <a:rPr lang="en-US"/>
              <a:t>Cover Letter</a:t>
            </a:r>
            <a:endParaRPr/>
          </a:p>
        </p:txBody>
      </p:sp>
      <p:sp>
        <p:nvSpPr>
          <p:cNvPr id="206" name="Google Shape;206;p26"/>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r>
              <a:rPr lang="en-US"/>
              <a:t>|   </a:t>
            </a:r>
            <a:fld id="{00000000-1234-1234-1234-123412341234}" type="slidenum">
              <a:rPr lang="en-US"/>
              <a:t>18</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7"/>
          <p:cNvSpPr txBox="1">
            <a:spLocks noGrp="1"/>
          </p:cNvSpPr>
          <p:nvPr>
            <p:ph type="body" idx="1"/>
          </p:nvPr>
        </p:nvSpPr>
        <p:spPr>
          <a:xfrm>
            <a:off x="173575" y="1499050"/>
            <a:ext cx="11690400" cy="5222400"/>
          </a:xfrm>
          <a:prstGeom prst="rect">
            <a:avLst/>
          </a:prstGeom>
          <a:solidFill>
            <a:schemeClr val="lt1"/>
          </a:solidFill>
          <a:ln>
            <a:noFill/>
          </a:ln>
        </p:spPr>
        <p:txBody>
          <a:bodyPr spcFirstLastPara="1" wrap="square" lIns="91425" tIns="45700" rIns="91425" bIns="45700" anchor="t" anchorCtr="0">
            <a:normAutofit/>
          </a:bodyPr>
          <a:lstStyle/>
          <a:p>
            <a:pPr marL="114300" lvl="0" indent="0" algn="l" rtl="0">
              <a:lnSpc>
                <a:spcPct val="90000"/>
              </a:lnSpc>
              <a:spcBef>
                <a:spcPts val="1600"/>
              </a:spcBef>
              <a:spcAft>
                <a:spcPts val="0"/>
              </a:spcAft>
              <a:buSzPts val="1800"/>
              <a:buNone/>
            </a:pPr>
            <a:r>
              <a:rPr lang="en-US" sz="1300" b="0" i="0" u="none" strike="noStrike">
                <a:solidFill>
                  <a:schemeClr val="dk1"/>
                </a:solidFill>
                <a:latin typeface="Comfortaa"/>
                <a:ea typeface="Comfortaa"/>
                <a:cs typeface="Comfortaa"/>
                <a:sym typeface="Comfortaa"/>
              </a:rPr>
              <a:t>Dear Mrs. Hughes </a:t>
            </a:r>
            <a:endParaRPr sz="1300" b="0">
              <a:solidFill>
                <a:schemeClr val="dk1"/>
              </a:solidFill>
            </a:endParaRPr>
          </a:p>
          <a:p>
            <a:pPr marL="114300" lvl="0" indent="0" algn="l" rtl="0">
              <a:lnSpc>
                <a:spcPct val="90000"/>
              </a:lnSpc>
              <a:spcBef>
                <a:spcPts val="1400"/>
              </a:spcBef>
              <a:spcAft>
                <a:spcPts val="0"/>
              </a:spcAft>
              <a:buSzPts val="1800"/>
              <a:buNone/>
            </a:pPr>
            <a:r>
              <a:rPr lang="en-US" sz="1300" b="0" i="0" u="none" strike="noStrike">
                <a:solidFill>
                  <a:schemeClr val="dk1"/>
                </a:solidFill>
                <a:latin typeface="Comfortaa"/>
                <a:ea typeface="Comfortaa"/>
                <a:cs typeface="Comfortaa"/>
                <a:sym typeface="Comfortaa"/>
              </a:rPr>
              <a:t>RE: Work experience opportunities in …. </a:t>
            </a:r>
            <a:endParaRPr sz="1700"/>
          </a:p>
          <a:p>
            <a:pPr marL="114300" lvl="0" indent="0" algn="l" rtl="0">
              <a:lnSpc>
                <a:spcPct val="90000"/>
              </a:lnSpc>
              <a:spcBef>
                <a:spcPts val="1400"/>
              </a:spcBef>
              <a:spcAft>
                <a:spcPts val="0"/>
              </a:spcAft>
              <a:buSzPts val="1800"/>
              <a:buNone/>
            </a:pPr>
            <a:r>
              <a:rPr lang="en-US" sz="1300" b="0" i="0" u="none" strike="noStrike">
                <a:solidFill>
                  <a:schemeClr val="dk1"/>
                </a:solidFill>
                <a:latin typeface="Comfortaa"/>
                <a:ea typeface="Comfortaa"/>
                <a:cs typeface="Comfortaa"/>
                <a:sym typeface="Comfortaa"/>
              </a:rPr>
              <a:t>I am writing to enquire about the possibility of any work experience opportunities that (company name) may have available during the summer vacation period. I am a first year  student studying_________ Please find enclosed a  copy of my CV which provides details of my experience to date. </a:t>
            </a:r>
            <a:endParaRPr sz="1300" b="0">
              <a:solidFill>
                <a:schemeClr val="dk1"/>
              </a:solidFill>
            </a:endParaRPr>
          </a:p>
          <a:p>
            <a:pPr marL="114300" lvl="0" indent="0" algn="l" rtl="0">
              <a:lnSpc>
                <a:spcPct val="90000"/>
              </a:lnSpc>
              <a:spcBef>
                <a:spcPts val="1400"/>
              </a:spcBef>
              <a:spcAft>
                <a:spcPts val="0"/>
              </a:spcAft>
              <a:buSzPts val="1800"/>
              <a:buNone/>
            </a:pPr>
            <a:r>
              <a:rPr lang="en-US" sz="1300" b="0" i="0" u="none" strike="noStrike">
                <a:solidFill>
                  <a:schemeClr val="dk1"/>
                </a:solidFill>
                <a:latin typeface="Comfortaa"/>
                <a:ea typeface="Comfortaa"/>
                <a:cs typeface="Comfortaa"/>
                <a:sym typeface="Comfortaa"/>
              </a:rPr>
              <a:t>(Paragraph about your relevant skills and experience you want to sell to the company and the type of experience  you’re looking for and how they would be beneficial to the organization) </a:t>
            </a:r>
            <a:endParaRPr sz="1300" b="0">
              <a:solidFill>
                <a:schemeClr val="dk1"/>
              </a:solidFill>
            </a:endParaRPr>
          </a:p>
          <a:p>
            <a:pPr marL="114300" lvl="0" indent="0" algn="l" rtl="0">
              <a:lnSpc>
                <a:spcPct val="90000"/>
              </a:lnSpc>
              <a:spcBef>
                <a:spcPts val="100"/>
              </a:spcBef>
              <a:spcAft>
                <a:spcPts val="0"/>
              </a:spcAft>
              <a:buSzPts val="1800"/>
              <a:buNone/>
            </a:pPr>
            <a:r>
              <a:rPr lang="en-US" sz="1300" b="0" i="0" u="none" strike="noStrike">
                <a:solidFill>
                  <a:schemeClr val="dk1"/>
                </a:solidFill>
                <a:latin typeface="Comfortaa"/>
                <a:ea typeface="Comfortaa"/>
                <a:cs typeface="Comfortaa"/>
                <a:sym typeface="Comfortaa"/>
              </a:rPr>
              <a:t>As you will see from my enclosed CV, I have had experience of working with _______.  During my studies, one of my units/ group projects  I was involved with was focused on (relate this to the type of experience you’re looking for) </a:t>
            </a:r>
            <a:endParaRPr sz="1300" b="0">
              <a:solidFill>
                <a:schemeClr val="dk1"/>
              </a:solidFill>
            </a:endParaRPr>
          </a:p>
          <a:p>
            <a:pPr marL="114300" lvl="0" indent="0" algn="l" rtl="0">
              <a:lnSpc>
                <a:spcPct val="90000"/>
              </a:lnSpc>
              <a:spcBef>
                <a:spcPts val="1400"/>
              </a:spcBef>
              <a:spcAft>
                <a:spcPts val="0"/>
              </a:spcAft>
              <a:buSzPts val="1800"/>
              <a:buNone/>
            </a:pPr>
            <a:r>
              <a:rPr lang="en-US" sz="1300" b="0" i="0" u="none" strike="noStrike">
                <a:solidFill>
                  <a:schemeClr val="dk1"/>
                </a:solidFill>
                <a:latin typeface="Comfortaa"/>
                <a:ea typeface="Comfortaa"/>
                <a:cs typeface="Comfortaa"/>
                <a:sym typeface="Comfortaa"/>
              </a:rPr>
              <a:t>(Paragraph about why you are interested in working for the organization) </a:t>
            </a:r>
            <a:endParaRPr sz="1300" b="0">
              <a:solidFill>
                <a:schemeClr val="dk1"/>
              </a:solidFill>
            </a:endParaRPr>
          </a:p>
          <a:p>
            <a:pPr marL="114300" lvl="0" indent="0" algn="l" rtl="0">
              <a:lnSpc>
                <a:spcPct val="90000"/>
              </a:lnSpc>
              <a:spcBef>
                <a:spcPts val="100"/>
              </a:spcBef>
              <a:spcAft>
                <a:spcPts val="0"/>
              </a:spcAft>
              <a:buSzPts val="1800"/>
              <a:buNone/>
            </a:pPr>
            <a:r>
              <a:rPr lang="en-US" sz="1300" b="0" i="0" u="none" strike="noStrike">
                <a:solidFill>
                  <a:schemeClr val="dk1"/>
                </a:solidFill>
                <a:latin typeface="Comfortaa"/>
                <a:ea typeface="Comfortaa"/>
                <a:cs typeface="Comfortaa"/>
                <a:sym typeface="Comfortaa"/>
              </a:rPr>
              <a:t>I have a particular interest in working in/ with__________ because ____________.; From my research I’ve learned that  you are currently working on________ </a:t>
            </a:r>
            <a:endParaRPr sz="1300" b="0">
              <a:solidFill>
                <a:schemeClr val="dk1"/>
              </a:solidFill>
            </a:endParaRPr>
          </a:p>
          <a:p>
            <a:pPr marL="114300" lvl="0" indent="0" algn="l" rtl="0">
              <a:lnSpc>
                <a:spcPct val="90000"/>
              </a:lnSpc>
              <a:spcBef>
                <a:spcPts val="1400"/>
              </a:spcBef>
              <a:spcAft>
                <a:spcPts val="0"/>
              </a:spcAft>
              <a:buSzPts val="1800"/>
              <a:buNone/>
            </a:pPr>
            <a:r>
              <a:rPr lang="en-US" sz="1300" b="0" i="0" u="none" strike="noStrike">
                <a:solidFill>
                  <a:schemeClr val="dk1"/>
                </a:solidFill>
                <a:latin typeface="Comfortaa"/>
                <a:ea typeface="Comfortaa"/>
                <a:cs typeface="Comfortaa"/>
                <a:sym typeface="Comfortaa"/>
              </a:rPr>
              <a:t>(Final paragraph, reiterate your interest and a brief summary of why you would be an asset. Also give a timeline  when you will follow up your enquiry and your work availability) </a:t>
            </a:r>
            <a:endParaRPr sz="1300" b="0">
              <a:solidFill>
                <a:schemeClr val="dk1"/>
              </a:solidFill>
            </a:endParaRPr>
          </a:p>
          <a:p>
            <a:pPr marL="114300" lvl="0" indent="0" algn="l" rtl="0">
              <a:lnSpc>
                <a:spcPct val="90000"/>
              </a:lnSpc>
              <a:spcBef>
                <a:spcPts val="0"/>
              </a:spcBef>
              <a:spcAft>
                <a:spcPts val="0"/>
              </a:spcAft>
              <a:buSzPts val="1800"/>
              <a:buNone/>
            </a:pPr>
            <a:r>
              <a:rPr lang="en-US" sz="1300" b="0" i="0" u="none" strike="noStrike">
                <a:solidFill>
                  <a:schemeClr val="dk1"/>
                </a:solidFill>
                <a:latin typeface="Comfortaa"/>
                <a:ea typeface="Comfortaa"/>
                <a:cs typeface="Comfortaa"/>
                <a:sym typeface="Comfortaa"/>
              </a:rPr>
              <a:t>I am confident that my skills and experience could be of value to you and would welcome the opportunity to discuss any  work experience roles that may be suitable. I will call your office within the next few weeks to see if we can arrange a  convenient date and time. I would be very happy to supply additional details that you may need and am available to  start work from______. </a:t>
            </a:r>
            <a:endParaRPr sz="1300" b="0">
              <a:solidFill>
                <a:schemeClr val="dk1"/>
              </a:solidFill>
            </a:endParaRPr>
          </a:p>
          <a:p>
            <a:pPr marL="114300" lvl="0" indent="0" algn="l" rtl="0">
              <a:lnSpc>
                <a:spcPct val="90000"/>
              </a:lnSpc>
              <a:spcBef>
                <a:spcPts val="1400"/>
              </a:spcBef>
              <a:spcAft>
                <a:spcPts val="0"/>
              </a:spcAft>
              <a:buSzPts val="1800"/>
              <a:buNone/>
            </a:pPr>
            <a:r>
              <a:rPr lang="en-US" sz="1300" b="0" i="0" u="none" strike="noStrike">
                <a:solidFill>
                  <a:schemeClr val="dk1"/>
                </a:solidFill>
                <a:latin typeface="Comfortaa"/>
                <a:ea typeface="Comfortaa"/>
                <a:cs typeface="Comfortaa"/>
                <a:sym typeface="Comfortaa"/>
              </a:rPr>
              <a:t>I look forward to hearing from you soon. </a:t>
            </a:r>
            <a:endParaRPr sz="1300" b="0">
              <a:solidFill>
                <a:schemeClr val="dk1"/>
              </a:solidFill>
            </a:endParaRPr>
          </a:p>
          <a:p>
            <a:pPr marL="114300" lvl="0" indent="0" algn="l" rtl="0">
              <a:lnSpc>
                <a:spcPct val="90000"/>
              </a:lnSpc>
              <a:spcBef>
                <a:spcPts val="1400"/>
              </a:spcBef>
              <a:spcAft>
                <a:spcPts val="0"/>
              </a:spcAft>
              <a:buSzPts val="1800"/>
              <a:buNone/>
            </a:pPr>
            <a:r>
              <a:rPr lang="en-US" sz="1300" b="0" i="0" u="none" strike="noStrike">
                <a:solidFill>
                  <a:schemeClr val="dk1"/>
                </a:solidFill>
                <a:latin typeface="Comfortaa"/>
                <a:ea typeface="Comfortaa"/>
                <a:cs typeface="Comfortaa"/>
                <a:sym typeface="Comfortaa"/>
              </a:rPr>
              <a:t>Yours sincerely </a:t>
            </a:r>
            <a:endParaRPr sz="1300" b="0">
              <a:solidFill>
                <a:schemeClr val="dk1"/>
              </a:solidFill>
            </a:endParaRPr>
          </a:p>
          <a:p>
            <a:pPr marL="114300" lvl="0" indent="0" algn="l" rtl="0">
              <a:lnSpc>
                <a:spcPct val="90000"/>
              </a:lnSpc>
              <a:spcBef>
                <a:spcPts val="0"/>
              </a:spcBef>
              <a:spcAft>
                <a:spcPts val="0"/>
              </a:spcAft>
              <a:buSzPts val="1800"/>
              <a:buNone/>
            </a:pPr>
            <a:r>
              <a:rPr lang="en-US" sz="1300" b="0" i="0" u="none" strike="noStrike">
                <a:solidFill>
                  <a:schemeClr val="dk1"/>
                </a:solidFill>
                <a:latin typeface="Comfortaa"/>
                <a:ea typeface="Comfortaa"/>
                <a:cs typeface="Comfortaa"/>
                <a:sym typeface="Comfortaa"/>
              </a:rPr>
              <a:t>Kim Jackson </a:t>
            </a:r>
            <a:br>
              <a:rPr lang="en-US" sz="1300">
                <a:solidFill>
                  <a:schemeClr val="dk1"/>
                </a:solidFill>
              </a:rPr>
            </a:br>
            <a:endParaRPr sz="1300">
              <a:solidFill>
                <a:schemeClr val="dk1"/>
              </a:solidFill>
            </a:endParaRPr>
          </a:p>
        </p:txBody>
      </p:sp>
      <p:sp>
        <p:nvSpPr>
          <p:cNvPr id="212" name="Google Shape;212;p27"/>
          <p:cNvSpPr txBox="1">
            <a:spLocks noGrp="1"/>
          </p:cNvSpPr>
          <p:nvPr>
            <p:ph type="title"/>
          </p:nvPr>
        </p:nvSpPr>
        <p:spPr>
          <a:xfrm>
            <a:off x="173575" y="399950"/>
            <a:ext cx="11180100" cy="9480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F3864"/>
              </a:buClr>
              <a:buSzPts val="4400"/>
              <a:buFont typeface="Calibri"/>
              <a:buNone/>
            </a:pPr>
            <a:r>
              <a:rPr lang="en-US"/>
              <a:t>Sample</a:t>
            </a:r>
            <a:endParaRPr/>
          </a:p>
        </p:txBody>
      </p:sp>
      <p:sp>
        <p:nvSpPr>
          <p:cNvPr id="213" name="Google Shape;213;p27"/>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r>
              <a:rPr lang="en-US"/>
              <a:t>|   </a:t>
            </a:r>
            <a:fld id="{00000000-1234-1234-1234-123412341234}" type="slidenum">
              <a:rPr lang="en-US"/>
              <a:t>19</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3"/>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F3864"/>
              </a:buClr>
              <a:buSzPts val="4400"/>
              <a:buFont typeface="Calibri"/>
              <a:buNone/>
            </a:pPr>
            <a:r>
              <a:rPr lang="en-US" sz="4400" b="0">
                <a:solidFill>
                  <a:schemeClr val="accent1"/>
                </a:solidFill>
              </a:rPr>
              <a:t>Key points about your CV</a:t>
            </a:r>
            <a:endParaRPr/>
          </a:p>
        </p:txBody>
      </p:sp>
      <p:sp>
        <p:nvSpPr>
          <p:cNvPr id="73" name="Google Shape;73;p3"/>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March 10, 2022</a:t>
            </a:r>
            <a:endParaRPr/>
          </a:p>
        </p:txBody>
      </p:sp>
      <p:sp>
        <p:nvSpPr>
          <p:cNvPr id="74" name="Google Shape;74;p3"/>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 kindly go to 'INSERT &gt; Header &amp; Footer' to change these options.</a:t>
            </a:r>
            <a:endParaRPr/>
          </a:p>
        </p:txBody>
      </p:sp>
      <p:sp>
        <p:nvSpPr>
          <p:cNvPr id="75" name="Google Shape;75;p3"/>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r>
              <a:rPr lang="en-US"/>
              <a:t>|   </a:t>
            </a:r>
            <a:fld id="{00000000-1234-1234-1234-123412341234}" type="slidenum">
              <a:rPr lang="en-US"/>
              <a:t>2</a:t>
            </a:fld>
            <a:endParaRPr/>
          </a:p>
        </p:txBody>
      </p:sp>
      <p:sp>
        <p:nvSpPr>
          <p:cNvPr id="76" name="Google Shape;76;p3"/>
          <p:cNvSpPr txBox="1">
            <a:spLocks noGrp="1"/>
          </p:cNvSpPr>
          <p:nvPr>
            <p:ph type="body" idx="1"/>
          </p:nvPr>
        </p:nvSpPr>
        <p:spPr>
          <a:xfrm>
            <a:off x="178205" y="1727383"/>
            <a:ext cx="11175595" cy="4492441"/>
          </a:xfrm>
          <a:prstGeom prst="rect">
            <a:avLst/>
          </a:prstGeom>
          <a:noFill/>
          <a:ln>
            <a:noFill/>
          </a:ln>
        </p:spPr>
        <p:txBody>
          <a:bodyPr spcFirstLastPara="1" wrap="square" lIns="91425" tIns="45700" rIns="91425" bIns="45700" anchor="t" anchorCtr="0">
            <a:noAutofit/>
          </a:bodyPr>
          <a:lstStyle/>
          <a:p>
            <a:pPr marL="457200" marR="0" lvl="0" indent="-374650" algn="l" rtl="0">
              <a:lnSpc>
                <a:spcPct val="150000"/>
              </a:lnSpc>
              <a:spcBef>
                <a:spcPts val="0"/>
              </a:spcBef>
              <a:spcAft>
                <a:spcPts val="0"/>
              </a:spcAft>
              <a:buClr>
                <a:srgbClr val="333333"/>
              </a:buClr>
              <a:buSzPts val="2300"/>
              <a:buFont typeface="Arial"/>
              <a:buChar char="●"/>
            </a:pPr>
            <a:r>
              <a:rPr lang="en-US" sz="1900" b="0" i="0" u="none" strike="noStrike" cap="none" dirty="0">
                <a:solidFill>
                  <a:srgbClr val="333333"/>
                </a:solidFill>
                <a:latin typeface="Calibri"/>
                <a:ea typeface="Calibri"/>
                <a:cs typeface="Calibri"/>
                <a:sym typeface="Calibri"/>
              </a:rPr>
              <a:t>Your CV document is a </a:t>
            </a:r>
            <a:r>
              <a:rPr lang="en-US" sz="1900" b="1" i="0" u="none" strike="noStrike" cap="none" dirty="0">
                <a:solidFill>
                  <a:srgbClr val="333333"/>
                </a:solidFill>
                <a:latin typeface="Calibri"/>
                <a:ea typeface="Calibri"/>
                <a:cs typeface="Calibri"/>
                <a:sym typeface="Calibri"/>
              </a:rPr>
              <a:t>marketing tool to get you noticed </a:t>
            </a:r>
            <a:r>
              <a:rPr lang="en-US" sz="1900" b="0" i="0" u="none" strike="noStrike" cap="none" dirty="0">
                <a:solidFill>
                  <a:srgbClr val="333333"/>
                </a:solidFill>
                <a:latin typeface="Calibri"/>
                <a:ea typeface="Calibri"/>
                <a:cs typeface="Calibri"/>
                <a:sym typeface="Calibri"/>
              </a:rPr>
              <a:t>and often the </a:t>
            </a:r>
            <a:r>
              <a:rPr lang="en-US" sz="1900" b="1" i="0" u="none" strike="noStrike" cap="none" dirty="0">
                <a:solidFill>
                  <a:srgbClr val="333333"/>
                </a:solidFill>
                <a:latin typeface="Calibri"/>
                <a:ea typeface="Calibri"/>
                <a:cs typeface="Calibri"/>
                <a:sym typeface="Calibri"/>
              </a:rPr>
              <a:t>first impression </a:t>
            </a:r>
            <a:r>
              <a:rPr lang="en-US" sz="1900" b="0" i="0" u="none" strike="noStrike" cap="none" dirty="0">
                <a:solidFill>
                  <a:srgbClr val="333333"/>
                </a:solidFill>
                <a:latin typeface="Calibri"/>
                <a:ea typeface="Calibri"/>
                <a:cs typeface="Calibri"/>
                <a:sym typeface="Calibri"/>
              </a:rPr>
              <a:t>an employer has about you.</a:t>
            </a:r>
            <a:endParaRPr sz="1700" dirty="0"/>
          </a:p>
          <a:p>
            <a:pPr marL="457200" marR="0" lvl="0" indent="-374650" algn="l" rtl="0">
              <a:lnSpc>
                <a:spcPct val="150000"/>
              </a:lnSpc>
              <a:spcBef>
                <a:spcPts val="0"/>
              </a:spcBef>
              <a:spcAft>
                <a:spcPts val="0"/>
              </a:spcAft>
              <a:buClr>
                <a:srgbClr val="333333"/>
              </a:buClr>
              <a:buSzPts val="2300"/>
              <a:buFont typeface="Arial"/>
              <a:buChar char="●"/>
            </a:pPr>
            <a:r>
              <a:rPr lang="en-US" sz="1900" b="0" i="0" u="none" strike="noStrike" cap="none" dirty="0">
                <a:solidFill>
                  <a:srgbClr val="333333"/>
                </a:solidFill>
                <a:latin typeface="Calibri"/>
                <a:ea typeface="Calibri"/>
                <a:cs typeface="Calibri"/>
                <a:sym typeface="Calibri"/>
              </a:rPr>
              <a:t>It needs to be </a:t>
            </a:r>
            <a:r>
              <a:rPr lang="en-US" sz="1900" b="1" i="0" u="none" strike="noStrike" cap="none" dirty="0">
                <a:solidFill>
                  <a:srgbClr val="333333"/>
                </a:solidFill>
                <a:latin typeface="Calibri"/>
                <a:ea typeface="Calibri"/>
                <a:cs typeface="Calibri"/>
                <a:sym typeface="Calibri"/>
              </a:rPr>
              <a:t>tailored to a specific position or company </a:t>
            </a:r>
            <a:r>
              <a:rPr lang="en-US" sz="1900" b="0" i="0" u="none" strike="noStrike" cap="none" dirty="0">
                <a:solidFill>
                  <a:srgbClr val="333333"/>
                </a:solidFill>
                <a:latin typeface="Calibri"/>
                <a:ea typeface="Calibri"/>
                <a:cs typeface="Calibri"/>
                <a:sym typeface="Calibri"/>
              </a:rPr>
              <a:t>- which sector or role is your CV targeted to? </a:t>
            </a:r>
            <a:endParaRPr sz="1700" dirty="0"/>
          </a:p>
          <a:p>
            <a:pPr marL="457200" marR="0" lvl="0" indent="-374650" algn="l" rtl="0">
              <a:lnSpc>
                <a:spcPct val="150000"/>
              </a:lnSpc>
              <a:spcBef>
                <a:spcPts val="0"/>
              </a:spcBef>
              <a:spcAft>
                <a:spcPts val="0"/>
              </a:spcAft>
              <a:buClr>
                <a:srgbClr val="333333"/>
              </a:buClr>
              <a:buSzPts val="2300"/>
              <a:buFont typeface="Arial"/>
              <a:buChar char="●"/>
            </a:pPr>
            <a:r>
              <a:rPr lang="en-US" sz="1900" b="0" i="0" u="none" strike="noStrike" cap="none" dirty="0">
                <a:solidFill>
                  <a:srgbClr val="333333"/>
                </a:solidFill>
                <a:latin typeface="Calibri"/>
                <a:ea typeface="Calibri"/>
                <a:cs typeface="Calibri"/>
                <a:sym typeface="Calibri"/>
              </a:rPr>
              <a:t>Your CV document should </a:t>
            </a:r>
            <a:r>
              <a:rPr lang="en-US" sz="1900" b="1" i="0" u="none" strike="noStrike" cap="none" dirty="0">
                <a:solidFill>
                  <a:srgbClr val="333333"/>
                </a:solidFill>
                <a:latin typeface="Calibri"/>
                <a:ea typeface="Calibri"/>
                <a:cs typeface="Calibri"/>
                <a:sym typeface="Calibri"/>
              </a:rPr>
              <a:t>be backed up by research and evidence </a:t>
            </a:r>
            <a:r>
              <a:rPr lang="en-US" sz="1900" b="0" i="0" u="none" strike="noStrike" cap="none" dirty="0">
                <a:solidFill>
                  <a:srgbClr val="333333"/>
                </a:solidFill>
                <a:latin typeface="Calibri"/>
                <a:ea typeface="Calibri"/>
                <a:cs typeface="Calibri"/>
                <a:sym typeface="Calibri"/>
              </a:rPr>
              <a:t>of your knowledge of the organization and the position</a:t>
            </a:r>
            <a:endParaRPr sz="1700" dirty="0"/>
          </a:p>
          <a:p>
            <a:pPr marL="457200" marR="0" lvl="0" indent="-374650" algn="l" rtl="0">
              <a:lnSpc>
                <a:spcPct val="150000"/>
              </a:lnSpc>
              <a:spcBef>
                <a:spcPts val="0"/>
              </a:spcBef>
              <a:spcAft>
                <a:spcPts val="0"/>
              </a:spcAft>
              <a:buClr>
                <a:srgbClr val="333333"/>
              </a:buClr>
              <a:buSzPts val="2300"/>
              <a:buFont typeface="Arial"/>
              <a:buChar char="●"/>
            </a:pPr>
            <a:r>
              <a:rPr lang="en-US" sz="1900" b="0" i="0" u="none" strike="noStrike" cap="none" dirty="0">
                <a:solidFill>
                  <a:srgbClr val="333333"/>
                </a:solidFill>
                <a:latin typeface="Calibri"/>
                <a:ea typeface="Calibri"/>
                <a:cs typeface="Calibri"/>
                <a:sym typeface="Calibri"/>
              </a:rPr>
              <a:t>Employers are looking </a:t>
            </a:r>
            <a:r>
              <a:rPr lang="en-US" sz="1900" b="1" i="0" u="none" strike="noStrike" cap="none" dirty="0">
                <a:solidFill>
                  <a:srgbClr val="333333"/>
                </a:solidFill>
                <a:latin typeface="Calibri"/>
                <a:ea typeface="Calibri"/>
                <a:cs typeface="Calibri"/>
                <a:sym typeface="Calibri"/>
              </a:rPr>
              <a:t>skills and achievements </a:t>
            </a:r>
            <a:r>
              <a:rPr lang="en-US" sz="1900" b="0" i="0" u="none" strike="noStrike" cap="none" dirty="0">
                <a:solidFill>
                  <a:srgbClr val="333333"/>
                </a:solidFill>
                <a:latin typeface="Calibri"/>
                <a:ea typeface="Calibri"/>
                <a:cs typeface="Calibri"/>
                <a:sym typeface="Calibri"/>
              </a:rPr>
              <a:t>you have supported with </a:t>
            </a:r>
            <a:r>
              <a:rPr lang="en-US" sz="1900" b="1" i="0" u="none" strike="noStrike" cap="none" dirty="0">
                <a:solidFill>
                  <a:srgbClr val="333333"/>
                </a:solidFill>
                <a:latin typeface="Calibri"/>
                <a:ea typeface="Calibri"/>
                <a:cs typeface="Calibri"/>
                <a:sym typeface="Calibri"/>
              </a:rPr>
              <a:t>examples from your studies, work and extra-curricular experience</a:t>
            </a:r>
            <a:endParaRPr sz="1700" b="1" dirty="0"/>
          </a:p>
          <a:p>
            <a:pPr marL="457200" marR="0" lvl="0" indent="-374650" algn="l" rtl="0">
              <a:lnSpc>
                <a:spcPct val="150000"/>
              </a:lnSpc>
              <a:spcBef>
                <a:spcPts val="0"/>
              </a:spcBef>
              <a:spcAft>
                <a:spcPts val="0"/>
              </a:spcAft>
              <a:buClr>
                <a:srgbClr val="333333"/>
              </a:buClr>
              <a:buSzPts val="2300"/>
              <a:buFont typeface="Arial"/>
              <a:buChar char="●"/>
            </a:pPr>
            <a:r>
              <a:rPr lang="en-US" sz="1900" b="0" i="0" u="none" strike="noStrike" cap="none" dirty="0">
                <a:solidFill>
                  <a:srgbClr val="333333"/>
                </a:solidFill>
                <a:latin typeface="Calibri"/>
                <a:ea typeface="Calibri"/>
                <a:cs typeface="Calibri"/>
                <a:sym typeface="Calibri"/>
              </a:rPr>
              <a:t>Your CV is a  working document that requires </a:t>
            </a:r>
            <a:r>
              <a:rPr lang="en-US" sz="1900" b="1" i="0" u="none" strike="noStrike" cap="none" dirty="0">
                <a:solidFill>
                  <a:srgbClr val="333333"/>
                </a:solidFill>
                <a:latin typeface="Calibri"/>
                <a:ea typeface="Calibri"/>
                <a:cs typeface="Calibri"/>
                <a:sym typeface="Calibri"/>
              </a:rPr>
              <a:t>investing time, self-analysis and sector research </a:t>
            </a:r>
            <a:r>
              <a:rPr lang="en-US" sz="1900" b="0" i="0" u="none" strike="noStrike" cap="none" dirty="0">
                <a:solidFill>
                  <a:srgbClr val="333333"/>
                </a:solidFill>
                <a:latin typeface="Calibri"/>
                <a:ea typeface="Calibri"/>
                <a:cs typeface="Calibri"/>
                <a:sym typeface="Calibri"/>
              </a:rPr>
              <a:t>to keep it </a:t>
            </a:r>
            <a:r>
              <a:rPr lang="en-US" sz="1900" b="1" i="0" u="none" strike="noStrike" cap="none" dirty="0">
                <a:solidFill>
                  <a:srgbClr val="333333"/>
                </a:solidFill>
                <a:latin typeface="Calibri"/>
                <a:ea typeface="Calibri"/>
                <a:cs typeface="Calibri"/>
                <a:sym typeface="Calibri"/>
              </a:rPr>
              <a:t>relevant and up to date</a:t>
            </a:r>
            <a:endParaRPr sz="1700" b="1" dirty="0"/>
          </a:p>
          <a:p>
            <a:pPr marL="457200" lvl="0" indent="-228600" algn="just" rtl="0">
              <a:lnSpc>
                <a:spcPct val="90000"/>
              </a:lnSpc>
              <a:spcBef>
                <a:spcPts val="1000"/>
              </a:spcBef>
              <a:spcAft>
                <a:spcPts val="0"/>
              </a:spcAft>
              <a:buClr>
                <a:schemeClr val="dk1"/>
              </a:buClr>
              <a:buSzPts val="1800"/>
              <a:buNone/>
            </a:pPr>
            <a:endParaRPr sz="17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8"/>
          <p:cNvSpPr txBox="1">
            <a:spLocks noGrp="1"/>
          </p:cNvSpPr>
          <p:nvPr>
            <p:ph type="body" idx="1"/>
          </p:nvPr>
        </p:nvSpPr>
        <p:spPr>
          <a:xfrm>
            <a:off x="178205" y="1727383"/>
            <a:ext cx="11175595" cy="4492441"/>
          </a:xfrm>
          <a:prstGeom prst="rect">
            <a:avLst/>
          </a:prstGeom>
          <a:noFill/>
          <a:ln>
            <a:noFill/>
          </a:ln>
        </p:spPr>
        <p:txBody>
          <a:bodyPr spcFirstLastPara="1" wrap="square" lIns="91425" tIns="45700" rIns="91425" bIns="45700" anchor="t" anchorCtr="0">
            <a:normAutofit/>
          </a:bodyPr>
          <a:lstStyle/>
          <a:p>
            <a:pPr marL="457200" lvl="0" indent="-342900" algn="just" rtl="0">
              <a:lnSpc>
                <a:spcPct val="90000"/>
              </a:lnSpc>
              <a:spcBef>
                <a:spcPts val="0"/>
              </a:spcBef>
              <a:spcAft>
                <a:spcPts val="0"/>
              </a:spcAft>
              <a:buSzPts val="1800"/>
              <a:buFont typeface="Arial"/>
              <a:buChar char="•"/>
            </a:pPr>
            <a:r>
              <a:rPr lang="en-US" sz="3200" b="0" i="0" u="none" strike="noStrike">
                <a:solidFill>
                  <a:srgbClr val="4285F4"/>
                </a:solidFill>
                <a:latin typeface="Comfortaa"/>
                <a:ea typeface="Comfortaa"/>
                <a:cs typeface="Comfortaa"/>
                <a:sym typeface="Comfortaa"/>
              </a:rPr>
              <a:t>MS-Word</a:t>
            </a:r>
            <a:endParaRPr/>
          </a:p>
          <a:p>
            <a:pPr marL="457200" lvl="0" indent="-342900" algn="just" rtl="0">
              <a:lnSpc>
                <a:spcPct val="90000"/>
              </a:lnSpc>
              <a:spcBef>
                <a:spcPts val="0"/>
              </a:spcBef>
              <a:spcAft>
                <a:spcPts val="0"/>
              </a:spcAft>
              <a:buSzPts val="1800"/>
              <a:buFont typeface="Arial"/>
              <a:buChar char="•"/>
            </a:pPr>
            <a:r>
              <a:rPr lang="en-US" sz="3200" b="0" i="0" u="none" strike="noStrike">
                <a:solidFill>
                  <a:srgbClr val="4285F4"/>
                </a:solidFill>
                <a:latin typeface="Comfortaa"/>
                <a:ea typeface="Comfortaa"/>
                <a:cs typeface="Comfortaa"/>
                <a:sym typeface="Comfortaa"/>
              </a:rPr>
              <a:t>Online builder </a:t>
            </a:r>
            <a:endParaRPr/>
          </a:p>
          <a:p>
            <a:pPr marL="742950" lvl="1" indent="-285750" algn="l" rtl="0">
              <a:lnSpc>
                <a:spcPct val="90000"/>
              </a:lnSpc>
              <a:spcBef>
                <a:spcPts val="0"/>
              </a:spcBef>
              <a:spcAft>
                <a:spcPts val="0"/>
              </a:spcAft>
              <a:buSzPts val="1800"/>
              <a:buFont typeface="Arial"/>
              <a:buChar char="•"/>
            </a:pPr>
            <a:r>
              <a:rPr lang="en-US" sz="3200" b="0" i="1" u="sng" strike="noStrike">
                <a:solidFill>
                  <a:srgbClr val="4285F4"/>
                </a:solidFill>
                <a:latin typeface="Comfortaa"/>
                <a:ea typeface="Comfortaa"/>
                <a:cs typeface="Comfortaa"/>
                <a:sym typeface="Comfortaa"/>
                <a:hlinkClick r:id="rId3">
                  <a:extLst>
                    <a:ext uri="{A12FA001-AC4F-418D-AE19-62706E023703}">
                      <ahyp:hlinkClr xmlns:ahyp="http://schemas.microsoft.com/office/drawing/2018/hyperlinkcolor" val="tx"/>
                    </a:ext>
                  </a:extLst>
                </a:hlinkClick>
              </a:rPr>
              <a:t>https://www.resume.com/</a:t>
            </a:r>
            <a:endParaRPr sz="3200" b="0" i="1" u="none" strike="noStrike">
              <a:solidFill>
                <a:srgbClr val="4285F4"/>
              </a:solidFill>
              <a:latin typeface="Comfortaa"/>
              <a:ea typeface="Comfortaa"/>
              <a:cs typeface="Comfortaa"/>
              <a:sym typeface="Comfortaa"/>
            </a:endParaRPr>
          </a:p>
          <a:p>
            <a:pPr marL="742950" lvl="1" indent="-285750" algn="l" rtl="0">
              <a:lnSpc>
                <a:spcPct val="90000"/>
              </a:lnSpc>
              <a:spcBef>
                <a:spcPts val="0"/>
              </a:spcBef>
              <a:spcAft>
                <a:spcPts val="0"/>
              </a:spcAft>
              <a:buSzPts val="1800"/>
              <a:buFont typeface="Arial"/>
              <a:buChar char="•"/>
            </a:pPr>
            <a:r>
              <a:rPr lang="en-US" sz="3200" b="0" i="1" u="sng" strike="noStrike">
                <a:solidFill>
                  <a:srgbClr val="4285F4"/>
                </a:solidFill>
                <a:latin typeface="Comfortaa"/>
                <a:ea typeface="Comfortaa"/>
                <a:cs typeface="Comfortaa"/>
                <a:sym typeface="Comfortaa"/>
                <a:hlinkClick r:id="rId4">
                  <a:extLst>
                    <a:ext uri="{A12FA001-AC4F-418D-AE19-62706E023703}">
                      <ahyp:hlinkClr xmlns:ahyp="http://schemas.microsoft.com/office/drawing/2018/hyperlinkcolor" val="tx"/>
                    </a:ext>
                  </a:extLst>
                </a:hlinkClick>
              </a:rPr>
              <a:t>https://www.canva.com/</a:t>
            </a:r>
            <a:endParaRPr sz="3200" b="0" i="1" u="none" strike="noStrike">
              <a:solidFill>
                <a:srgbClr val="4285F4"/>
              </a:solidFill>
              <a:latin typeface="Comfortaa"/>
              <a:ea typeface="Comfortaa"/>
              <a:cs typeface="Comfortaa"/>
              <a:sym typeface="Comfortaa"/>
            </a:endParaRPr>
          </a:p>
          <a:p>
            <a:pPr marL="742950" lvl="1" indent="-285750" algn="l" rtl="0">
              <a:lnSpc>
                <a:spcPct val="90000"/>
              </a:lnSpc>
              <a:spcBef>
                <a:spcPts val="0"/>
              </a:spcBef>
              <a:spcAft>
                <a:spcPts val="0"/>
              </a:spcAft>
              <a:buSzPts val="1800"/>
              <a:buFont typeface="Arial"/>
              <a:buChar char="•"/>
            </a:pPr>
            <a:r>
              <a:rPr lang="en-US" sz="3200" b="0" i="1" u="sng" strike="noStrike">
                <a:solidFill>
                  <a:srgbClr val="4285F4"/>
                </a:solidFill>
                <a:latin typeface="Comfortaa"/>
                <a:ea typeface="Comfortaa"/>
                <a:cs typeface="Comfortaa"/>
                <a:sym typeface="Comfortaa"/>
                <a:hlinkClick r:id="rId5">
                  <a:extLst>
                    <a:ext uri="{A12FA001-AC4F-418D-AE19-62706E023703}">
                      <ahyp:hlinkClr xmlns:ahyp="http://schemas.microsoft.com/office/drawing/2018/hyperlinkcolor" val="tx"/>
                    </a:ext>
                  </a:extLst>
                </a:hlinkClick>
              </a:rPr>
              <a:t>https://cvmkr.com/</a:t>
            </a:r>
            <a:endParaRPr sz="3200" b="0" i="1" u="none" strike="noStrike">
              <a:solidFill>
                <a:srgbClr val="4285F4"/>
              </a:solidFill>
              <a:latin typeface="Comfortaa"/>
              <a:ea typeface="Comfortaa"/>
              <a:cs typeface="Comfortaa"/>
              <a:sym typeface="Comfortaa"/>
            </a:endParaRPr>
          </a:p>
          <a:p>
            <a:pPr marL="457200" lvl="0" indent="-228600" algn="just" rtl="0">
              <a:lnSpc>
                <a:spcPct val="90000"/>
              </a:lnSpc>
              <a:spcBef>
                <a:spcPts val="1000"/>
              </a:spcBef>
              <a:spcAft>
                <a:spcPts val="0"/>
              </a:spcAft>
              <a:buClr>
                <a:schemeClr val="dk1"/>
              </a:buClr>
              <a:buSzPts val="1800"/>
              <a:buNone/>
            </a:pPr>
            <a:endParaRPr/>
          </a:p>
        </p:txBody>
      </p:sp>
      <p:sp>
        <p:nvSpPr>
          <p:cNvPr id="219" name="Google Shape;219;p28"/>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4400"/>
              <a:buNone/>
            </a:pPr>
            <a:r>
              <a:rPr lang="en-US" b="1" i="0" u="none" strike="noStrike">
                <a:solidFill>
                  <a:schemeClr val="dk2"/>
                </a:solidFill>
                <a:latin typeface="Comfortaa"/>
                <a:ea typeface="Comfortaa"/>
                <a:cs typeface="Comfortaa"/>
                <a:sym typeface="Comfortaa"/>
              </a:rPr>
              <a:t>Resume &amp; Cover letter writing </a:t>
            </a:r>
            <a:endParaRPr>
              <a:solidFill>
                <a:schemeClr val="dk2"/>
              </a:solidFill>
            </a:endParaRPr>
          </a:p>
        </p:txBody>
      </p:sp>
      <p:sp>
        <p:nvSpPr>
          <p:cNvPr id="220" name="Google Shape;220;p28"/>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r>
              <a:rPr lang="en-US"/>
              <a:t>|   </a:t>
            </a:r>
            <a:fld id="{00000000-1234-1234-1234-123412341234}" type="slidenum">
              <a:rPr lang="en-US"/>
              <a:t>20</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9"/>
          <p:cNvSpPr txBox="1">
            <a:spLocks noGrp="1"/>
          </p:cNvSpPr>
          <p:nvPr>
            <p:ph type="body" idx="1"/>
          </p:nvPr>
        </p:nvSpPr>
        <p:spPr>
          <a:xfrm>
            <a:off x="178205" y="1727383"/>
            <a:ext cx="11175595" cy="4492441"/>
          </a:xfrm>
          <a:prstGeom prst="rect">
            <a:avLst/>
          </a:prstGeom>
          <a:noFill/>
          <a:ln>
            <a:noFill/>
          </a:ln>
        </p:spPr>
        <p:txBody>
          <a:bodyPr spcFirstLastPara="1" wrap="square" lIns="91425" tIns="45700" rIns="91425" bIns="45700" anchor="t" anchorCtr="0">
            <a:normAutofit/>
          </a:bodyPr>
          <a:lstStyle/>
          <a:p>
            <a:pPr marL="457200" lvl="0" indent="-342900" algn="just" rtl="0">
              <a:lnSpc>
                <a:spcPct val="90000"/>
              </a:lnSpc>
              <a:spcBef>
                <a:spcPts val="1000"/>
              </a:spcBef>
              <a:spcAft>
                <a:spcPts val="0"/>
              </a:spcAft>
              <a:buClr>
                <a:schemeClr val="dk1"/>
              </a:buClr>
              <a:buSzPts val="1800"/>
              <a:buChar char="•"/>
            </a:pPr>
            <a:r>
              <a:rPr lang="en-US"/>
              <a:t>Create a CV with the cover letter For your dream job</a:t>
            </a:r>
            <a:endParaRPr/>
          </a:p>
        </p:txBody>
      </p:sp>
      <p:sp>
        <p:nvSpPr>
          <p:cNvPr id="226" name="Google Shape;226;p29"/>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F3864"/>
              </a:buClr>
              <a:buSzPts val="4400"/>
              <a:buFont typeface="Calibri"/>
              <a:buNone/>
            </a:pPr>
            <a:r>
              <a:rPr lang="en-US"/>
              <a:t>Task	</a:t>
            </a:r>
            <a:endParaRPr/>
          </a:p>
        </p:txBody>
      </p:sp>
      <p:sp>
        <p:nvSpPr>
          <p:cNvPr id="227" name="Google Shape;227;p29"/>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r>
              <a:rPr lang="en-US"/>
              <a:t>|   </a:t>
            </a:r>
            <a:fld id="{00000000-1234-1234-1234-123412341234}" type="slidenum">
              <a:rPr lang="en-US"/>
              <a:t>21</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2"/>
          <p:cNvSpPr txBox="1">
            <a:spLocks noGrp="1"/>
          </p:cNvSpPr>
          <p:nvPr>
            <p:ph type="title"/>
          </p:nvPr>
        </p:nvSpPr>
        <p:spPr>
          <a:xfrm>
            <a:off x="349325" y="312600"/>
            <a:ext cx="10515600" cy="1325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4"/>
              </a:buClr>
              <a:buSzPts val="3200"/>
              <a:buFont typeface="Arial"/>
              <a:buNone/>
            </a:pPr>
            <a:r>
              <a:rPr lang="en-US" sz="3200">
                <a:solidFill>
                  <a:schemeClr val="accent1"/>
                </a:solidFill>
              </a:rPr>
              <a:t>What’s in and what’s out?</a:t>
            </a:r>
            <a:endParaRPr>
              <a:solidFill>
                <a:schemeClr val="accent1"/>
              </a:solidFill>
            </a:endParaRPr>
          </a:p>
        </p:txBody>
      </p:sp>
      <p:graphicFrame>
        <p:nvGraphicFramePr>
          <p:cNvPr id="82" name="Google Shape;82;p12"/>
          <p:cNvGraphicFramePr/>
          <p:nvPr/>
        </p:nvGraphicFramePr>
        <p:xfrm>
          <a:off x="349321" y="1813389"/>
          <a:ext cx="11507025" cy="3963440"/>
        </p:xfrm>
        <a:graphic>
          <a:graphicData uri="http://schemas.openxmlformats.org/drawingml/2006/table">
            <a:tbl>
              <a:tblPr>
                <a:noFill/>
                <a:tableStyleId>{E17DAF7B-9E2C-4989-A460-898A9AD7C9C8}</a:tableStyleId>
              </a:tblPr>
              <a:tblGrid>
                <a:gridCol w="3835675">
                  <a:extLst>
                    <a:ext uri="{9D8B030D-6E8A-4147-A177-3AD203B41FA5}">
                      <a16:colId xmlns:a16="http://schemas.microsoft.com/office/drawing/2014/main" val="20000"/>
                    </a:ext>
                  </a:extLst>
                </a:gridCol>
                <a:gridCol w="3835675">
                  <a:extLst>
                    <a:ext uri="{9D8B030D-6E8A-4147-A177-3AD203B41FA5}">
                      <a16:colId xmlns:a16="http://schemas.microsoft.com/office/drawing/2014/main" val="20001"/>
                    </a:ext>
                  </a:extLst>
                </a:gridCol>
                <a:gridCol w="3835675">
                  <a:extLst>
                    <a:ext uri="{9D8B030D-6E8A-4147-A177-3AD203B41FA5}">
                      <a16:colId xmlns:a16="http://schemas.microsoft.com/office/drawing/2014/main" val="20002"/>
                    </a:ext>
                  </a:extLst>
                </a:gridCol>
              </a:tblGrid>
              <a:tr h="609875">
                <a:tc>
                  <a:txBody>
                    <a:bodyPr/>
                    <a:lstStyle/>
                    <a:p>
                      <a:pPr marL="457200" marR="0" lvl="0" indent="-355600" algn="l" rtl="0">
                        <a:lnSpc>
                          <a:spcPct val="90000"/>
                        </a:lnSpc>
                        <a:spcBef>
                          <a:spcPts val="0"/>
                        </a:spcBef>
                        <a:spcAft>
                          <a:spcPts val="0"/>
                        </a:spcAft>
                        <a:buClr>
                          <a:schemeClr val="dk1"/>
                        </a:buClr>
                        <a:buSzPts val="2000"/>
                        <a:buFont typeface="Arial"/>
                        <a:buChar char="●"/>
                      </a:pPr>
                      <a:r>
                        <a:rPr lang="en-US" sz="2000" u="none" strike="noStrike" cap="none">
                          <a:solidFill>
                            <a:schemeClr val="dk1"/>
                          </a:solidFill>
                        </a:rPr>
                        <a:t>More than two pages in length</a:t>
                      </a:r>
                      <a:endParaRPr sz="1400" u="none" strike="noStrike" cap="none"/>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457200" marR="0" lvl="0" indent="-355600" algn="l" rtl="0">
                        <a:lnSpc>
                          <a:spcPct val="90000"/>
                        </a:lnSpc>
                        <a:spcBef>
                          <a:spcPts val="0"/>
                        </a:spcBef>
                        <a:spcAft>
                          <a:spcPts val="0"/>
                        </a:spcAft>
                        <a:buClr>
                          <a:srgbClr val="000000"/>
                        </a:buClr>
                        <a:buSzPts val="2000"/>
                        <a:buFont typeface="Arial"/>
                        <a:buChar char="●"/>
                      </a:pPr>
                      <a:r>
                        <a:rPr lang="en-US" sz="2000" u="none" strike="noStrike" cap="none"/>
                        <a:t>Achievements</a:t>
                      </a:r>
                      <a:endParaRPr sz="2000" u="none" strike="noStrike" cap="none"/>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457200" marR="0" lvl="0" indent="-355600" algn="l" rtl="0">
                        <a:lnSpc>
                          <a:spcPct val="100000"/>
                        </a:lnSpc>
                        <a:spcBef>
                          <a:spcPts val="0"/>
                        </a:spcBef>
                        <a:spcAft>
                          <a:spcPts val="0"/>
                        </a:spcAft>
                        <a:buClr>
                          <a:srgbClr val="000000"/>
                        </a:buClr>
                        <a:buSzPts val="2000"/>
                        <a:buFont typeface="Arial"/>
                        <a:buChar char="●"/>
                      </a:pPr>
                      <a:r>
                        <a:rPr lang="en-US" sz="2000" u="none" strike="noStrike" cap="none"/>
                        <a:t>Photo</a:t>
                      </a:r>
                      <a:endParaRPr sz="2000" u="none" strike="noStrike" cap="none"/>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609875">
                <a:tc>
                  <a:txBody>
                    <a:bodyPr/>
                    <a:lstStyle/>
                    <a:p>
                      <a:pPr marL="457200" marR="0" lvl="0" indent="-355600" algn="l" rtl="0">
                        <a:lnSpc>
                          <a:spcPct val="90000"/>
                        </a:lnSpc>
                        <a:spcBef>
                          <a:spcPts val="0"/>
                        </a:spcBef>
                        <a:spcAft>
                          <a:spcPts val="0"/>
                        </a:spcAft>
                        <a:buClr>
                          <a:schemeClr val="dk1"/>
                        </a:buClr>
                        <a:buSzPts val="2000"/>
                        <a:buFont typeface="Arial"/>
                        <a:buChar char="●"/>
                      </a:pPr>
                      <a:r>
                        <a:rPr lang="en-US" sz="2000" u="none" strike="noStrike" cap="none">
                          <a:solidFill>
                            <a:schemeClr val="dk1"/>
                          </a:solidFill>
                        </a:rPr>
                        <a:t>Date of birth</a:t>
                      </a:r>
                      <a:endParaRPr sz="1400" u="none" strike="noStrike" cap="none"/>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457200" marR="0" lvl="0" indent="-355600" algn="l" rtl="0">
                        <a:lnSpc>
                          <a:spcPct val="100000"/>
                        </a:lnSpc>
                        <a:spcBef>
                          <a:spcPts val="0"/>
                        </a:spcBef>
                        <a:spcAft>
                          <a:spcPts val="0"/>
                        </a:spcAft>
                        <a:buClr>
                          <a:srgbClr val="000000"/>
                        </a:buClr>
                        <a:buSzPts val="2000"/>
                        <a:buFont typeface="Arial"/>
                        <a:buChar char="●"/>
                      </a:pPr>
                      <a:r>
                        <a:rPr lang="en-US" sz="2000" u="none" strike="noStrike" cap="none"/>
                        <a:t>Transferable skills</a:t>
                      </a:r>
                      <a:endParaRPr sz="2000" u="none" strike="noStrike" cap="none"/>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457200" marR="0" lvl="0" indent="-355600" algn="l" rtl="0">
                        <a:lnSpc>
                          <a:spcPct val="100000"/>
                        </a:lnSpc>
                        <a:spcBef>
                          <a:spcPts val="0"/>
                        </a:spcBef>
                        <a:spcAft>
                          <a:spcPts val="0"/>
                        </a:spcAft>
                        <a:buClr>
                          <a:srgbClr val="000000"/>
                        </a:buClr>
                        <a:buSzPts val="2000"/>
                        <a:buFont typeface="Arial"/>
                        <a:buChar char="●"/>
                      </a:pPr>
                      <a:r>
                        <a:rPr lang="en-US" sz="2000" u="none" strike="noStrike" cap="none"/>
                        <a:t>Gender</a:t>
                      </a:r>
                      <a:endParaRPr sz="2000" u="none" strike="noStrike" cap="none"/>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609875">
                <a:tc>
                  <a:txBody>
                    <a:bodyPr/>
                    <a:lstStyle/>
                    <a:p>
                      <a:pPr marL="457200" marR="0" lvl="0" indent="-355600" algn="l" rtl="0">
                        <a:lnSpc>
                          <a:spcPct val="90000"/>
                        </a:lnSpc>
                        <a:spcBef>
                          <a:spcPts val="0"/>
                        </a:spcBef>
                        <a:spcAft>
                          <a:spcPts val="0"/>
                        </a:spcAft>
                        <a:buClr>
                          <a:schemeClr val="dk1"/>
                        </a:buClr>
                        <a:buSzPts val="2000"/>
                        <a:buFont typeface="Arial"/>
                        <a:buChar char="●"/>
                      </a:pPr>
                      <a:r>
                        <a:rPr lang="en-US" sz="2000" u="none" strike="noStrike" cap="none">
                          <a:solidFill>
                            <a:schemeClr val="dk1"/>
                          </a:solidFill>
                        </a:rPr>
                        <a:t>Technical skills</a:t>
                      </a:r>
                      <a:endParaRPr sz="1400" u="none" strike="noStrike" cap="none"/>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457200" marR="0" lvl="0" indent="-355600" algn="l" rtl="0">
                        <a:lnSpc>
                          <a:spcPct val="100000"/>
                        </a:lnSpc>
                        <a:spcBef>
                          <a:spcPts val="0"/>
                        </a:spcBef>
                        <a:spcAft>
                          <a:spcPts val="0"/>
                        </a:spcAft>
                        <a:buClr>
                          <a:srgbClr val="000000"/>
                        </a:buClr>
                        <a:buSzPts val="2000"/>
                        <a:buFont typeface="Arial"/>
                        <a:buChar char="●"/>
                      </a:pPr>
                      <a:r>
                        <a:rPr lang="en-US" sz="2000" u="none" strike="noStrike" cap="none"/>
                        <a:t>Personal profile</a:t>
                      </a:r>
                      <a:endParaRPr sz="2000" u="none" strike="noStrike" cap="none"/>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457200" marR="0" lvl="0" indent="-355600" algn="l" rtl="0">
                        <a:lnSpc>
                          <a:spcPct val="100000"/>
                        </a:lnSpc>
                        <a:spcBef>
                          <a:spcPts val="0"/>
                        </a:spcBef>
                        <a:spcAft>
                          <a:spcPts val="0"/>
                        </a:spcAft>
                        <a:buClr>
                          <a:srgbClr val="000000"/>
                        </a:buClr>
                        <a:buSzPts val="2000"/>
                        <a:buFont typeface="Arial"/>
                        <a:buChar char="●"/>
                      </a:pPr>
                      <a:r>
                        <a:rPr lang="en-US" sz="2000" u="none" strike="noStrike" cap="none"/>
                        <a:t>Multiple phone numbers</a:t>
                      </a:r>
                      <a:endParaRPr sz="2000" u="none" strike="noStrike" cap="none"/>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609875">
                <a:tc>
                  <a:txBody>
                    <a:bodyPr/>
                    <a:lstStyle/>
                    <a:p>
                      <a:pPr marL="457200" marR="0" lvl="0" indent="-355600" algn="l" rtl="0">
                        <a:lnSpc>
                          <a:spcPct val="90000"/>
                        </a:lnSpc>
                        <a:spcBef>
                          <a:spcPts val="0"/>
                        </a:spcBef>
                        <a:spcAft>
                          <a:spcPts val="0"/>
                        </a:spcAft>
                        <a:buClr>
                          <a:schemeClr val="dk1"/>
                        </a:buClr>
                        <a:buSzPts val="2000"/>
                        <a:buFont typeface="Arial"/>
                        <a:buChar char="●"/>
                      </a:pPr>
                      <a:r>
                        <a:rPr lang="en-US" sz="2000" u="none" strike="noStrike" cap="none">
                          <a:solidFill>
                            <a:schemeClr val="dk1"/>
                          </a:solidFill>
                        </a:rPr>
                        <a:t>Marital status</a:t>
                      </a:r>
                      <a:endParaRPr sz="1400" u="none" strike="noStrike" cap="none"/>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457200" marR="0" lvl="0" indent="-355600" algn="l" rtl="0">
                        <a:lnSpc>
                          <a:spcPct val="100000"/>
                        </a:lnSpc>
                        <a:spcBef>
                          <a:spcPts val="0"/>
                        </a:spcBef>
                        <a:spcAft>
                          <a:spcPts val="0"/>
                        </a:spcAft>
                        <a:buClr>
                          <a:srgbClr val="000000"/>
                        </a:buClr>
                        <a:buSzPts val="2000"/>
                        <a:buFont typeface="Arial"/>
                        <a:buChar char="●"/>
                      </a:pPr>
                      <a:r>
                        <a:rPr lang="en-US" sz="2000" u="none" strike="noStrike" cap="none"/>
                        <a:t>Email address</a:t>
                      </a:r>
                      <a:endParaRPr sz="2000" u="none" strike="noStrike" cap="none"/>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457200" marR="0" lvl="0" indent="-355600" algn="l" rtl="0">
                        <a:lnSpc>
                          <a:spcPct val="100000"/>
                        </a:lnSpc>
                        <a:spcBef>
                          <a:spcPts val="0"/>
                        </a:spcBef>
                        <a:spcAft>
                          <a:spcPts val="0"/>
                        </a:spcAft>
                        <a:buClr>
                          <a:srgbClr val="000000"/>
                        </a:buClr>
                        <a:buSzPts val="2000"/>
                        <a:buFont typeface="Arial"/>
                        <a:buChar char="●"/>
                      </a:pPr>
                      <a:r>
                        <a:rPr lang="en-US" sz="2000" u="none" strike="noStrike" cap="none"/>
                        <a:t>References</a:t>
                      </a:r>
                      <a:endParaRPr sz="2000" u="none" strike="noStrike" cap="none"/>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609875">
                <a:tc>
                  <a:txBody>
                    <a:bodyPr/>
                    <a:lstStyle/>
                    <a:p>
                      <a:pPr marL="457200" marR="0" lvl="0" indent="-355600" algn="l" rtl="0">
                        <a:lnSpc>
                          <a:spcPct val="90000"/>
                        </a:lnSpc>
                        <a:spcBef>
                          <a:spcPts val="0"/>
                        </a:spcBef>
                        <a:spcAft>
                          <a:spcPts val="0"/>
                        </a:spcAft>
                        <a:buClr>
                          <a:schemeClr val="dk1"/>
                        </a:buClr>
                        <a:buSzPts val="2000"/>
                        <a:buFont typeface="Arial"/>
                        <a:buChar char="●"/>
                      </a:pPr>
                      <a:r>
                        <a:rPr lang="en-US" sz="2000" u="none" strike="noStrike" cap="none">
                          <a:solidFill>
                            <a:schemeClr val="dk1"/>
                          </a:solidFill>
                        </a:rPr>
                        <a:t>Work experience</a:t>
                      </a:r>
                      <a:endParaRPr sz="1400" u="none" strike="noStrike" cap="none"/>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457200" marR="0" lvl="0" indent="-355600" algn="l" rtl="0">
                        <a:lnSpc>
                          <a:spcPct val="100000"/>
                        </a:lnSpc>
                        <a:spcBef>
                          <a:spcPts val="0"/>
                        </a:spcBef>
                        <a:spcAft>
                          <a:spcPts val="0"/>
                        </a:spcAft>
                        <a:buClr>
                          <a:srgbClr val="000000"/>
                        </a:buClr>
                        <a:buSzPts val="2000"/>
                        <a:buFont typeface="Arial"/>
                        <a:buChar char="●"/>
                      </a:pPr>
                      <a:r>
                        <a:rPr lang="en-US" sz="2000" u="none" strike="noStrike" cap="none"/>
                        <a:t>Political / religious affiliations</a:t>
                      </a:r>
                      <a:endParaRPr sz="2000" u="none" strike="noStrike" cap="none"/>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457200" marR="0" lvl="0" indent="-355600" algn="l" rtl="0">
                        <a:lnSpc>
                          <a:spcPct val="100000"/>
                        </a:lnSpc>
                        <a:spcBef>
                          <a:spcPts val="0"/>
                        </a:spcBef>
                        <a:spcAft>
                          <a:spcPts val="0"/>
                        </a:spcAft>
                        <a:buClr>
                          <a:srgbClr val="000000"/>
                        </a:buClr>
                        <a:buSzPts val="2000"/>
                        <a:buFont typeface="Arial"/>
                        <a:buChar char="●"/>
                      </a:pPr>
                      <a:r>
                        <a:rPr lang="en-US" sz="2000" u="none" strike="noStrike" cap="none"/>
                        <a:t>Race</a:t>
                      </a:r>
                      <a:endParaRPr sz="2000" u="none" strike="noStrike" cap="none"/>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4"/>
                  </a:ext>
                </a:extLst>
              </a:tr>
              <a:tr h="609875">
                <a:tc>
                  <a:txBody>
                    <a:bodyPr/>
                    <a:lstStyle/>
                    <a:p>
                      <a:pPr marL="457200" marR="0" lvl="0" indent="-355600" algn="l" rtl="0">
                        <a:lnSpc>
                          <a:spcPct val="90000"/>
                        </a:lnSpc>
                        <a:spcBef>
                          <a:spcPts val="0"/>
                        </a:spcBef>
                        <a:spcAft>
                          <a:spcPts val="0"/>
                        </a:spcAft>
                        <a:buClr>
                          <a:srgbClr val="000000"/>
                        </a:buClr>
                        <a:buSzPts val="2000"/>
                        <a:buFont typeface="Arial"/>
                        <a:buChar char="●"/>
                      </a:pPr>
                      <a:r>
                        <a:rPr lang="en-US" sz="2000" u="none" strike="noStrike" cap="none"/>
                        <a:t>References on request</a:t>
                      </a:r>
                      <a:endParaRPr sz="2000" u="none" strike="noStrike" cap="none"/>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457200" marR="0" lvl="0" indent="-355600" algn="l" rtl="0">
                        <a:lnSpc>
                          <a:spcPct val="100000"/>
                        </a:lnSpc>
                        <a:spcBef>
                          <a:spcPts val="0"/>
                        </a:spcBef>
                        <a:spcAft>
                          <a:spcPts val="0"/>
                        </a:spcAft>
                        <a:buClr>
                          <a:srgbClr val="000000"/>
                        </a:buClr>
                        <a:buSzPts val="2000"/>
                        <a:buFont typeface="Arial"/>
                        <a:buChar char="●"/>
                      </a:pPr>
                      <a:r>
                        <a:rPr lang="en-US" sz="2000" u="none" strike="noStrike" cap="none"/>
                        <a:t>Education and qualifications </a:t>
                      </a:r>
                      <a:endParaRPr sz="2000" u="none" strike="noStrike" cap="none"/>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457200" marR="0" lvl="0" indent="-355600" algn="l" rtl="0">
                        <a:lnSpc>
                          <a:spcPct val="100000"/>
                        </a:lnSpc>
                        <a:spcBef>
                          <a:spcPts val="0"/>
                        </a:spcBef>
                        <a:spcAft>
                          <a:spcPts val="0"/>
                        </a:spcAft>
                        <a:buClr>
                          <a:srgbClr val="000000"/>
                        </a:buClr>
                        <a:buSzPts val="2000"/>
                        <a:buFont typeface="Arial"/>
                        <a:buChar char="●"/>
                      </a:pPr>
                      <a:r>
                        <a:rPr lang="en-US" sz="2000" u="none" strike="noStrike" cap="none"/>
                        <a:t>Languages</a:t>
                      </a:r>
                      <a:endParaRPr sz="2000" u="none" strike="noStrike" cap="none"/>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body" idx="4294967295"/>
          </p:nvPr>
        </p:nvSpPr>
        <p:spPr>
          <a:xfrm>
            <a:off x="738688" y="343463"/>
            <a:ext cx="5157900" cy="8238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1000"/>
              </a:spcBef>
              <a:spcAft>
                <a:spcPts val="0"/>
              </a:spcAft>
              <a:buSzPts val="2400"/>
              <a:buNone/>
            </a:pPr>
            <a:r>
              <a:rPr lang="en-US" sz="3600">
                <a:solidFill>
                  <a:schemeClr val="accent1"/>
                </a:solidFill>
              </a:rPr>
              <a:t>IN</a:t>
            </a:r>
            <a:endParaRPr sz="3600">
              <a:solidFill>
                <a:schemeClr val="accent1"/>
              </a:solidFill>
            </a:endParaRPr>
          </a:p>
        </p:txBody>
      </p:sp>
      <p:sp>
        <p:nvSpPr>
          <p:cNvPr id="89" name="Google Shape;89;p13"/>
          <p:cNvSpPr txBox="1">
            <a:spLocks noGrp="1"/>
          </p:cNvSpPr>
          <p:nvPr>
            <p:ph type="body" idx="4294967295"/>
          </p:nvPr>
        </p:nvSpPr>
        <p:spPr>
          <a:xfrm>
            <a:off x="152388" y="1600200"/>
            <a:ext cx="5871600" cy="5467800"/>
          </a:xfrm>
          <a:prstGeom prst="rect">
            <a:avLst/>
          </a:prstGeom>
          <a:noFill/>
          <a:ln>
            <a:noFill/>
          </a:ln>
        </p:spPr>
        <p:txBody>
          <a:bodyPr spcFirstLastPara="1" wrap="square" lIns="91425" tIns="45700" rIns="91425" bIns="45700" anchor="t" anchorCtr="0">
            <a:noAutofit/>
          </a:bodyPr>
          <a:lstStyle/>
          <a:p>
            <a:pPr marL="457200" lvl="0" indent="-336550" algn="l" rtl="0">
              <a:lnSpc>
                <a:spcPct val="180000"/>
              </a:lnSpc>
              <a:spcBef>
                <a:spcPts val="0"/>
              </a:spcBef>
              <a:spcAft>
                <a:spcPts val="0"/>
              </a:spcAft>
              <a:buClr>
                <a:srgbClr val="000000"/>
              </a:buClr>
              <a:buSzPts val="1700"/>
              <a:buFont typeface="Arial"/>
              <a:buChar char="•"/>
            </a:pPr>
            <a:r>
              <a:rPr lang="en-US" sz="1500" b="1">
                <a:solidFill>
                  <a:srgbClr val="000000"/>
                </a:solidFill>
                <a:highlight>
                  <a:srgbClr val="FFFFFF"/>
                </a:highlight>
                <a:latin typeface="Arial"/>
                <a:ea typeface="Arial"/>
                <a:cs typeface="Arial"/>
                <a:sym typeface="Arial"/>
              </a:rPr>
              <a:t>Contact information</a:t>
            </a:r>
            <a:endParaRPr sz="1500" b="1">
              <a:solidFill>
                <a:srgbClr val="000000"/>
              </a:solidFill>
              <a:highlight>
                <a:srgbClr val="FFFFFF"/>
              </a:highlight>
              <a:latin typeface="Arial"/>
              <a:ea typeface="Arial"/>
              <a:cs typeface="Arial"/>
              <a:sym typeface="Arial"/>
            </a:endParaRPr>
          </a:p>
          <a:p>
            <a:pPr marL="457200" lvl="0" indent="-336550" algn="l" rtl="0">
              <a:lnSpc>
                <a:spcPct val="180000"/>
              </a:lnSpc>
              <a:spcBef>
                <a:spcPts val="0"/>
              </a:spcBef>
              <a:spcAft>
                <a:spcPts val="0"/>
              </a:spcAft>
              <a:buClr>
                <a:srgbClr val="000000"/>
              </a:buClr>
              <a:buSzPts val="1700"/>
              <a:buFont typeface="Arial"/>
              <a:buChar char="•"/>
            </a:pPr>
            <a:r>
              <a:rPr lang="en-US" sz="1500" b="1">
                <a:solidFill>
                  <a:srgbClr val="000000"/>
                </a:solidFill>
                <a:highlight>
                  <a:srgbClr val="FFFFFF"/>
                </a:highlight>
                <a:latin typeface="Arial"/>
                <a:ea typeface="Arial"/>
                <a:cs typeface="Arial"/>
                <a:sym typeface="Arial"/>
              </a:rPr>
              <a:t>Personal profile ?</a:t>
            </a:r>
            <a:endParaRPr sz="1500" b="1">
              <a:solidFill>
                <a:srgbClr val="000000"/>
              </a:solidFill>
              <a:highlight>
                <a:srgbClr val="FFFFFF"/>
              </a:highlight>
              <a:latin typeface="Arial"/>
              <a:ea typeface="Arial"/>
              <a:cs typeface="Arial"/>
              <a:sym typeface="Arial"/>
            </a:endParaRPr>
          </a:p>
          <a:p>
            <a:pPr marL="457200" lvl="0" indent="-336550" algn="l" rtl="0">
              <a:lnSpc>
                <a:spcPct val="180000"/>
              </a:lnSpc>
              <a:spcBef>
                <a:spcPts val="0"/>
              </a:spcBef>
              <a:spcAft>
                <a:spcPts val="0"/>
              </a:spcAft>
              <a:buClr>
                <a:srgbClr val="000000"/>
              </a:buClr>
              <a:buSzPts val="1700"/>
              <a:buFont typeface="Arial"/>
              <a:buChar char="•"/>
            </a:pPr>
            <a:r>
              <a:rPr lang="en-US" sz="1500" b="1">
                <a:solidFill>
                  <a:srgbClr val="000000"/>
                </a:solidFill>
                <a:highlight>
                  <a:srgbClr val="FFFFFF"/>
                </a:highlight>
                <a:latin typeface="Arial"/>
                <a:ea typeface="Arial"/>
                <a:cs typeface="Arial"/>
                <a:sym typeface="Arial"/>
              </a:rPr>
              <a:t>Education and qualifications</a:t>
            </a:r>
            <a:endParaRPr sz="1500" b="1">
              <a:solidFill>
                <a:srgbClr val="000000"/>
              </a:solidFill>
              <a:highlight>
                <a:srgbClr val="FFFFFF"/>
              </a:highlight>
              <a:latin typeface="Arial"/>
              <a:ea typeface="Arial"/>
              <a:cs typeface="Arial"/>
              <a:sym typeface="Arial"/>
            </a:endParaRPr>
          </a:p>
          <a:p>
            <a:pPr marL="457200" lvl="0" indent="-336550" algn="l" rtl="0">
              <a:lnSpc>
                <a:spcPct val="180000"/>
              </a:lnSpc>
              <a:spcBef>
                <a:spcPts val="0"/>
              </a:spcBef>
              <a:spcAft>
                <a:spcPts val="0"/>
              </a:spcAft>
              <a:buClr>
                <a:srgbClr val="000000"/>
              </a:buClr>
              <a:buSzPts val="1700"/>
              <a:buFont typeface="Arial"/>
              <a:buChar char="•"/>
            </a:pPr>
            <a:r>
              <a:rPr lang="en-US" sz="1500" b="1">
                <a:solidFill>
                  <a:srgbClr val="000000"/>
                </a:solidFill>
                <a:highlight>
                  <a:srgbClr val="FFFFFF"/>
                </a:highlight>
                <a:latin typeface="Arial"/>
                <a:ea typeface="Arial"/>
                <a:cs typeface="Arial"/>
                <a:sym typeface="Arial"/>
              </a:rPr>
              <a:t>Work experience</a:t>
            </a:r>
            <a:endParaRPr sz="1500" b="1">
              <a:solidFill>
                <a:srgbClr val="000000"/>
              </a:solidFill>
              <a:highlight>
                <a:srgbClr val="FFFFFF"/>
              </a:highlight>
              <a:latin typeface="Arial"/>
              <a:ea typeface="Arial"/>
              <a:cs typeface="Arial"/>
              <a:sym typeface="Arial"/>
            </a:endParaRPr>
          </a:p>
          <a:p>
            <a:pPr marL="457200" lvl="0" indent="-336550" algn="l" rtl="0">
              <a:lnSpc>
                <a:spcPct val="180000"/>
              </a:lnSpc>
              <a:spcBef>
                <a:spcPts val="0"/>
              </a:spcBef>
              <a:spcAft>
                <a:spcPts val="0"/>
              </a:spcAft>
              <a:buClr>
                <a:srgbClr val="000000"/>
              </a:buClr>
              <a:buSzPts val="1700"/>
              <a:buFont typeface="Arial"/>
              <a:buChar char="•"/>
            </a:pPr>
            <a:r>
              <a:rPr lang="en-US" sz="1500" b="1">
                <a:solidFill>
                  <a:srgbClr val="000000"/>
                </a:solidFill>
                <a:highlight>
                  <a:srgbClr val="FFFFFF"/>
                </a:highlight>
                <a:latin typeface="Arial"/>
                <a:ea typeface="Arial"/>
                <a:cs typeface="Arial"/>
                <a:sym typeface="Arial"/>
              </a:rPr>
              <a:t>Achievements</a:t>
            </a:r>
            <a:endParaRPr sz="1500" b="1">
              <a:solidFill>
                <a:srgbClr val="000000"/>
              </a:solidFill>
              <a:highlight>
                <a:srgbClr val="FFFFFF"/>
              </a:highlight>
              <a:latin typeface="Arial"/>
              <a:ea typeface="Arial"/>
              <a:cs typeface="Arial"/>
              <a:sym typeface="Arial"/>
            </a:endParaRPr>
          </a:p>
          <a:p>
            <a:pPr marL="457200" lvl="0" indent="-336550" algn="l" rtl="0">
              <a:lnSpc>
                <a:spcPct val="180000"/>
              </a:lnSpc>
              <a:spcBef>
                <a:spcPts val="0"/>
              </a:spcBef>
              <a:spcAft>
                <a:spcPts val="0"/>
              </a:spcAft>
              <a:buClr>
                <a:srgbClr val="000000"/>
              </a:buClr>
              <a:buSzPts val="1700"/>
              <a:buFont typeface="Arial"/>
              <a:buChar char="•"/>
            </a:pPr>
            <a:r>
              <a:rPr lang="en-US" sz="1500" b="1">
                <a:solidFill>
                  <a:srgbClr val="000000"/>
                </a:solidFill>
                <a:highlight>
                  <a:srgbClr val="FFFFFF"/>
                </a:highlight>
                <a:latin typeface="Arial"/>
                <a:ea typeface="Arial"/>
                <a:cs typeface="Arial"/>
                <a:sym typeface="Arial"/>
              </a:rPr>
              <a:t>Technical Skills</a:t>
            </a:r>
            <a:endParaRPr sz="1500" b="1">
              <a:solidFill>
                <a:srgbClr val="000000"/>
              </a:solidFill>
              <a:highlight>
                <a:srgbClr val="FFFFFF"/>
              </a:highlight>
              <a:latin typeface="Arial"/>
              <a:ea typeface="Arial"/>
              <a:cs typeface="Arial"/>
              <a:sym typeface="Arial"/>
            </a:endParaRPr>
          </a:p>
          <a:p>
            <a:pPr marL="457200" lvl="0" indent="-336550" algn="l" rtl="0">
              <a:lnSpc>
                <a:spcPct val="180000"/>
              </a:lnSpc>
              <a:spcBef>
                <a:spcPts val="0"/>
              </a:spcBef>
              <a:spcAft>
                <a:spcPts val="0"/>
              </a:spcAft>
              <a:buClr>
                <a:srgbClr val="000000"/>
              </a:buClr>
              <a:buSzPts val="1700"/>
              <a:buFont typeface="Arial"/>
              <a:buChar char="•"/>
            </a:pPr>
            <a:r>
              <a:rPr lang="en-US" sz="1500" b="1">
                <a:solidFill>
                  <a:srgbClr val="000000"/>
                </a:solidFill>
                <a:highlight>
                  <a:srgbClr val="FFFFFF"/>
                </a:highlight>
                <a:latin typeface="Arial"/>
                <a:ea typeface="Arial"/>
                <a:cs typeface="Arial"/>
                <a:sym typeface="Arial"/>
              </a:rPr>
              <a:t>Transferable skills</a:t>
            </a:r>
            <a:endParaRPr sz="1500" b="1">
              <a:solidFill>
                <a:srgbClr val="000000"/>
              </a:solidFill>
              <a:highlight>
                <a:srgbClr val="FFFFFF"/>
              </a:highlight>
              <a:latin typeface="Arial"/>
              <a:ea typeface="Arial"/>
              <a:cs typeface="Arial"/>
              <a:sym typeface="Arial"/>
            </a:endParaRPr>
          </a:p>
          <a:p>
            <a:pPr marL="457200" lvl="0" indent="-336550" algn="l" rtl="0">
              <a:lnSpc>
                <a:spcPct val="180000"/>
              </a:lnSpc>
              <a:spcBef>
                <a:spcPts val="0"/>
              </a:spcBef>
              <a:spcAft>
                <a:spcPts val="0"/>
              </a:spcAft>
              <a:buClr>
                <a:srgbClr val="000000"/>
              </a:buClr>
              <a:buSzPts val="1700"/>
              <a:buFont typeface="Arial"/>
              <a:buChar char="•"/>
            </a:pPr>
            <a:r>
              <a:rPr lang="en-US" sz="1500" b="1">
                <a:solidFill>
                  <a:srgbClr val="000000"/>
                </a:solidFill>
                <a:highlight>
                  <a:srgbClr val="FFFFFF"/>
                </a:highlight>
                <a:latin typeface="Arial"/>
                <a:ea typeface="Arial"/>
                <a:cs typeface="Arial"/>
                <a:sym typeface="Arial"/>
              </a:rPr>
              <a:t>Languages</a:t>
            </a:r>
            <a:endParaRPr sz="1500" b="1">
              <a:solidFill>
                <a:srgbClr val="000000"/>
              </a:solidFill>
              <a:highlight>
                <a:srgbClr val="FFFFFF"/>
              </a:highlight>
              <a:latin typeface="Arial"/>
              <a:ea typeface="Arial"/>
              <a:cs typeface="Arial"/>
              <a:sym typeface="Arial"/>
            </a:endParaRPr>
          </a:p>
          <a:p>
            <a:pPr marL="457200" lvl="0" indent="-336550" algn="l" rtl="0">
              <a:lnSpc>
                <a:spcPct val="180000"/>
              </a:lnSpc>
              <a:spcBef>
                <a:spcPts val="0"/>
              </a:spcBef>
              <a:spcAft>
                <a:spcPts val="0"/>
              </a:spcAft>
              <a:buClr>
                <a:srgbClr val="000000"/>
              </a:buClr>
              <a:buSzPts val="1700"/>
              <a:buFont typeface="Arial"/>
              <a:buChar char="•"/>
            </a:pPr>
            <a:r>
              <a:rPr lang="en-US" sz="1500" b="1">
                <a:solidFill>
                  <a:srgbClr val="000000"/>
                </a:solidFill>
                <a:highlight>
                  <a:srgbClr val="FFFFFF"/>
                </a:highlight>
                <a:latin typeface="Arial"/>
                <a:ea typeface="Arial"/>
                <a:cs typeface="Arial"/>
                <a:sym typeface="Arial"/>
              </a:rPr>
              <a:t>References on request</a:t>
            </a:r>
            <a:endParaRPr sz="1500" b="1">
              <a:solidFill>
                <a:srgbClr val="000000"/>
              </a:solidFill>
              <a:highlight>
                <a:srgbClr val="FFFFFF"/>
              </a:highlight>
              <a:latin typeface="Arial"/>
              <a:ea typeface="Arial"/>
              <a:cs typeface="Arial"/>
              <a:sym typeface="Arial"/>
            </a:endParaRPr>
          </a:p>
          <a:p>
            <a:pPr marL="457200" lvl="0" indent="-336550" algn="l" rtl="0">
              <a:lnSpc>
                <a:spcPct val="180000"/>
              </a:lnSpc>
              <a:spcBef>
                <a:spcPts val="0"/>
              </a:spcBef>
              <a:spcAft>
                <a:spcPts val="0"/>
              </a:spcAft>
              <a:buClr>
                <a:srgbClr val="000000"/>
              </a:buClr>
              <a:buSzPts val="1700"/>
              <a:buFont typeface="Arial"/>
              <a:buChar char="•"/>
            </a:pPr>
            <a:r>
              <a:rPr lang="en-US" sz="1500" b="1">
                <a:solidFill>
                  <a:srgbClr val="000000"/>
                </a:solidFill>
                <a:highlight>
                  <a:srgbClr val="FFFFFF"/>
                </a:highlight>
                <a:latin typeface="Arial"/>
                <a:ea typeface="Arial"/>
                <a:cs typeface="Arial"/>
                <a:sym typeface="Arial"/>
              </a:rPr>
              <a:t>Professional email address</a:t>
            </a:r>
            <a:endParaRPr sz="1500" b="1">
              <a:solidFill>
                <a:srgbClr val="000000"/>
              </a:solidFill>
              <a:highlight>
                <a:srgbClr val="FFFFFF"/>
              </a:highlight>
              <a:latin typeface="Arial"/>
              <a:ea typeface="Arial"/>
              <a:cs typeface="Arial"/>
              <a:sym typeface="Arial"/>
            </a:endParaRPr>
          </a:p>
        </p:txBody>
      </p:sp>
      <p:sp>
        <p:nvSpPr>
          <p:cNvPr id="90" name="Google Shape;90;p13"/>
          <p:cNvSpPr txBox="1">
            <a:spLocks noGrp="1"/>
          </p:cNvSpPr>
          <p:nvPr>
            <p:ph type="body" idx="4294967295"/>
          </p:nvPr>
        </p:nvSpPr>
        <p:spPr>
          <a:xfrm>
            <a:off x="6172200" y="215213"/>
            <a:ext cx="5183100" cy="8238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1000"/>
              </a:spcBef>
              <a:spcAft>
                <a:spcPts val="0"/>
              </a:spcAft>
              <a:buSzPts val="2400"/>
              <a:buNone/>
            </a:pPr>
            <a:r>
              <a:rPr lang="en-US" sz="3600">
                <a:solidFill>
                  <a:schemeClr val="accent1"/>
                </a:solidFill>
              </a:rPr>
              <a:t>OUT</a:t>
            </a:r>
            <a:endParaRPr sz="3600">
              <a:solidFill>
                <a:schemeClr val="accent1"/>
              </a:solidFill>
            </a:endParaRPr>
          </a:p>
        </p:txBody>
      </p:sp>
      <p:sp>
        <p:nvSpPr>
          <p:cNvPr id="91" name="Google Shape;91;p13"/>
          <p:cNvSpPr txBox="1">
            <a:spLocks noGrp="1"/>
          </p:cNvSpPr>
          <p:nvPr>
            <p:ph type="body" idx="4294967295"/>
          </p:nvPr>
        </p:nvSpPr>
        <p:spPr>
          <a:xfrm>
            <a:off x="6172200" y="1696175"/>
            <a:ext cx="5183100" cy="4656300"/>
          </a:xfrm>
          <a:prstGeom prst="rect">
            <a:avLst/>
          </a:prstGeom>
          <a:noFill/>
          <a:ln>
            <a:noFill/>
          </a:ln>
        </p:spPr>
        <p:txBody>
          <a:bodyPr spcFirstLastPara="1" wrap="square" lIns="91425" tIns="45700" rIns="91425" bIns="45700" anchor="t" anchorCtr="0">
            <a:noAutofit/>
          </a:bodyPr>
          <a:lstStyle/>
          <a:p>
            <a:pPr marL="457200" lvl="0" indent="-342900" algn="l" rtl="0">
              <a:lnSpc>
                <a:spcPct val="180000"/>
              </a:lnSpc>
              <a:spcBef>
                <a:spcPts val="0"/>
              </a:spcBef>
              <a:spcAft>
                <a:spcPts val="0"/>
              </a:spcAft>
              <a:buClr>
                <a:srgbClr val="000000"/>
              </a:buClr>
              <a:buSzPts val="1800"/>
              <a:buFont typeface="Arial"/>
              <a:buChar char="•"/>
            </a:pPr>
            <a:r>
              <a:rPr lang="en-US" sz="1600" b="1">
                <a:solidFill>
                  <a:srgbClr val="000000"/>
                </a:solidFill>
                <a:highlight>
                  <a:srgbClr val="FFFFFF"/>
                </a:highlight>
                <a:latin typeface="Arial"/>
                <a:ea typeface="Arial"/>
                <a:cs typeface="Arial"/>
                <a:sym typeface="Arial"/>
              </a:rPr>
              <a:t>Date of birth</a:t>
            </a:r>
            <a:endParaRPr sz="1600" b="1">
              <a:solidFill>
                <a:srgbClr val="000000"/>
              </a:solidFill>
              <a:highlight>
                <a:srgbClr val="FFFFFF"/>
              </a:highlight>
              <a:latin typeface="Arial"/>
              <a:ea typeface="Arial"/>
              <a:cs typeface="Arial"/>
              <a:sym typeface="Arial"/>
            </a:endParaRPr>
          </a:p>
          <a:p>
            <a:pPr marL="457200" lvl="0" indent="-342900" algn="l" rtl="0">
              <a:lnSpc>
                <a:spcPct val="180000"/>
              </a:lnSpc>
              <a:spcBef>
                <a:spcPts val="0"/>
              </a:spcBef>
              <a:spcAft>
                <a:spcPts val="0"/>
              </a:spcAft>
              <a:buClr>
                <a:srgbClr val="000000"/>
              </a:buClr>
              <a:buSzPts val="1800"/>
              <a:buFont typeface="Arial"/>
              <a:buChar char="•"/>
            </a:pPr>
            <a:r>
              <a:rPr lang="en-US" sz="1600" b="1">
                <a:solidFill>
                  <a:srgbClr val="000000"/>
                </a:solidFill>
                <a:highlight>
                  <a:srgbClr val="FFFFFF"/>
                </a:highlight>
                <a:latin typeface="Arial"/>
                <a:ea typeface="Arial"/>
                <a:cs typeface="Arial"/>
                <a:sym typeface="Arial"/>
              </a:rPr>
              <a:t>Gender</a:t>
            </a:r>
            <a:endParaRPr sz="1600" b="1">
              <a:solidFill>
                <a:srgbClr val="000000"/>
              </a:solidFill>
              <a:highlight>
                <a:srgbClr val="FFFFFF"/>
              </a:highlight>
              <a:latin typeface="Arial"/>
              <a:ea typeface="Arial"/>
              <a:cs typeface="Arial"/>
              <a:sym typeface="Arial"/>
            </a:endParaRPr>
          </a:p>
          <a:p>
            <a:pPr marL="457200" lvl="0" indent="-342900" algn="l" rtl="0">
              <a:lnSpc>
                <a:spcPct val="180000"/>
              </a:lnSpc>
              <a:spcBef>
                <a:spcPts val="0"/>
              </a:spcBef>
              <a:spcAft>
                <a:spcPts val="0"/>
              </a:spcAft>
              <a:buClr>
                <a:srgbClr val="000000"/>
              </a:buClr>
              <a:buSzPts val="1800"/>
              <a:buFont typeface="Arial"/>
              <a:buChar char="•"/>
            </a:pPr>
            <a:r>
              <a:rPr lang="en-US" sz="1600" b="1">
                <a:solidFill>
                  <a:srgbClr val="000000"/>
                </a:solidFill>
                <a:highlight>
                  <a:srgbClr val="FFFFFF"/>
                </a:highlight>
                <a:latin typeface="Arial"/>
                <a:ea typeface="Arial"/>
                <a:cs typeface="Arial"/>
                <a:sym typeface="Arial"/>
              </a:rPr>
              <a:t>Race</a:t>
            </a:r>
            <a:endParaRPr sz="1600" b="1">
              <a:solidFill>
                <a:srgbClr val="000000"/>
              </a:solidFill>
              <a:highlight>
                <a:srgbClr val="FFFFFF"/>
              </a:highlight>
              <a:latin typeface="Arial"/>
              <a:ea typeface="Arial"/>
              <a:cs typeface="Arial"/>
              <a:sym typeface="Arial"/>
            </a:endParaRPr>
          </a:p>
          <a:p>
            <a:pPr marL="457200" lvl="0" indent="-342900" algn="l" rtl="0">
              <a:lnSpc>
                <a:spcPct val="180000"/>
              </a:lnSpc>
              <a:spcBef>
                <a:spcPts val="0"/>
              </a:spcBef>
              <a:spcAft>
                <a:spcPts val="0"/>
              </a:spcAft>
              <a:buClr>
                <a:srgbClr val="000000"/>
              </a:buClr>
              <a:buSzPts val="1800"/>
              <a:buFont typeface="Arial"/>
              <a:buChar char="•"/>
            </a:pPr>
            <a:r>
              <a:rPr lang="en-US" sz="1600" b="1">
                <a:solidFill>
                  <a:srgbClr val="000000"/>
                </a:solidFill>
                <a:highlight>
                  <a:srgbClr val="FFFFFF"/>
                </a:highlight>
                <a:latin typeface="Arial"/>
                <a:ea typeface="Arial"/>
                <a:cs typeface="Arial"/>
                <a:sym typeface="Arial"/>
              </a:rPr>
              <a:t>Political/religious affiliations</a:t>
            </a:r>
            <a:endParaRPr sz="1600" b="1">
              <a:solidFill>
                <a:srgbClr val="000000"/>
              </a:solidFill>
              <a:highlight>
                <a:srgbClr val="FFFFFF"/>
              </a:highlight>
              <a:latin typeface="Arial"/>
              <a:ea typeface="Arial"/>
              <a:cs typeface="Arial"/>
              <a:sym typeface="Arial"/>
            </a:endParaRPr>
          </a:p>
          <a:p>
            <a:pPr marL="457200" lvl="0" indent="-342900" algn="l" rtl="0">
              <a:lnSpc>
                <a:spcPct val="180000"/>
              </a:lnSpc>
              <a:spcBef>
                <a:spcPts val="0"/>
              </a:spcBef>
              <a:spcAft>
                <a:spcPts val="0"/>
              </a:spcAft>
              <a:buClr>
                <a:srgbClr val="000000"/>
              </a:buClr>
              <a:buSzPts val="1800"/>
              <a:buFont typeface="Arial"/>
              <a:buChar char="•"/>
            </a:pPr>
            <a:r>
              <a:rPr lang="en-US" sz="1600" b="1">
                <a:solidFill>
                  <a:srgbClr val="000000"/>
                </a:solidFill>
                <a:highlight>
                  <a:srgbClr val="FFFFFF"/>
                </a:highlight>
                <a:latin typeface="Arial"/>
                <a:ea typeface="Arial"/>
                <a:cs typeface="Arial"/>
                <a:sym typeface="Arial"/>
              </a:rPr>
              <a:t>Photo</a:t>
            </a:r>
            <a:endParaRPr sz="1600" b="1">
              <a:solidFill>
                <a:srgbClr val="000000"/>
              </a:solidFill>
              <a:highlight>
                <a:srgbClr val="FFFFFF"/>
              </a:highlight>
              <a:latin typeface="Arial"/>
              <a:ea typeface="Arial"/>
              <a:cs typeface="Arial"/>
              <a:sym typeface="Arial"/>
            </a:endParaRPr>
          </a:p>
          <a:p>
            <a:pPr marL="457200" lvl="0" indent="-342900" algn="l" rtl="0">
              <a:lnSpc>
                <a:spcPct val="180000"/>
              </a:lnSpc>
              <a:spcBef>
                <a:spcPts val="0"/>
              </a:spcBef>
              <a:spcAft>
                <a:spcPts val="0"/>
              </a:spcAft>
              <a:buClr>
                <a:srgbClr val="000000"/>
              </a:buClr>
              <a:buSzPts val="1800"/>
              <a:buFont typeface="Arial"/>
              <a:buChar char="•"/>
            </a:pPr>
            <a:r>
              <a:rPr lang="en-US" sz="1600" b="1">
                <a:solidFill>
                  <a:srgbClr val="000000"/>
                </a:solidFill>
                <a:highlight>
                  <a:srgbClr val="FFFFFF"/>
                </a:highlight>
                <a:latin typeface="Arial"/>
                <a:ea typeface="Arial"/>
                <a:cs typeface="Arial"/>
                <a:sym typeface="Arial"/>
              </a:rPr>
              <a:t>Marital status</a:t>
            </a:r>
            <a:endParaRPr sz="1600" b="1">
              <a:solidFill>
                <a:srgbClr val="000000"/>
              </a:solidFill>
              <a:highlight>
                <a:srgbClr val="FFFFFF"/>
              </a:highlight>
              <a:latin typeface="Arial"/>
              <a:ea typeface="Arial"/>
              <a:cs typeface="Arial"/>
              <a:sym typeface="Arial"/>
            </a:endParaRPr>
          </a:p>
          <a:p>
            <a:pPr marL="457200" lvl="0" indent="-342900" algn="l" rtl="0">
              <a:lnSpc>
                <a:spcPct val="180000"/>
              </a:lnSpc>
              <a:spcBef>
                <a:spcPts val="0"/>
              </a:spcBef>
              <a:spcAft>
                <a:spcPts val="0"/>
              </a:spcAft>
              <a:buClr>
                <a:srgbClr val="000000"/>
              </a:buClr>
              <a:buSzPts val="1800"/>
              <a:buFont typeface="Arial"/>
              <a:buChar char="•"/>
            </a:pPr>
            <a:r>
              <a:rPr lang="en-US" sz="1600" b="1">
                <a:solidFill>
                  <a:srgbClr val="000000"/>
                </a:solidFill>
                <a:highlight>
                  <a:srgbClr val="FFFFFF"/>
                </a:highlight>
                <a:latin typeface="Arial"/>
                <a:ea typeface="Arial"/>
                <a:cs typeface="Arial"/>
                <a:sym typeface="Arial"/>
              </a:rPr>
              <a:t>Unprofessional email address</a:t>
            </a:r>
            <a:endParaRPr sz="1600" b="1">
              <a:solidFill>
                <a:srgbClr val="000000"/>
              </a:solidFill>
              <a:highlight>
                <a:srgbClr val="FFFFFF"/>
              </a:highlight>
              <a:latin typeface="Arial"/>
              <a:ea typeface="Arial"/>
              <a:cs typeface="Arial"/>
              <a:sym typeface="Arial"/>
            </a:endParaRPr>
          </a:p>
          <a:p>
            <a:pPr marL="457200" lvl="0" indent="-342900" algn="l" rtl="0">
              <a:lnSpc>
                <a:spcPct val="180000"/>
              </a:lnSpc>
              <a:spcBef>
                <a:spcPts val="0"/>
              </a:spcBef>
              <a:spcAft>
                <a:spcPts val="0"/>
              </a:spcAft>
              <a:buClr>
                <a:srgbClr val="000000"/>
              </a:buClr>
              <a:buSzPts val="1800"/>
              <a:buFont typeface="Arial"/>
              <a:buChar char="•"/>
            </a:pPr>
            <a:r>
              <a:rPr lang="en-US" sz="1600" b="1">
                <a:solidFill>
                  <a:srgbClr val="000000"/>
                </a:solidFill>
                <a:highlight>
                  <a:srgbClr val="FFFFFF"/>
                </a:highlight>
                <a:latin typeface="Arial"/>
                <a:ea typeface="Arial"/>
                <a:cs typeface="Arial"/>
                <a:sym typeface="Arial"/>
              </a:rPr>
              <a:t>Reference contact details</a:t>
            </a:r>
            <a:endParaRPr sz="1600" b="1">
              <a:solidFill>
                <a:srgbClr val="000000"/>
              </a:solidFill>
              <a:highlight>
                <a:srgbClr val="FFFFFF"/>
              </a:highlight>
              <a:latin typeface="Arial"/>
              <a:ea typeface="Arial"/>
              <a:cs typeface="Arial"/>
              <a:sym typeface="Arial"/>
            </a:endParaRPr>
          </a:p>
          <a:p>
            <a:pPr marL="457200" lvl="0" indent="-342900" algn="l" rtl="0">
              <a:lnSpc>
                <a:spcPct val="180000"/>
              </a:lnSpc>
              <a:spcBef>
                <a:spcPts val="0"/>
              </a:spcBef>
              <a:spcAft>
                <a:spcPts val="0"/>
              </a:spcAft>
              <a:buClr>
                <a:srgbClr val="000000"/>
              </a:buClr>
              <a:buSzPts val="1800"/>
              <a:buFont typeface="Arial"/>
              <a:buChar char="•"/>
            </a:pPr>
            <a:r>
              <a:rPr lang="en-US" sz="1600" b="1">
                <a:solidFill>
                  <a:srgbClr val="000000"/>
                </a:solidFill>
                <a:highlight>
                  <a:srgbClr val="FFFFFF"/>
                </a:highlight>
                <a:latin typeface="Arial"/>
                <a:ea typeface="Arial"/>
                <a:cs typeface="Arial"/>
                <a:sym typeface="Arial"/>
              </a:rPr>
              <a:t>More than two pages in length</a:t>
            </a:r>
            <a:endParaRPr sz="1600" b="1">
              <a:solidFill>
                <a:srgbClr val="000000"/>
              </a:solidFill>
              <a:highlight>
                <a:srgbClr val="FFFFFF"/>
              </a:highlight>
              <a:latin typeface="Arial"/>
              <a:ea typeface="Arial"/>
              <a:cs typeface="Arial"/>
              <a:sym typeface="Arial"/>
            </a:endParaRPr>
          </a:p>
          <a:p>
            <a:pPr marL="457200" lvl="0" indent="-342900" algn="l" rtl="0">
              <a:lnSpc>
                <a:spcPct val="180000"/>
              </a:lnSpc>
              <a:spcBef>
                <a:spcPts val="0"/>
              </a:spcBef>
              <a:spcAft>
                <a:spcPts val="0"/>
              </a:spcAft>
              <a:buClr>
                <a:srgbClr val="000000"/>
              </a:buClr>
              <a:buSzPts val="1800"/>
              <a:buFont typeface="Arial"/>
              <a:buChar char="•"/>
            </a:pPr>
            <a:r>
              <a:rPr lang="en-US" sz="1600" b="1">
                <a:solidFill>
                  <a:srgbClr val="000000"/>
                </a:solidFill>
                <a:highlight>
                  <a:srgbClr val="FFFFFF"/>
                </a:highlight>
                <a:latin typeface="Arial"/>
                <a:ea typeface="Arial"/>
                <a:cs typeface="Arial"/>
                <a:sym typeface="Arial"/>
              </a:rPr>
              <a:t>Multiple phone numbers</a:t>
            </a:r>
            <a:endParaRPr sz="1600" b="1">
              <a:solidFill>
                <a:srgbClr val="000000"/>
              </a:solidFill>
              <a:highlight>
                <a:srgbClr val="FFFFFF"/>
              </a:highlight>
              <a:latin typeface="Arial"/>
              <a:ea typeface="Arial"/>
              <a:cs typeface="Arial"/>
              <a:sym typeface="Arial"/>
            </a:endParaRPr>
          </a:p>
          <a:p>
            <a:pPr marL="457200" lvl="0" indent="0" algn="l" rtl="0">
              <a:lnSpc>
                <a:spcPct val="90000"/>
              </a:lnSpc>
              <a:spcBef>
                <a:spcPts val="1000"/>
              </a:spcBef>
              <a:spcAft>
                <a:spcPts val="0"/>
              </a:spcAft>
              <a:buSzPts val="1800"/>
              <a:buNone/>
            </a:pPr>
            <a:endParaRPr sz="2200">
              <a:solidFill>
                <a:srgbClr val="000000"/>
              </a:solidFill>
            </a:endParaRPr>
          </a:p>
        </p:txBody>
      </p:sp>
      <p:pic>
        <p:nvPicPr>
          <p:cNvPr id="92" name="Google Shape;92;p13"/>
          <p:cNvPicPr preferRelativeResize="0"/>
          <p:nvPr/>
        </p:nvPicPr>
        <p:blipFill rotWithShape="1">
          <a:blip r:embed="rId3">
            <a:alphaModFix/>
          </a:blip>
          <a:srcRect/>
          <a:stretch/>
        </p:blipFill>
        <p:spPr>
          <a:xfrm>
            <a:off x="3499775" y="472700"/>
            <a:ext cx="1094250" cy="1094250"/>
          </a:xfrm>
          <a:prstGeom prst="rect">
            <a:avLst/>
          </a:prstGeom>
          <a:noFill/>
          <a:ln>
            <a:noFill/>
          </a:ln>
        </p:spPr>
      </p:pic>
      <p:pic>
        <p:nvPicPr>
          <p:cNvPr id="93" name="Google Shape;93;p13"/>
          <p:cNvPicPr preferRelativeResize="0"/>
          <p:nvPr/>
        </p:nvPicPr>
        <p:blipFill rotWithShape="1">
          <a:blip r:embed="rId4">
            <a:alphaModFix/>
          </a:blip>
          <a:srcRect/>
          <a:stretch/>
        </p:blipFill>
        <p:spPr>
          <a:xfrm>
            <a:off x="9605500" y="343475"/>
            <a:ext cx="1525520" cy="135269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459013" y="169731"/>
            <a:ext cx="10515600" cy="1325700"/>
          </a:xfrm>
          <a:prstGeom prst="rect">
            <a:avLst/>
          </a:prstGeom>
          <a:noFill/>
          <a:ln>
            <a:noFill/>
          </a:ln>
        </p:spPr>
        <p:txBody>
          <a:bodyPr spcFirstLastPara="1" wrap="square" lIns="91425" tIns="45700" rIns="91425" bIns="45700" anchor="b" anchorCtr="0">
            <a:noAutofit/>
          </a:bodyPr>
          <a:lstStyle/>
          <a:p>
            <a:pPr marL="0" lvl="0" indent="0" algn="l" rtl="0">
              <a:lnSpc>
                <a:spcPct val="115000"/>
              </a:lnSpc>
              <a:spcBef>
                <a:spcPts val="0"/>
              </a:spcBef>
              <a:spcAft>
                <a:spcPts val="0"/>
              </a:spcAft>
              <a:buSzPts val="2000"/>
              <a:buNone/>
            </a:pPr>
            <a:r>
              <a:rPr lang="en-US" sz="4800">
                <a:solidFill>
                  <a:srgbClr val="1F3864"/>
                </a:solidFill>
                <a:highlight>
                  <a:srgbClr val="FFFFFF"/>
                </a:highlight>
                <a:latin typeface="Calibri"/>
                <a:ea typeface="Calibri"/>
                <a:cs typeface="Calibri"/>
                <a:sym typeface="Calibri"/>
              </a:rPr>
              <a:t>Typical CV content</a:t>
            </a:r>
            <a:endParaRPr sz="4000">
              <a:solidFill>
                <a:srgbClr val="1F3864"/>
              </a:solidFill>
            </a:endParaRPr>
          </a:p>
        </p:txBody>
      </p:sp>
      <p:sp>
        <p:nvSpPr>
          <p:cNvPr id="100" name="Google Shape;100;p14"/>
          <p:cNvSpPr txBox="1">
            <a:spLocks noGrp="1"/>
          </p:cNvSpPr>
          <p:nvPr>
            <p:ph type="subTitle" idx="4294967295"/>
          </p:nvPr>
        </p:nvSpPr>
        <p:spPr>
          <a:xfrm>
            <a:off x="459013" y="1583673"/>
            <a:ext cx="10945200" cy="4576800"/>
          </a:xfrm>
          <a:prstGeom prst="rect">
            <a:avLst/>
          </a:prstGeom>
          <a:noFill/>
          <a:ln>
            <a:noFill/>
          </a:ln>
        </p:spPr>
        <p:txBody>
          <a:bodyPr spcFirstLastPara="1" wrap="square" lIns="91425" tIns="45700" rIns="91425" bIns="45700" anchor="t" anchorCtr="0">
            <a:noAutofit/>
          </a:bodyPr>
          <a:lstStyle/>
          <a:p>
            <a:pPr marL="457200" marR="0" lvl="0" indent="-374650" algn="l" rtl="0">
              <a:lnSpc>
                <a:spcPct val="120000"/>
              </a:lnSpc>
              <a:spcBef>
                <a:spcPts val="0"/>
              </a:spcBef>
              <a:spcAft>
                <a:spcPts val="0"/>
              </a:spcAft>
              <a:buSzPts val="2300"/>
              <a:buFont typeface="Arial"/>
              <a:buChar char="●"/>
            </a:pPr>
            <a:r>
              <a:rPr lang="en-US" sz="2300" b="1" i="0" u="none" strike="noStrike" cap="none">
                <a:highlight>
                  <a:srgbClr val="FFFFFF"/>
                </a:highlight>
                <a:latin typeface="Calibri"/>
                <a:ea typeface="Calibri"/>
                <a:cs typeface="Calibri"/>
                <a:sym typeface="Calibri"/>
              </a:rPr>
              <a:t>Personal details</a:t>
            </a:r>
            <a:r>
              <a:rPr lang="en-US" sz="2300" b="0" i="0" u="none" strike="noStrike" cap="none">
                <a:highlight>
                  <a:srgbClr val="FFFFFF"/>
                </a:highlight>
                <a:latin typeface="Calibri"/>
                <a:ea typeface="Calibri"/>
                <a:cs typeface="Calibri"/>
                <a:sym typeface="Calibri"/>
              </a:rPr>
              <a:t> - name and contact details</a:t>
            </a:r>
            <a:endParaRPr/>
          </a:p>
          <a:p>
            <a:pPr marL="457200" marR="0" lvl="0" indent="-374650" algn="l" rtl="0">
              <a:lnSpc>
                <a:spcPct val="120000"/>
              </a:lnSpc>
              <a:spcBef>
                <a:spcPts val="0"/>
              </a:spcBef>
              <a:spcAft>
                <a:spcPts val="0"/>
              </a:spcAft>
              <a:buSzPts val="2300"/>
              <a:buFont typeface="Arial"/>
              <a:buChar char="●"/>
            </a:pPr>
            <a:r>
              <a:rPr lang="en-US" sz="2300" b="1" i="0" u="none" strike="noStrike" cap="none">
                <a:highlight>
                  <a:srgbClr val="FFFFFF"/>
                </a:highlight>
                <a:latin typeface="Calibri"/>
                <a:ea typeface="Calibri"/>
                <a:cs typeface="Calibri"/>
                <a:sym typeface="Calibri"/>
              </a:rPr>
              <a:t>Personal profile?</a:t>
            </a:r>
            <a:endParaRPr sz="2300" b="1" i="0" u="none" strike="noStrike" cap="none">
              <a:highlight>
                <a:srgbClr val="FFFFFF"/>
              </a:highlight>
              <a:latin typeface="Calibri"/>
              <a:ea typeface="Calibri"/>
              <a:cs typeface="Calibri"/>
              <a:sym typeface="Calibri"/>
            </a:endParaRPr>
          </a:p>
          <a:p>
            <a:pPr marL="457200" marR="0" lvl="0" indent="-374650" algn="l" rtl="0">
              <a:lnSpc>
                <a:spcPct val="120000"/>
              </a:lnSpc>
              <a:spcBef>
                <a:spcPts val="0"/>
              </a:spcBef>
              <a:spcAft>
                <a:spcPts val="0"/>
              </a:spcAft>
              <a:buSzPts val="2300"/>
              <a:buFont typeface="Arial"/>
              <a:buChar char="●"/>
            </a:pPr>
            <a:r>
              <a:rPr lang="en-US" sz="2300" b="1" i="0" u="none" strike="noStrike" cap="none">
                <a:highlight>
                  <a:srgbClr val="FFFFFF"/>
                </a:highlight>
                <a:latin typeface="Calibri"/>
                <a:ea typeface="Calibri"/>
                <a:cs typeface="Calibri"/>
                <a:sym typeface="Calibri"/>
              </a:rPr>
              <a:t>Education and Qualifications</a:t>
            </a:r>
            <a:endParaRPr sz="2300" b="1" i="0" u="none" strike="noStrike" cap="none">
              <a:highlight>
                <a:srgbClr val="FFFFFF"/>
              </a:highlight>
              <a:latin typeface="Calibri"/>
              <a:ea typeface="Calibri"/>
              <a:cs typeface="Calibri"/>
              <a:sym typeface="Calibri"/>
            </a:endParaRPr>
          </a:p>
          <a:p>
            <a:pPr marL="457200" marR="0" lvl="0" indent="-374650" algn="l" rtl="0">
              <a:lnSpc>
                <a:spcPct val="120000"/>
              </a:lnSpc>
              <a:spcBef>
                <a:spcPts val="0"/>
              </a:spcBef>
              <a:spcAft>
                <a:spcPts val="0"/>
              </a:spcAft>
              <a:buSzPts val="2300"/>
              <a:buFont typeface="Arial"/>
              <a:buChar char="●"/>
            </a:pPr>
            <a:r>
              <a:rPr lang="en-US" sz="2300" b="1" i="0" u="none" strike="noStrike" cap="none">
                <a:highlight>
                  <a:srgbClr val="FFFFFF"/>
                </a:highlight>
                <a:latin typeface="Calibri"/>
                <a:ea typeface="Calibri"/>
                <a:cs typeface="Calibri"/>
                <a:sym typeface="Calibri"/>
              </a:rPr>
              <a:t>Work Experience</a:t>
            </a:r>
            <a:r>
              <a:rPr lang="en-US" sz="2300" b="0" i="0" u="none" strike="noStrike" cap="none">
                <a:highlight>
                  <a:srgbClr val="FFFFFF"/>
                </a:highlight>
                <a:latin typeface="Calibri"/>
                <a:ea typeface="Calibri"/>
                <a:cs typeface="Calibri"/>
                <a:sym typeface="Calibri"/>
              </a:rPr>
              <a:t> paid and unpaid</a:t>
            </a:r>
            <a:endParaRPr sz="2300" b="0" i="0" u="none" strike="noStrike" cap="none">
              <a:highlight>
                <a:srgbClr val="FFFFFF"/>
              </a:highlight>
              <a:latin typeface="Calibri"/>
              <a:ea typeface="Calibri"/>
              <a:cs typeface="Calibri"/>
              <a:sym typeface="Calibri"/>
            </a:endParaRPr>
          </a:p>
          <a:p>
            <a:pPr marL="457200" marR="0" lvl="0" indent="-374650" algn="l" rtl="0">
              <a:lnSpc>
                <a:spcPct val="120000"/>
              </a:lnSpc>
              <a:spcBef>
                <a:spcPts val="0"/>
              </a:spcBef>
              <a:spcAft>
                <a:spcPts val="0"/>
              </a:spcAft>
              <a:buSzPts val="2300"/>
              <a:buFont typeface="Arial"/>
              <a:buChar char="●"/>
            </a:pPr>
            <a:r>
              <a:rPr lang="en-US" sz="2300" b="1" i="0" u="none" strike="noStrike" cap="none">
                <a:highlight>
                  <a:srgbClr val="FFFFFF"/>
                </a:highlight>
                <a:latin typeface="Calibri"/>
                <a:ea typeface="Calibri"/>
                <a:cs typeface="Calibri"/>
                <a:sym typeface="Calibri"/>
              </a:rPr>
              <a:t>Skills </a:t>
            </a:r>
            <a:r>
              <a:rPr lang="en-US" sz="2300" b="0" i="0" u="none" strike="noStrike" cap="none">
                <a:highlight>
                  <a:srgbClr val="FFFFFF"/>
                </a:highlight>
                <a:latin typeface="Calibri"/>
                <a:ea typeface="Calibri"/>
                <a:cs typeface="Calibri"/>
                <a:sym typeface="Calibri"/>
              </a:rPr>
              <a:t>– some prefer to include a separate section, if not make sure you cover these into your study/employment descriptions</a:t>
            </a:r>
            <a:endParaRPr sz="2300" b="0" i="0" u="none" strike="noStrike" cap="none">
              <a:highlight>
                <a:srgbClr val="FFFFFF"/>
              </a:highlight>
              <a:latin typeface="Calibri"/>
              <a:ea typeface="Calibri"/>
              <a:cs typeface="Calibri"/>
              <a:sym typeface="Calibri"/>
            </a:endParaRPr>
          </a:p>
          <a:p>
            <a:pPr marL="457200" marR="0" lvl="0" indent="-374650" algn="l" rtl="0">
              <a:lnSpc>
                <a:spcPct val="120000"/>
              </a:lnSpc>
              <a:spcBef>
                <a:spcPts val="0"/>
              </a:spcBef>
              <a:spcAft>
                <a:spcPts val="0"/>
              </a:spcAft>
              <a:buSzPts val="2300"/>
              <a:buFont typeface="Arial"/>
              <a:buChar char="●"/>
            </a:pPr>
            <a:r>
              <a:rPr lang="en-US" sz="2300" b="1" i="0" u="none" strike="noStrike" cap="none">
                <a:highlight>
                  <a:srgbClr val="FFFFFF"/>
                </a:highlight>
                <a:latin typeface="Calibri"/>
                <a:ea typeface="Calibri"/>
                <a:cs typeface="Calibri"/>
                <a:sym typeface="Calibri"/>
              </a:rPr>
              <a:t>Achievements</a:t>
            </a:r>
            <a:endParaRPr sz="2300" b="1" i="0" u="none" strike="noStrike" cap="none">
              <a:highlight>
                <a:srgbClr val="FFFFFF"/>
              </a:highlight>
              <a:latin typeface="Calibri"/>
              <a:ea typeface="Calibri"/>
              <a:cs typeface="Calibri"/>
              <a:sym typeface="Calibri"/>
            </a:endParaRPr>
          </a:p>
          <a:p>
            <a:pPr marL="457200" marR="0" lvl="0" indent="-374650" algn="l" rtl="0">
              <a:lnSpc>
                <a:spcPct val="120000"/>
              </a:lnSpc>
              <a:spcBef>
                <a:spcPts val="0"/>
              </a:spcBef>
              <a:spcAft>
                <a:spcPts val="0"/>
              </a:spcAft>
              <a:buSzPts val="2300"/>
              <a:buFont typeface="Arial"/>
              <a:buChar char="●"/>
            </a:pPr>
            <a:r>
              <a:rPr lang="en-US" sz="2300" b="1" i="0" u="none" strike="noStrike" cap="none">
                <a:highlight>
                  <a:srgbClr val="FFFFFF"/>
                </a:highlight>
                <a:latin typeface="Calibri"/>
                <a:ea typeface="Calibri"/>
                <a:cs typeface="Calibri"/>
                <a:sym typeface="Calibri"/>
              </a:rPr>
              <a:t>Positions of responsibility</a:t>
            </a:r>
            <a:endParaRPr sz="2300" b="0" i="0" u="none" strike="noStrike" cap="none">
              <a:highlight>
                <a:srgbClr val="FFFFFF"/>
              </a:highlight>
              <a:latin typeface="Calibri"/>
              <a:ea typeface="Calibri"/>
              <a:cs typeface="Calibri"/>
              <a:sym typeface="Calibri"/>
            </a:endParaRPr>
          </a:p>
          <a:p>
            <a:pPr marL="457200" marR="0" lvl="0" indent="-374650" algn="l" rtl="0">
              <a:lnSpc>
                <a:spcPct val="120000"/>
              </a:lnSpc>
              <a:spcBef>
                <a:spcPts val="0"/>
              </a:spcBef>
              <a:spcAft>
                <a:spcPts val="0"/>
              </a:spcAft>
              <a:buSzPts val="2300"/>
              <a:buFont typeface="Arial"/>
              <a:buChar char="●"/>
            </a:pPr>
            <a:r>
              <a:rPr lang="en-US" sz="2300" b="1" i="0" u="none" strike="noStrike" cap="none">
                <a:highlight>
                  <a:srgbClr val="FFFFFF"/>
                </a:highlight>
                <a:latin typeface="Calibri"/>
                <a:ea typeface="Calibri"/>
                <a:cs typeface="Calibri"/>
                <a:sym typeface="Calibri"/>
              </a:rPr>
              <a:t>Interests &amp; Activities</a:t>
            </a:r>
            <a:endParaRPr sz="2300" b="1" i="0" u="none" strike="noStrike" cap="none">
              <a:highlight>
                <a:srgbClr val="FFFFFF"/>
              </a:highlight>
              <a:latin typeface="Calibri"/>
              <a:ea typeface="Calibri"/>
              <a:cs typeface="Calibri"/>
              <a:sym typeface="Calibri"/>
            </a:endParaRPr>
          </a:p>
          <a:p>
            <a:pPr marL="457200" marR="0" lvl="0" indent="-374650" algn="l" rtl="0">
              <a:lnSpc>
                <a:spcPct val="120000"/>
              </a:lnSpc>
              <a:spcBef>
                <a:spcPts val="0"/>
              </a:spcBef>
              <a:spcAft>
                <a:spcPts val="0"/>
              </a:spcAft>
              <a:buSzPts val="2300"/>
              <a:buFont typeface="Arial"/>
              <a:buChar char="●"/>
            </a:pPr>
            <a:r>
              <a:rPr lang="en-US" sz="2300" b="1" i="0" u="none" strike="noStrike" cap="none">
                <a:highlight>
                  <a:srgbClr val="FFFFFF"/>
                </a:highlight>
                <a:latin typeface="Calibri"/>
                <a:ea typeface="Calibri"/>
                <a:cs typeface="Calibri"/>
                <a:sym typeface="Calibri"/>
              </a:rPr>
              <a:t>References</a:t>
            </a:r>
            <a:endParaRPr sz="2300" b="0" i="0" u="none" strike="noStrike" cap="none">
              <a:highlight>
                <a:srgbClr val="FFFFFF"/>
              </a:highlight>
              <a:latin typeface="Calibri"/>
              <a:ea typeface="Calibri"/>
              <a:cs typeface="Calibri"/>
              <a:sym typeface="Calibri"/>
            </a:endParaRPr>
          </a:p>
          <a:p>
            <a:pPr marL="342900" marR="0" lvl="0" indent="-342900" algn="l" rtl="0">
              <a:lnSpc>
                <a:spcPct val="120000"/>
              </a:lnSpc>
              <a:spcBef>
                <a:spcPts val="0"/>
              </a:spcBef>
              <a:spcAft>
                <a:spcPts val="0"/>
              </a:spcAft>
              <a:buClr>
                <a:schemeClr val="dk1"/>
              </a:buClr>
              <a:buSzPts val="2000"/>
              <a:buFont typeface="Arial"/>
              <a:buNone/>
            </a:pPr>
            <a:endParaRPr sz="2300" b="0" i="0" u="none" strike="noStrike" cap="none">
              <a:highlight>
                <a:srgbClr val="FFFFFF"/>
              </a:highlight>
              <a:latin typeface="Calibri"/>
              <a:ea typeface="Calibri"/>
              <a:cs typeface="Calibri"/>
              <a:sym typeface="Calibri"/>
            </a:endParaRPr>
          </a:p>
          <a:p>
            <a:pPr marL="0" marR="0" lvl="0" indent="0" algn="l" rtl="0">
              <a:lnSpc>
                <a:spcPct val="120000"/>
              </a:lnSpc>
              <a:spcBef>
                <a:spcPts val="0"/>
              </a:spcBef>
              <a:spcAft>
                <a:spcPts val="0"/>
              </a:spcAft>
              <a:buClr>
                <a:schemeClr val="dk1"/>
              </a:buClr>
              <a:buSzPts val="2000"/>
              <a:buFont typeface="Arial"/>
              <a:buNone/>
            </a:pPr>
            <a:endParaRPr sz="2300" b="0" i="0" u="none" strike="noStrike" cap="none">
              <a:highlight>
                <a:srgbClr val="FFFFFF"/>
              </a:highlight>
              <a:latin typeface="Calibri"/>
              <a:ea typeface="Calibri"/>
              <a:cs typeface="Calibri"/>
              <a:sym typeface="Calibri"/>
            </a:endParaRPr>
          </a:p>
        </p:txBody>
      </p:sp>
      <p:sp>
        <p:nvSpPr>
          <p:cNvPr id="101" name="Google Shape;101;p14"/>
          <p:cNvSpPr txBox="1"/>
          <p:nvPr/>
        </p:nvSpPr>
        <p:spPr>
          <a:xfrm>
            <a:off x="6881118" y="956056"/>
            <a:ext cx="5057453" cy="1893339"/>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400"/>
              <a:buFont typeface="Arial"/>
              <a:buNone/>
            </a:pPr>
            <a:r>
              <a:rPr lang="en-US" sz="1600" b="1" i="0" u="none" strike="noStrike" cap="none">
                <a:solidFill>
                  <a:srgbClr val="385623"/>
                </a:solidFill>
                <a:latin typeface="Arial"/>
                <a:ea typeface="Arial"/>
                <a:cs typeface="Arial"/>
                <a:sym typeface="Arial"/>
              </a:rPr>
              <a:t>BLUE TEXT - OPTIONAL SECTIONS</a:t>
            </a:r>
            <a:endParaRPr/>
          </a:p>
          <a:p>
            <a:pPr marL="0" marR="0" lvl="0" indent="0" algn="l" rtl="0">
              <a:lnSpc>
                <a:spcPct val="150000"/>
              </a:lnSpc>
              <a:spcBef>
                <a:spcPts val="0"/>
              </a:spcBef>
              <a:spcAft>
                <a:spcPts val="0"/>
              </a:spcAft>
              <a:buClr>
                <a:srgbClr val="000000"/>
              </a:buClr>
              <a:buSzPts val="1400"/>
              <a:buFont typeface="Arial"/>
              <a:buNone/>
            </a:pPr>
            <a:r>
              <a:rPr lang="en-US" sz="1600" b="1" i="0" u="none" strike="noStrike" cap="none">
                <a:solidFill>
                  <a:srgbClr val="385623"/>
                </a:solidFill>
                <a:latin typeface="Arial"/>
                <a:ea typeface="Arial"/>
                <a:cs typeface="Arial"/>
                <a:sym typeface="Arial"/>
              </a:rPr>
              <a:t>The following could help to make to make an application stand out:</a:t>
            </a:r>
            <a:endParaRPr/>
          </a:p>
          <a:p>
            <a:pPr marL="457200" marR="0" lvl="0" indent="-304800" algn="l" rtl="0">
              <a:lnSpc>
                <a:spcPct val="150000"/>
              </a:lnSpc>
              <a:spcBef>
                <a:spcPts val="0"/>
              </a:spcBef>
              <a:spcAft>
                <a:spcPts val="0"/>
              </a:spcAft>
              <a:buClr>
                <a:srgbClr val="4A86E8"/>
              </a:buClr>
              <a:buSzPts val="1200"/>
              <a:buFont typeface="Arial"/>
              <a:buChar char="●"/>
            </a:pPr>
            <a:r>
              <a:rPr lang="en-US" sz="1600" b="1" i="0" u="none" strike="noStrike" cap="none">
                <a:solidFill>
                  <a:srgbClr val="385623"/>
                </a:solidFill>
                <a:highlight>
                  <a:schemeClr val="lt1"/>
                </a:highlight>
                <a:latin typeface="Arial"/>
                <a:ea typeface="Arial"/>
                <a:cs typeface="Arial"/>
                <a:sym typeface="Arial"/>
              </a:rPr>
              <a:t>Achievements/positions of responsibility?</a:t>
            </a:r>
            <a:endParaRPr/>
          </a:p>
          <a:p>
            <a:pPr marL="457200" marR="0" lvl="0" indent="-304800" algn="l" rtl="0">
              <a:lnSpc>
                <a:spcPct val="150000"/>
              </a:lnSpc>
              <a:spcBef>
                <a:spcPts val="0"/>
              </a:spcBef>
              <a:spcAft>
                <a:spcPts val="0"/>
              </a:spcAft>
              <a:buClr>
                <a:srgbClr val="4A86E8"/>
              </a:buClr>
              <a:buSzPts val="1200"/>
              <a:buFont typeface="Arial"/>
              <a:buChar char="●"/>
            </a:pPr>
            <a:r>
              <a:rPr lang="en-US" sz="1600" b="1" i="0" u="none" strike="noStrike" cap="none">
                <a:solidFill>
                  <a:srgbClr val="385623"/>
                </a:solidFill>
                <a:highlight>
                  <a:schemeClr val="lt1"/>
                </a:highlight>
                <a:latin typeface="Arial"/>
                <a:ea typeface="Arial"/>
                <a:cs typeface="Arial"/>
                <a:sym typeface="Arial"/>
              </a:rPr>
              <a:t>Interests &amp; Activities?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title"/>
          </p:nvPr>
        </p:nvSpPr>
        <p:spPr>
          <a:xfrm>
            <a:off x="108735" y="252109"/>
            <a:ext cx="10515600" cy="1325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2000"/>
              <a:buNone/>
            </a:pPr>
            <a:r>
              <a:rPr lang="en-US" sz="3000">
                <a:solidFill>
                  <a:schemeClr val="accent1"/>
                </a:solidFill>
                <a:highlight>
                  <a:srgbClr val="FFFFFF"/>
                </a:highlight>
              </a:rPr>
              <a:t>Key points</a:t>
            </a:r>
            <a:endParaRPr sz="2200">
              <a:solidFill>
                <a:schemeClr val="accent1"/>
              </a:solidFill>
            </a:endParaRPr>
          </a:p>
        </p:txBody>
      </p:sp>
      <p:sp>
        <p:nvSpPr>
          <p:cNvPr id="108" name="Google Shape;108;p15"/>
          <p:cNvSpPr txBox="1">
            <a:spLocks noGrp="1"/>
          </p:cNvSpPr>
          <p:nvPr>
            <p:ph type="subTitle" idx="4294967295"/>
          </p:nvPr>
        </p:nvSpPr>
        <p:spPr>
          <a:xfrm>
            <a:off x="0" y="1146295"/>
            <a:ext cx="11716820" cy="4060800"/>
          </a:xfrm>
          <a:prstGeom prst="rect">
            <a:avLst/>
          </a:prstGeom>
          <a:noFill/>
          <a:ln>
            <a:noFill/>
          </a:ln>
        </p:spPr>
        <p:txBody>
          <a:bodyPr spcFirstLastPara="1" wrap="square" lIns="91425" tIns="45700" rIns="91425" bIns="45700" anchor="t" anchorCtr="0">
            <a:noAutofit/>
          </a:bodyPr>
          <a:lstStyle/>
          <a:p>
            <a:pPr marL="457200" marR="0" lvl="0" indent="0" algn="l" rtl="0">
              <a:lnSpc>
                <a:spcPct val="120000"/>
              </a:lnSpc>
              <a:spcBef>
                <a:spcPts val="0"/>
              </a:spcBef>
              <a:spcAft>
                <a:spcPts val="0"/>
              </a:spcAft>
              <a:buClr>
                <a:schemeClr val="dk1"/>
              </a:buClr>
              <a:buSzPts val="2000"/>
              <a:buFont typeface="Arial"/>
              <a:buNone/>
            </a:pPr>
            <a:endParaRPr sz="1800" b="0" i="0" u="none" strike="noStrike" cap="none" dirty="0">
              <a:solidFill>
                <a:srgbClr val="231F20"/>
              </a:solidFill>
              <a:highlight>
                <a:srgbClr val="FFFFFF"/>
              </a:highlight>
              <a:latin typeface="Calibri"/>
              <a:ea typeface="Calibri"/>
              <a:cs typeface="Calibri"/>
              <a:sym typeface="Calibri"/>
            </a:endParaRPr>
          </a:p>
          <a:p>
            <a:pPr marL="0" marR="0" lvl="0" indent="0" algn="l" rtl="0">
              <a:lnSpc>
                <a:spcPct val="120000"/>
              </a:lnSpc>
              <a:spcBef>
                <a:spcPts val="0"/>
              </a:spcBef>
              <a:spcAft>
                <a:spcPts val="0"/>
              </a:spcAft>
              <a:buClr>
                <a:schemeClr val="dk1"/>
              </a:buClr>
              <a:buSzPts val="1100"/>
              <a:buFont typeface="Arial"/>
              <a:buNone/>
            </a:pPr>
            <a:endParaRPr sz="1800" b="0" i="0" u="none" strike="noStrike" cap="none" dirty="0">
              <a:solidFill>
                <a:schemeClr val="dk1"/>
              </a:solidFill>
              <a:highlight>
                <a:srgbClr val="FFFFFF"/>
              </a:highlight>
              <a:latin typeface="Roboto"/>
              <a:ea typeface="Roboto"/>
              <a:cs typeface="Roboto"/>
              <a:sym typeface="Roboto"/>
            </a:endParaRPr>
          </a:p>
          <a:p>
            <a:pPr marL="457200" marR="0" lvl="0" indent="-355600" algn="l" rtl="0">
              <a:lnSpc>
                <a:spcPct val="120000"/>
              </a:lnSpc>
              <a:spcBef>
                <a:spcPts val="0"/>
              </a:spcBef>
              <a:spcAft>
                <a:spcPts val="0"/>
              </a:spcAft>
              <a:buClr>
                <a:srgbClr val="231F20"/>
              </a:buClr>
              <a:buSzPts val="2000"/>
              <a:buFont typeface="Arial"/>
              <a:buChar char="●"/>
            </a:pPr>
            <a:r>
              <a:rPr lang="en-US" sz="2800" b="0" i="0" u="none" strike="noStrike" cap="none" dirty="0">
                <a:solidFill>
                  <a:srgbClr val="231F20"/>
                </a:solidFill>
                <a:highlight>
                  <a:srgbClr val="FFFFFF"/>
                </a:highlight>
                <a:latin typeface="Calibri"/>
                <a:ea typeface="Calibri"/>
                <a:cs typeface="Calibri"/>
                <a:sym typeface="Calibri"/>
              </a:rPr>
              <a:t>Establish </a:t>
            </a:r>
            <a:r>
              <a:rPr lang="en-US" sz="2800" b="1" i="0" u="none" strike="noStrike" cap="none" dirty="0">
                <a:solidFill>
                  <a:srgbClr val="231F20"/>
                </a:solidFill>
                <a:highlight>
                  <a:srgbClr val="FFFFFF"/>
                </a:highlight>
                <a:latin typeface="Calibri"/>
                <a:ea typeface="Calibri"/>
                <a:cs typeface="Calibri"/>
                <a:sym typeface="Calibri"/>
              </a:rPr>
              <a:t>which part of your experience will interest the employer most </a:t>
            </a:r>
            <a:r>
              <a:rPr lang="en-US" sz="2800" b="0" i="0" u="none" strike="noStrike" cap="none" dirty="0">
                <a:solidFill>
                  <a:srgbClr val="231F20"/>
                </a:solidFill>
                <a:highlight>
                  <a:srgbClr val="FFFFFF"/>
                </a:highlight>
                <a:latin typeface="Calibri"/>
                <a:ea typeface="Calibri"/>
                <a:cs typeface="Calibri"/>
                <a:sym typeface="Calibri"/>
              </a:rPr>
              <a:t>- your degree?  Or perhaps </a:t>
            </a:r>
            <a:r>
              <a:rPr lang="en-US" sz="2800" b="1" i="0" u="none" strike="noStrike" cap="none" dirty="0">
                <a:solidFill>
                  <a:srgbClr val="231F20"/>
                </a:solidFill>
                <a:highlight>
                  <a:srgbClr val="FFFFFF"/>
                </a:highlight>
                <a:latin typeface="Calibri"/>
                <a:ea typeface="Calibri"/>
                <a:cs typeface="Calibri"/>
                <a:sym typeface="Calibri"/>
              </a:rPr>
              <a:t>work experience is your main selling point</a:t>
            </a:r>
            <a:r>
              <a:rPr lang="en-US" sz="2800" b="0" i="0" u="none" strike="noStrike" cap="none" dirty="0">
                <a:solidFill>
                  <a:srgbClr val="231F20"/>
                </a:solidFill>
                <a:highlight>
                  <a:srgbClr val="FFFFFF"/>
                </a:highlight>
                <a:latin typeface="Calibri"/>
                <a:ea typeface="Calibri"/>
                <a:cs typeface="Calibri"/>
                <a:sym typeface="Calibri"/>
              </a:rPr>
              <a:t>?  This will help decide the </a:t>
            </a:r>
            <a:r>
              <a:rPr lang="en-US" sz="2800" b="1" i="0" u="none" strike="noStrike" cap="none" dirty="0">
                <a:solidFill>
                  <a:srgbClr val="231F20"/>
                </a:solidFill>
                <a:highlight>
                  <a:srgbClr val="FFFFFF"/>
                </a:highlight>
                <a:latin typeface="Calibri"/>
                <a:ea typeface="Calibri"/>
                <a:cs typeface="Calibri"/>
                <a:sym typeface="Calibri"/>
              </a:rPr>
              <a:t>order in which the sections </a:t>
            </a:r>
            <a:r>
              <a:rPr lang="en-US" sz="2800" b="0" i="0" u="none" strike="noStrike" cap="none" dirty="0">
                <a:solidFill>
                  <a:srgbClr val="231F20"/>
                </a:solidFill>
                <a:highlight>
                  <a:srgbClr val="FFFFFF"/>
                </a:highlight>
                <a:latin typeface="Calibri"/>
                <a:ea typeface="Calibri"/>
                <a:cs typeface="Calibri"/>
                <a:sym typeface="Calibri"/>
              </a:rPr>
              <a:t>should appear.</a:t>
            </a:r>
            <a:endParaRPr sz="2800" b="0" i="0" u="none" strike="noStrike" cap="none" dirty="0">
              <a:solidFill>
                <a:srgbClr val="231F20"/>
              </a:solidFill>
              <a:highlight>
                <a:srgbClr val="FFFFFF"/>
              </a:highlight>
              <a:latin typeface="Calibri"/>
              <a:ea typeface="Calibri"/>
              <a:cs typeface="Calibri"/>
              <a:sym typeface="Calibri"/>
            </a:endParaRPr>
          </a:p>
          <a:p>
            <a:pPr marL="0" marR="0" lvl="0" indent="0" algn="l" rtl="0">
              <a:lnSpc>
                <a:spcPct val="120000"/>
              </a:lnSpc>
              <a:spcBef>
                <a:spcPts val="0"/>
              </a:spcBef>
              <a:spcAft>
                <a:spcPts val="0"/>
              </a:spcAft>
              <a:buClr>
                <a:schemeClr val="dk1"/>
              </a:buClr>
              <a:buSzPts val="1100"/>
              <a:buFont typeface="Arial"/>
              <a:buNone/>
            </a:pPr>
            <a:endParaRPr sz="2800" b="0" i="0" u="none" strike="noStrike" cap="none" dirty="0">
              <a:solidFill>
                <a:schemeClr val="dk1"/>
              </a:solidFill>
              <a:highlight>
                <a:srgbClr val="FFFFFF"/>
              </a:highlight>
              <a:latin typeface="Roboto"/>
              <a:ea typeface="Roboto"/>
              <a:cs typeface="Roboto"/>
              <a:sym typeface="Roboto"/>
            </a:endParaRPr>
          </a:p>
          <a:p>
            <a:pPr marL="457200" marR="0" lvl="0" indent="-355600" algn="l" rtl="0">
              <a:lnSpc>
                <a:spcPct val="120000"/>
              </a:lnSpc>
              <a:spcBef>
                <a:spcPts val="0"/>
              </a:spcBef>
              <a:spcAft>
                <a:spcPts val="0"/>
              </a:spcAft>
              <a:buClr>
                <a:srgbClr val="231F20"/>
              </a:buClr>
              <a:buSzPts val="2000"/>
              <a:buFont typeface="Arial"/>
              <a:buChar char="●"/>
            </a:pPr>
            <a:r>
              <a:rPr lang="en-US" sz="2800" b="0" i="0" u="none" strike="noStrike" cap="none" dirty="0">
                <a:solidFill>
                  <a:srgbClr val="231F20"/>
                </a:solidFill>
                <a:highlight>
                  <a:srgbClr val="FFFFFF"/>
                </a:highlight>
                <a:latin typeface="Calibri"/>
                <a:ea typeface="Calibri"/>
                <a:cs typeface="Calibri"/>
                <a:sym typeface="Calibri"/>
              </a:rPr>
              <a:t>Make sure all the important details are included near the beginning of the document - be prepared to amend the CV to suit different types of applications.</a:t>
            </a:r>
            <a:endParaRPr sz="2800" b="0" i="0" u="none" strike="noStrike" cap="none" dirty="0">
              <a:solidFill>
                <a:srgbClr val="231F20"/>
              </a:solidFill>
              <a:highlight>
                <a:srgbClr val="FFFFFF"/>
              </a:highlight>
              <a:latin typeface="Calibri"/>
              <a:ea typeface="Calibri"/>
              <a:cs typeface="Calibri"/>
              <a:sym typeface="Calibri"/>
            </a:endParaRPr>
          </a:p>
          <a:p>
            <a:pPr marL="0" marR="0" lvl="0" indent="0" algn="l" rtl="0">
              <a:lnSpc>
                <a:spcPct val="90000"/>
              </a:lnSpc>
              <a:spcBef>
                <a:spcPts val="0"/>
              </a:spcBef>
              <a:spcAft>
                <a:spcPts val="0"/>
              </a:spcAft>
              <a:buClr>
                <a:schemeClr val="dk1"/>
              </a:buClr>
              <a:buSzPts val="2000"/>
              <a:buFont typeface="Arial"/>
              <a:buNone/>
            </a:pPr>
            <a:endParaRPr sz="2800" b="0" i="0" u="none" strike="noStrike" cap="none" dirty="0">
              <a:solidFill>
                <a:srgbClr val="231F20"/>
              </a:solidFill>
              <a:highlight>
                <a:srgbClr val="FFFFFF"/>
              </a:highlight>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title"/>
          </p:nvPr>
        </p:nvSpPr>
        <p:spPr>
          <a:xfrm>
            <a:off x="149831" y="172050"/>
            <a:ext cx="10515600" cy="7809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4"/>
              </a:buClr>
              <a:buSzPts val="3200"/>
              <a:buFont typeface="Arial"/>
              <a:buNone/>
            </a:pPr>
            <a:r>
              <a:rPr lang="en-US" sz="3200" b="1">
                <a:solidFill>
                  <a:schemeClr val="accent1"/>
                </a:solidFill>
              </a:rPr>
              <a:t>Chronological &amp; skills based CV</a:t>
            </a:r>
            <a:endParaRPr b="1"/>
          </a:p>
        </p:txBody>
      </p:sp>
      <p:sp>
        <p:nvSpPr>
          <p:cNvPr id="115" name="Google Shape;115;p16"/>
          <p:cNvSpPr txBox="1">
            <a:spLocks noGrp="1"/>
          </p:cNvSpPr>
          <p:nvPr>
            <p:ph type="subTitle" idx="4294967295"/>
          </p:nvPr>
        </p:nvSpPr>
        <p:spPr>
          <a:xfrm>
            <a:off x="286106" y="1136878"/>
            <a:ext cx="5809893" cy="480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333333"/>
              </a:buClr>
              <a:buSzPts val="600"/>
              <a:buFont typeface="Arial"/>
              <a:buNone/>
            </a:pPr>
            <a:r>
              <a:rPr lang="en-US" sz="3200" b="1" i="0" u="none" strike="noStrike" cap="none" dirty="0">
                <a:solidFill>
                  <a:srgbClr val="333333"/>
                </a:solidFill>
                <a:latin typeface="Calibri"/>
                <a:ea typeface="Calibri"/>
                <a:cs typeface="Calibri"/>
                <a:sym typeface="Calibri"/>
              </a:rPr>
              <a:t>Chronological CV</a:t>
            </a:r>
            <a:endParaRPr sz="1800" b="1" i="0" u="none" strike="noStrike" cap="none" dirty="0">
              <a:solidFill>
                <a:srgbClr val="000000"/>
              </a:solidFill>
              <a:latin typeface="Calibri"/>
              <a:ea typeface="Calibri"/>
              <a:cs typeface="Calibri"/>
              <a:sym typeface="Calibri"/>
            </a:endParaRPr>
          </a:p>
          <a:p>
            <a:pPr marL="457200" marR="0" lvl="0" indent="-361950" algn="l" rtl="0">
              <a:lnSpc>
                <a:spcPct val="100000"/>
              </a:lnSpc>
              <a:spcBef>
                <a:spcPts val="600"/>
              </a:spcBef>
              <a:spcAft>
                <a:spcPts val="0"/>
              </a:spcAft>
              <a:buClr>
                <a:srgbClr val="333333"/>
              </a:buClr>
              <a:buSzPts val="2100"/>
              <a:buFont typeface="Arial"/>
              <a:buChar char="●"/>
            </a:pPr>
            <a:r>
              <a:rPr lang="en-US" b="0" i="0" u="none" strike="noStrike" cap="none" dirty="0">
                <a:solidFill>
                  <a:srgbClr val="333333"/>
                </a:solidFill>
                <a:latin typeface="Calibri"/>
                <a:ea typeface="Calibri"/>
                <a:cs typeface="Calibri"/>
                <a:sym typeface="Calibri"/>
              </a:rPr>
              <a:t>Emphasis is on career progression </a:t>
            </a:r>
            <a:endParaRPr sz="1800" b="0" i="0" u="none" strike="noStrike" cap="none" dirty="0">
              <a:solidFill>
                <a:srgbClr val="000000"/>
              </a:solidFill>
              <a:latin typeface="Calibri"/>
              <a:ea typeface="Calibri"/>
              <a:cs typeface="Calibri"/>
              <a:sym typeface="Calibri"/>
            </a:endParaRPr>
          </a:p>
          <a:p>
            <a:pPr marL="457200" marR="0" lvl="0" indent="-361950" algn="l" rtl="0">
              <a:lnSpc>
                <a:spcPct val="100000"/>
              </a:lnSpc>
              <a:spcBef>
                <a:spcPts val="0"/>
              </a:spcBef>
              <a:spcAft>
                <a:spcPts val="0"/>
              </a:spcAft>
              <a:buClr>
                <a:srgbClr val="333333"/>
              </a:buClr>
              <a:buSzPts val="2100"/>
              <a:buFont typeface="Arial"/>
              <a:buChar char="●"/>
            </a:pPr>
            <a:r>
              <a:rPr lang="en-US" b="0" i="0" u="none" strike="noStrike" cap="none" dirty="0">
                <a:solidFill>
                  <a:srgbClr val="333333"/>
                </a:solidFill>
                <a:latin typeface="Calibri"/>
                <a:ea typeface="Calibri"/>
                <a:cs typeface="Calibri"/>
                <a:sym typeface="Calibri"/>
              </a:rPr>
              <a:t>Suits those with continuous and/or extensive work history </a:t>
            </a:r>
            <a:endParaRPr sz="1800" b="0" i="0" u="none" strike="noStrike" cap="none" dirty="0">
              <a:solidFill>
                <a:srgbClr val="000000"/>
              </a:solidFill>
              <a:latin typeface="Calibri"/>
              <a:ea typeface="Calibri"/>
              <a:cs typeface="Calibri"/>
              <a:sym typeface="Calibri"/>
            </a:endParaRPr>
          </a:p>
          <a:p>
            <a:pPr marL="457200" marR="0" lvl="0" indent="-361950" algn="l" rtl="0">
              <a:lnSpc>
                <a:spcPct val="100000"/>
              </a:lnSpc>
              <a:spcBef>
                <a:spcPts val="0"/>
              </a:spcBef>
              <a:spcAft>
                <a:spcPts val="0"/>
              </a:spcAft>
              <a:buClr>
                <a:srgbClr val="333333"/>
              </a:buClr>
              <a:buSzPts val="2100"/>
              <a:buFont typeface="Arial"/>
              <a:buChar char="●"/>
            </a:pPr>
            <a:r>
              <a:rPr lang="en-US" b="0" i="0" u="none" strike="noStrike" cap="none" dirty="0">
                <a:solidFill>
                  <a:srgbClr val="333333"/>
                </a:solidFill>
                <a:latin typeface="Calibri"/>
                <a:ea typeface="Calibri"/>
                <a:cs typeface="Calibri"/>
                <a:sym typeface="Calibri"/>
              </a:rPr>
              <a:t>For those who wish to highlight work experience that is relevant</a:t>
            </a:r>
            <a:endParaRPr sz="1800" b="0" i="0" u="none" strike="noStrike" cap="none" dirty="0">
              <a:solidFill>
                <a:srgbClr val="000000"/>
              </a:solidFill>
              <a:latin typeface="Calibri"/>
              <a:ea typeface="Calibri"/>
              <a:cs typeface="Calibri"/>
              <a:sym typeface="Calibri"/>
            </a:endParaRPr>
          </a:p>
          <a:p>
            <a:pPr marL="457200" marR="0" lvl="0" indent="-361950" algn="l" rtl="0">
              <a:lnSpc>
                <a:spcPct val="100000"/>
              </a:lnSpc>
              <a:spcBef>
                <a:spcPts val="0"/>
              </a:spcBef>
              <a:spcAft>
                <a:spcPts val="0"/>
              </a:spcAft>
              <a:buClr>
                <a:srgbClr val="333333"/>
              </a:buClr>
              <a:buSzPts val="2100"/>
              <a:buFont typeface="Arial"/>
              <a:buChar char="●"/>
            </a:pPr>
            <a:r>
              <a:rPr lang="en-US" b="0" i="0" u="none" strike="noStrike" cap="none" dirty="0">
                <a:solidFill>
                  <a:srgbClr val="333333"/>
                </a:solidFill>
                <a:latin typeface="Calibri"/>
                <a:ea typeface="Calibri"/>
                <a:cs typeface="Calibri"/>
                <a:sym typeface="Calibri"/>
              </a:rPr>
              <a:t>Suitable where there are no gaps in employment history </a:t>
            </a:r>
            <a:endParaRPr b="0" i="0" u="none" strike="noStrike" cap="none" dirty="0">
              <a:solidFill>
                <a:srgbClr val="333333"/>
              </a:solidFill>
              <a:latin typeface="Calibri"/>
              <a:ea typeface="Calibri"/>
              <a:cs typeface="Calibri"/>
              <a:sym typeface="Calibri"/>
            </a:endParaRPr>
          </a:p>
          <a:p>
            <a:pPr marL="457200" marR="0" lvl="0" indent="-361950" algn="l" rtl="0">
              <a:lnSpc>
                <a:spcPct val="120000"/>
              </a:lnSpc>
              <a:spcBef>
                <a:spcPts val="0"/>
              </a:spcBef>
              <a:spcAft>
                <a:spcPts val="0"/>
              </a:spcAft>
              <a:buClr>
                <a:srgbClr val="231F20"/>
              </a:buClr>
              <a:buSzPts val="2100"/>
              <a:buFont typeface="Arial"/>
              <a:buChar char="●"/>
            </a:pPr>
            <a:r>
              <a:rPr lang="en-US" b="0" i="0" u="none" strike="noStrike" cap="none" dirty="0">
                <a:solidFill>
                  <a:srgbClr val="231F20"/>
                </a:solidFill>
                <a:highlight>
                  <a:schemeClr val="lt1"/>
                </a:highlight>
                <a:latin typeface="Calibri"/>
                <a:ea typeface="Calibri"/>
                <a:cs typeface="Calibri"/>
                <a:sym typeface="Calibri"/>
              </a:rPr>
              <a:t>Well known, tried and tested, the traditional approach</a:t>
            </a:r>
            <a:endParaRPr b="0" i="0" u="none" strike="noStrike" cap="none" dirty="0">
              <a:solidFill>
                <a:srgbClr val="333333"/>
              </a:solidFill>
              <a:latin typeface="Calibri"/>
              <a:ea typeface="Calibri"/>
              <a:cs typeface="Calibri"/>
              <a:sym typeface="Calibri"/>
            </a:endParaRPr>
          </a:p>
          <a:p>
            <a:pPr marL="457200" marR="0" lvl="0" indent="0" algn="l" rtl="0">
              <a:lnSpc>
                <a:spcPct val="100000"/>
              </a:lnSpc>
              <a:spcBef>
                <a:spcPts val="600"/>
              </a:spcBef>
              <a:spcAft>
                <a:spcPts val="0"/>
              </a:spcAft>
              <a:buClr>
                <a:schemeClr val="dk1"/>
              </a:buClr>
              <a:buSzPts val="2000"/>
              <a:buFont typeface="Arial"/>
              <a:buNone/>
            </a:pPr>
            <a:endParaRPr b="0" i="0" u="none" strike="noStrike" cap="none" dirty="0">
              <a:solidFill>
                <a:srgbClr val="333333"/>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200" b="0" i="0" u="none" strike="noStrike" cap="none" dirty="0">
              <a:solidFill>
                <a:srgbClr val="333333"/>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2000"/>
              <a:buFont typeface="Arial"/>
              <a:buNone/>
            </a:pPr>
            <a:endParaRPr sz="2800" b="0" i="0" u="none" strike="noStrike" cap="none" dirty="0">
              <a:solidFill>
                <a:schemeClr val="dk1"/>
              </a:solidFill>
              <a:latin typeface="Calibri"/>
              <a:ea typeface="Calibri"/>
              <a:cs typeface="Calibri"/>
              <a:sym typeface="Calibri"/>
            </a:endParaRPr>
          </a:p>
        </p:txBody>
      </p:sp>
      <p:sp>
        <p:nvSpPr>
          <p:cNvPr id="116" name="Google Shape;116;p16"/>
          <p:cNvSpPr txBox="1"/>
          <p:nvPr/>
        </p:nvSpPr>
        <p:spPr>
          <a:xfrm>
            <a:off x="6095999" y="952950"/>
            <a:ext cx="5729556" cy="5450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800" b="1" i="0" u="none" strike="noStrike" cap="none" dirty="0">
                <a:solidFill>
                  <a:srgbClr val="333333"/>
                </a:solidFill>
                <a:latin typeface="Arial"/>
                <a:ea typeface="Arial"/>
                <a:cs typeface="Arial"/>
                <a:sym typeface="Arial"/>
              </a:rPr>
              <a:t>Skills based CV </a:t>
            </a:r>
            <a:r>
              <a:rPr lang="en-US" sz="2800" b="0" i="0" u="none" strike="noStrike" cap="none" dirty="0">
                <a:solidFill>
                  <a:srgbClr val="333333"/>
                </a:solidFill>
                <a:latin typeface="Arial"/>
                <a:ea typeface="Arial"/>
                <a:cs typeface="Arial"/>
                <a:sym typeface="Arial"/>
              </a:rPr>
              <a:t> </a:t>
            </a:r>
            <a:endParaRPr sz="3200" b="0" i="0" u="none" strike="noStrike" cap="none" dirty="0">
              <a:solidFill>
                <a:schemeClr val="dk1"/>
              </a:solidFill>
              <a:latin typeface="Calibri"/>
              <a:ea typeface="Calibri"/>
              <a:cs typeface="Calibri"/>
              <a:sym typeface="Calibri"/>
            </a:endParaRPr>
          </a:p>
          <a:p>
            <a:pPr marL="342900" marR="0" lvl="0" indent="-342900" algn="l" rtl="0">
              <a:lnSpc>
                <a:spcPct val="100000"/>
              </a:lnSpc>
              <a:spcBef>
                <a:spcPts val="600"/>
              </a:spcBef>
              <a:spcAft>
                <a:spcPts val="0"/>
              </a:spcAft>
              <a:buClr>
                <a:srgbClr val="333333"/>
              </a:buClr>
              <a:buSzPts val="1500"/>
              <a:buFont typeface="Arial"/>
              <a:buChar char="●"/>
            </a:pPr>
            <a:r>
              <a:rPr lang="en-US" sz="2400" b="0" i="0" u="none" strike="noStrike" cap="none" dirty="0">
                <a:solidFill>
                  <a:srgbClr val="333333"/>
                </a:solidFill>
                <a:latin typeface="Arial"/>
                <a:ea typeface="Arial"/>
                <a:cs typeface="Arial"/>
                <a:sym typeface="Arial"/>
              </a:rPr>
              <a:t>Emphasis is on transferable skills gained through studies, work experience and life </a:t>
            </a:r>
            <a:endParaRPr sz="3200" b="0" i="0" u="none" strike="noStrike" cap="none" dirty="0">
              <a:solidFill>
                <a:schemeClr val="dk1"/>
              </a:solidFill>
              <a:latin typeface="Calibri"/>
              <a:ea typeface="Calibri"/>
              <a:cs typeface="Calibri"/>
              <a:sym typeface="Calibri"/>
            </a:endParaRPr>
          </a:p>
          <a:p>
            <a:pPr marL="342900" marR="0" lvl="0" indent="-342900" algn="l" rtl="0">
              <a:lnSpc>
                <a:spcPct val="100000"/>
              </a:lnSpc>
              <a:spcBef>
                <a:spcPts val="600"/>
              </a:spcBef>
              <a:spcAft>
                <a:spcPts val="0"/>
              </a:spcAft>
              <a:buClr>
                <a:srgbClr val="333333"/>
              </a:buClr>
              <a:buSzPts val="1500"/>
              <a:buFont typeface="Arial"/>
              <a:buChar char="●"/>
            </a:pPr>
            <a:r>
              <a:rPr lang="en-US" sz="2400" b="0" i="0" u="none" strike="noStrike" cap="none" dirty="0">
                <a:solidFill>
                  <a:srgbClr val="333333"/>
                </a:solidFill>
                <a:latin typeface="Arial"/>
                <a:ea typeface="Arial"/>
                <a:cs typeface="Arial"/>
                <a:sym typeface="Arial"/>
              </a:rPr>
              <a:t>Suitable where work experience is short or when changing career </a:t>
            </a:r>
            <a:endParaRPr sz="3200" b="0" i="0" u="none" strike="noStrike" cap="none" dirty="0">
              <a:solidFill>
                <a:schemeClr val="dk1"/>
              </a:solidFill>
              <a:latin typeface="Calibri"/>
              <a:ea typeface="Calibri"/>
              <a:cs typeface="Calibri"/>
              <a:sym typeface="Calibri"/>
            </a:endParaRPr>
          </a:p>
          <a:p>
            <a:pPr marL="342900" marR="0" lvl="0" indent="-342900" algn="l" rtl="0">
              <a:lnSpc>
                <a:spcPct val="100000"/>
              </a:lnSpc>
              <a:spcBef>
                <a:spcPts val="600"/>
              </a:spcBef>
              <a:spcAft>
                <a:spcPts val="0"/>
              </a:spcAft>
              <a:buClr>
                <a:srgbClr val="333333"/>
              </a:buClr>
              <a:buSzPts val="1500"/>
              <a:buFont typeface="Arial"/>
              <a:buChar char="●"/>
            </a:pPr>
            <a:r>
              <a:rPr lang="en-US" sz="2400" b="0" i="0" u="none" strike="noStrike" cap="none" dirty="0">
                <a:solidFill>
                  <a:srgbClr val="333333"/>
                </a:solidFill>
                <a:latin typeface="Arial"/>
                <a:ea typeface="Arial"/>
                <a:cs typeface="Arial"/>
                <a:sym typeface="Arial"/>
              </a:rPr>
              <a:t>Skills profile is positioned prominently on CV</a:t>
            </a:r>
            <a:endParaRPr sz="3200" b="0" i="0" u="none" strike="noStrike" cap="none" dirty="0">
              <a:solidFill>
                <a:schemeClr val="dk1"/>
              </a:solidFill>
              <a:latin typeface="Calibri"/>
              <a:ea typeface="Calibri"/>
              <a:cs typeface="Calibri"/>
              <a:sym typeface="Calibri"/>
            </a:endParaRPr>
          </a:p>
          <a:p>
            <a:pPr marL="342900" marR="0" lvl="0" indent="-342900" algn="l" rtl="0">
              <a:lnSpc>
                <a:spcPct val="100000"/>
              </a:lnSpc>
              <a:spcBef>
                <a:spcPts val="600"/>
              </a:spcBef>
              <a:spcAft>
                <a:spcPts val="0"/>
              </a:spcAft>
              <a:buClr>
                <a:srgbClr val="333333"/>
              </a:buClr>
              <a:buSzPts val="1500"/>
              <a:buFont typeface="Arial"/>
              <a:buChar char="●"/>
            </a:pPr>
            <a:r>
              <a:rPr lang="en-US" sz="2400" b="0" i="0" u="none" strike="noStrike" cap="none" dirty="0">
                <a:solidFill>
                  <a:srgbClr val="333333"/>
                </a:solidFill>
                <a:latin typeface="Arial"/>
                <a:ea typeface="Arial"/>
                <a:cs typeface="Arial"/>
                <a:sym typeface="Arial"/>
              </a:rPr>
              <a:t>Sub-headings are often used but should be relevant</a:t>
            </a:r>
            <a:endParaRPr sz="3200" b="0" i="0" u="none" strike="noStrike" cap="none" dirty="0">
              <a:solidFill>
                <a:schemeClr val="dk1"/>
              </a:solidFill>
              <a:latin typeface="Calibri"/>
              <a:ea typeface="Calibri"/>
              <a:cs typeface="Calibri"/>
              <a:sym typeface="Calibri"/>
            </a:endParaRPr>
          </a:p>
          <a:p>
            <a:pPr marL="342900" marR="0" lvl="0" indent="-342900" algn="l" rtl="0">
              <a:lnSpc>
                <a:spcPct val="100000"/>
              </a:lnSpc>
              <a:spcBef>
                <a:spcPts val="600"/>
              </a:spcBef>
              <a:spcAft>
                <a:spcPts val="0"/>
              </a:spcAft>
              <a:buClr>
                <a:srgbClr val="333333"/>
              </a:buClr>
              <a:buSzPts val="1500"/>
              <a:buFont typeface="Arial"/>
              <a:buChar char="●"/>
            </a:pPr>
            <a:r>
              <a:rPr lang="en-US" sz="2400" b="0" i="0" u="none" strike="noStrike" cap="none" dirty="0">
                <a:solidFill>
                  <a:srgbClr val="333333"/>
                </a:solidFill>
                <a:latin typeface="Arial"/>
                <a:ea typeface="Arial"/>
                <a:cs typeface="Arial"/>
                <a:sym typeface="Arial"/>
              </a:rPr>
              <a:t>Skills are listed in order of importance </a:t>
            </a:r>
            <a:endParaRPr sz="2400" b="0" i="0" u="none" strike="noStrike" cap="none" dirty="0">
              <a:solidFill>
                <a:srgbClr val="333333"/>
              </a:solidFill>
              <a:latin typeface="Arial"/>
              <a:ea typeface="Arial"/>
              <a:cs typeface="Arial"/>
              <a:sym typeface="Arial"/>
            </a:endParaRPr>
          </a:p>
          <a:p>
            <a:pPr marL="342900" marR="0" lvl="0" indent="-342900" algn="l" rtl="0">
              <a:lnSpc>
                <a:spcPct val="100000"/>
              </a:lnSpc>
              <a:spcBef>
                <a:spcPts val="600"/>
              </a:spcBef>
              <a:spcAft>
                <a:spcPts val="0"/>
              </a:spcAft>
              <a:buClr>
                <a:srgbClr val="333333"/>
              </a:buClr>
              <a:buSzPts val="1500"/>
              <a:buFont typeface="Arial"/>
              <a:buChar char="●"/>
            </a:pPr>
            <a:r>
              <a:rPr lang="en-US" sz="2400" b="0" i="0" u="none" strike="noStrike" cap="none" dirty="0">
                <a:solidFill>
                  <a:srgbClr val="333333"/>
                </a:solidFill>
                <a:latin typeface="Arial"/>
                <a:ea typeface="Arial"/>
                <a:cs typeface="Arial"/>
                <a:sym typeface="Arial"/>
              </a:rPr>
              <a:t>E</a:t>
            </a:r>
            <a:r>
              <a:rPr lang="en-US" sz="2400" b="0" i="0" u="none" strike="noStrike" cap="none" dirty="0">
                <a:solidFill>
                  <a:srgbClr val="434343"/>
                </a:solidFill>
                <a:latin typeface="Arial"/>
                <a:ea typeface="Arial"/>
                <a:cs typeface="Arial"/>
                <a:sym typeface="Arial"/>
              </a:rPr>
              <a:t>ach skill is supported by an example</a:t>
            </a:r>
            <a:endParaRPr sz="1600" b="0" i="0" u="none" strike="noStrike" cap="none" dirty="0">
              <a:solidFill>
                <a:srgbClr val="434343"/>
              </a:solidFill>
              <a:latin typeface="Arial"/>
              <a:ea typeface="Arial"/>
              <a:cs typeface="Arial"/>
              <a:sym typeface="Arial"/>
            </a:endParaRPr>
          </a:p>
          <a:p>
            <a:pPr marL="457200" marR="0" lvl="0" indent="0" algn="l" rtl="0">
              <a:lnSpc>
                <a:spcPct val="100000"/>
              </a:lnSpc>
              <a:spcBef>
                <a:spcPts val="600"/>
              </a:spcBef>
              <a:spcAft>
                <a:spcPts val="0"/>
              </a:spcAft>
              <a:buClr>
                <a:srgbClr val="000000"/>
              </a:buClr>
              <a:buSzPts val="2000"/>
              <a:buFont typeface="Arial"/>
              <a:buNone/>
            </a:pPr>
            <a:endParaRPr sz="2000" b="0" i="0" u="none" strike="noStrike" cap="none" dirty="0">
              <a:solidFill>
                <a:srgbClr val="333333"/>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ctrTitle" idx="4294967295"/>
          </p:nvPr>
        </p:nvSpPr>
        <p:spPr>
          <a:xfrm>
            <a:off x="501600" y="845537"/>
            <a:ext cx="5594400" cy="560400"/>
          </a:xfrm>
          <a:prstGeom prst="rect">
            <a:avLst/>
          </a:prstGeom>
          <a:noFill/>
          <a:ln>
            <a:noFill/>
          </a:ln>
        </p:spPr>
        <p:txBody>
          <a:bodyPr spcFirstLastPara="1" wrap="square" lIns="91425" tIns="45700" rIns="91425" bIns="45700" anchor="b" anchorCtr="0">
            <a:noAutofit/>
          </a:bodyPr>
          <a:lstStyle/>
          <a:p>
            <a:pPr marL="0" marR="0" lvl="0" indent="0" algn="l" rtl="0">
              <a:lnSpc>
                <a:spcPct val="115000"/>
              </a:lnSpc>
              <a:spcBef>
                <a:spcPts val="0"/>
              </a:spcBef>
              <a:spcAft>
                <a:spcPts val="0"/>
              </a:spcAft>
              <a:buClr>
                <a:schemeClr val="dk1"/>
              </a:buClr>
              <a:buSzPts val="2000"/>
              <a:buFont typeface="Calibri"/>
              <a:buNone/>
            </a:pPr>
            <a:r>
              <a:rPr lang="en-US" sz="5400" b="0" i="0" u="none" strike="noStrike" cap="none">
                <a:solidFill>
                  <a:schemeClr val="accent1"/>
                </a:solidFill>
                <a:latin typeface="Calibri"/>
                <a:ea typeface="Calibri"/>
                <a:cs typeface="Calibri"/>
                <a:sym typeface="Calibri"/>
              </a:rPr>
              <a:t>Personal profile: </a:t>
            </a:r>
            <a:endParaRPr/>
          </a:p>
        </p:txBody>
      </p:sp>
      <p:sp>
        <p:nvSpPr>
          <p:cNvPr id="123" name="Google Shape;123;p17"/>
          <p:cNvSpPr txBox="1">
            <a:spLocks noGrp="1"/>
          </p:cNvSpPr>
          <p:nvPr>
            <p:ph type="subTitle" idx="4294967295"/>
          </p:nvPr>
        </p:nvSpPr>
        <p:spPr>
          <a:xfrm>
            <a:off x="0" y="1701900"/>
            <a:ext cx="6503542" cy="5156100"/>
          </a:xfrm>
          <a:prstGeom prst="rect">
            <a:avLst/>
          </a:prstGeom>
          <a:noFill/>
          <a:ln>
            <a:noFill/>
          </a:ln>
        </p:spPr>
        <p:txBody>
          <a:bodyPr spcFirstLastPara="1" wrap="square" lIns="91425" tIns="45700" rIns="91425" bIns="45700" anchor="t" anchorCtr="0">
            <a:noAutofit/>
          </a:bodyPr>
          <a:lstStyle/>
          <a:p>
            <a:pPr marL="457200" marR="0" lvl="0" indent="-368300" algn="l" rtl="0">
              <a:lnSpc>
                <a:spcPct val="108000"/>
              </a:lnSpc>
              <a:spcBef>
                <a:spcPts val="0"/>
              </a:spcBef>
              <a:spcAft>
                <a:spcPts val="0"/>
              </a:spcAft>
              <a:buClr>
                <a:srgbClr val="231F20"/>
              </a:buClr>
              <a:buSzPts val="2200"/>
              <a:buFont typeface="Arial"/>
              <a:buChar char="●"/>
            </a:pPr>
            <a:r>
              <a:rPr lang="en-US" sz="2200" b="0" i="0" u="none" strike="noStrike" cap="none">
                <a:solidFill>
                  <a:srgbClr val="231F20"/>
                </a:solidFill>
                <a:highlight>
                  <a:srgbClr val="FFFFFF"/>
                </a:highlight>
                <a:latin typeface="Calibri"/>
                <a:ea typeface="Calibri"/>
                <a:cs typeface="Calibri"/>
                <a:sym typeface="Calibri"/>
              </a:rPr>
              <a:t>Optional, </a:t>
            </a:r>
            <a:endParaRPr/>
          </a:p>
          <a:p>
            <a:pPr marL="457200" marR="0" lvl="0" indent="-368300" algn="l" rtl="0">
              <a:lnSpc>
                <a:spcPct val="108000"/>
              </a:lnSpc>
              <a:spcBef>
                <a:spcPts val="0"/>
              </a:spcBef>
              <a:spcAft>
                <a:spcPts val="0"/>
              </a:spcAft>
              <a:buClr>
                <a:srgbClr val="231F20"/>
              </a:buClr>
              <a:buSzPts val="2200"/>
              <a:buFont typeface="Arial"/>
              <a:buChar char="●"/>
            </a:pPr>
            <a:r>
              <a:rPr lang="en-US" sz="2200" b="0" i="0" u="none" strike="noStrike" cap="none">
                <a:solidFill>
                  <a:srgbClr val="231F20"/>
                </a:solidFill>
                <a:highlight>
                  <a:srgbClr val="FFFFFF"/>
                </a:highlight>
                <a:latin typeface="Calibri"/>
                <a:ea typeface="Calibri"/>
                <a:cs typeface="Calibri"/>
                <a:sym typeface="Calibri"/>
              </a:rPr>
              <a:t>Who you are and/or current situation  - e.g. first year Computing student </a:t>
            </a:r>
            <a:endParaRPr sz="2200" b="0" i="0" u="none" strike="noStrike" cap="none">
              <a:solidFill>
                <a:srgbClr val="231F20"/>
              </a:solidFill>
              <a:highlight>
                <a:srgbClr val="FFFFFF"/>
              </a:highlight>
              <a:latin typeface="Calibri"/>
              <a:ea typeface="Calibri"/>
              <a:cs typeface="Calibri"/>
              <a:sym typeface="Calibri"/>
            </a:endParaRPr>
          </a:p>
          <a:p>
            <a:pPr marL="457200" marR="0" lvl="0" indent="-368300" algn="l" rtl="0">
              <a:lnSpc>
                <a:spcPct val="120000"/>
              </a:lnSpc>
              <a:spcBef>
                <a:spcPts val="0"/>
              </a:spcBef>
              <a:spcAft>
                <a:spcPts val="0"/>
              </a:spcAft>
              <a:buClr>
                <a:srgbClr val="231F20"/>
              </a:buClr>
              <a:buSzPts val="2200"/>
              <a:buFont typeface="Arial"/>
              <a:buChar char="●"/>
            </a:pPr>
            <a:r>
              <a:rPr lang="en-US" sz="2200" b="0" i="0" u="none" strike="noStrike" cap="none">
                <a:solidFill>
                  <a:srgbClr val="231F20"/>
                </a:solidFill>
                <a:highlight>
                  <a:srgbClr val="FFFFFF"/>
                </a:highlight>
                <a:latin typeface="Calibri"/>
                <a:ea typeface="Calibri"/>
                <a:cs typeface="Calibri"/>
                <a:sym typeface="Calibri"/>
              </a:rPr>
              <a:t>Brief outline of relevant work experience</a:t>
            </a:r>
            <a:endParaRPr sz="2200" b="0" i="0" u="none" strike="noStrike" cap="none">
              <a:solidFill>
                <a:srgbClr val="231F20"/>
              </a:solidFill>
              <a:highlight>
                <a:srgbClr val="FFFFFF"/>
              </a:highlight>
              <a:latin typeface="Calibri"/>
              <a:ea typeface="Calibri"/>
              <a:cs typeface="Calibri"/>
              <a:sym typeface="Calibri"/>
            </a:endParaRPr>
          </a:p>
          <a:p>
            <a:pPr marL="457200" marR="0" lvl="0" indent="-368300" algn="l" rtl="0">
              <a:lnSpc>
                <a:spcPct val="120000"/>
              </a:lnSpc>
              <a:spcBef>
                <a:spcPts val="0"/>
              </a:spcBef>
              <a:spcAft>
                <a:spcPts val="0"/>
              </a:spcAft>
              <a:buClr>
                <a:srgbClr val="231F20"/>
              </a:buClr>
              <a:buSzPts val="2200"/>
              <a:buFont typeface="Arial"/>
              <a:buChar char="●"/>
            </a:pPr>
            <a:r>
              <a:rPr lang="en-US" sz="2200" b="0" i="0" u="none" strike="noStrike" cap="none">
                <a:solidFill>
                  <a:srgbClr val="231F20"/>
                </a:solidFill>
                <a:highlight>
                  <a:srgbClr val="FFFFFF"/>
                </a:highlight>
                <a:latin typeface="Calibri"/>
                <a:ea typeface="Calibri"/>
                <a:cs typeface="Calibri"/>
                <a:sym typeface="Calibri"/>
              </a:rPr>
              <a:t>One or two skills or achievements related to job</a:t>
            </a:r>
            <a:endParaRPr sz="2200" b="0" i="0" u="none" strike="noStrike" cap="none">
              <a:solidFill>
                <a:srgbClr val="231F20"/>
              </a:solidFill>
              <a:highlight>
                <a:srgbClr val="FFFFFF"/>
              </a:highlight>
              <a:latin typeface="Calibri"/>
              <a:ea typeface="Calibri"/>
              <a:cs typeface="Calibri"/>
              <a:sym typeface="Calibri"/>
            </a:endParaRPr>
          </a:p>
          <a:p>
            <a:pPr marL="457200" marR="0" lvl="0" indent="-368300" algn="l" rtl="0">
              <a:lnSpc>
                <a:spcPct val="120000"/>
              </a:lnSpc>
              <a:spcBef>
                <a:spcPts val="0"/>
              </a:spcBef>
              <a:spcAft>
                <a:spcPts val="0"/>
              </a:spcAft>
              <a:buClr>
                <a:srgbClr val="231F20"/>
              </a:buClr>
              <a:buSzPts val="2200"/>
              <a:buFont typeface="Arial"/>
              <a:buChar char="●"/>
            </a:pPr>
            <a:r>
              <a:rPr lang="en-US" sz="2200" b="0" i="0" u="none" strike="noStrike" cap="none">
                <a:solidFill>
                  <a:srgbClr val="231F20"/>
                </a:solidFill>
                <a:highlight>
                  <a:srgbClr val="FFFFFF"/>
                </a:highlight>
                <a:latin typeface="Calibri"/>
                <a:ea typeface="Calibri"/>
                <a:cs typeface="Calibri"/>
                <a:sym typeface="Calibri"/>
              </a:rPr>
              <a:t>Career aim/goal or what you are looking for</a:t>
            </a:r>
            <a:endParaRPr sz="2200" b="0" i="0" u="none" strike="noStrike" cap="none">
              <a:solidFill>
                <a:srgbClr val="231F20"/>
              </a:solidFill>
              <a:highlight>
                <a:srgbClr val="FFFFFF"/>
              </a:highlight>
              <a:latin typeface="Calibri"/>
              <a:ea typeface="Calibri"/>
              <a:cs typeface="Calibri"/>
              <a:sym typeface="Calibri"/>
            </a:endParaRPr>
          </a:p>
          <a:p>
            <a:pPr marL="342900" marR="0" lvl="0" indent="-342900" algn="l" rtl="0">
              <a:lnSpc>
                <a:spcPct val="120000"/>
              </a:lnSpc>
              <a:spcBef>
                <a:spcPts val="0"/>
              </a:spcBef>
              <a:spcAft>
                <a:spcPts val="0"/>
              </a:spcAft>
              <a:buClr>
                <a:schemeClr val="dk1"/>
              </a:buClr>
              <a:buSzPts val="2000"/>
              <a:buFont typeface="Arial"/>
              <a:buNone/>
            </a:pPr>
            <a:endParaRPr sz="2200" b="0" i="0" u="none" strike="noStrike" cap="none">
              <a:solidFill>
                <a:srgbClr val="231F20"/>
              </a:solidFill>
              <a:highlight>
                <a:srgbClr val="FFFFFF"/>
              </a:highlight>
              <a:latin typeface="Calibri"/>
              <a:ea typeface="Calibri"/>
              <a:cs typeface="Calibri"/>
              <a:sym typeface="Calibri"/>
            </a:endParaRPr>
          </a:p>
          <a:p>
            <a:pPr marL="342900" marR="0" lvl="0" indent="-342900" algn="l" rtl="0">
              <a:lnSpc>
                <a:spcPct val="120000"/>
              </a:lnSpc>
              <a:spcBef>
                <a:spcPts val="0"/>
              </a:spcBef>
              <a:spcAft>
                <a:spcPts val="0"/>
              </a:spcAft>
              <a:buClr>
                <a:schemeClr val="dk1"/>
              </a:buClr>
              <a:buSzPts val="2000"/>
              <a:buFont typeface="Arial"/>
              <a:buNone/>
            </a:pPr>
            <a:endParaRPr sz="2200" b="0" i="0" u="none" strike="noStrike" cap="none">
              <a:solidFill>
                <a:srgbClr val="FF0000"/>
              </a:solidFill>
              <a:highlight>
                <a:srgbClr val="FFFFFF"/>
              </a:highlight>
              <a:latin typeface="Calibri"/>
              <a:ea typeface="Calibri"/>
              <a:cs typeface="Calibri"/>
              <a:sym typeface="Calibri"/>
            </a:endParaRPr>
          </a:p>
          <a:p>
            <a:pPr marL="342900" marR="0" lvl="0" indent="-342900" algn="l" rtl="0">
              <a:lnSpc>
                <a:spcPct val="120000"/>
              </a:lnSpc>
              <a:spcBef>
                <a:spcPts val="0"/>
              </a:spcBef>
              <a:spcAft>
                <a:spcPts val="0"/>
              </a:spcAft>
              <a:buClr>
                <a:schemeClr val="dk1"/>
              </a:buClr>
              <a:buSzPts val="2000"/>
              <a:buFont typeface="Arial"/>
              <a:buNone/>
            </a:pPr>
            <a:endParaRPr sz="2200" b="0" i="0" u="none" strike="noStrike" cap="none">
              <a:solidFill>
                <a:srgbClr val="231F20"/>
              </a:solidFill>
              <a:highlight>
                <a:srgbClr val="FFFFFF"/>
              </a:highlight>
              <a:latin typeface="Calibri"/>
              <a:ea typeface="Calibri"/>
              <a:cs typeface="Calibri"/>
              <a:sym typeface="Calibri"/>
            </a:endParaRPr>
          </a:p>
          <a:p>
            <a:pPr marL="342900" marR="0" lvl="0" indent="-342900" algn="l" rtl="0">
              <a:lnSpc>
                <a:spcPct val="120000"/>
              </a:lnSpc>
              <a:spcBef>
                <a:spcPts val="0"/>
              </a:spcBef>
              <a:spcAft>
                <a:spcPts val="0"/>
              </a:spcAft>
              <a:buClr>
                <a:schemeClr val="dk1"/>
              </a:buClr>
              <a:buSzPts val="2000"/>
              <a:buFont typeface="Arial"/>
              <a:buNone/>
            </a:pPr>
            <a:endParaRPr sz="1500" b="0" i="0" u="none" strike="noStrike" cap="none">
              <a:solidFill>
                <a:schemeClr val="dk1"/>
              </a:solidFill>
              <a:highlight>
                <a:srgbClr val="FFFFFF"/>
              </a:highlight>
              <a:latin typeface="Calibri"/>
              <a:ea typeface="Calibri"/>
              <a:cs typeface="Calibri"/>
              <a:sym typeface="Calibri"/>
            </a:endParaRPr>
          </a:p>
        </p:txBody>
      </p:sp>
      <p:sp>
        <p:nvSpPr>
          <p:cNvPr id="124" name="Google Shape;124;p17"/>
          <p:cNvSpPr txBox="1">
            <a:spLocks noGrp="1"/>
          </p:cNvSpPr>
          <p:nvPr>
            <p:ph type="subTitle" idx="4294967295"/>
          </p:nvPr>
        </p:nvSpPr>
        <p:spPr>
          <a:xfrm>
            <a:off x="6227204" y="1537799"/>
            <a:ext cx="5699100" cy="4617000"/>
          </a:xfrm>
          <a:prstGeom prst="rect">
            <a:avLst/>
          </a:prstGeom>
          <a:noFill/>
          <a:ln>
            <a:noFill/>
          </a:ln>
        </p:spPr>
        <p:txBody>
          <a:bodyPr spcFirstLastPara="1" wrap="square" lIns="91425" tIns="45700" rIns="91425" bIns="45700" anchor="t" anchorCtr="0">
            <a:noAutofit/>
          </a:bodyPr>
          <a:lstStyle/>
          <a:p>
            <a:pPr marL="457200" marR="0" lvl="0" indent="-368300" algn="l" rtl="0">
              <a:lnSpc>
                <a:spcPct val="120000"/>
              </a:lnSpc>
              <a:spcBef>
                <a:spcPts val="0"/>
              </a:spcBef>
              <a:spcAft>
                <a:spcPts val="0"/>
              </a:spcAft>
              <a:buClr>
                <a:srgbClr val="231F20"/>
              </a:buClr>
              <a:buSzPts val="2200"/>
              <a:buFont typeface="Arial"/>
              <a:buChar char="●"/>
            </a:pPr>
            <a:r>
              <a:rPr lang="en-US" sz="2200" b="0" i="0" u="none" strike="noStrike" cap="none">
                <a:solidFill>
                  <a:srgbClr val="231F20"/>
                </a:solidFill>
                <a:highlight>
                  <a:srgbClr val="FFFFFF"/>
                </a:highlight>
                <a:latin typeface="Calibri"/>
                <a:ea typeface="Calibri"/>
                <a:cs typeface="Calibri"/>
                <a:sym typeface="Calibri"/>
              </a:rPr>
              <a:t>Is concise - no more than 100 words</a:t>
            </a:r>
            <a:endParaRPr sz="2200" b="0" i="0" u="none" strike="noStrike" cap="none">
              <a:solidFill>
                <a:srgbClr val="231F20"/>
              </a:solidFill>
              <a:highlight>
                <a:srgbClr val="FFFFFF"/>
              </a:highlight>
              <a:latin typeface="Calibri"/>
              <a:ea typeface="Calibri"/>
              <a:cs typeface="Calibri"/>
              <a:sym typeface="Calibri"/>
            </a:endParaRPr>
          </a:p>
          <a:p>
            <a:pPr marL="457200" marR="0" lvl="0" indent="-368300" algn="l" rtl="0">
              <a:lnSpc>
                <a:spcPct val="120000"/>
              </a:lnSpc>
              <a:spcBef>
                <a:spcPts val="0"/>
              </a:spcBef>
              <a:spcAft>
                <a:spcPts val="0"/>
              </a:spcAft>
              <a:buClr>
                <a:srgbClr val="231F20"/>
              </a:buClr>
              <a:buSzPts val="2200"/>
              <a:buFont typeface="Arial"/>
              <a:buChar char="●"/>
            </a:pPr>
            <a:r>
              <a:rPr lang="en-US" sz="2200" b="0" i="0" u="none" strike="noStrike" cap="none">
                <a:solidFill>
                  <a:srgbClr val="231F20"/>
                </a:solidFill>
                <a:highlight>
                  <a:srgbClr val="FFFFFF"/>
                </a:highlight>
                <a:latin typeface="Calibri"/>
                <a:ea typeface="Calibri"/>
                <a:cs typeface="Calibri"/>
                <a:sym typeface="Calibri"/>
              </a:rPr>
              <a:t>Focuses on the sector you’re applying to</a:t>
            </a:r>
            <a:endParaRPr sz="2200" b="0" i="0" u="none" strike="noStrike" cap="none">
              <a:solidFill>
                <a:srgbClr val="231F20"/>
              </a:solidFill>
              <a:highlight>
                <a:srgbClr val="FFFFFF"/>
              </a:highlight>
              <a:latin typeface="Calibri"/>
              <a:ea typeface="Calibri"/>
              <a:cs typeface="Calibri"/>
              <a:sym typeface="Calibri"/>
            </a:endParaRPr>
          </a:p>
          <a:p>
            <a:pPr marL="457200" marR="0" lvl="0" indent="-368300" algn="l" rtl="0">
              <a:lnSpc>
                <a:spcPct val="120000"/>
              </a:lnSpc>
              <a:spcBef>
                <a:spcPts val="0"/>
              </a:spcBef>
              <a:spcAft>
                <a:spcPts val="0"/>
              </a:spcAft>
              <a:buClr>
                <a:schemeClr val="dk1"/>
              </a:buClr>
              <a:buSzPts val="2200"/>
              <a:buFont typeface="Arial"/>
              <a:buChar char="●"/>
            </a:pPr>
            <a:r>
              <a:rPr lang="en-US" sz="2200" b="0" i="0" u="none" strike="noStrike" cap="none">
                <a:solidFill>
                  <a:schemeClr val="dk1"/>
                </a:solidFill>
                <a:highlight>
                  <a:schemeClr val="lt1"/>
                </a:highlight>
                <a:latin typeface="Calibri"/>
                <a:ea typeface="Calibri"/>
                <a:cs typeface="Calibri"/>
                <a:sym typeface="Calibri"/>
              </a:rPr>
              <a:t>Contains information that draws the employer’s attention to the rest of your CV</a:t>
            </a:r>
            <a:endParaRPr sz="2200" b="0" i="0" u="none" strike="noStrike" cap="none">
              <a:solidFill>
                <a:schemeClr val="dk1"/>
              </a:solidFill>
              <a:highlight>
                <a:schemeClr val="lt1"/>
              </a:highlight>
              <a:latin typeface="Calibri"/>
              <a:ea typeface="Calibri"/>
              <a:cs typeface="Calibri"/>
              <a:sym typeface="Calibri"/>
            </a:endParaRPr>
          </a:p>
          <a:p>
            <a:pPr marL="457200" marR="0" lvl="0" indent="-368300" algn="l" rtl="0">
              <a:lnSpc>
                <a:spcPct val="120000"/>
              </a:lnSpc>
              <a:spcBef>
                <a:spcPts val="0"/>
              </a:spcBef>
              <a:spcAft>
                <a:spcPts val="0"/>
              </a:spcAft>
              <a:buClr>
                <a:schemeClr val="dk1"/>
              </a:buClr>
              <a:buSzPts val="2200"/>
              <a:buFont typeface="Arial"/>
              <a:buChar char="●"/>
            </a:pPr>
            <a:r>
              <a:rPr lang="en-US" sz="2200" b="0" i="0" u="none" strike="noStrike" cap="none">
                <a:solidFill>
                  <a:schemeClr val="dk1"/>
                </a:solidFill>
                <a:highlight>
                  <a:schemeClr val="lt1"/>
                </a:highlight>
                <a:latin typeface="Calibri"/>
                <a:ea typeface="Calibri"/>
                <a:cs typeface="Calibri"/>
                <a:sym typeface="Calibri"/>
              </a:rPr>
              <a:t>The rest of your CV contains evidence that supports your personal profile</a:t>
            </a:r>
            <a:endParaRPr sz="2200" b="0" i="0" u="none" strike="noStrike" cap="none">
              <a:solidFill>
                <a:schemeClr val="dk1"/>
              </a:solidFill>
              <a:highlight>
                <a:schemeClr val="lt1"/>
              </a:highlight>
              <a:latin typeface="Calibri"/>
              <a:ea typeface="Calibri"/>
              <a:cs typeface="Calibri"/>
              <a:sym typeface="Calibri"/>
            </a:endParaRPr>
          </a:p>
          <a:p>
            <a:pPr marL="457200" marR="0" lvl="0" indent="0" algn="l" rtl="0">
              <a:lnSpc>
                <a:spcPct val="120000"/>
              </a:lnSpc>
              <a:spcBef>
                <a:spcPts val="0"/>
              </a:spcBef>
              <a:spcAft>
                <a:spcPts val="0"/>
              </a:spcAft>
              <a:buClr>
                <a:schemeClr val="dk1"/>
              </a:buClr>
              <a:buSzPts val="2000"/>
              <a:buFont typeface="Arial"/>
              <a:buNone/>
            </a:pPr>
            <a:endParaRPr sz="2200" b="0" i="0" u="none" strike="noStrike" cap="none">
              <a:solidFill>
                <a:srgbClr val="231F20"/>
              </a:solidFill>
              <a:highlight>
                <a:srgbClr val="FFFFFF"/>
              </a:highlight>
              <a:latin typeface="Calibri"/>
              <a:ea typeface="Calibri"/>
              <a:cs typeface="Calibri"/>
              <a:sym typeface="Calibri"/>
            </a:endParaRPr>
          </a:p>
          <a:p>
            <a:pPr marL="342900" marR="0" lvl="0" indent="-342900" algn="l" rtl="0">
              <a:lnSpc>
                <a:spcPct val="120000"/>
              </a:lnSpc>
              <a:spcBef>
                <a:spcPts val="0"/>
              </a:spcBef>
              <a:spcAft>
                <a:spcPts val="0"/>
              </a:spcAft>
              <a:buClr>
                <a:schemeClr val="dk1"/>
              </a:buClr>
              <a:buSzPts val="2000"/>
              <a:buFont typeface="Arial"/>
              <a:buNone/>
            </a:pPr>
            <a:endParaRPr sz="1500" b="0" i="0" u="none" strike="noStrike" cap="none">
              <a:solidFill>
                <a:schemeClr val="dk1"/>
              </a:solidFill>
              <a:highlight>
                <a:srgbClr val="FFFFFF"/>
              </a:highlight>
              <a:latin typeface="Calibri"/>
              <a:ea typeface="Calibri"/>
              <a:cs typeface="Calibri"/>
              <a:sym typeface="Calibri"/>
            </a:endParaRPr>
          </a:p>
        </p:txBody>
      </p:sp>
      <p:sp>
        <p:nvSpPr>
          <p:cNvPr id="125" name="Google Shape;125;p17"/>
          <p:cNvSpPr txBox="1"/>
          <p:nvPr/>
        </p:nvSpPr>
        <p:spPr>
          <a:xfrm>
            <a:off x="114300" y="4304975"/>
            <a:ext cx="11891700" cy="1877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200" b="0" i="0" u="none" strike="noStrike" cap="none">
                <a:solidFill>
                  <a:srgbClr val="833C0B"/>
                </a:solidFill>
                <a:highlight>
                  <a:srgbClr val="FFFFFF"/>
                </a:highlight>
                <a:latin typeface="Arial"/>
                <a:ea typeface="Arial"/>
                <a:cs typeface="Arial"/>
                <a:sym typeface="Arial"/>
              </a:rPr>
              <a:t>A final year Computing student with commercial experience </a:t>
            </a:r>
            <a:r>
              <a:rPr lang="en-US" sz="2200" b="0" i="0" u="none" strike="noStrike" cap="none">
                <a:solidFill>
                  <a:srgbClr val="833C0B"/>
                </a:solidFill>
                <a:highlight>
                  <a:schemeClr val="lt1"/>
                </a:highlight>
                <a:latin typeface="Arial"/>
                <a:ea typeface="Arial"/>
                <a:cs typeface="Arial"/>
                <a:sym typeface="Arial"/>
              </a:rPr>
              <a:t>having worked for two summers within large financial institution. Through this experience as well as voluntary roles and academic studies </a:t>
            </a:r>
            <a:r>
              <a:rPr lang="en-US" sz="2200" b="0" i="0" u="none" strike="noStrike" cap="none">
                <a:solidFill>
                  <a:srgbClr val="833C0B"/>
                </a:solidFill>
                <a:highlight>
                  <a:srgbClr val="FFFFFF"/>
                </a:highlight>
                <a:latin typeface="Arial"/>
                <a:ea typeface="Arial"/>
                <a:cs typeface="Arial"/>
                <a:sym typeface="Arial"/>
              </a:rPr>
              <a:t>have skills and attributes to offer including leadership, analytical thinking, problem solving, team working and excellent communication. Keen to learn on a graduate programme within the business and finance sector and make a contribution to the organisation. </a:t>
            </a:r>
            <a:endParaRPr sz="2200" b="0" i="0" u="none" strike="noStrike" cap="none">
              <a:solidFill>
                <a:srgbClr val="833C0B"/>
              </a:solidFill>
              <a:highlight>
                <a:srgbClr val="FFFFFF"/>
              </a:highlight>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8"/>
          <p:cNvSpPr txBox="1">
            <a:spLocks noGrp="1"/>
          </p:cNvSpPr>
          <p:nvPr>
            <p:ph type="body" idx="1"/>
          </p:nvPr>
        </p:nvSpPr>
        <p:spPr>
          <a:xfrm>
            <a:off x="178206" y="1727383"/>
            <a:ext cx="5246410" cy="4492441"/>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rgbClr val="000000"/>
              </a:buClr>
              <a:buSzPts val="2000"/>
              <a:buChar char="•"/>
            </a:pPr>
            <a:r>
              <a:rPr lang="en-US" sz="2200" b="0" i="0" u="none" strike="noStrike" cap="none">
                <a:solidFill>
                  <a:srgbClr val="434343"/>
                </a:solidFill>
                <a:highlight>
                  <a:srgbClr val="FFFFFF"/>
                </a:highlight>
                <a:latin typeface="Calibri"/>
                <a:ea typeface="Calibri"/>
                <a:cs typeface="Calibri"/>
                <a:sym typeface="Calibri"/>
              </a:rPr>
              <a:t>Take a few minutes to write down:</a:t>
            </a:r>
            <a:endParaRPr/>
          </a:p>
          <a:p>
            <a:pPr marL="431800" lvl="0" indent="-342900" algn="l" rtl="0">
              <a:lnSpc>
                <a:spcPct val="150000"/>
              </a:lnSpc>
              <a:spcBef>
                <a:spcPts val="0"/>
              </a:spcBef>
              <a:spcAft>
                <a:spcPts val="0"/>
              </a:spcAft>
              <a:buClr>
                <a:srgbClr val="434343"/>
              </a:buClr>
              <a:buSzPts val="2200"/>
              <a:buChar char="•"/>
            </a:pPr>
            <a:r>
              <a:rPr lang="en-US" sz="2200" b="0" i="0" u="none" strike="noStrike" cap="none">
                <a:solidFill>
                  <a:srgbClr val="434343"/>
                </a:solidFill>
                <a:highlight>
                  <a:srgbClr val="FFFFFF"/>
                </a:highlight>
                <a:latin typeface="Calibri"/>
                <a:ea typeface="Calibri"/>
                <a:cs typeface="Calibri"/>
                <a:sym typeface="Calibri"/>
              </a:rPr>
              <a:t>What you are studying, </a:t>
            </a:r>
            <a:endParaRPr/>
          </a:p>
          <a:p>
            <a:pPr marL="431800" lvl="0" indent="-342900" algn="l" rtl="0">
              <a:lnSpc>
                <a:spcPct val="150000"/>
              </a:lnSpc>
              <a:spcBef>
                <a:spcPts val="0"/>
              </a:spcBef>
              <a:spcAft>
                <a:spcPts val="0"/>
              </a:spcAft>
              <a:buClr>
                <a:srgbClr val="434343"/>
              </a:buClr>
              <a:buSzPts val="2200"/>
              <a:buChar char="•"/>
            </a:pPr>
            <a:r>
              <a:rPr lang="en-US" sz="2200" b="0" i="0" u="none" strike="noStrike" cap="none">
                <a:solidFill>
                  <a:srgbClr val="434343"/>
                </a:solidFill>
                <a:highlight>
                  <a:srgbClr val="FFFFFF"/>
                </a:highlight>
                <a:latin typeface="Calibri"/>
                <a:ea typeface="Calibri"/>
                <a:cs typeface="Calibri"/>
                <a:sym typeface="Calibri"/>
              </a:rPr>
              <a:t>Any relevant work experience you have (voluntary or paid)</a:t>
            </a:r>
            <a:endParaRPr/>
          </a:p>
          <a:p>
            <a:pPr marL="431800" lvl="0" indent="-342900" algn="l" rtl="0">
              <a:lnSpc>
                <a:spcPct val="150000"/>
              </a:lnSpc>
              <a:spcBef>
                <a:spcPts val="0"/>
              </a:spcBef>
              <a:spcAft>
                <a:spcPts val="0"/>
              </a:spcAft>
              <a:buClr>
                <a:srgbClr val="434343"/>
              </a:buClr>
              <a:buSzPts val="2200"/>
              <a:buChar char="•"/>
            </a:pPr>
            <a:r>
              <a:rPr lang="en-US" sz="2200" b="0" i="0" u="none" strike="noStrike" cap="none">
                <a:solidFill>
                  <a:srgbClr val="434343"/>
                </a:solidFill>
                <a:highlight>
                  <a:srgbClr val="FFFFFF"/>
                </a:highlight>
                <a:latin typeface="Calibri"/>
                <a:ea typeface="Calibri"/>
                <a:cs typeface="Calibri"/>
                <a:sym typeface="Calibri"/>
              </a:rPr>
              <a:t>Two skills you have which you think your profession requires</a:t>
            </a:r>
            <a:endParaRPr/>
          </a:p>
          <a:p>
            <a:pPr marL="431800" lvl="0" indent="-342900" algn="l" rtl="0">
              <a:lnSpc>
                <a:spcPct val="150000"/>
              </a:lnSpc>
              <a:spcBef>
                <a:spcPts val="0"/>
              </a:spcBef>
              <a:spcAft>
                <a:spcPts val="0"/>
              </a:spcAft>
              <a:buClr>
                <a:srgbClr val="434343"/>
              </a:buClr>
              <a:buSzPts val="2200"/>
              <a:buChar char="•"/>
            </a:pPr>
            <a:r>
              <a:rPr lang="en-US" sz="2200" b="0" i="0" u="none" strike="noStrike" cap="none">
                <a:solidFill>
                  <a:srgbClr val="434343"/>
                </a:solidFill>
                <a:highlight>
                  <a:srgbClr val="FFFFFF"/>
                </a:highlight>
                <a:latin typeface="Calibri"/>
                <a:ea typeface="Calibri"/>
                <a:cs typeface="Calibri"/>
                <a:sym typeface="Calibri"/>
              </a:rPr>
              <a:t>What is your career goal or aspiration</a:t>
            </a:r>
            <a:endParaRPr/>
          </a:p>
          <a:p>
            <a:pPr marL="457200" lvl="0" indent="-228600" algn="just" rtl="0">
              <a:lnSpc>
                <a:spcPct val="150000"/>
              </a:lnSpc>
              <a:spcBef>
                <a:spcPts val="1000"/>
              </a:spcBef>
              <a:spcAft>
                <a:spcPts val="0"/>
              </a:spcAft>
              <a:buSzPts val="1800"/>
              <a:buNone/>
            </a:pPr>
            <a:endParaRPr/>
          </a:p>
        </p:txBody>
      </p:sp>
      <p:sp>
        <p:nvSpPr>
          <p:cNvPr id="131" name="Google Shape;131;p18"/>
          <p:cNvSpPr txBox="1">
            <a:spLocks noGrp="1"/>
          </p:cNvSpPr>
          <p:nvPr>
            <p:ph type="title"/>
          </p:nvPr>
        </p:nvSpPr>
        <p:spPr>
          <a:xfrm>
            <a:off x="173564" y="250888"/>
            <a:ext cx="4336652" cy="132556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F3864"/>
              </a:buClr>
              <a:buSzPts val="4400"/>
              <a:buFont typeface="Calibri"/>
              <a:buNone/>
            </a:pPr>
            <a:r>
              <a:rPr lang="en-US" sz="4400">
                <a:solidFill>
                  <a:schemeClr val="accent1"/>
                </a:solidFill>
              </a:rPr>
              <a:t>Activity </a:t>
            </a:r>
            <a:endParaRPr/>
          </a:p>
        </p:txBody>
      </p:sp>
      <p:sp>
        <p:nvSpPr>
          <p:cNvPr id="132" name="Google Shape;132;p18"/>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133" name="Google Shape;133;p18"/>
          <p:cNvSpPr txBox="1"/>
          <p:nvPr/>
        </p:nvSpPr>
        <p:spPr>
          <a:xfrm>
            <a:off x="5886998" y="274500"/>
            <a:ext cx="4336800" cy="1325700"/>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rgbClr val="1F3864"/>
              </a:buClr>
              <a:buSzPts val="4400"/>
              <a:buFont typeface="Calibri"/>
              <a:buNone/>
            </a:pPr>
            <a:r>
              <a:rPr lang="en-US" sz="4400" b="1" i="0" u="none" strike="noStrike" cap="none">
                <a:solidFill>
                  <a:schemeClr val="accent1"/>
                </a:solidFill>
                <a:latin typeface="Calibri"/>
                <a:ea typeface="Calibri"/>
                <a:cs typeface="Calibri"/>
                <a:sym typeface="Calibri"/>
              </a:rPr>
              <a:t>Education </a:t>
            </a:r>
            <a:endParaRPr sz="4400" b="1" i="0" u="none" strike="noStrike" cap="none">
              <a:solidFill>
                <a:srgbClr val="1F3864"/>
              </a:solidFill>
              <a:latin typeface="Calibri"/>
              <a:ea typeface="Calibri"/>
              <a:cs typeface="Calibri"/>
              <a:sym typeface="Calibri"/>
            </a:endParaRPr>
          </a:p>
        </p:txBody>
      </p:sp>
      <p:sp>
        <p:nvSpPr>
          <p:cNvPr id="134" name="Google Shape;134;p18"/>
          <p:cNvSpPr txBox="1"/>
          <p:nvPr/>
        </p:nvSpPr>
        <p:spPr>
          <a:xfrm>
            <a:off x="5758249" y="1727383"/>
            <a:ext cx="6141308" cy="4102533"/>
          </a:xfrm>
          <a:prstGeom prst="rect">
            <a:avLst/>
          </a:prstGeom>
          <a:noFill/>
          <a:ln>
            <a:noFill/>
          </a:ln>
        </p:spPr>
        <p:txBody>
          <a:bodyPr spcFirstLastPara="1" wrap="square" lIns="91425" tIns="45700" rIns="91425" bIns="45700" anchor="t" anchorCtr="0">
            <a:spAutoFit/>
          </a:bodyPr>
          <a:lstStyle/>
          <a:p>
            <a:pPr marL="368300" marR="0" lvl="0" indent="-342900" algn="l" rtl="0">
              <a:lnSpc>
                <a:spcPct val="150000"/>
              </a:lnSpc>
              <a:spcBef>
                <a:spcPts val="0"/>
              </a:spcBef>
              <a:spcAft>
                <a:spcPts val="0"/>
              </a:spcAft>
              <a:buClr>
                <a:srgbClr val="434343"/>
              </a:buClr>
              <a:buSzPts val="2400"/>
              <a:buFont typeface="Arial"/>
              <a:buChar char="•"/>
            </a:pPr>
            <a:r>
              <a:rPr lang="en-US" sz="2200" b="0" i="0" u="none" strike="noStrike" cap="none">
                <a:solidFill>
                  <a:srgbClr val="434343"/>
                </a:solidFill>
                <a:latin typeface="Calibri"/>
                <a:ea typeface="Calibri"/>
                <a:cs typeface="Calibri"/>
                <a:sym typeface="Calibri"/>
              </a:rPr>
              <a:t>Provide relevant details about your academic studies</a:t>
            </a:r>
            <a:endParaRPr/>
          </a:p>
          <a:p>
            <a:pPr marL="368300" marR="0" lvl="0" indent="-342900" algn="l" rtl="0">
              <a:lnSpc>
                <a:spcPct val="150000"/>
              </a:lnSpc>
              <a:spcBef>
                <a:spcPts val="0"/>
              </a:spcBef>
              <a:spcAft>
                <a:spcPts val="0"/>
              </a:spcAft>
              <a:buClr>
                <a:srgbClr val="434343"/>
              </a:buClr>
              <a:buSzPts val="2400"/>
              <a:buFont typeface="Arial"/>
              <a:buChar char="•"/>
            </a:pPr>
            <a:r>
              <a:rPr lang="en-US" sz="2200" b="0" i="0" u="none" strike="noStrike" cap="none">
                <a:solidFill>
                  <a:srgbClr val="434343"/>
                </a:solidFill>
                <a:latin typeface="Calibri"/>
                <a:ea typeface="Calibri"/>
                <a:cs typeface="Calibri"/>
                <a:sym typeface="Calibri"/>
              </a:rPr>
              <a:t>Outline key modules covered (and give grades if they are good)</a:t>
            </a:r>
            <a:endParaRPr/>
          </a:p>
          <a:p>
            <a:pPr marL="368300" marR="0" lvl="0" indent="-342900" algn="l" rtl="0">
              <a:lnSpc>
                <a:spcPct val="150000"/>
              </a:lnSpc>
              <a:spcBef>
                <a:spcPts val="0"/>
              </a:spcBef>
              <a:spcAft>
                <a:spcPts val="0"/>
              </a:spcAft>
              <a:buClr>
                <a:srgbClr val="434343"/>
              </a:buClr>
              <a:buSzPts val="2400"/>
              <a:buFont typeface="Arial"/>
              <a:buChar char="•"/>
            </a:pPr>
            <a:r>
              <a:rPr lang="en-US" sz="2200" b="0" i="0" u="none" strike="noStrike" cap="none">
                <a:solidFill>
                  <a:srgbClr val="434343"/>
                </a:solidFill>
                <a:latin typeface="Calibri"/>
                <a:ea typeface="Calibri"/>
                <a:cs typeface="Calibri"/>
                <a:sym typeface="Calibri"/>
              </a:rPr>
              <a:t>Use this section to highlight significant skills and achievements such as an outstanding piece of work, award/prize, special commendation </a:t>
            </a:r>
            <a:endParaRPr/>
          </a:p>
          <a:p>
            <a:pPr marL="50800" marR="0" lvl="0" indent="0" algn="l" rtl="0">
              <a:lnSpc>
                <a:spcPct val="150000"/>
              </a:lnSpc>
              <a:spcBef>
                <a:spcPts val="0"/>
              </a:spcBef>
              <a:spcAft>
                <a:spcPts val="0"/>
              </a:spcAft>
              <a:buNone/>
            </a:pPr>
            <a:endParaRPr sz="2200" b="0" i="0" u="none" strike="noStrike" cap="none">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2114</Words>
  <Application>Microsoft Office PowerPoint</Application>
  <PresentationFormat>Widescreen</PresentationFormat>
  <Paragraphs>293</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Helvetica Neue</vt:lpstr>
      <vt:lpstr>Comfortaa</vt:lpstr>
      <vt:lpstr>Arial</vt:lpstr>
      <vt:lpstr>Calibri</vt:lpstr>
      <vt:lpstr>Roboto</vt:lpstr>
      <vt:lpstr>Office Theme</vt:lpstr>
      <vt:lpstr>Workshop: Creating an excellent CV and cover letter</vt:lpstr>
      <vt:lpstr>Key points about your CV</vt:lpstr>
      <vt:lpstr>What’s in and what’s out?</vt:lpstr>
      <vt:lpstr>PowerPoint Presentation</vt:lpstr>
      <vt:lpstr>Typical CV content</vt:lpstr>
      <vt:lpstr>Key points</vt:lpstr>
      <vt:lpstr>Chronological &amp; skills based CV</vt:lpstr>
      <vt:lpstr>Personal profile: </vt:lpstr>
      <vt:lpstr>Activity </vt:lpstr>
      <vt:lpstr>Work Experience</vt:lpstr>
      <vt:lpstr> </vt:lpstr>
      <vt:lpstr>Skills, Personal Attributes &amp; Achievements</vt:lpstr>
      <vt:lpstr>Useful headings for your CV</vt:lpstr>
      <vt:lpstr>Top Tips for your CV</vt:lpstr>
      <vt:lpstr>CV Checklist</vt:lpstr>
      <vt:lpstr>PowerPoint Presentation</vt:lpstr>
      <vt:lpstr>Cover Letter</vt:lpstr>
      <vt:lpstr>Suggested Contents Cover Letter</vt:lpstr>
      <vt:lpstr>Sample</vt:lpstr>
      <vt:lpstr>Resume &amp; Cover letter writing </vt:lpstr>
      <vt:lpstr>Task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Creating an excellent CV and cover letter</dc:title>
  <dc:creator>Akchayat Bikram Joshi</dc:creator>
  <cp:lastModifiedBy>Yunisha</cp:lastModifiedBy>
  <cp:revision>1</cp:revision>
  <dcterms:created xsi:type="dcterms:W3CDTF">2020-07-29T02:48:43Z</dcterms:created>
  <dcterms:modified xsi:type="dcterms:W3CDTF">2023-03-19T01:29:48Z</dcterms:modified>
</cp:coreProperties>
</file>