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hOFoyndG9cAgsPWSm2JlWfCeHw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fb3dd4d1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g11fb3dd4d1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4"/>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6" name="Google Shape;26;p4"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t>‹#›</a:t>
            </a:fld>
            <a:endParaRPr/>
          </a:p>
        </p:txBody>
      </p:sp>
      <p:pic>
        <p:nvPicPr>
          <p:cNvPr id="33" name="Google Shape;33;p5"/>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6"/>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7"/>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8"/>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9"/>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 descr="A picture containing street, person, riding, lamp&#10;&#10;Description automatically generated"/>
          <p:cNvPicPr preferRelativeResize="0"/>
          <p:nvPr/>
        </p:nvPicPr>
        <p:blipFill rotWithShape="1">
          <a:blip r:embed="rId8">
            <a:alphaModFix/>
          </a:blip>
          <a:srcRect t="7812" b="7813"/>
          <a:stretch/>
        </p:blipFill>
        <p:spPr>
          <a:xfrm>
            <a:off x="0" y="1714"/>
            <a:ext cx="12188952" cy="6856286"/>
          </a:xfrm>
          <a:prstGeom prst="rect">
            <a:avLst/>
          </a:prstGeom>
          <a:noFill/>
          <a:ln>
            <a:noFill/>
          </a:ln>
        </p:spPr>
      </p:pic>
      <p:sp>
        <p:nvSpPr>
          <p:cNvPr id="11" name="Google Shape;11;p3"/>
          <p:cNvSpPr/>
          <p:nvPr/>
        </p:nvSpPr>
        <p:spPr>
          <a:xfrm>
            <a:off x="-82210" y="-1714"/>
            <a:ext cx="12103694" cy="6859714"/>
          </a:xfrm>
          <a:prstGeom prst="rect">
            <a:avLst/>
          </a:prstGeom>
          <a:gradFill>
            <a:gsLst>
              <a:gs pos="0">
                <a:srgbClr val="FFFFFF">
                  <a:alpha val="0"/>
                </a:srgbClr>
              </a:gs>
              <a:gs pos="17000">
                <a:srgbClr val="FFFFFF">
                  <a:alpha val="9803"/>
                </a:srgbClr>
              </a:gs>
              <a:gs pos="80000">
                <a:srgbClr val="FFFFFF">
                  <a:alpha val="84705"/>
                </a:srgbClr>
              </a:gs>
              <a:gs pos="100000">
                <a:srgbClr val="FFFFFF">
                  <a:alpha val="84705"/>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grpSp>
        <p:nvGrpSpPr>
          <p:cNvPr id="17" name="Google Shape;17;p3"/>
          <p:cNvGrpSpPr/>
          <p:nvPr/>
        </p:nvGrpSpPr>
        <p:grpSpPr>
          <a:xfrm>
            <a:off x="12021484" y="-1714"/>
            <a:ext cx="167468" cy="6858000"/>
            <a:chOff x="12021484" y="-1714"/>
            <a:chExt cx="167468" cy="6858000"/>
          </a:xfrm>
        </p:grpSpPr>
        <p:sp>
          <p:nvSpPr>
            <p:cNvPr id="18" name="Google Shape;18;p3"/>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3"/>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0" name="Google Shape;20;p3" descr="A picture containing drawing&#10;&#10;Description automatically generated"/>
          <p:cNvPicPr preferRelativeResize="0"/>
          <p:nvPr/>
        </p:nvPicPr>
        <p:blipFill rotWithShape="1">
          <a:blip r:embed="rId9">
            <a:alphaModFix/>
          </a:blip>
          <a:srcRect/>
          <a:stretch/>
        </p:blipFill>
        <p:spPr>
          <a:xfrm>
            <a:off x="173564" y="6341526"/>
            <a:ext cx="464545" cy="456971"/>
          </a:xfrm>
          <a:prstGeom prst="rect">
            <a:avLst/>
          </a:prstGeom>
          <a:noFill/>
          <a:ln>
            <a:noFill/>
          </a:ln>
        </p:spPr>
      </p:pic>
      <p:pic>
        <p:nvPicPr>
          <p:cNvPr id="21" name="Google Shape;21;p3" descr="A picture containing drawing&#10;&#10;Description automatically generated"/>
          <p:cNvPicPr preferRelativeResize="0"/>
          <p:nvPr/>
        </p:nvPicPr>
        <p:blipFill rotWithShape="1">
          <a:blip r:embed="rId10">
            <a:alphaModFix/>
          </a:blip>
          <a:srcRect/>
          <a:stretch/>
        </p:blipFill>
        <p:spPr>
          <a:xfrm>
            <a:off x="808625" y="6326116"/>
            <a:ext cx="1152377" cy="335187"/>
          </a:xfrm>
          <a:prstGeom prst="rect">
            <a:avLst/>
          </a:prstGeom>
          <a:noFill/>
          <a:ln>
            <a:noFill/>
          </a:ln>
        </p:spPr>
      </p:pic>
      <p:pic>
        <p:nvPicPr>
          <p:cNvPr id="22" name="Google Shape;22;p3" descr="A close up of a sign&#10;&#10;Description automatically generated"/>
          <p:cNvPicPr preferRelativeResize="0"/>
          <p:nvPr/>
        </p:nvPicPr>
        <p:blipFill rotWithShape="1">
          <a:blip r:embed="rId11">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2">
          <p15:clr>
            <a:srgbClr val="F26B43"/>
          </p15:clr>
        </p15:guide>
        <p15:guide id="2" pos="7152">
          <p15:clr>
            <a:srgbClr val="F26B43"/>
          </p15:clr>
        </p15:guide>
        <p15:guide id="3" orient="horz" pos="4248">
          <p15:clr>
            <a:srgbClr val="F26B43"/>
          </p15:clr>
        </p15:guide>
        <p15:guide id="4" pos="72">
          <p15:clr>
            <a:srgbClr val="F26B43"/>
          </p15:clr>
        </p15:guide>
        <p15:guide id="5" pos="96">
          <p15:clr>
            <a:srgbClr val="F26B43"/>
          </p15:clr>
        </p15:guide>
        <p15:guide id="6" orient="horz" pos="144">
          <p15:clr>
            <a:srgbClr val="F26B43"/>
          </p15:clr>
        </p15:guide>
        <p15:guide id="7" orient="horz" pos="1008">
          <p15:clr>
            <a:srgbClr val="F26B43"/>
          </p15:clr>
        </p15:guide>
        <p15:guide id="8" orient="horz" pos="1080">
          <p15:clr>
            <a:srgbClr val="F26B43"/>
          </p15:clr>
        </p15:guide>
        <p15:guide id="9" orient="horz" pos="3912">
          <p15:clr>
            <a:srgbClr val="F26B43"/>
          </p15:clr>
        </p15:guide>
        <p15:guide id="10" pos="6720">
          <p15:clr>
            <a:srgbClr val="F26B43"/>
          </p15:clr>
        </p15:guide>
        <p15:guide id="11" pos="6624">
          <p15:clr>
            <a:srgbClr val="F26B43"/>
          </p15:clr>
        </p15:guide>
        <p15:guide id="12" pos="5904">
          <p15:clr>
            <a:srgbClr val="F26B43"/>
          </p15:clr>
        </p15:guide>
        <p15:guide id="13" orient="horz" pos="3984">
          <p15:clr>
            <a:srgbClr val="F26B43"/>
          </p15:clr>
        </p15:guide>
        <p15:guide id="14"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3864"/>
              </a:buClr>
              <a:buSzPts val="6000"/>
              <a:buFont typeface="Calibri"/>
              <a:buNone/>
            </a:pPr>
            <a:r>
              <a:rPr lang="en-US" dirty="0"/>
              <a:t>Workshop </a:t>
            </a:r>
            <a:endParaRPr dirty="0"/>
          </a:p>
        </p:txBody>
      </p:sp>
      <p:sp>
        <p:nvSpPr>
          <p:cNvPr id="68" name="Google Shape;68;p1"/>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a:t>Week 6</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11fb3dd4d10_0_0"/>
          <p:cNvSpPr txBox="1">
            <a:spLocks noGrp="1"/>
          </p:cNvSpPr>
          <p:nvPr>
            <p:ph type="body" idx="1"/>
          </p:nvPr>
        </p:nvSpPr>
        <p:spPr>
          <a:xfrm>
            <a:off x="178205" y="1727383"/>
            <a:ext cx="11175600" cy="4508164"/>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1. Briefly explain the differences between common carriers, broadcasters, and publishers with respect to freedom of speech and control of content.</a:t>
            </a:r>
            <a:endParaRPr sz="2400" dirty="0">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2. Describe two methods parents can use to restrict access by their children to inappropriate material on the Web.</a:t>
            </a:r>
            <a:endParaRPr sz="2400" dirty="0">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3. What was one of the main reasons why courts ruled the censorship provisions of the Communications Decency Act in violation of the First Amendment?</a:t>
            </a:r>
            <a:endParaRPr sz="2400" dirty="0">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4. What is one way of reducing spam?</a:t>
            </a:r>
            <a:endParaRPr sz="2400" dirty="0">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2400" dirty="0">
              <a:latin typeface="Times New Roman"/>
              <a:ea typeface="Times New Roman"/>
              <a:cs typeface="Times New Roman"/>
              <a:sym typeface="Times New Roman"/>
            </a:endParaRPr>
          </a:p>
        </p:txBody>
      </p:sp>
      <p:sp>
        <p:nvSpPr>
          <p:cNvPr id="74" name="Google Shape;74;g11fb3dd4d10_0_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Question</a:t>
            </a:r>
            <a:endParaRPr/>
          </a:p>
        </p:txBody>
      </p:sp>
      <p:sp>
        <p:nvSpPr>
          <p:cNvPr id="75" name="Google Shape;75;g11fb3dd4d10_0_0"/>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March 30, 2022</a:t>
            </a:r>
            <a:endParaRPr/>
          </a:p>
        </p:txBody>
      </p:sp>
      <p:sp>
        <p:nvSpPr>
          <p:cNvPr id="76" name="Google Shape;76;g11fb3dd4d10_0_0"/>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kindly go to 'INSERT &gt; Header &amp; Footer' to change these options.</a:t>
            </a:r>
            <a:endParaRPr/>
          </a:p>
        </p:txBody>
      </p:sp>
      <p:sp>
        <p:nvSpPr>
          <p:cNvPr id="77" name="Google Shape;77;g11fb3dd4d10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5. A large company has a policy prohibiting employees from blogging about company products. What are some possible reasons for the policy? Does it violate the First Amendment? Is it reasonable?</a:t>
            </a:r>
            <a:endParaRPr dirty="0"/>
          </a:p>
          <a:p>
            <a:pPr marL="0" marR="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6. </a:t>
            </a:r>
            <a:r>
              <a:rPr lang="en-US" sz="2400">
                <a:latin typeface="Times New Roman"/>
                <a:ea typeface="Times New Roman"/>
                <a:cs typeface="Times New Roman"/>
                <a:sym typeface="Times New Roman"/>
              </a:rPr>
              <a:t>Facebook, banned in China since 2009, planned to establish a presence there. </a:t>
            </a:r>
            <a:r>
              <a:rPr lang="en-US" sz="2400" dirty="0">
                <a:latin typeface="Times New Roman"/>
                <a:ea typeface="Times New Roman"/>
                <a:cs typeface="Times New Roman"/>
                <a:sym typeface="Times New Roman"/>
              </a:rPr>
              <a:t>It would have to comply with China’s censorship requirements and requirements to provide user information to the government. Is Facebook now in China? If so, how has it dealt with the censorship and reporting requirements?</a:t>
            </a:r>
            <a:endParaRPr dirty="0"/>
          </a:p>
        </p:txBody>
      </p:sp>
      <p:sp>
        <p:nvSpPr>
          <p:cNvPr id="83" name="Google Shape;83;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Question</a:t>
            </a:r>
            <a:endParaRPr/>
          </a:p>
        </p:txBody>
      </p:sp>
      <p:sp>
        <p:nvSpPr>
          <p:cNvPr id="84" name="Google Shape;84;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March 30, 2022</a:t>
            </a:r>
            <a:endParaRPr/>
          </a:p>
        </p:txBody>
      </p:sp>
      <p:sp>
        <p:nvSpPr>
          <p:cNvPr id="85" name="Google Shape;85;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kindly go to 'INSERT &gt; Header &amp; Footer' to change these options.</a:t>
            </a:r>
            <a:endParaRPr/>
          </a:p>
        </p:txBody>
      </p:sp>
      <p:sp>
        <p:nvSpPr>
          <p:cNvPr id="86" name="Google Shape;86;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Widescreen</PresentationFormat>
  <Paragraphs>16</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Workshop </vt:lpstr>
      <vt:lpstr>Question</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dc:title>
  <dc:creator>Akchayat Bikram Joshi</dc:creator>
  <cp:lastModifiedBy>Yunisha</cp:lastModifiedBy>
  <cp:revision>2</cp:revision>
  <dcterms:created xsi:type="dcterms:W3CDTF">2020-07-29T02:48:43Z</dcterms:created>
  <dcterms:modified xsi:type="dcterms:W3CDTF">2023-03-23T02:30:39Z</dcterms:modified>
</cp:coreProperties>
</file>