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8"/>
  </p:notesMasterIdLst>
  <p:sldIdLst>
    <p:sldId id="286" r:id="rId2"/>
    <p:sldId id="257" r:id="rId3"/>
    <p:sldId id="297" r:id="rId4"/>
    <p:sldId id="299" r:id="rId5"/>
    <p:sldId id="298" r:id="rId6"/>
    <p:sldId id="300" r:id="rId7"/>
    <p:sldId id="301" r:id="rId8"/>
    <p:sldId id="302" r:id="rId9"/>
    <p:sldId id="303" r:id="rId10"/>
    <p:sldId id="304" r:id="rId11"/>
    <p:sldId id="307" r:id="rId12"/>
    <p:sldId id="306" r:id="rId13"/>
    <p:sldId id="264" r:id="rId14"/>
    <p:sldId id="308" r:id="rId15"/>
    <p:sldId id="265" r:id="rId16"/>
    <p:sldId id="288" r:id="rId17"/>
    <p:sldId id="312" r:id="rId18"/>
    <p:sldId id="313" r:id="rId19"/>
    <p:sldId id="289" r:id="rId20"/>
    <p:sldId id="314" r:id="rId21"/>
    <p:sldId id="290" r:id="rId22"/>
    <p:sldId id="309" r:id="rId23"/>
    <p:sldId id="291" r:id="rId24"/>
    <p:sldId id="275" r:id="rId25"/>
    <p:sldId id="310" r:id="rId26"/>
    <p:sldId id="276" r:id="rId27"/>
    <p:sldId id="277" r:id="rId28"/>
    <p:sldId id="278" r:id="rId29"/>
    <p:sldId id="279" r:id="rId30"/>
    <p:sldId id="281" r:id="rId31"/>
    <p:sldId id="294" r:id="rId32"/>
    <p:sldId id="283" r:id="rId33"/>
    <p:sldId id="284" r:id="rId34"/>
    <p:sldId id="311" r:id="rId35"/>
    <p:sldId id="295" r:id="rId36"/>
    <p:sldId id="296" r:id="rId37"/>
  </p:sldIdLst>
  <p:sldSz cx="12192000" cy="6858000"/>
  <p:notesSz cx="6858000" cy="9144000"/>
  <p:embeddedFontLst>
    <p:embeddedFont>
      <p:font typeface="Calibri" panose="020F050202020403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hujkf5y2Agphv5ZSZ9mj6zq66Er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A9D7E80-3276-4746-957D-5446E74AC368}">
  <a:tblStyle styleId="{5A9D7E80-3276-4746-957D-5446E74AC368}"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299" autoAdjust="0"/>
  </p:normalViewPr>
  <p:slideViewPr>
    <p:cSldViewPr snapToGrid="0">
      <p:cViewPr varScale="1">
        <p:scale>
          <a:sx n="38" d="100"/>
          <a:sy n="38" d="100"/>
        </p:scale>
        <p:origin x="5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654421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84131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64680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45ee9f594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g145ee9f5941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45ee9f5941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Tree>
    <p:extLst>
      <p:ext uri="{BB962C8B-B14F-4D97-AF65-F5344CB8AC3E}">
        <p14:creationId xmlns:p14="http://schemas.microsoft.com/office/powerpoint/2010/main" val="2021882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467485301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14467485301_0_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g14467485301_0_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extLst>
      <p:ext uri="{BB962C8B-B14F-4D97-AF65-F5344CB8AC3E}">
        <p14:creationId xmlns:p14="http://schemas.microsoft.com/office/powerpoint/2010/main" val="2038248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467485301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14467485301_0_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g14467485301_0_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extLst>
      <p:ext uri="{BB962C8B-B14F-4D97-AF65-F5344CB8AC3E}">
        <p14:creationId xmlns:p14="http://schemas.microsoft.com/office/powerpoint/2010/main" val="1659061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4782ae695b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g14782ae695b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g14782ae695b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extLst>
      <p:ext uri="{BB962C8B-B14F-4D97-AF65-F5344CB8AC3E}">
        <p14:creationId xmlns:p14="http://schemas.microsoft.com/office/powerpoint/2010/main" val="242106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4782ae695b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g14782ae695b_0_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g14782ae695b_0_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extLst>
      <p:ext uri="{BB962C8B-B14F-4D97-AF65-F5344CB8AC3E}">
        <p14:creationId xmlns:p14="http://schemas.microsoft.com/office/powerpoint/2010/main" val="3232460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4782ae695b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g14782ae695b_0_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g14782ae695b_0_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extLst>
      <p:ext uri="{BB962C8B-B14F-4D97-AF65-F5344CB8AC3E}">
        <p14:creationId xmlns:p14="http://schemas.microsoft.com/office/powerpoint/2010/main" val="3140921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4782ae695b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g14782ae695b_0_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g14782ae695b_0_4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extLst>
      <p:ext uri="{BB962C8B-B14F-4D97-AF65-F5344CB8AC3E}">
        <p14:creationId xmlns:p14="http://schemas.microsoft.com/office/powerpoint/2010/main" val="3875944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4782ae695b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g14782ae695b_0_5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g14782ae695b_0_5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extLst>
      <p:ext uri="{BB962C8B-B14F-4D97-AF65-F5344CB8AC3E}">
        <p14:creationId xmlns:p14="http://schemas.microsoft.com/office/powerpoint/2010/main" val="1435962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4782ae695b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g14782ae695b_0_6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5" name="Google Shape;265;g14782ae695b_0_6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extLst>
      <p:ext uri="{BB962C8B-B14F-4D97-AF65-F5344CB8AC3E}">
        <p14:creationId xmlns:p14="http://schemas.microsoft.com/office/powerpoint/2010/main" val="311281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 name="Google Shape;7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8446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4782ae695b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14782ae695b_0_7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g14782ae695b_0_7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Tree>
    <p:extLst>
      <p:ext uri="{BB962C8B-B14F-4D97-AF65-F5344CB8AC3E}">
        <p14:creationId xmlns:p14="http://schemas.microsoft.com/office/powerpoint/2010/main" val="10258514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45b143edfd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g145b143edfd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g145b143edfd_0_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30</a:t>
            </a:fld>
            <a:endParaRPr/>
          </a:p>
        </p:txBody>
      </p:sp>
    </p:spTree>
    <p:extLst>
      <p:ext uri="{BB962C8B-B14F-4D97-AF65-F5344CB8AC3E}">
        <p14:creationId xmlns:p14="http://schemas.microsoft.com/office/powerpoint/2010/main" val="2576321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45b143edfd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g145b143edfd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0" name="Google Shape;310;g145b143edfd_0_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32</a:t>
            </a:fld>
            <a:endParaRPr/>
          </a:p>
        </p:txBody>
      </p:sp>
    </p:spTree>
    <p:extLst>
      <p:ext uri="{BB962C8B-B14F-4D97-AF65-F5344CB8AC3E}">
        <p14:creationId xmlns:p14="http://schemas.microsoft.com/office/powerpoint/2010/main" val="120512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45b143edfd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7" name="Google Shape;317;g145b143edfd_0_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8" name="Google Shape;318;g145b143edfd_0_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33</a:t>
            </a:fld>
            <a:endParaRPr/>
          </a:p>
        </p:txBody>
      </p:sp>
    </p:spTree>
    <p:extLst>
      <p:ext uri="{BB962C8B-B14F-4D97-AF65-F5344CB8AC3E}">
        <p14:creationId xmlns:p14="http://schemas.microsoft.com/office/powerpoint/2010/main" val="267755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446b6aec00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g1446b6aec00_0_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27" name="Google Shape;227;g1446b6aec00_0_4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34</a:t>
            </a:fld>
            <a:endParaRPr/>
          </a:p>
        </p:txBody>
      </p:sp>
    </p:spTree>
    <p:extLst>
      <p:ext uri="{BB962C8B-B14F-4D97-AF65-F5344CB8AC3E}">
        <p14:creationId xmlns:p14="http://schemas.microsoft.com/office/powerpoint/2010/main" val="555985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3" name="Google Shape;30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263717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1" name="Google Shape;31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80119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 name="Google Shape;7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7771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 name="Google Shape;7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7958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 name="Google Shape;7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95218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 name="Google Shape;7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9740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 name="Google Shape;7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25658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have a look at some real-world instances to help our understanding.</a:t>
            </a:r>
          </a:p>
          <a:p>
            <a:endParaRPr lang="en-US" dirty="0"/>
          </a:p>
          <a:p>
            <a:r>
              <a:rPr lang="en-US" dirty="0"/>
              <a:t>Example 1: There are a ton of internet shops available to us today where we can buy products. The browser will redirect to the appropriate online payment page once we have chosen the item, are ready to make the buy, and click on pay. A new URL is displayed in the browser as a result of the shopping website's answer, which takes the user to the payment page.</a:t>
            </a:r>
          </a:p>
          <a:p>
            <a:endParaRPr lang="en-US" dirty="0"/>
          </a:p>
          <a:p>
            <a:r>
              <a:rPr lang="en-US" dirty="0"/>
              <a:t>Example 2: In some online education applications, we must redirect the response to the appropriate URL if we wish to include a google search operation or a link to another website for more information on the topic.</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84619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766758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sp>
        <p:nvSpPr>
          <p:cNvPr id="24" name="Google Shape;24;p11"/>
          <p:cNvSpPr txBox="1">
            <a:spLocks noGrp="1"/>
          </p:cNvSpPr>
          <p:nvPr>
            <p:ph type="ctrTitle"/>
          </p:nvPr>
        </p:nvSpPr>
        <p:spPr>
          <a:xfrm>
            <a:off x="1524000" y="1122362"/>
            <a:ext cx="9144000" cy="285908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F3864"/>
              </a:buClr>
              <a:buSzPts val="6000"/>
              <a:buFont typeface="Calibri"/>
              <a:buNone/>
              <a:defRPr sz="6000">
                <a:solidFill>
                  <a:srgbClr val="1F386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1"/>
          <p:cNvSpPr txBox="1">
            <a:spLocks noGrp="1"/>
          </p:cNvSpPr>
          <p:nvPr>
            <p:ph type="subTitle" idx="1"/>
          </p:nvPr>
        </p:nvSpPr>
        <p:spPr>
          <a:xfrm>
            <a:off x="1524000" y="4067174"/>
            <a:ext cx="9144000" cy="119062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1000"/>
              </a:spcBef>
              <a:spcAft>
                <a:spcPts val="0"/>
              </a:spcAft>
              <a:buClr>
                <a:schemeClr val="dk1"/>
              </a:buClr>
              <a:buSzPts val="2400"/>
              <a:buNone/>
              <a:defRPr sz="2400" b="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6" name="Google Shape;26;p11" descr="A picture containing drawing, food&#10;&#10;Description automatically generated"/>
          <p:cNvPicPr preferRelativeResize="0"/>
          <p:nvPr/>
        </p:nvPicPr>
        <p:blipFill rotWithShape="1">
          <a:blip r:embed="rId2">
            <a:alphaModFix/>
          </a:blip>
          <a:srcRect/>
          <a:stretch/>
        </p:blipFill>
        <p:spPr>
          <a:xfrm>
            <a:off x="152400" y="228600"/>
            <a:ext cx="645622" cy="5396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7"/>
        <p:cNvGrpSpPr/>
        <p:nvPr/>
      </p:nvGrpSpPr>
      <p:grpSpPr>
        <a:xfrm>
          <a:off x="0" y="0"/>
          <a:ext cx="0" cy="0"/>
          <a:chOff x="0" y="0"/>
          <a:chExt cx="0" cy="0"/>
        </a:xfrm>
      </p:grpSpPr>
      <p:sp>
        <p:nvSpPr>
          <p:cNvPr id="28" name="Google Shape;28;p12"/>
          <p:cNvSpPr txBox="1">
            <a:spLocks noGrp="1"/>
          </p:cNvSpPr>
          <p:nvPr>
            <p:ph type="body" idx="1"/>
          </p:nvPr>
        </p:nvSpPr>
        <p:spPr>
          <a:xfrm>
            <a:off x="178205" y="1727383"/>
            <a:ext cx="11175595" cy="4492441"/>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1000"/>
              </a:spcBef>
              <a:spcAft>
                <a:spcPts val="0"/>
              </a:spcAft>
              <a:buClr>
                <a:schemeClr val="dk1"/>
              </a:buClr>
              <a:buSzPts val="1800"/>
              <a:buChar char="•"/>
              <a:defRPr sz="18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04800" algn="l">
              <a:lnSpc>
                <a:spcPct val="9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2"/>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4400"/>
              <a:buFont typeface="Calibri"/>
              <a:buNone/>
              <a:defRPr>
                <a:solidFill>
                  <a:srgbClr val="1F386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August 7, 2022</a:t>
            </a:r>
            <a:endParaRPr/>
          </a:p>
        </p:txBody>
      </p:sp>
      <p:sp>
        <p:nvSpPr>
          <p:cNvPr id="31" name="Google Shape;31;p12"/>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ADVANCED PROGRAMMING AND TECHNOLOGIES</a:t>
            </a:r>
            <a:endParaRPr/>
          </a:p>
        </p:txBody>
      </p:sp>
      <p:sp>
        <p:nvSpPr>
          <p:cNvPr id="32" name="Google Shape;32;p12"/>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   </a:t>
            </a:r>
            <a:fld id="{00000000-1234-1234-1234-123412341234}" type="slidenum">
              <a:rPr lang="en-US"/>
              <a:t>‹#›</a:t>
            </a:fld>
            <a:endParaRPr/>
          </a:p>
        </p:txBody>
      </p:sp>
      <p:pic>
        <p:nvPicPr>
          <p:cNvPr id="33" name="Google Shape;33;p12"/>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13"/>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3"/>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August 7, 2022</a:t>
            </a:r>
            <a:endParaRPr/>
          </a:p>
        </p:txBody>
      </p:sp>
      <p:sp>
        <p:nvSpPr>
          <p:cNvPr id="39" name="Google Shape;39;p13"/>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ADVANCED PROGRAMMING AND TECHNOLOGIES</a:t>
            </a:r>
            <a:endParaRPr/>
          </a:p>
        </p:txBody>
      </p:sp>
      <p:sp>
        <p:nvSpPr>
          <p:cNvPr id="40" name="Google Shape;40;p13"/>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41" name="Google Shape;41;p13"/>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4"/>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August 7, 2022</a:t>
            </a:r>
            <a:endParaRPr/>
          </a:p>
        </p:txBody>
      </p:sp>
      <p:sp>
        <p:nvSpPr>
          <p:cNvPr id="49" name="Google Shape;49;p14"/>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ADVANCED PROGRAMMING AND TECHNOLOGIES</a:t>
            </a:r>
            <a:endParaRPr/>
          </a:p>
        </p:txBody>
      </p:sp>
      <p:sp>
        <p:nvSpPr>
          <p:cNvPr id="50" name="Google Shape;50;p14"/>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51" name="Google Shape;51;p14"/>
          <p:cNvPicPr preferRelativeResize="0"/>
          <p:nvPr/>
        </p:nvPicPr>
        <p:blipFill rotWithShape="1">
          <a:blip r:embed="rId2">
            <a:alphaModFix/>
          </a:blip>
          <a:srcRect/>
          <a:stretch/>
        </p:blipFill>
        <p:spPr>
          <a:xfrm>
            <a:off x="-84773" y="1618601"/>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15"/>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5"/>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August 7, 2022</a:t>
            </a:r>
            <a:endParaRPr/>
          </a:p>
        </p:txBody>
      </p:sp>
      <p:sp>
        <p:nvSpPr>
          <p:cNvPr id="55" name="Google Shape;55;p15"/>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ADVANCED PROGRAMMING AND TECHNOLOGIES</a:t>
            </a:r>
            <a:endParaRPr/>
          </a:p>
        </p:txBody>
      </p:sp>
      <p:sp>
        <p:nvSpPr>
          <p:cNvPr id="56" name="Google Shape;56;p15"/>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57" name="Google Shape;57;p15"/>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6"/>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August 7, 2022</a:t>
            </a:r>
            <a:endParaRPr/>
          </a:p>
        </p:txBody>
      </p:sp>
      <p:sp>
        <p:nvSpPr>
          <p:cNvPr id="60" name="Google Shape;60;p16"/>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ADVANCED PROGRAMMING AND TECHNOLOGIES</a:t>
            </a:r>
            <a:endParaRPr/>
          </a:p>
        </p:txBody>
      </p:sp>
      <p:sp>
        <p:nvSpPr>
          <p:cNvPr id="61" name="Google Shape;61;p16"/>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62" name="Google Shape;62;p16"/>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0" descr="A picture containing street, person, riding, lamp&#10;&#10;Description automatically generated"/>
          <p:cNvPicPr preferRelativeResize="0"/>
          <p:nvPr/>
        </p:nvPicPr>
        <p:blipFill rotWithShape="1">
          <a:blip r:embed="rId8">
            <a:alphaModFix/>
          </a:blip>
          <a:srcRect t="7812" b="7813"/>
          <a:stretch/>
        </p:blipFill>
        <p:spPr>
          <a:xfrm>
            <a:off x="0" y="1714"/>
            <a:ext cx="12188952" cy="6856286"/>
          </a:xfrm>
          <a:prstGeom prst="rect">
            <a:avLst/>
          </a:prstGeom>
          <a:noFill/>
          <a:ln>
            <a:noFill/>
          </a:ln>
        </p:spPr>
      </p:pic>
      <p:sp>
        <p:nvSpPr>
          <p:cNvPr id="11" name="Google Shape;11;p10"/>
          <p:cNvSpPr/>
          <p:nvPr/>
        </p:nvSpPr>
        <p:spPr>
          <a:xfrm>
            <a:off x="-82210" y="-1714"/>
            <a:ext cx="12103694" cy="6859714"/>
          </a:xfrm>
          <a:prstGeom prst="rect">
            <a:avLst/>
          </a:prstGeom>
          <a:gradFill>
            <a:gsLst>
              <a:gs pos="0">
                <a:srgbClr val="FFFFFF">
                  <a:alpha val="0"/>
                </a:srgbClr>
              </a:gs>
              <a:gs pos="17000">
                <a:srgbClr val="FFFFFF">
                  <a:alpha val="8235"/>
                </a:srgbClr>
              </a:gs>
              <a:gs pos="80000">
                <a:srgbClr val="FFFFFF">
                  <a:alpha val="83137"/>
                </a:srgbClr>
              </a:gs>
              <a:gs pos="100000">
                <a:srgbClr val="FFFFFF">
                  <a:alpha val="83137"/>
                </a:srgbClr>
              </a:gs>
            </a:gsLst>
            <a:lin ang="108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 name="Google Shape;12;p10"/>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4400"/>
              <a:buFont typeface="Calibri"/>
              <a:buNone/>
              <a:defRPr sz="44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10"/>
          <p:cNvSpPr txBox="1">
            <a:spLocks noGrp="1"/>
          </p:cNvSpPr>
          <p:nvPr>
            <p:ph type="body" idx="1"/>
          </p:nvPr>
        </p:nvSpPr>
        <p:spPr>
          <a:xfrm>
            <a:off x="178205" y="1727383"/>
            <a:ext cx="11175595" cy="4492441"/>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10"/>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August 7, 2022</a:t>
            </a:r>
            <a:endParaRPr/>
          </a:p>
        </p:txBody>
      </p:sp>
      <p:sp>
        <p:nvSpPr>
          <p:cNvPr id="15" name="Google Shape;15;p10"/>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ADVANCED PROGRAMMING AND TECHNOLOGIES</a:t>
            </a:r>
            <a:endParaRPr/>
          </a:p>
        </p:txBody>
      </p:sp>
      <p:sp>
        <p:nvSpPr>
          <p:cNvPr id="16" name="Google Shape;16;p10"/>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   </a:t>
            </a:r>
            <a:fld id="{00000000-1234-1234-1234-123412341234}" type="slidenum">
              <a:rPr lang="en-US"/>
              <a:t>‹#›</a:t>
            </a:fld>
            <a:endParaRPr/>
          </a:p>
        </p:txBody>
      </p:sp>
      <p:grpSp>
        <p:nvGrpSpPr>
          <p:cNvPr id="17" name="Google Shape;17;p10"/>
          <p:cNvGrpSpPr/>
          <p:nvPr/>
        </p:nvGrpSpPr>
        <p:grpSpPr>
          <a:xfrm>
            <a:off x="12021484" y="-1714"/>
            <a:ext cx="167468" cy="6858000"/>
            <a:chOff x="12021484" y="-1714"/>
            <a:chExt cx="167468" cy="6858000"/>
          </a:xfrm>
        </p:grpSpPr>
        <p:sp>
          <p:nvSpPr>
            <p:cNvPr id="18" name="Google Shape;18;p10"/>
            <p:cNvSpPr/>
            <p:nvPr/>
          </p:nvSpPr>
          <p:spPr>
            <a:xfrm>
              <a:off x="12106742" y="-1714"/>
              <a:ext cx="82210" cy="6858000"/>
            </a:xfrm>
            <a:prstGeom prst="rect">
              <a:avLst/>
            </a:prstGeom>
            <a:solidFill>
              <a:srgbClr val="232D82"/>
            </a:solidFill>
            <a:ln w="12700" cap="flat" cmpd="sng">
              <a:solidFill>
                <a:srgbClr val="232D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 name="Google Shape;19;p10"/>
            <p:cNvSpPr/>
            <p:nvPr/>
          </p:nvSpPr>
          <p:spPr>
            <a:xfrm>
              <a:off x="12021484" y="-1714"/>
              <a:ext cx="82210" cy="6858000"/>
            </a:xfrm>
            <a:prstGeom prst="rect">
              <a:avLst/>
            </a:prstGeom>
            <a:solidFill>
              <a:srgbClr val="DA1820"/>
            </a:solidFill>
            <a:ln w="12700" cap="flat" cmpd="sng">
              <a:solidFill>
                <a:srgbClr val="DA182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20" name="Google Shape;20;p10" descr="A picture containing drawing&#10;&#10;Description automatically generated"/>
          <p:cNvPicPr preferRelativeResize="0"/>
          <p:nvPr/>
        </p:nvPicPr>
        <p:blipFill rotWithShape="1">
          <a:blip r:embed="rId9">
            <a:alphaModFix/>
          </a:blip>
          <a:srcRect/>
          <a:stretch/>
        </p:blipFill>
        <p:spPr>
          <a:xfrm>
            <a:off x="173564" y="6341526"/>
            <a:ext cx="464545" cy="456971"/>
          </a:xfrm>
          <a:prstGeom prst="rect">
            <a:avLst/>
          </a:prstGeom>
          <a:noFill/>
          <a:ln>
            <a:noFill/>
          </a:ln>
        </p:spPr>
      </p:pic>
      <p:pic>
        <p:nvPicPr>
          <p:cNvPr id="21" name="Google Shape;21;p10" descr="A picture containing drawing&#10;&#10;Description automatically generated"/>
          <p:cNvPicPr preferRelativeResize="0"/>
          <p:nvPr/>
        </p:nvPicPr>
        <p:blipFill rotWithShape="1">
          <a:blip r:embed="rId10">
            <a:alphaModFix/>
          </a:blip>
          <a:srcRect/>
          <a:stretch/>
        </p:blipFill>
        <p:spPr>
          <a:xfrm>
            <a:off x="808625" y="6326116"/>
            <a:ext cx="1152377" cy="335187"/>
          </a:xfrm>
          <a:prstGeom prst="rect">
            <a:avLst/>
          </a:prstGeom>
          <a:noFill/>
          <a:ln>
            <a:noFill/>
          </a:ln>
        </p:spPr>
      </p:pic>
      <p:pic>
        <p:nvPicPr>
          <p:cNvPr id="22" name="Google Shape;22;p10" descr="A close up of a sign&#10;&#10;Description automatically generated"/>
          <p:cNvPicPr preferRelativeResize="0"/>
          <p:nvPr/>
        </p:nvPicPr>
        <p:blipFill rotWithShape="1">
          <a:blip r:embed="rId11">
            <a:alphaModFix/>
          </a:blip>
          <a:srcRect/>
          <a:stretch/>
        </p:blipFill>
        <p:spPr>
          <a:xfrm>
            <a:off x="2132101" y="6341526"/>
            <a:ext cx="867700" cy="35707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2">
          <p15:clr>
            <a:srgbClr val="F26B43"/>
          </p15:clr>
        </p15:guide>
        <p15:guide id="2" pos="7152">
          <p15:clr>
            <a:srgbClr val="F26B43"/>
          </p15:clr>
        </p15:guide>
        <p15:guide id="3" orient="horz" pos="4248">
          <p15:clr>
            <a:srgbClr val="F26B43"/>
          </p15:clr>
        </p15:guide>
        <p15:guide id="4" pos="72">
          <p15:clr>
            <a:srgbClr val="F26B43"/>
          </p15:clr>
        </p15:guide>
        <p15:guide id="5" pos="96">
          <p15:clr>
            <a:srgbClr val="F26B43"/>
          </p15:clr>
        </p15:guide>
        <p15:guide id="6" orient="horz" pos="144">
          <p15:clr>
            <a:srgbClr val="F26B43"/>
          </p15:clr>
        </p15:guide>
        <p15:guide id="7" orient="horz" pos="1008">
          <p15:clr>
            <a:srgbClr val="F26B43"/>
          </p15:clr>
        </p15:guide>
        <p15:guide id="8" orient="horz" pos="1080">
          <p15:clr>
            <a:srgbClr val="F26B43"/>
          </p15:clr>
        </p15:guide>
        <p15:guide id="9" orient="horz" pos="3912">
          <p15:clr>
            <a:srgbClr val="F26B43"/>
          </p15:clr>
        </p15:guide>
        <p15:guide id="10" pos="6720">
          <p15:clr>
            <a:srgbClr val="F26B43"/>
          </p15:clr>
        </p15:guide>
        <p15:guide id="11" pos="6624">
          <p15:clr>
            <a:srgbClr val="F26B43"/>
          </p15:clr>
        </p15:guide>
        <p15:guide id="12" pos="5904">
          <p15:clr>
            <a:srgbClr val="F26B43"/>
          </p15:clr>
        </p15:guide>
        <p15:guide id="13" orient="horz" pos="3984">
          <p15:clr>
            <a:srgbClr val="F26B43"/>
          </p15:clr>
        </p15:guide>
        <p15:guide id="14" pos="57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
          <p:cNvSpPr txBox="1">
            <a:spLocks noGrp="1"/>
          </p:cNvSpPr>
          <p:nvPr>
            <p:ph type="ctrTitle"/>
          </p:nvPr>
        </p:nvSpPr>
        <p:spPr>
          <a:xfrm>
            <a:off x="1237250" y="1122350"/>
            <a:ext cx="9430800" cy="2859000"/>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dk1"/>
              </a:buClr>
              <a:buSzPct val="120000"/>
              <a:buFont typeface="Calibri"/>
              <a:buNone/>
            </a:pPr>
            <a:r>
              <a:rPr lang="en-US" dirty="0">
                <a:solidFill>
                  <a:schemeClr val="dk1"/>
                </a:solidFill>
              </a:rPr>
              <a:t>CS5054</a:t>
            </a:r>
            <a:br>
              <a:rPr lang="en-US" dirty="0">
                <a:solidFill>
                  <a:schemeClr val="dk1"/>
                </a:solidFill>
              </a:rPr>
            </a:br>
            <a:r>
              <a:rPr lang="en-US" sz="5000" dirty="0">
                <a:solidFill>
                  <a:schemeClr val="dk1"/>
                </a:solidFill>
              </a:rPr>
              <a:t>ADVANCED PROGRAMMING </a:t>
            </a:r>
            <a:endParaRPr sz="5000" dirty="0">
              <a:solidFill>
                <a:schemeClr val="dk1"/>
              </a:solidFill>
            </a:endParaRPr>
          </a:p>
          <a:p>
            <a:pPr marL="0" lvl="0" indent="0" algn="ctr" rtl="0">
              <a:spcBef>
                <a:spcPts val="0"/>
              </a:spcBef>
              <a:spcAft>
                <a:spcPts val="0"/>
              </a:spcAft>
              <a:buClr>
                <a:schemeClr val="dk1"/>
              </a:buClr>
              <a:buSzPct val="120000"/>
              <a:buFont typeface="Calibri"/>
              <a:buNone/>
            </a:pPr>
            <a:r>
              <a:rPr lang="en-US" sz="5000" dirty="0">
                <a:solidFill>
                  <a:schemeClr val="dk1"/>
                </a:solidFill>
              </a:rPr>
              <a:t>AND</a:t>
            </a:r>
            <a:endParaRPr sz="5000" dirty="0">
              <a:solidFill>
                <a:schemeClr val="dk1"/>
              </a:solidFill>
            </a:endParaRPr>
          </a:p>
          <a:p>
            <a:pPr marL="0" lvl="0" indent="0" algn="ctr" rtl="0">
              <a:spcBef>
                <a:spcPts val="0"/>
              </a:spcBef>
              <a:spcAft>
                <a:spcPts val="0"/>
              </a:spcAft>
              <a:buClr>
                <a:schemeClr val="dk1"/>
              </a:buClr>
              <a:buSzPct val="120000"/>
              <a:buFont typeface="Calibri"/>
              <a:buNone/>
            </a:pPr>
            <a:r>
              <a:rPr lang="en-US" sz="5000" dirty="0">
                <a:solidFill>
                  <a:schemeClr val="dk1"/>
                </a:solidFill>
              </a:rPr>
              <a:t> TECHNOLOGIES</a:t>
            </a:r>
            <a:endParaRPr dirty="0">
              <a:solidFill>
                <a:schemeClr val="dk1"/>
              </a:solidFill>
            </a:endParaRPr>
          </a:p>
        </p:txBody>
      </p:sp>
      <p:sp>
        <p:nvSpPr>
          <p:cNvPr id="122" name="Google Shape;122;p1"/>
          <p:cNvSpPr txBox="1">
            <a:spLocks noGrp="1"/>
          </p:cNvSpPr>
          <p:nvPr>
            <p:ph type="subTitle" idx="1"/>
          </p:nvPr>
        </p:nvSpPr>
        <p:spPr>
          <a:xfrm>
            <a:off x="1237250" y="4401775"/>
            <a:ext cx="9430800" cy="1190700"/>
          </a:xfrm>
          <a:prstGeom prst="rect">
            <a:avLst/>
          </a:prstGeom>
          <a:noFill/>
          <a:ln>
            <a:noFill/>
          </a:ln>
        </p:spPr>
        <p:txBody>
          <a:bodyPr spcFirstLastPara="1" wrap="square" lIns="91425" tIns="45700" rIns="91425" bIns="45700" anchor="ctr" anchorCtr="0">
            <a:noAutofit/>
          </a:bodyPr>
          <a:lstStyle/>
          <a:p>
            <a:pPr marL="0" lvl="0" indent="0">
              <a:lnSpc>
                <a:spcPct val="150000"/>
              </a:lnSpc>
              <a:spcBef>
                <a:spcPts val="0"/>
              </a:spcBef>
              <a:buSzPts val="3200"/>
            </a:pPr>
            <a:r>
              <a:rPr lang="en-US" sz="2800" dirty="0"/>
              <a:t>Week 3 - Lecture</a:t>
            </a:r>
            <a:br>
              <a:rPr lang="en-US" sz="2800" dirty="0"/>
            </a:br>
            <a:r>
              <a:rPr lang="en-US" sz="2800" dirty="0"/>
              <a:t>More about Servlet</a:t>
            </a:r>
            <a:endParaRPr sz="2800" dirty="0"/>
          </a:p>
        </p:txBody>
      </p:sp>
      <p:sp>
        <p:nvSpPr>
          <p:cNvPr id="123" name="Google Shape;123;p1"/>
          <p:cNvSpPr txBox="1"/>
          <p:nvPr/>
        </p:nvSpPr>
        <p:spPr>
          <a:xfrm>
            <a:off x="9064875" y="6012900"/>
            <a:ext cx="28140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dirty="0">
                <a:latin typeface="Calibri"/>
                <a:ea typeface="Calibri"/>
                <a:cs typeface="Calibri"/>
                <a:sym typeface="Calibri"/>
              </a:rPr>
              <a:t>Sandip Adhikari</a:t>
            </a:r>
            <a:endParaRPr sz="20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78110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Send Redirect Method</a:t>
            </a:r>
          </a:p>
        </p:txBody>
      </p:sp>
      <p:sp>
        <p:nvSpPr>
          <p:cNvPr id="4" name="Date Placeholder 3"/>
          <p:cNvSpPr>
            <a:spLocks noGrp="1"/>
          </p:cNvSpPr>
          <p:nvPr>
            <p:ph type="dt" idx="10"/>
          </p:nvPr>
        </p:nvSpPr>
        <p:spPr/>
        <p:txBody>
          <a:bodyPr/>
          <a:lstStyle/>
          <a:p>
            <a:r>
              <a:rPr lang="en-US"/>
              <a:t>August 7, 2022</a:t>
            </a:r>
          </a:p>
        </p:txBody>
      </p:sp>
      <p:sp>
        <p:nvSpPr>
          <p:cNvPr id="5" name="Footer Placeholder 4"/>
          <p:cNvSpPr>
            <a:spLocks noGrp="1"/>
          </p:cNvSpPr>
          <p:nvPr>
            <p:ph type="ftr" idx="11"/>
          </p:nvPr>
        </p:nvSpPr>
        <p:spPr/>
        <p:txBody>
          <a:bodyPr/>
          <a:lstStyle/>
          <a:p>
            <a:r>
              <a:rPr lang="en-US"/>
              <a:t>ADVANCED PROGRAMMING AND TECHNOLOGIES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r>
              <a:rPr lang="en-US"/>
              <a:t>|   </a:t>
            </a:r>
            <a:fld id="{00000000-1234-1234-1234-123412341234}" type="slidenum">
              <a:rPr lang="en-US" smtClean="0"/>
              <a:t>10</a:t>
            </a:fld>
            <a:endParaRPr/>
          </a:p>
        </p:txBody>
      </p:sp>
      <p:pic>
        <p:nvPicPr>
          <p:cNvPr id="7" name="Picture 6"/>
          <p:cNvPicPr>
            <a:picLocks noChangeAspect="1"/>
          </p:cNvPicPr>
          <p:nvPr/>
        </p:nvPicPr>
        <p:blipFill>
          <a:blip r:embed="rId3"/>
          <a:stretch>
            <a:fillRect/>
          </a:stretch>
        </p:blipFill>
        <p:spPr>
          <a:xfrm>
            <a:off x="2106933" y="2547756"/>
            <a:ext cx="7048084" cy="4001790"/>
          </a:xfrm>
          <a:prstGeom prst="rect">
            <a:avLst/>
          </a:prstGeom>
        </p:spPr>
      </p:pic>
      <p:sp>
        <p:nvSpPr>
          <p:cNvPr id="2" name="Google Shape;73;p2">
            <a:extLst>
              <a:ext uri="{FF2B5EF4-FFF2-40B4-BE49-F238E27FC236}">
                <a16:creationId xmlns:a16="http://schemas.microsoft.com/office/drawing/2014/main" id="{729EC85C-65A1-4A01-5B7C-A8661BD81E6A}"/>
              </a:ext>
            </a:extLst>
          </p:cNvPr>
          <p:cNvSpPr txBox="1">
            <a:spLocks noGrp="1"/>
          </p:cNvSpPr>
          <p:nvPr>
            <p:ph type="body" idx="1"/>
          </p:nvPr>
        </p:nvSpPr>
        <p:spPr>
          <a:xfrm>
            <a:off x="253625" y="1718199"/>
            <a:ext cx="11175600" cy="3633290"/>
          </a:xfrm>
          <a:prstGeom prst="rect">
            <a:avLst/>
          </a:prstGeom>
          <a:noFill/>
          <a:ln>
            <a:noFill/>
          </a:ln>
        </p:spPr>
        <p:txBody>
          <a:bodyPr spcFirstLastPara="1" wrap="square" lIns="91425" tIns="45700" rIns="91425" bIns="45700" anchor="t" anchorCtr="0">
            <a:noAutofit/>
          </a:bodyPr>
          <a:lstStyle/>
          <a:p>
            <a:pPr marL="95250" indent="0" algn="l">
              <a:lnSpc>
                <a:spcPct val="100000"/>
              </a:lnSpc>
              <a:spcBef>
                <a:spcPts val="0"/>
              </a:spcBef>
              <a:buSzPts val="2100"/>
              <a:buNone/>
            </a:pPr>
            <a:r>
              <a:rPr lang="en-US" sz="2400" dirty="0"/>
              <a:t>Java servlets offer the </a:t>
            </a:r>
            <a:r>
              <a:rPr lang="en-US" sz="2400" b="1" dirty="0" err="1"/>
              <a:t>sendRedirect</a:t>
            </a:r>
            <a:r>
              <a:rPr lang="en-US" sz="2400" b="1" dirty="0"/>
              <a:t>() </a:t>
            </a:r>
            <a:r>
              <a:rPr lang="en-US" sz="2400" dirty="0"/>
              <a:t>function in the </a:t>
            </a:r>
            <a:r>
              <a:rPr lang="en-US" sz="2400" b="1" dirty="0" err="1"/>
              <a:t>javax.servlet.http</a:t>
            </a:r>
            <a:r>
              <a:rPr lang="en-US" sz="2400" dirty="0"/>
              <a:t> package's </a:t>
            </a:r>
            <a:r>
              <a:rPr lang="en-US" sz="2400" b="1" dirty="0" err="1"/>
              <a:t>HttpServletResponse</a:t>
            </a:r>
            <a:r>
              <a:rPr lang="en-US" sz="2400" dirty="0"/>
              <a:t> interface to accomplish this.</a:t>
            </a:r>
            <a:endParaRPr lang="en-US" sz="2400" dirty="0">
              <a:latin typeface="Calibri" panose="020F0502020204030204" pitchFamily="34" charset="0"/>
              <a:ea typeface="Calibri" panose="020F0502020204030204" pitchFamily="34" charset="0"/>
              <a:cs typeface="Calibri" panose="020F0502020204030204" pitchFamily="34" charset="0"/>
              <a:sym typeface="Times New Roman"/>
            </a:endParaRPr>
          </a:p>
        </p:txBody>
      </p:sp>
    </p:spTree>
    <p:extLst>
      <p:ext uri="{BB962C8B-B14F-4D97-AF65-F5344CB8AC3E}">
        <p14:creationId xmlns:p14="http://schemas.microsoft.com/office/powerpoint/2010/main" val="413160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Send Redirect Method</a:t>
            </a:r>
          </a:p>
        </p:txBody>
      </p:sp>
      <p:sp>
        <p:nvSpPr>
          <p:cNvPr id="4" name="Date Placeholder 3"/>
          <p:cNvSpPr>
            <a:spLocks noGrp="1"/>
          </p:cNvSpPr>
          <p:nvPr>
            <p:ph type="dt" idx="10"/>
          </p:nvPr>
        </p:nvSpPr>
        <p:spPr/>
        <p:txBody>
          <a:bodyPr/>
          <a:lstStyle/>
          <a:p>
            <a:r>
              <a:rPr lang="en-US"/>
              <a:t>August 7, 2022</a:t>
            </a:r>
          </a:p>
        </p:txBody>
      </p:sp>
      <p:sp>
        <p:nvSpPr>
          <p:cNvPr id="5" name="Footer Placeholder 4"/>
          <p:cNvSpPr>
            <a:spLocks noGrp="1"/>
          </p:cNvSpPr>
          <p:nvPr>
            <p:ph type="ftr" idx="11"/>
          </p:nvPr>
        </p:nvSpPr>
        <p:spPr/>
        <p:txBody>
          <a:bodyPr/>
          <a:lstStyle/>
          <a:p>
            <a:r>
              <a:rPr lang="en-US"/>
              <a:t>ADVANCED PROGRAMMING AND TECHNOLOGIES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r>
              <a:rPr lang="en-US"/>
              <a:t>|   </a:t>
            </a:r>
            <a:fld id="{00000000-1234-1234-1234-123412341234}" type="slidenum">
              <a:rPr lang="en-US" smtClean="0"/>
              <a:t>11</a:t>
            </a:fld>
            <a:endParaRPr/>
          </a:p>
        </p:txBody>
      </p:sp>
      <p:sp>
        <p:nvSpPr>
          <p:cNvPr id="2" name="Google Shape;73;p2">
            <a:extLst>
              <a:ext uri="{FF2B5EF4-FFF2-40B4-BE49-F238E27FC236}">
                <a16:creationId xmlns:a16="http://schemas.microsoft.com/office/drawing/2014/main" id="{729EC85C-65A1-4A01-5B7C-A8661BD81E6A}"/>
              </a:ext>
            </a:extLst>
          </p:cNvPr>
          <p:cNvSpPr txBox="1">
            <a:spLocks noGrp="1"/>
          </p:cNvSpPr>
          <p:nvPr>
            <p:ph type="body" idx="1"/>
          </p:nvPr>
        </p:nvSpPr>
        <p:spPr>
          <a:xfrm>
            <a:off x="253625" y="1718199"/>
            <a:ext cx="11175600" cy="3633290"/>
          </a:xfrm>
          <a:prstGeom prst="rect">
            <a:avLst/>
          </a:prstGeom>
          <a:noFill/>
          <a:ln>
            <a:noFill/>
          </a:ln>
        </p:spPr>
        <p:txBody>
          <a:bodyPr spcFirstLastPara="1" wrap="square" lIns="91425" tIns="45700" rIns="91425" bIns="45700" anchor="t" anchorCtr="0">
            <a:noAutofit/>
          </a:bodyPr>
          <a:lstStyle/>
          <a:p>
            <a:pPr marL="95250" indent="0" algn="l">
              <a:lnSpc>
                <a:spcPct val="100000"/>
              </a:lnSpc>
              <a:spcBef>
                <a:spcPts val="0"/>
              </a:spcBef>
              <a:buSzPts val="2100"/>
              <a:buNone/>
            </a:pPr>
            <a:r>
              <a:rPr lang="en-US" sz="2400" b="1" dirty="0" err="1"/>
              <a:t>HttpServletResponse</a:t>
            </a:r>
            <a:r>
              <a:rPr lang="en-US" sz="2400" b="1" dirty="0"/>
              <a:t> Interface</a:t>
            </a:r>
          </a:p>
          <a:p>
            <a:pPr marL="95250" indent="0" algn="l">
              <a:lnSpc>
                <a:spcPct val="100000"/>
              </a:lnSpc>
              <a:spcBef>
                <a:spcPts val="0"/>
              </a:spcBef>
              <a:buSzPts val="2100"/>
              <a:buNone/>
            </a:pPr>
            <a:endParaRPr lang="en-US" sz="2400" b="1" dirty="0"/>
          </a:p>
          <a:p>
            <a:pPr marL="95250" indent="0" algn="l">
              <a:lnSpc>
                <a:spcPct val="100000"/>
              </a:lnSpc>
              <a:spcBef>
                <a:spcPts val="0"/>
              </a:spcBef>
              <a:buSzPts val="2100"/>
              <a:buNone/>
            </a:pPr>
            <a:endParaRPr lang="en-US" sz="2400" b="1" dirty="0"/>
          </a:p>
          <a:p>
            <a:pPr marL="95250" indent="0" algn="l">
              <a:lnSpc>
                <a:spcPct val="100000"/>
              </a:lnSpc>
              <a:spcBef>
                <a:spcPts val="0"/>
              </a:spcBef>
              <a:buSzPts val="2100"/>
              <a:buNone/>
            </a:pPr>
            <a:endParaRPr lang="en-US" sz="2400" b="1" dirty="0"/>
          </a:p>
          <a:p>
            <a:pPr marL="95250" indent="0" algn="l">
              <a:lnSpc>
                <a:spcPct val="100000"/>
              </a:lnSpc>
              <a:spcBef>
                <a:spcPts val="0"/>
              </a:spcBef>
              <a:buSzPts val="2100"/>
              <a:buNone/>
            </a:pPr>
            <a:endParaRPr lang="en-US" sz="2400" b="1" dirty="0"/>
          </a:p>
          <a:p>
            <a:pPr marL="438150" algn="l">
              <a:lnSpc>
                <a:spcPct val="150000"/>
              </a:lnSpc>
              <a:spcBef>
                <a:spcPts val="0"/>
              </a:spcBef>
              <a:buSzPts val="2100"/>
            </a:pPr>
            <a:r>
              <a:rPr lang="en-US" sz="2400" dirty="0"/>
              <a:t>The </a:t>
            </a:r>
            <a:r>
              <a:rPr lang="en-US" sz="2400" dirty="0" err="1"/>
              <a:t>ServletResponse</a:t>
            </a:r>
            <a:r>
              <a:rPr lang="en-US" sz="2400" dirty="0"/>
              <a:t> interface is extended by the </a:t>
            </a:r>
            <a:r>
              <a:rPr lang="en-US" sz="2400" dirty="0" err="1"/>
              <a:t>HttpServletResponse</a:t>
            </a:r>
            <a:r>
              <a:rPr lang="en-US" sz="2400" dirty="0"/>
              <a:t> interface to include features tailored to HTTP requests and responses. </a:t>
            </a:r>
          </a:p>
          <a:p>
            <a:pPr marL="438150" algn="l">
              <a:lnSpc>
                <a:spcPct val="150000"/>
              </a:lnSpc>
              <a:spcBef>
                <a:spcPts val="0"/>
              </a:spcBef>
              <a:buSzPts val="2100"/>
            </a:pPr>
            <a:r>
              <a:rPr lang="en-US" sz="2400" dirty="0"/>
              <a:t>It offers ways to access cookies and HTTP headers.</a:t>
            </a:r>
          </a:p>
          <a:p>
            <a:pPr marL="95250" indent="0" algn="l">
              <a:lnSpc>
                <a:spcPct val="100000"/>
              </a:lnSpc>
              <a:spcBef>
                <a:spcPts val="0"/>
              </a:spcBef>
              <a:buSzPts val="2100"/>
              <a:buNone/>
            </a:pPr>
            <a:endParaRPr lang="en-US" sz="2400" dirty="0">
              <a:latin typeface="Calibri" panose="020F0502020204030204" pitchFamily="34" charset="0"/>
              <a:ea typeface="Calibri" panose="020F0502020204030204" pitchFamily="34" charset="0"/>
              <a:cs typeface="Calibri" panose="020F0502020204030204" pitchFamily="34" charset="0"/>
              <a:sym typeface="Times New Roman"/>
            </a:endParaRPr>
          </a:p>
          <a:p>
            <a:pPr marL="95250" indent="0" algn="l">
              <a:lnSpc>
                <a:spcPct val="100000"/>
              </a:lnSpc>
              <a:spcBef>
                <a:spcPts val="0"/>
              </a:spcBef>
              <a:buSzPts val="2100"/>
              <a:buNone/>
            </a:pPr>
            <a:endParaRPr lang="en-US" sz="2400" dirty="0">
              <a:latin typeface="Calibri" panose="020F0502020204030204" pitchFamily="34" charset="0"/>
              <a:ea typeface="Calibri" panose="020F0502020204030204" pitchFamily="34" charset="0"/>
              <a:cs typeface="Calibri" panose="020F0502020204030204" pitchFamily="34" charset="0"/>
              <a:sym typeface="Times New Roman"/>
            </a:endParaRPr>
          </a:p>
          <a:p>
            <a:pPr marL="95250" indent="0" algn="l">
              <a:lnSpc>
                <a:spcPct val="100000"/>
              </a:lnSpc>
              <a:spcBef>
                <a:spcPts val="0"/>
              </a:spcBef>
              <a:buSzPts val="2100"/>
              <a:buNone/>
            </a:pPr>
            <a:endParaRPr lang="en-US" sz="2400" dirty="0">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9" name="Rectangle 2">
            <a:extLst>
              <a:ext uri="{FF2B5EF4-FFF2-40B4-BE49-F238E27FC236}">
                <a16:creationId xmlns:a16="http://schemas.microsoft.com/office/drawing/2014/main" id="{0B4DF0F6-295E-D032-0391-7CBE091C28B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public interface HttpServletResponse extends ServletResponse</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756551F6-2876-B58B-4ECC-7CAAE7804FA2}"/>
              </a:ext>
            </a:extLst>
          </p:cNvPr>
          <p:cNvPicPr>
            <a:picLocks noChangeAspect="1"/>
          </p:cNvPicPr>
          <p:nvPr/>
        </p:nvPicPr>
        <p:blipFill>
          <a:blip r:embed="rId3"/>
          <a:stretch>
            <a:fillRect/>
          </a:stretch>
        </p:blipFill>
        <p:spPr>
          <a:xfrm>
            <a:off x="437266" y="2299184"/>
            <a:ext cx="11317467" cy="1214556"/>
          </a:xfrm>
          <a:prstGeom prst="rect">
            <a:avLst/>
          </a:prstGeom>
        </p:spPr>
      </p:pic>
    </p:spTree>
    <p:extLst>
      <p:ext uri="{BB962C8B-B14F-4D97-AF65-F5344CB8AC3E}">
        <p14:creationId xmlns:p14="http://schemas.microsoft.com/office/powerpoint/2010/main" val="2577650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Send Redirect Method</a:t>
            </a:r>
          </a:p>
        </p:txBody>
      </p:sp>
      <p:sp>
        <p:nvSpPr>
          <p:cNvPr id="4" name="Date Placeholder 3"/>
          <p:cNvSpPr>
            <a:spLocks noGrp="1"/>
          </p:cNvSpPr>
          <p:nvPr>
            <p:ph type="dt" idx="10"/>
          </p:nvPr>
        </p:nvSpPr>
        <p:spPr/>
        <p:txBody>
          <a:bodyPr/>
          <a:lstStyle/>
          <a:p>
            <a:r>
              <a:rPr lang="en-US"/>
              <a:t>August 7, 2022</a:t>
            </a:r>
          </a:p>
        </p:txBody>
      </p:sp>
      <p:sp>
        <p:nvSpPr>
          <p:cNvPr id="5" name="Footer Placeholder 4"/>
          <p:cNvSpPr>
            <a:spLocks noGrp="1"/>
          </p:cNvSpPr>
          <p:nvPr>
            <p:ph type="ftr" idx="11"/>
          </p:nvPr>
        </p:nvSpPr>
        <p:spPr/>
        <p:txBody>
          <a:bodyPr/>
          <a:lstStyle/>
          <a:p>
            <a:r>
              <a:rPr lang="en-US"/>
              <a:t>ADVANCED PROGRAMMING AND TECHNOLOGIES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r>
              <a:rPr lang="en-US"/>
              <a:t>|   </a:t>
            </a:r>
            <a:fld id="{00000000-1234-1234-1234-123412341234}" type="slidenum">
              <a:rPr lang="en-US" smtClean="0"/>
              <a:t>12</a:t>
            </a:fld>
            <a:endParaRPr/>
          </a:p>
        </p:txBody>
      </p:sp>
      <p:sp>
        <p:nvSpPr>
          <p:cNvPr id="2" name="Google Shape;73;p2">
            <a:extLst>
              <a:ext uri="{FF2B5EF4-FFF2-40B4-BE49-F238E27FC236}">
                <a16:creationId xmlns:a16="http://schemas.microsoft.com/office/drawing/2014/main" id="{729EC85C-65A1-4A01-5B7C-A8661BD81E6A}"/>
              </a:ext>
            </a:extLst>
          </p:cNvPr>
          <p:cNvSpPr txBox="1">
            <a:spLocks noGrp="1"/>
          </p:cNvSpPr>
          <p:nvPr>
            <p:ph type="body" idx="1"/>
          </p:nvPr>
        </p:nvSpPr>
        <p:spPr>
          <a:xfrm>
            <a:off x="253625" y="1718199"/>
            <a:ext cx="11175600" cy="3633290"/>
          </a:xfrm>
          <a:prstGeom prst="rect">
            <a:avLst/>
          </a:prstGeom>
          <a:noFill/>
          <a:ln>
            <a:noFill/>
          </a:ln>
        </p:spPr>
        <p:txBody>
          <a:bodyPr spcFirstLastPara="1" wrap="square" lIns="91425" tIns="45700" rIns="91425" bIns="45700" anchor="t" anchorCtr="0">
            <a:noAutofit/>
          </a:bodyPr>
          <a:lstStyle/>
          <a:p>
            <a:pPr marL="95250" indent="0" algn="l">
              <a:lnSpc>
                <a:spcPct val="100000"/>
              </a:lnSpc>
              <a:spcBef>
                <a:spcPts val="0"/>
              </a:spcBef>
              <a:buSzPts val="2100"/>
              <a:buNone/>
            </a:pPr>
            <a:r>
              <a:rPr lang="en-US" sz="2400" b="1" dirty="0"/>
              <a:t>Method – </a:t>
            </a:r>
            <a:r>
              <a:rPr lang="en-US" sz="2400" b="1" dirty="0" err="1"/>
              <a:t>sendRedirect</a:t>
            </a:r>
            <a:r>
              <a:rPr lang="en-US" sz="2400" b="1" dirty="0"/>
              <a:t>()</a:t>
            </a:r>
          </a:p>
          <a:p>
            <a:pPr marL="95250" indent="0" algn="l">
              <a:lnSpc>
                <a:spcPct val="100000"/>
              </a:lnSpc>
              <a:spcBef>
                <a:spcPts val="0"/>
              </a:spcBef>
              <a:buSzPts val="2100"/>
              <a:buNone/>
            </a:pPr>
            <a:endParaRPr lang="en-US" sz="2400" b="1" dirty="0"/>
          </a:p>
          <a:p>
            <a:pPr marL="95250" indent="0" algn="l">
              <a:lnSpc>
                <a:spcPct val="100000"/>
              </a:lnSpc>
              <a:spcBef>
                <a:spcPts val="0"/>
              </a:spcBef>
              <a:buSzPts val="2100"/>
              <a:buNone/>
            </a:pPr>
            <a:endParaRPr lang="en-US" sz="2400" b="1" dirty="0"/>
          </a:p>
          <a:p>
            <a:pPr marL="95250" indent="0" algn="l">
              <a:lnSpc>
                <a:spcPct val="100000"/>
              </a:lnSpc>
              <a:spcBef>
                <a:spcPts val="0"/>
              </a:spcBef>
              <a:buSzPts val="2100"/>
              <a:buNone/>
            </a:pPr>
            <a:endParaRPr lang="en-US" sz="2400" b="1" dirty="0"/>
          </a:p>
          <a:p>
            <a:pPr marL="95250" indent="0" algn="l">
              <a:lnSpc>
                <a:spcPct val="100000"/>
              </a:lnSpc>
              <a:spcBef>
                <a:spcPts val="0"/>
              </a:spcBef>
              <a:buSzPts val="2100"/>
              <a:buNone/>
            </a:pPr>
            <a:endParaRPr lang="en-US" sz="2400" b="1" dirty="0"/>
          </a:p>
          <a:p>
            <a:pPr marL="438150" algn="l">
              <a:lnSpc>
                <a:spcPct val="150000"/>
              </a:lnSpc>
              <a:spcBef>
                <a:spcPts val="0"/>
              </a:spcBef>
              <a:buSzPts val="2100"/>
            </a:pPr>
            <a:r>
              <a:rPr lang="en-US" sz="2400" dirty="0"/>
              <a:t>sends the response to a different resource, either within or outside the server</a:t>
            </a:r>
          </a:p>
          <a:p>
            <a:pPr marL="438150" algn="l">
              <a:lnSpc>
                <a:spcPct val="150000"/>
              </a:lnSpc>
              <a:spcBef>
                <a:spcPts val="0"/>
              </a:spcBef>
              <a:buSzPts val="2100"/>
            </a:pP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can redirect the requested resource to a Servlet, HTML page, or JSP page that is either on the same server or not.</a:t>
            </a:r>
          </a:p>
          <a:p>
            <a:pPr marL="438150" algn="l">
              <a:lnSpc>
                <a:spcPct val="150000"/>
              </a:lnSpc>
              <a:spcBef>
                <a:spcPts val="0"/>
              </a:spcBef>
              <a:buSzPts val="2100"/>
            </a:pPr>
            <a:r>
              <a:rPr lang="en-US" sz="2400" dirty="0"/>
              <a:t>It accepts relative as well as absolute URL</a:t>
            </a:r>
            <a:endParaRPr lang="en-US" sz="2400" dirty="0">
              <a:latin typeface="Calibri" panose="020F0502020204030204" pitchFamily="34" charset="0"/>
              <a:ea typeface="Calibri" panose="020F0502020204030204" pitchFamily="34" charset="0"/>
              <a:cs typeface="Calibri" panose="020F0502020204030204" pitchFamily="34" charset="0"/>
              <a:sym typeface="Times New Roman"/>
            </a:endParaRPr>
          </a:p>
          <a:p>
            <a:pPr marL="95250" indent="0" algn="l">
              <a:lnSpc>
                <a:spcPct val="100000"/>
              </a:lnSpc>
              <a:spcBef>
                <a:spcPts val="0"/>
              </a:spcBef>
              <a:buSzPts val="2100"/>
              <a:buNone/>
            </a:pPr>
            <a:endParaRPr lang="en-US" sz="2400" dirty="0">
              <a:latin typeface="Calibri" panose="020F0502020204030204" pitchFamily="34" charset="0"/>
              <a:ea typeface="Calibri" panose="020F0502020204030204" pitchFamily="34" charset="0"/>
              <a:cs typeface="Calibri" panose="020F0502020204030204" pitchFamily="34" charset="0"/>
              <a:sym typeface="Times New Roman"/>
            </a:endParaRPr>
          </a:p>
          <a:p>
            <a:pPr marL="95250" indent="0" algn="l">
              <a:lnSpc>
                <a:spcPct val="100000"/>
              </a:lnSpc>
              <a:spcBef>
                <a:spcPts val="0"/>
              </a:spcBef>
              <a:buSzPts val="2100"/>
              <a:buNone/>
            </a:pPr>
            <a:endParaRPr lang="en-US" sz="2400" dirty="0">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9" name="Rectangle 2">
            <a:extLst>
              <a:ext uri="{FF2B5EF4-FFF2-40B4-BE49-F238E27FC236}">
                <a16:creationId xmlns:a16="http://schemas.microsoft.com/office/drawing/2014/main" id="{0B4DF0F6-295E-D032-0391-7CBE091C28B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public interface HttpServletResponse extends ServletResponse</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5" name="Picture 14">
            <a:extLst>
              <a:ext uri="{FF2B5EF4-FFF2-40B4-BE49-F238E27FC236}">
                <a16:creationId xmlns:a16="http://schemas.microsoft.com/office/drawing/2014/main" id="{9D2875F9-9703-EB1E-BE2B-9099B313F643}"/>
              </a:ext>
            </a:extLst>
          </p:cNvPr>
          <p:cNvPicPr>
            <a:picLocks noChangeAspect="1"/>
          </p:cNvPicPr>
          <p:nvPr/>
        </p:nvPicPr>
        <p:blipFill>
          <a:blip r:embed="rId3"/>
          <a:stretch>
            <a:fillRect/>
          </a:stretch>
        </p:blipFill>
        <p:spPr>
          <a:xfrm>
            <a:off x="522772" y="2347095"/>
            <a:ext cx="10501786" cy="913198"/>
          </a:xfrm>
          <a:prstGeom prst="rect">
            <a:avLst/>
          </a:prstGeom>
        </p:spPr>
      </p:pic>
    </p:spTree>
    <p:extLst>
      <p:ext uri="{BB962C8B-B14F-4D97-AF65-F5344CB8AC3E}">
        <p14:creationId xmlns:p14="http://schemas.microsoft.com/office/powerpoint/2010/main" val="1397768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g145ee9f5941_0_0"/>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4400"/>
              <a:buNone/>
            </a:pPr>
            <a:r>
              <a:rPr lang="en-US" dirty="0"/>
              <a:t>Send Redirect Explanation</a:t>
            </a:r>
            <a:endParaRPr dirty="0"/>
          </a:p>
        </p:txBody>
      </p:sp>
      <p:sp>
        <p:nvSpPr>
          <p:cNvPr id="139" name="Google Shape;139;g145ee9f5941_0_0"/>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en-US"/>
              <a:t>|   </a:t>
            </a:r>
            <a:fld id="{00000000-1234-1234-1234-123412341234}" type="slidenum">
              <a:rPr lang="en-US"/>
              <a:t>13</a:t>
            </a:fld>
            <a:endParaRPr/>
          </a:p>
        </p:txBody>
      </p:sp>
      <p:sp>
        <p:nvSpPr>
          <p:cNvPr id="2" name="Date Placeholder 1"/>
          <p:cNvSpPr>
            <a:spLocks noGrp="1"/>
          </p:cNvSpPr>
          <p:nvPr>
            <p:ph type="dt" idx="10"/>
          </p:nvPr>
        </p:nvSpPr>
        <p:spPr/>
        <p:txBody>
          <a:bodyPr/>
          <a:lstStyle/>
          <a:p>
            <a:r>
              <a:rPr lang="en-US"/>
              <a:t>August 7, 2022</a:t>
            </a:r>
          </a:p>
        </p:txBody>
      </p:sp>
      <p:sp>
        <p:nvSpPr>
          <p:cNvPr id="3" name="Footer Placeholder 2"/>
          <p:cNvSpPr>
            <a:spLocks noGrp="1"/>
          </p:cNvSpPr>
          <p:nvPr>
            <p:ph type="ftr" idx="11"/>
          </p:nvPr>
        </p:nvSpPr>
        <p:spPr/>
        <p:txBody>
          <a:bodyPr/>
          <a:lstStyle/>
          <a:p>
            <a:r>
              <a:rPr lang="en-US"/>
              <a:t>ADVANCED PROGRAMMING AND TECHNOLOGIES</a:t>
            </a:r>
          </a:p>
        </p:txBody>
      </p:sp>
      <p:sp>
        <p:nvSpPr>
          <p:cNvPr id="4" name="Google Shape;73;p2">
            <a:extLst>
              <a:ext uri="{FF2B5EF4-FFF2-40B4-BE49-F238E27FC236}">
                <a16:creationId xmlns:a16="http://schemas.microsoft.com/office/drawing/2014/main" id="{17D3B259-1A4B-7D19-EBBF-C7CC804DB267}"/>
              </a:ext>
            </a:extLst>
          </p:cNvPr>
          <p:cNvSpPr txBox="1">
            <a:spLocks/>
          </p:cNvSpPr>
          <p:nvPr/>
        </p:nvSpPr>
        <p:spPr>
          <a:xfrm>
            <a:off x="178199" y="1718199"/>
            <a:ext cx="11175600" cy="363329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just"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438150" algn="l">
              <a:lnSpc>
                <a:spcPct val="100000"/>
              </a:lnSpc>
              <a:spcBef>
                <a:spcPts val="0"/>
              </a:spcBef>
              <a:buSzPts val="2100"/>
            </a:pPr>
            <a:endParaRPr lang="en-US" sz="2400" dirty="0"/>
          </a:p>
        </p:txBody>
      </p:sp>
      <p:pic>
        <p:nvPicPr>
          <p:cNvPr id="7" name="Picture 6">
            <a:extLst>
              <a:ext uri="{FF2B5EF4-FFF2-40B4-BE49-F238E27FC236}">
                <a16:creationId xmlns:a16="http://schemas.microsoft.com/office/drawing/2014/main" id="{2CA16532-0CFE-8C64-EE65-5F91C6350252}"/>
              </a:ext>
            </a:extLst>
          </p:cNvPr>
          <p:cNvPicPr>
            <a:picLocks noChangeAspect="1"/>
          </p:cNvPicPr>
          <p:nvPr/>
        </p:nvPicPr>
        <p:blipFill>
          <a:blip r:embed="rId3"/>
          <a:stretch>
            <a:fillRect/>
          </a:stretch>
        </p:blipFill>
        <p:spPr>
          <a:xfrm>
            <a:off x="1145189" y="1718199"/>
            <a:ext cx="9901621" cy="447050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14467485301_0_34"/>
          <p:cNvSpPr txBox="1">
            <a:spLocks noGrp="1"/>
          </p:cNvSpPr>
          <p:nvPr>
            <p:ph type="body" idx="1"/>
          </p:nvPr>
        </p:nvSpPr>
        <p:spPr>
          <a:xfrm>
            <a:off x="178200" y="1727377"/>
            <a:ext cx="11175600" cy="4400468"/>
          </a:xfrm>
          <a:prstGeom prst="rect">
            <a:avLst/>
          </a:prstGeom>
          <a:noFill/>
          <a:ln>
            <a:noFill/>
          </a:ln>
        </p:spPr>
        <p:txBody>
          <a:bodyPr spcFirstLastPara="1" wrap="square" lIns="91425" tIns="45700" rIns="91425" bIns="45700" anchor="t" anchorCtr="0">
            <a:noAutofit/>
          </a:bodyPr>
          <a:lstStyle/>
          <a:p>
            <a:pPr marL="342900">
              <a:lnSpc>
                <a:spcPct val="150000"/>
              </a:lnSpc>
              <a:spcBef>
                <a:spcPts val="0"/>
              </a:spcBef>
            </a:pPr>
            <a:r>
              <a:rPr lang="en-US" sz="2400" dirty="0"/>
              <a:t>The </a:t>
            </a:r>
            <a:r>
              <a:rPr lang="en-US" sz="2400" b="1" dirty="0" err="1"/>
              <a:t>RequestDispatcher</a:t>
            </a:r>
            <a:r>
              <a:rPr lang="en-US" sz="2400" dirty="0"/>
              <a:t> is an </a:t>
            </a:r>
            <a:r>
              <a:rPr lang="en-US" sz="2400" b="1" dirty="0"/>
              <a:t>Interface</a:t>
            </a:r>
            <a:r>
              <a:rPr lang="en-US" sz="2400" dirty="0"/>
              <a:t> that falls under package </a:t>
            </a:r>
            <a:r>
              <a:rPr lang="en-US" sz="2400" b="1" dirty="0" err="1"/>
              <a:t>javax.servlet</a:t>
            </a:r>
            <a:r>
              <a:rPr lang="en-US" sz="2400" dirty="0"/>
              <a:t>.</a:t>
            </a:r>
          </a:p>
          <a:p>
            <a:pPr marL="342900">
              <a:lnSpc>
                <a:spcPct val="150000"/>
              </a:lnSpc>
              <a:spcBef>
                <a:spcPts val="0"/>
              </a:spcBef>
            </a:pPr>
            <a:r>
              <a:rPr lang="en-US" sz="2400" dirty="0"/>
              <a:t>With this interface we </a:t>
            </a:r>
            <a:r>
              <a:rPr lang="en-US" sz="2400" b="1" dirty="0"/>
              <a:t>receive an object </a:t>
            </a:r>
            <a:r>
              <a:rPr lang="en-US" sz="2400" dirty="0"/>
              <a:t>in servlet after receiving the request.</a:t>
            </a:r>
          </a:p>
          <a:p>
            <a:pPr marL="342900">
              <a:lnSpc>
                <a:spcPct val="150000"/>
              </a:lnSpc>
              <a:spcBef>
                <a:spcPts val="0"/>
              </a:spcBef>
            </a:pPr>
            <a:r>
              <a:rPr lang="en-US" sz="2400" dirty="0"/>
              <a:t>With the </a:t>
            </a:r>
            <a:r>
              <a:rPr lang="en-US" sz="2400" dirty="0" err="1"/>
              <a:t>RequestDispatcher</a:t>
            </a:r>
            <a:r>
              <a:rPr lang="en-US" sz="2400" dirty="0"/>
              <a:t> object we </a:t>
            </a:r>
            <a:r>
              <a:rPr lang="en-US" sz="2400" b="1" dirty="0"/>
              <a:t>dispatch</a:t>
            </a:r>
            <a:r>
              <a:rPr lang="en-US" sz="2400" dirty="0"/>
              <a:t> a request to other resources which include (servlet, HTML file, or JSP file).</a:t>
            </a:r>
            <a:endParaRPr sz="2400" dirty="0">
              <a:latin typeface="Calibri" panose="020F0502020204030204" pitchFamily="34" charset="0"/>
              <a:cs typeface="Calibri" panose="020F0502020204030204" pitchFamily="34" charset="0"/>
            </a:endParaRPr>
          </a:p>
        </p:txBody>
      </p:sp>
      <p:sp>
        <p:nvSpPr>
          <p:cNvPr id="147" name="Google Shape;147;g14467485301_0_34"/>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4400"/>
              <a:buNone/>
            </a:pPr>
            <a:r>
              <a:rPr lang="en-US" dirty="0"/>
              <a:t>Request Dispatcher Interface</a:t>
            </a:r>
            <a:endParaRPr dirty="0"/>
          </a:p>
        </p:txBody>
      </p:sp>
      <p:sp>
        <p:nvSpPr>
          <p:cNvPr id="148" name="Google Shape;148;g14467485301_0_34"/>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14</a:t>
            </a:fld>
            <a:endParaRPr/>
          </a:p>
        </p:txBody>
      </p:sp>
      <p:sp>
        <p:nvSpPr>
          <p:cNvPr id="2" name="Date Placeholder 1"/>
          <p:cNvSpPr>
            <a:spLocks noGrp="1"/>
          </p:cNvSpPr>
          <p:nvPr>
            <p:ph type="dt" idx="10"/>
          </p:nvPr>
        </p:nvSpPr>
        <p:spPr/>
        <p:txBody>
          <a:bodyPr/>
          <a:lstStyle/>
          <a:p>
            <a:r>
              <a:rPr lang="en-US"/>
              <a:t>August 7, 2022</a:t>
            </a:r>
          </a:p>
        </p:txBody>
      </p:sp>
      <p:sp>
        <p:nvSpPr>
          <p:cNvPr id="3" name="Footer Placeholder 2"/>
          <p:cNvSpPr>
            <a:spLocks noGrp="1"/>
          </p:cNvSpPr>
          <p:nvPr>
            <p:ph type="ftr" idx="11"/>
          </p:nvPr>
        </p:nvSpPr>
        <p:spPr/>
        <p:txBody>
          <a:bodyPr/>
          <a:lstStyle/>
          <a:p>
            <a:r>
              <a:rPr lang="en-US"/>
              <a:t>ADVANCED PROGRAMMING AND TECHNOLOGIES</a:t>
            </a:r>
          </a:p>
        </p:txBody>
      </p:sp>
    </p:spTree>
    <p:extLst>
      <p:ext uri="{BB962C8B-B14F-4D97-AF65-F5344CB8AC3E}">
        <p14:creationId xmlns:p14="http://schemas.microsoft.com/office/powerpoint/2010/main" val="3910978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14467485301_0_34"/>
          <p:cNvSpPr txBox="1">
            <a:spLocks noGrp="1"/>
          </p:cNvSpPr>
          <p:nvPr>
            <p:ph type="body" idx="1"/>
          </p:nvPr>
        </p:nvSpPr>
        <p:spPr>
          <a:xfrm>
            <a:off x="178200" y="1727377"/>
            <a:ext cx="11175600" cy="4400468"/>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None/>
            </a:pPr>
            <a:r>
              <a:rPr lang="en-US" sz="2400" dirty="0">
                <a:solidFill>
                  <a:schemeClr val="tx1"/>
                </a:solidFill>
                <a:highlight>
                  <a:srgbClr val="FFFFFF"/>
                </a:highlight>
                <a:latin typeface="Calibri" panose="020F0502020204030204" pitchFamily="34" charset="0"/>
                <a:ea typeface="Roboto"/>
                <a:cs typeface="Calibri" panose="020F0502020204030204" pitchFamily="34" charset="0"/>
                <a:sym typeface="Roboto"/>
              </a:rPr>
              <a:t>This interface has following two methods:</a:t>
            </a:r>
          </a:p>
        </p:txBody>
      </p:sp>
      <p:sp>
        <p:nvSpPr>
          <p:cNvPr id="147" name="Google Shape;147;g14467485301_0_34"/>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4400"/>
              <a:buNone/>
            </a:pPr>
            <a:r>
              <a:rPr lang="en-US" dirty="0"/>
              <a:t>Request Dispatcher Interface</a:t>
            </a:r>
            <a:endParaRPr dirty="0"/>
          </a:p>
        </p:txBody>
      </p:sp>
      <p:sp>
        <p:nvSpPr>
          <p:cNvPr id="148" name="Google Shape;148;g14467485301_0_34"/>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15</a:t>
            </a:fld>
            <a:endParaRPr/>
          </a:p>
        </p:txBody>
      </p:sp>
      <p:sp>
        <p:nvSpPr>
          <p:cNvPr id="2" name="Date Placeholder 1"/>
          <p:cNvSpPr>
            <a:spLocks noGrp="1"/>
          </p:cNvSpPr>
          <p:nvPr>
            <p:ph type="dt" idx="10"/>
          </p:nvPr>
        </p:nvSpPr>
        <p:spPr/>
        <p:txBody>
          <a:bodyPr/>
          <a:lstStyle/>
          <a:p>
            <a:r>
              <a:rPr lang="en-US"/>
              <a:t>August 7, 2022</a:t>
            </a:r>
          </a:p>
        </p:txBody>
      </p:sp>
      <p:sp>
        <p:nvSpPr>
          <p:cNvPr id="3" name="Footer Placeholder 2"/>
          <p:cNvSpPr>
            <a:spLocks noGrp="1"/>
          </p:cNvSpPr>
          <p:nvPr>
            <p:ph type="ftr" idx="11"/>
          </p:nvPr>
        </p:nvSpPr>
        <p:spPr/>
        <p:txBody>
          <a:bodyPr/>
          <a:lstStyle/>
          <a:p>
            <a:r>
              <a:rPr lang="en-US"/>
              <a:t>ADVANCED PROGRAMMING AND TECHNOLOGIES</a:t>
            </a:r>
          </a:p>
        </p:txBody>
      </p:sp>
      <p:pic>
        <p:nvPicPr>
          <p:cNvPr id="5" name="Picture 4">
            <a:extLst>
              <a:ext uri="{FF2B5EF4-FFF2-40B4-BE49-F238E27FC236}">
                <a16:creationId xmlns:a16="http://schemas.microsoft.com/office/drawing/2014/main" id="{B50F1877-7FEE-ADDE-67D7-6D9E398D731C}"/>
              </a:ext>
            </a:extLst>
          </p:cNvPr>
          <p:cNvPicPr>
            <a:picLocks noChangeAspect="1"/>
          </p:cNvPicPr>
          <p:nvPr/>
        </p:nvPicPr>
        <p:blipFill>
          <a:blip r:embed="rId3"/>
          <a:stretch>
            <a:fillRect/>
          </a:stretch>
        </p:blipFill>
        <p:spPr>
          <a:xfrm>
            <a:off x="1859094" y="2703477"/>
            <a:ext cx="8473811" cy="2903693"/>
          </a:xfrm>
          <a:prstGeom prst="rect">
            <a:avLst/>
          </a:prstGeom>
        </p:spPr>
      </p:pic>
    </p:spTree>
    <p:extLst>
      <p:ext uri="{BB962C8B-B14F-4D97-AF65-F5344CB8AC3E}">
        <p14:creationId xmlns:p14="http://schemas.microsoft.com/office/powerpoint/2010/main" val="339203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78205" y="1727383"/>
            <a:ext cx="11175595" cy="1464391"/>
          </a:xfrm>
        </p:spPr>
        <p:txBody>
          <a:bodyPr>
            <a:normAutofit/>
          </a:bodyPr>
          <a:lstStyle/>
          <a:p>
            <a:pPr marL="114300" indent="0">
              <a:lnSpc>
                <a:spcPct val="150000"/>
              </a:lnSpc>
              <a:buNone/>
            </a:pPr>
            <a:r>
              <a:rPr lang="en-US" sz="2400" dirty="0"/>
              <a:t>As you see in the above figure, response of second servlet is sent to the client. Response of the first servlet is not displayed to the user</a:t>
            </a:r>
          </a:p>
        </p:txBody>
      </p:sp>
      <p:sp>
        <p:nvSpPr>
          <p:cNvPr id="3" name="Title 2"/>
          <p:cNvSpPr>
            <a:spLocks noGrp="1"/>
          </p:cNvSpPr>
          <p:nvPr>
            <p:ph type="title"/>
          </p:nvPr>
        </p:nvSpPr>
        <p:spPr/>
        <p:txBody>
          <a:bodyPr/>
          <a:lstStyle/>
          <a:p>
            <a:r>
              <a:rPr lang="en-US" dirty="0"/>
              <a:t>Forward Method</a:t>
            </a:r>
          </a:p>
        </p:txBody>
      </p:sp>
      <p:sp>
        <p:nvSpPr>
          <p:cNvPr id="4" name="Date Placeholder 3"/>
          <p:cNvSpPr>
            <a:spLocks noGrp="1"/>
          </p:cNvSpPr>
          <p:nvPr>
            <p:ph type="dt" idx="10"/>
          </p:nvPr>
        </p:nvSpPr>
        <p:spPr/>
        <p:txBody>
          <a:bodyPr/>
          <a:lstStyle/>
          <a:p>
            <a:r>
              <a:rPr lang="en-US"/>
              <a:t>August 7, 2022</a:t>
            </a:r>
          </a:p>
        </p:txBody>
      </p:sp>
      <p:sp>
        <p:nvSpPr>
          <p:cNvPr id="5" name="Footer Placeholder 4"/>
          <p:cNvSpPr>
            <a:spLocks noGrp="1"/>
          </p:cNvSpPr>
          <p:nvPr>
            <p:ph type="ftr" idx="11"/>
          </p:nvPr>
        </p:nvSpPr>
        <p:spPr/>
        <p:txBody>
          <a:bodyPr/>
          <a:lstStyle/>
          <a:p>
            <a:r>
              <a:rPr lang="en-US"/>
              <a:t>ADVANCED PROGRAMMING AND TECHNOLOGIES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r>
              <a:rPr lang="en-US"/>
              <a:t>|   </a:t>
            </a:r>
            <a:fld id="{00000000-1234-1234-1234-123412341234}" type="slidenum">
              <a:rPr lang="en-US" smtClean="0"/>
              <a:t>16</a:t>
            </a:fld>
            <a:endParaRPr/>
          </a:p>
        </p:txBody>
      </p:sp>
      <p:pic>
        <p:nvPicPr>
          <p:cNvPr id="1026" name="Picture 2">
            <a:extLst>
              <a:ext uri="{FF2B5EF4-FFF2-40B4-BE49-F238E27FC236}">
                <a16:creationId xmlns:a16="http://schemas.microsoft.com/office/drawing/2014/main" id="{1C11F35A-B530-DB37-B7B8-8B9A151B09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459" b="16416"/>
          <a:stretch/>
        </p:blipFill>
        <p:spPr bwMode="auto">
          <a:xfrm>
            <a:off x="2016003" y="3026775"/>
            <a:ext cx="8040601" cy="325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1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78205" y="1727383"/>
            <a:ext cx="11175595" cy="1464391"/>
          </a:xfrm>
        </p:spPr>
        <p:txBody>
          <a:bodyPr>
            <a:normAutofit/>
          </a:bodyPr>
          <a:lstStyle/>
          <a:p>
            <a:pPr marL="114300" indent="0">
              <a:lnSpc>
                <a:spcPct val="150000"/>
              </a:lnSpc>
              <a:buNone/>
            </a:pPr>
            <a:r>
              <a:rPr lang="en-US" sz="2400" dirty="0"/>
              <a:t>As you see in the above figure, response of second servlet is sent to the client. Response of the first servlet is not displayed to the user</a:t>
            </a:r>
          </a:p>
        </p:txBody>
      </p:sp>
      <p:sp>
        <p:nvSpPr>
          <p:cNvPr id="3" name="Title 2"/>
          <p:cNvSpPr>
            <a:spLocks noGrp="1"/>
          </p:cNvSpPr>
          <p:nvPr>
            <p:ph type="title"/>
          </p:nvPr>
        </p:nvSpPr>
        <p:spPr/>
        <p:txBody>
          <a:bodyPr/>
          <a:lstStyle/>
          <a:p>
            <a:r>
              <a:rPr lang="en-US" dirty="0"/>
              <a:t>Forward Method</a:t>
            </a:r>
          </a:p>
        </p:txBody>
      </p:sp>
      <p:sp>
        <p:nvSpPr>
          <p:cNvPr id="4" name="Date Placeholder 3"/>
          <p:cNvSpPr>
            <a:spLocks noGrp="1"/>
          </p:cNvSpPr>
          <p:nvPr>
            <p:ph type="dt" idx="10"/>
          </p:nvPr>
        </p:nvSpPr>
        <p:spPr/>
        <p:txBody>
          <a:bodyPr/>
          <a:lstStyle/>
          <a:p>
            <a:r>
              <a:rPr lang="en-US"/>
              <a:t>August 7, 2022</a:t>
            </a:r>
          </a:p>
        </p:txBody>
      </p:sp>
      <p:sp>
        <p:nvSpPr>
          <p:cNvPr id="5" name="Footer Placeholder 4"/>
          <p:cNvSpPr>
            <a:spLocks noGrp="1"/>
          </p:cNvSpPr>
          <p:nvPr>
            <p:ph type="ftr" idx="11"/>
          </p:nvPr>
        </p:nvSpPr>
        <p:spPr/>
        <p:txBody>
          <a:bodyPr/>
          <a:lstStyle/>
          <a:p>
            <a:r>
              <a:rPr lang="en-US"/>
              <a:t>ADVANCED PROGRAMMING AND TECHNOLOGIES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r>
              <a:rPr lang="en-US"/>
              <a:t>|   </a:t>
            </a:r>
            <a:fld id="{00000000-1234-1234-1234-123412341234}" type="slidenum">
              <a:rPr lang="en-US" smtClean="0"/>
              <a:t>17</a:t>
            </a:fld>
            <a:endParaRPr/>
          </a:p>
        </p:txBody>
      </p:sp>
      <p:pic>
        <p:nvPicPr>
          <p:cNvPr id="1026" name="Picture 2">
            <a:extLst>
              <a:ext uri="{FF2B5EF4-FFF2-40B4-BE49-F238E27FC236}">
                <a16:creationId xmlns:a16="http://schemas.microsoft.com/office/drawing/2014/main" id="{1C11F35A-B530-DB37-B7B8-8B9A151B09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459" b="16416"/>
          <a:stretch/>
        </p:blipFill>
        <p:spPr bwMode="auto">
          <a:xfrm>
            <a:off x="2016003" y="3026775"/>
            <a:ext cx="8040601" cy="325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66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78205" y="1727383"/>
            <a:ext cx="11175595" cy="1464391"/>
          </a:xfrm>
        </p:spPr>
        <p:txBody>
          <a:bodyPr>
            <a:normAutofit/>
          </a:bodyPr>
          <a:lstStyle/>
          <a:p>
            <a:pPr marL="114300" indent="0">
              <a:lnSpc>
                <a:spcPct val="150000"/>
              </a:lnSpc>
              <a:buNone/>
            </a:pPr>
            <a:r>
              <a:rPr lang="en-US" sz="2400" dirty="0"/>
              <a:t>Programming: </a:t>
            </a:r>
          </a:p>
        </p:txBody>
      </p:sp>
      <p:sp>
        <p:nvSpPr>
          <p:cNvPr id="3" name="Title 2"/>
          <p:cNvSpPr>
            <a:spLocks noGrp="1"/>
          </p:cNvSpPr>
          <p:nvPr>
            <p:ph type="title"/>
          </p:nvPr>
        </p:nvSpPr>
        <p:spPr/>
        <p:txBody>
          <a:bodyPr/>
          <a:lstStyle/>
          <a:p>
            <a:r>
              <a:rPr lang="en-US" dirty="0"/>
              <a:t>Forward Method</a:t>
            </a:r>
          </a:p>
        </p:txBody>
      </p:sp>
      <p:sp>
        <p:nvSpPr>
          <p:cNvPr id="4" name="Date Placeholder 3"/>
          <p:cNvSpPr>
            <a:spLocks noGrp="1"/>
          </p:cNvSpPr>
          <p:nvPr>
            <p:ph type="dt" idx="10"/>
          </p:nvPr>
        </p:nvSpPr>
        <p:spPr/>
        <p:txBody>
          <a:bodyPr/>
          <a:lstStyle/>
          <a:p>
            <a:r>
              <a:rPr lang="en-US"/>
              <a:t>August 7, 2022</a:t>
            </a:r>
          </a:p>
        </p:txBody>
      </p:sp>
      <p:sp>
        <p:nvSpPr>
          <p:cNvPr id="5" name="Footer Placeholder 4"/>
          <p:cNvSpPr>
            <a:spLocks noGrp="1"/>
          </p:cNvSpPr>
          <p:nvPr>
            <p:ph type="ftr" idx="11"/>
          </p:nvPr>
        </p:nvSpPr>
        <p:spPr/>
        <p:txBody>
          <a:bodyPr/>
          <a:lstStyle/>
          <a:p>
            <a:r>
              <a:rPr lang="en-US"/>
              <a:t>ADVANCED PROGRAMMING AND TECHNOLOGIES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r>
              <a:rPr lang="en-US"/>
              <a:t>|   </a:t>
            </a:r>
            <a:fld id="{00000000-1234-1234-1234-123412341234}" type="slidenum">
              <a:rPr lang="en-US" smtClean="0"/>
              <a:t>18</a:t>
            </a:fld>
            <a:endParaRPr/>
          </a:p>
        </p:txBody>
      </p:sp>
      <p:pic>
        <p:nvPicPr>
          <p:cNvPr id="8" name="Picture 7">
            <a:extLst>
              <a:ext uri="{FF2B5EF4-FFF2-40B4-BE49-F238E27FC236}">
                <a16:creationId xmlns:a16="http://schemas.microsoft.com/office/drawing/2014/main" id="{75C3049E-1B05-1E09-0989-28828FCE91CD}"/>
              </a:ext>
            </a:extLst>
          </p:cNvPr>
          <p:cNvPicPr>
            <a:picLocks noChangeAspect="1"/>
          </p:cNvPicPr>
          <p:nvPr/>
        </p:nvPicPr>
        <p:blipFill>
          <a:blip r:embed="rId2"/>
          <a:stretch>
            <a:fillRect/>
          </a:stretch>
        </p:blipFill>
        <p:spPr>
          <a:xfrm>
            <a:off x="173564" y="2704693"/>
            <a:ext cx="11645660" cy="908091"/>
          </a:xfrm>
          <a:prstGeom prst="rect">
            <a:avLst/>
          </a:prstGeom>
        </p:spPr>
      </p:pic>
    </p:spTree>
    <p:extLst>
      <p:ext uri="{BB962C8B-B14F-4D97-AF65-F5344CB8AC3E}">
        <p14:creationId xmlns:p14="http://schemas.microsoft.com/office/powerpoint/2010/main" val="3698019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78205" y="1727384"/>
            <a:ext cx="11175595" cy="1186366"/>
          </a:xfrm>
        </p:spPr>
        <p:txBody>
          <a:bodyPr>
            <a:normAutofit fontScale="92500" lnSpcReduction="10000"/>
          </a:bodyPr>
          <a:lstStyle/>
          <a:p>
            <a:pPr marL="114300" indent="0">
              <a:lnSpc>
                <a:spcPct val="150000"/>
              </a:lnSpc>
              <a:buNone/>
            </a:pPr>
            <a:r>
              <a:rPr lang="en-US" sz="2400" dirty="0"/>
              <a:t>As you can see in the above figure, response of second servlet is included in the response of the first servlet that is being sent to the client</a:t>
            </a:r>
          </a:p>
        </p:txBody>
      </p:sp>
      <p:sp>
        <p:nvSpPr>
          <p:cNvPr id="3" name="Title 2"/>
          <p:cNvSpPr>
            <a:spLocks noGrp="1"/>
          </p:cNvSpPr>
          <p:nvPr>
            <p:ph type="title"/>
          </p:nvPr>
        </p:nvSpPr>
        <p:spPr/>
        <p:txBody>
          <a:bodyPr/>
          <a:lstStyle/>
          <a:p>
            <a:r>
              <a:rPr lang="en-US" dirty="0"/>
              <a:t>Include Method</a:t>
            </a:r>
          </a:p>
        </p:txBody>
      </p:sp>
      <p:sp>
        <p:nvSpPr>
          <p:cNvPr id="4" name="Date Placeholder 3"/>
          <p:cNvSpPr>
            <a:spLocks noGrp="1"/>
          </p:cNvSpPr>
          <p:nvPr>
            <p:ph type="dt" idx="10"/>
          </p:nvPr>
        </p:nvSpPr>
        <p:spPr/>
        <p:txBody>
          <a:bodyPr/>
          <a:lstStyle/>
          <a:p>
            <a:r>
              <a:rPr lang="en-US"/>
              <a:t>August 7, 2022</a:t>
            </a:r>
          </a:p>
        </p:txBody>
      </p:sp>
      <p:sp>
        <p:nvSpPr>
          <p:cNvPr id="5" name="Footer Placeholder 4"/>
          <p:cNvSpPr>
            <a:spLocks noGrp="1"/>
          </p:cNvSpPr>
          <p:nvPr>
            <p:ph type="ftr" idx="11"/>
          </p:nvPr>
        </p:nvSpPr>
        <p:spPr/>
        <p:txBody>
          <a:bodyPr/>
          <a:lstStyle/>
          <a:p>
            <a:r>
              <a:rPr lang="en-US"/>
              <a:t>ADVANCED PROGRAMMING AND TECHNOLOGIES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r>
              <a:rPr lang="en-US"/>
              <a:t>|   </a:t>
            </a:r>
            <a:fld id="{00000000-1234-1234-1234-123412341234}" type="slidenum">
              <a:rPr lang="en-US" smtClean="0"/>
              <a:t>19</a:t>
            </a:fld>
            <a:endParaRPr/>
          </a:p>
        </p:txBody>
      </p:sp>
      <p:pic>
        <p:nvPicPr>
          <p:cNvPr id="2050" name="Picture 2" descr="include() method of RequestDispatcher interface">
            <a:extLst>
              <a:ext uri="{FF2B5EF4-FFF2-40B4-BE49-F238E27FC236}">
                <a16:creationId xmlns:a16="http://schemas.microsoft.com/office/drawing/2014/main" id="{327295F5-BA50-2C2D-7E0B-A6DAB1B3A4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4799"/>
          <a:stretch/>
        </p:blipFill>
        <p:spPr bwMode="auto">
          <a:xfrm>
            <a:off x="1810095" y="2913750"/>
            <a:ext cx="8687389" cy="312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656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2"/>
          <p:cNvSpPr txBox="1">
            <a:spLocks noGrp="1"/>
          </p:cNvSpPr>
          <p:nvPr>
            <p:ph type="body" idx="1"/>
          </p:nvPr>
        </p:nvSpPr>
        <p:spPr>
          <a:xfrm>
            <a:off x="253625" y="1718199"/>
            <a:ext cx="11175600" cy="3168593"/>
          </a:xfrm>
          <a:prstGeom prst="rect">
            <a:avLst/>
          </a:prstGeom>
          <a:noFill/>
          <a:ln>
            <a:noFill/>
          </a:ln>
        </p:spPr>
        <p:txBody>
          <a:bodyPr spcFirstLastPara="1" wrap="square" lIns="91425" tIns="45700" rIns="91425" bIns="45700" anchor="t" anchorCtr="0">
            <a:noAutofit/>
          </a:bodyPr>
          <a:lstStyle/>
          <a:p>
            <a:pPr marL="457200" lvl="0" indent="-361950" algn="l" rtl="0">
              <a:lnSpc>
                <a:spcPct val="150000"/>
              </a:lnSpc>
              <a:spcBef>
                <a:spcPts val="0"/>
              </a:spcBef>
              <a:spcAft>
                <a:spcPts val="0"/>
              </a:spcAft>
              <a:buSzPts val="2100"/>
              <a:buFont typeface="Times New Roman"/>
              <a:buChar char="•"/>
            </a:pPr>
            <a:r>
              <a:rPr lang="en-US" sz="3200" dirty="0">
                <a:latin typeface="Calibri" panose="020F0502020204030204" pitchFamily="34" charset="0"/>
                <a:ea typeface="Calibri" panose="020F0502020204030204" pitchFamily="34" charset="0"/>
                <a:cs typeface="Calibri" panose="020F0502020204030204" pitchFamily="34" charset="0"/>
                <a:sym typeface="Times New Roman"/>
              </a:rPr>
              <a:t>Understand </a:t>
            </a:r>
            <a:r>
              <a:rPr lang="en-US" sz="3200" dirty="0" err="1">
                <a:latin typeface="Calibri" panose="020F0502020204030204" pitchFamily="34" charset="0"/>
                <a:ea typeface="Calibri" panose="020F0502020204030204" pitchFamily="34" charset="0"/>
                <a:cs typeface="Calibri" panose="020F0502020204030204" pitchFamily="34" charset="0"/>
                <a:sym typeface="Times New Roman"/>
              </a:rPr>
              <a:t>SendRedirect</a:t>
            </a:r>
            <a:endParaRPr sz="3200" dirty="0">
              <a:latin typeface="Calibri" panose="020F0502020204030204" pitchFamily="34" charset="0"/>
              <a:ea typeface="Calibri" panose="020F0502020204030204" pitchFamily="34" charset="0"/>
              <a:cs typeface="Calibri" panose="020F0502020204030204" pitchFamily="34" charset="0"/>
              <a:sym typeface="Times New Roman"/>
            </a:endParaRPr>
          </a:p>
          <a:p>
            <a:pPr marL="457200" lvl="0" indent="-361950" algn="l" rtl="0">
              <a:lnSpc>
                <a:spcPct val="150000"/>
              </a:lnSpc>
              <a:spcBef>
                <a:spcPts val="0"/>
              </a:spcBef>
              <a:spcAft>
                <a:spcPts val="0"/>
              </a:spcAft>
              <a:buSzPts val="2100"/>
              <a:buFont typeface="Times New Roman"/>
              <a:buChar char="•"/>
            </a:pPr>
            <a:r>
              <a:rPr lang="en-US" sz="3200" dirty="0">
                <a:latin typeface="Calibri" panose="020F0502020204030204" pitchFamily="34" charset="0"/>
                <a:ea typeface="Calibri" panose="020F0502020204030204" pitchFamily="34" charset="0"/>
                <a:cs typeface="Calibri" panose="020F0502020204030204" pitchFamily="34" charset="0"/>
                <a:sym typeface="Times New Roman"/>
              </a:rPr>
              <a:t>Understand RequestDispacher</a:t>
            </a:r>
            <a:endParaRPr sz="3200" dirty="0">
              <a:latin typeface="Calibri" panose="020F0502020204030204" pitchFamily="34" charset="0"/>
              <a:ea typeface="Calibri" panose="020F0502020204030204" pitchFamily="34" charset="0"/>
              <a:cs typeface="Calibri" panose="020F0502020204030204" pitchFamily="34" charset="0"/>
              <a:sym typeface="Times New Roman"/>
            </a:endParaRPr>
          </a:p>
          <a:p>
            <a:pPr marL="457200" lvl="0" indent="-361950" algn="l" rtl="0">
              <a:lnSpc>
                <a:spcPct val="150000"/>
              </a:lnSpc>
              <a:spcBef>
                <a:spcPts val="0"/>
              </a:spcBef>
              <a:spcAft>
                <a:spcPts val="0"/>
              </a:spcAft>
              <a:buSzPts val="2100"/>
              <a:buFont typeface="Times New Roman"/>
              <a:buChar char="•"/>
            </a:pPr>
            <a:r>
              <a:rPr lang="en-US" sz="3200" dirty="0">
                <a:latin typeface="Calibri" panose="020F0502020204030204" pitchFamily="34" charset="0"/>
                <a:ea typeface="Calibri" panose="020F0502020204030204" pitchFamily="34" charset="0"/>
                <a:cs typeface="Calibri" panose="020F0502020204030204" pitchFamily="34" charset="0"/>
                <a:sym typeface="Times New Roman"/>
              </a:rPr>
              <a:t>Understand ServletConfig</a:t>
            </a:r>
            <a:endParaRPr sz="3200" dirty="0">
              <a:latin typeface="Calibri" panose="020F0502020204030204" pitchFamily="34" charset="0"/>
              <a:ea typeface="Calibri" panose="020F0502020204030204" pitchFamily="34" charset="0"/>
              <a:cs typeface="Calibri" panose="020F0502020204030204" pitchFamily="34" charset="0"/>
              <a:sym typeface="Times New Roman"/>
            </a:endParaRPr>
          </a:p>
          <a:p>
            <a:pPr marL="457200" lvl="0" indent="-361950" algn="l" rtl="0">
              <a:lnSpc>
                <a:spcPct val="150000"/>
              </a:lnSpc>
              <a:spcBef>
                <a:spcPts val="0"/>
              </a:spcBef>
              <a:spcAft>
                <a:spcPts val="0"/>
              </a:spcAft>
              <a:buSzPts val="2100"/>
              <a:buFont typeface="Times New Roman"/>
              <a:buChar char="•"/>
            </a:pPr>
            <a:r>
              <a:rPr lang="en-US" sz="3200" dirty="0">
                <a:latin typeface="Calibri" panose="020F0502020204030204" pitchFamily="34" charset="0"/>
                <a:ea typeface="Calibri" panose="020F0502020204030204" pitchFamily="34" charset="0"/>
                <a:cs typeface="Calibri" panose="020F0502020204030204" pitchFamily="34" charset="0"/>
                <a:sym typeface="Times New Roman"/>
              </a:rPr>
              <a:t>Understand </a:t>
            </a:r>
            <a:r>
              <a:rPr lang="en-US" sz="3200" dirty="0" err="1">
                <a:latin typeface="Calibri" panose="020F0502020204030204" pitchFamily="34" charset="0"/>
                <a:ea typeface="Calibri" panose="020F0502020204030204" pitchFamily="34" charset="0"/>
                <a:cs typeface="Calibri" panose="020F0502020204030204" pitchFamily="34" charset="0"/>
                <a:sym typeface="Times New Roman"/>
              </a:rPr>
              <a:t>ServletContext</a:t>
            </a:r>
            <a:endParaRPr sz="3200" dirty="0">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74" name="Google Shape;74;p2"/>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Learning Objectives</a:t>
            </a:r>
            <a:endParaRPr/>
          </a:p>
        </p:txBody>
      </p:sp>
      <p:sp>
        <p:nvSpPr>
          <p:cNvPr id="75" name="Google Shape;75;p2"/>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August 7, 2022</a:t>
            </a:r>
            <a:endParaRPr/>
          </a:p>
        </p:txBody>
      </p:sp>
      <p:sp>
        <p:nvSpPr>
          <p:cNvPr id="76" name="Google Shape;76;p2"/>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ADVANCED PROGRAMMING AND TECHNOLOGIES</a:t>
            </a:r>
            <a:endParaRPr dirty="0"/>
          </a:p>
        </p:txBody>
      </p:sp>
      <p:sp>
        <p:nvSpPr>
          <p:cNvPr id="77" name="Google Shape;77;p2"/>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78205" y="1727383"/>
            <a:ext cx="11175595" cy="1464391"/>
          </a:xfrm>
        </p:spPr>
        <p:txBody>
          <a:bodyPr>
            <a:normAutofit/>
          </a:bodyPr>
          <a:lstStyle/>
          <a:p>
            <a:pPr marL="114300" indent="0">
              <a:lnSpc>
                <a:spcPct val="150000"/>
              </a:lnSpc>
              <a:buNone/>
            </a:pPr>
            <a:r>
              <a:rPr lang="en-US" sz="2400" dirty="0"/>
              <a:t>Programming: </a:t>
            </a:r>
          </a:p>
        </p:txBody>
      </p:sp>
      <p:sp>
        <p:nvSpPr>
          <p:cNvPr id="3" name="Title 2"/>
          <p:cNvSpPr>
            <a:spLocks noGrp="1"/>
          </p:cNvSpPr>
          <p:nvPr>
            <p:ph type="title"/>
          </p:nvPr>
        </p:nvSpPr>
        <p:spPr/>
        <p:txBody>
          <a:bodyPr/>
          <a:lstStyle/>
          <a:p>
            <a:r>
              <a:rPr lang="en-US" dirty="0"/>
              <a:t>Include Method</a:t>
            </a:r>
          </a:p>
        </p:txBody>
      </p:sp>
      <p:sp>
        <p:nvSpPr>
          <p:cNvPr id="4" name="Date Placeholder 3"/>
          <p:cNvSpPr>
            <a:spLocks noGrp="1"/>
          </p:cNvSpPr>
          <p:nvPr>
            <p:ph type="dt" idx="10"/>
          </p:nvPr>
        </p:nvSpPr>
        <p:spPr/>
        <p:txBody>
          <a:bodyPr/>
          <a:lstStyle/>
          <a:p>
            <a:r>
              <a:rPr lang="en-US"/>
              <a:t>August 7, 2022</a:t>
            </a:r>
          </a:p>
        </p:txBody>
      </p:sp>
      <p:sp>
        <p:nvSpPr>
          <p:cNvPr id="5" name="Footer Placeholder 4"/>
          <p:cNvSpPr>
            <a:spLocks noGrp="1"/>
          </p:cNvSpPr>
          <p:nvPr>
            <p:ph type="ftr" idx="11"/>
          </p:nvPr>
        </p:nvSpPr>
        <p:spPr/>
        <p:txBody>
          <a:bodyPr/>
          <a:lstStyle/>
          <a:p>
            <a:r>
              <a:rPr lang="en-US"/>
              <a:t>ADVANCED PROGRAMMING AND TECHNOLOGIES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r>
              <a:rPr lang="en-US"/>
              <a:t>|   </a:t>
            </a:r>
            <a:fld id="{00000000-1234-1234-1234-123412341234}" type="slidenum">
              <a:rPr lang="en-US" smtClean="0"/>
              <a:t>20</a:t>
            </a:fld>
            <a:endParaRPr/>
          </a:p>
        </p:txBody>
      </p:sp>
      <p:pic>
        <p:nvPicPr>
          <p:cNvPr id="9" name="Picture 8">
            <a:extLst>
              <a:ext uri="{FF2B5EF4-FFF2-40B4-BE49-F238E27FC236}">
                <a16:creationId xmlns:a16="http://schemas.microsoft.com/office/drawing/2014/main" id="{D2716816-49C3-D159-BF2D-EF2414ED0D04}"/>
              </a:ext>
            </a:extLst>
          </p:cNvPr>
          <p:cNvPicPr>
            <a:picLocks noChangeAspect="1"/>
          </p:cNvPicPr>
          <p:nvPr/>
        </p:nvPicPr>
        <p:blipFill>
          <a:blip r:embed="rId2"/>
          <a:stretch>
            <a:fillRect/>
          </a:stretch>
        </p:blipFill>
        <p:spPr>
          <a:xfrm>
            <a:off x="0" y="2969494"/>
            <a:ext cx="11887200" cy="695018"/>
          </a:xfrm>
          <a:prstGeom prst="rect">
            <a:avLst/>
          </a:prstGeom>
        </p:spPr>
      </p:pic>
    </p:spTree>
    <p:extLst>
      <p:ext uri="{BB962C8B-B14F-4D97-AF65-F5344CB8AC3E}">
        <p14:creationId xmlns:p14="http://schemas.microsoft.com/office/powerpoint/2010/main" val="202493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both method are implemented</a:t>
            </a:r>
          </a:p>
        </p:txBody>
      </p:sp>
      <p:sp>
        <p:nvSpPr>
          <p:cNvPr id="4" name="Date Placeholder 3"/>
          <p:cNvSpPr>
            <a:spLocks noGrp="1"/>
          </p:cNvSpPr>
          <p:nvPr>
            <p:ph type="dt" idx="10"/>
          </p:nvPr>
        </p:nvSpPr>
        <p:spPr/>
        <p:txBody>
          <a:bodyPr/>
          <a:lstStyle/>
          <a:p>
            <a:r>
              <a:rPr lang="en-US"/>
              <a:t>August 7, 2022</a:t>
            </a:r>
          </a:p>
        </p:txBody>
      </p:sp>
      <p:sp>
        <p:nvSpPr>
          <p:cNvPr id="5" name="Footer Placeholder 4"/>
          <p:cNvSpPr>
            <a:spLocks noGrp="1"/>
          </p:cNvSpPr>
          <p:nvPr>
            <p:ph type="ftr" idx="11"/>
          </p:nvPr>
        </p:nvSpPr>
        <p:spPr/>
        <p:txBody>
          <a:bodyPr/>
          <a:lstStyle/>
          <a:p>
            <a:r>
              <a:rPr lang="en-US"/>
              <a:t>ADVANCED PROGRAMMING AND TECHNOLOGIES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r>
              <a:rPr lang="en-US"/>
              <a:t>|   </a:t>
            </a:r>
            <a:fld id="{00000000-1234-1234-1234-123412341234}" type="slidenum">
              <a:rPr lang="en-US" smtClean="0"/>
              <a:t>21</a:t>
            </a:fld>
            <a:endParaRPr/>
          </a:p>
        </p:txBody>
      </p:sp>
      <p:pic>
        <p:nvPicPr>
          <p:cNvPr id="9" name="Picture 8">
            <a:extLst>
              <a:ext uri="{FF2B5EF4-FFF2-40B4-BE49-F238E27FC236}">
                <a16:creationId xmlns:a16="http://schemas.microsoft.com/office/drawing/2014/main" id="{DEB3C96C-B400-9CBF-DBFB-17877D033195}"/>
              </a:ext>
            </a:extLst>
          </p:cNvPr>
          <p:cNvPicPr>
            <a:picLocks noChangeAspect="1"/>
          </p:cNvPicPr>
          <p:nvPr/>
        </p:nvPicPr>
        <p:blipFill>
          <a:blip r:embed="rId2"/>
          <a:stretch>
            <a:fillRect/>
          </a:stretch>
        </p:blipFill>
        <p:spPr>
          <a:xfrm>
            <a:off x="2077592" y="1731429"/>
            <a:ext cx="7077425" cy="4480576"/>
          </a:xfrm>
          <a:prstGeom prst="rect">
            <a:avLst/>
          </a:prstGeom>
        </p:spPr>
      </p:pic>
    </p:spTree>
    <p:extLst>
      <p:ext uri="{BB962C8B-B14F-4D97-AF65-F5344CB8AC3E}">
        <p14:creationId xmlns:p14="http://schemas.microsoft.com/office/powerpoint/2010/main" val="406567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both method are implemented</a:t>
            </a:r>
          </a:p>
        </p:txBody>
      </p:sp>
      <p:sp>
        <p:nvSpPr>
          <p:cNvPr id="4" name="Date Placeholder 3"/>
          <p:cNvSpPr>
            <a:spLocks noGrp="1"/>
          </p:cNvSpPr>
          <p:nvPr>
            <p:ph type="dt" idx="10"/>
          </p:nvPr>
        </p:nvSpPr>
        <p:spPr/>
        <p:txBody>
          <a:bodyPr/>
          <a:lstStyle/>
          <a:p>
            <a:r>
              <a:rPr lang="en-US"/>
              <a:t>August 7, 2022</a:t>
            </a:r>
          </a:p>
        </p:txBody>
      </p:sp>
      <p:sp>
        <p:nvSpPr>
          <p:cNvPr id="5" name="Footer Placeholder 4"/>
          <p:cNvSpPr>
            <a:spLocks noGrp="1"/>
          </p:cNvSpPr>
          <p:nvPr>
            <p:ph type="ftr" idx="11"/>
          </p:nvPr>
        </p:nvSpPr>
        <p:spPr/>
        <p:txBody>
          <a:bodyPr/>
          <a:lstStyle/>
          <a:p>
            <a:r>
              <a:rPr lang="en-US"/>
              <a:t>ADVANCED PROGRAMMING AND TECHNOLOGIES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r>
              <a:rPr lang="en-US"/>
              <a:t>|   </a:t>
            </a:r>
            <a:fld id="{00000000-1234-1234-1234-123412341234}" type="slidenum">
              <a:rPr lang="en-US" smtClean="0"/>
              <a:t>22</a:t>
            </a:fld>
            <a:endParaRPr/>
          </a:p>
        </p:txBody>
      </p:sp>
      <p:pic>
        <p:nvPicPr>
          <p:cNvPr id="12" name="Picture 11">
            <a:extLst>
              <a:ext uri="{FF2B5EF4-FFF2-40B4-BE49-F238E27FC236}">
                <a16:creationId xmlns:a16="http://schemas.microsoft.com/office/drawing/2014/main" id="{B781FB8E-EB2F-48D8-F933-26D939D3BB8E}"/>
              </a:ext>
            </a:extLst>
          </p:cNvPr>
          <p:cNvPicPr>
            <a:picLocks noChangeAspect="1"/>
          </p:cNvPicPr>
          <p:nvPr/>
        </p:nvPicPr>
        <p:blipFill>
          <a:blip r:embed="rId2"/>
          <a:stretch>
            <a:fillRect/>
          </a:stretch>
        </p:blipFill>
        <p:spPr>
          <a:xfrm>
            <a:off x="1818910" y="1758923"/>
            <a:ext cx="8434788" cy="4425588"/>
          </a:xfrm>
          <a:prstGeom prst="rect">
            <a:avLst/>
          </a:prstGeom>
        </p:spPr>
      </p:pic>
    </p:spTree>
    <p:extLst>
      <p:ext uri="{BB962C8B-B14F-4D97-AF65-F5344CB8AC3E}">
        <p14:creationId xmlns:p14="http://schemas.microsoft.com/office/powerpoint/2010/main" val="144740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4782ae695b_0_18"/>
          <p:cNvSpPr txBox="1">
            <a:spLocks noGrp="1"/>
          </p:cNvSpPr>
          <p:nvPr>
            <p:ph type="body" idx="1"/>
          </p:nvPr>
        </p:nvSpPr>
        <p:spPr>
          <a:xfrm>
            <a:off x="178200" y="1727382"/>
            <a:ext cx="11175600" cy="4893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15000"/>
              </a:lnSpc>
              <a:spcBef>
                <a:spcPts val="1200"/>
              </a:spcBef>
              <a:spcAft>
                <a:spcPts val="0"/>
              </a:spcAft>
              <a:buClr>
                <a:schemeClr val="dk1"/>
              </a:buClr>
              <a:buSzPts val="275"/>
              <a:buFont typeface="Arial"/>
              <a:buNone/>
            </a:pPr>
            <a:endParaRPr sz="7200" b="1">
              <a:latin typeface="Arial"/>
              <a:ea typeface="Arial"/>
              <a:cs typeface="Arial"/>
              <a:sym typeface="Arial"/>
            </a:endParaRPr>
          </a:p>
          <a:p>
            <a:pPr marL="0" lvl="0" indent="0" algn="just" rtl="0">
              <a:lnSpc>
                <a:spcPct val="90000"/>
              </a:lnSpc>
              <a:spcBef>
                <a:spcPts val="1200"/>
              </a:spcBef>
              <a:spcAft>
                <a:spcPts val="0"/>
              </a:spcAft>
              <a:buSzPts val="1800"/>
              <a:buNone/>
            </a:pPr>
            <a:endParaRPr/>
          </a:p>
        </p:txBody>
      </p:sp>
      <p:sp>
        <p:nvSpPr>
          <p:cNvPr id="222" name="Google Shape;222;g14782ae695b_0_18"/>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4400"/>
              <a:buNone/>
            </a:pPr>
            <a:r>
              <a:rPr lang="en-US" dirty="0"/>
              <a:t>Difference</a:t>
            </a:r>
            <a:endParaRPr dirty="0"/>
          </a:p>
        </p:txBody>
      </p:sp>
      <p:sp>
        <p:nvSpPr>
          <p:cNvPr id="223" name="Google Shape;223;g14782ae695b_0_18"/>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23</a:t>
            </a:fld>
            <a:endParaRPr/>
          </a:p>
        </p:txBody>
      </p:sp>
      <p:sp>
        <p:nvSpPr>
          <p:cNvPr id="2" name="Date Placeholder 1"/>
          <p:cNvSpPr>
            <a:spLocks noGrp="1"/>
          </p:cNvSpPr>
          <p:nvPr>
            <p:ph type="dt" idx="10"/>
          </p:nvPr>
        </p:nvSpPr>
        <p:spPr/>
        <p:txBody>
          <a:bodyPr/>
          <a:lstStyle/>
          <a:p>
            <a:r>
              <a:rPr lang="en-US"/>
              <a:t>August 7, 2022</a:t>
            </a:r>
          </a:p>
        </p:txBody>
      </p:sp>
      <p:sp>
        <p:nvSpPr>
          <p:cNvPr id="3" name="Footer Placeholder 2"/>
          <p:cNvSpPr>
            <a:spLocks noGrp="1"/>
          </p:cNvSpPr>
          <p:nvPr>
            <p:ph type="ftr" idx="11"/>
          </p:nvPr>
        </p:nvSpPr>
        <p:spPr/>
        <p:txBody>
          <a:bodyPr/>
          <a:lstStyle/>
          <a:p>
            <a:r>
              <a:rPr lang="en-US"/>
              <a:t>ADVANCED PROGRAMMING AND TECHNOLOGIES</a:t>
            </a:r>
          </a:p>
        </p:txBody>
      </p:sp>
      <p:graphicFrame>
        <p:nvGraphicFramePr>
          <p:cNvPr id="4" name="Table 4">
            <a:extLst>
              <a:ext uri="{FF2B5EF4-FFF2-40B4-BE49-F238E27FC236}">
                <a16:creationId xmlns:a16="http://schemas.microsoft.com/office/drawing/2014/main" id="{93C8CD9E-DDA7-7B8B-E74F-93DB272B157D}"/>
              </a:ext>
            </a:extLst>
          </p:cNvPr>
          <p:cNvGraphicFramePr>
            <a:graphicFrameLocks noGrp="1"/>
          </p:cNvGraphicFramePr>
          <p:nvPr>
            <p:extLst>
              <p:ext uri="{D42A27DB-BD31-4B8C-83A1-F6EECF244321}">
                <p14:modId xmlns:p14="http://schemas.microsoft.com/office/powerpoint/2010/main" val="1405959125"/>
              </p:ext>
            </p:extLst>
          </p:nvPr>
        </p:nvGraphicFramePr>
        <p:xfrm>
          <a:off x="316061" y="1749844"/>
          <a:ext cx="11175600" cy="4363227"/>
        </p:xfrm>
        <a:graphic>
          <a:graphicData uri="http://schemas.openxmlformats.org/drawingml/2006/table">
            <a:tbl>
              <a:tblPr firstRow="1" bandRow="1">
                <a:tableStyleId>{5940675A-B579-460E-94D1-54222C63F5DA}</a:tableStyleId>
              </a:tblPr>
              <a:tblGrid>
                <a:gridCol w="5587800">
                  <a:extLst>
                    <a:ext uri="{9D8B030D-6E8A-4147-A177-3AD203B41FA5}">
                      <a16:colId xmlns:a16="http://schemas.microsoft.com/office/drawing/2014/main" val="533312409"/>
                    </a:ext>
                  </a:extLst>
                </a:gridCol>
                <a:gridCol w="5587800">
                  <a:extLst>
                    <a:ext uri="{9D8B030D-6E8A-4147-A177-3AD203B41FA5}">
                      <a16:colId xmlns:a16="http://schemas.microsoft.com/office/drawing/2014/main" val="2017858813"/>
                    </a:ext>
                  </a:extLst>
                </a:gridCol>
              </a:tblGrid>
              <a:tr h="776795">
                <a:tc>
                  <a:txBody>
                    <a:bodyPr/>
                    <a:lstStyle/>
                    <a:p>
                      <a:r>
                        <a:rPr lang="en-US" sz="2400" b="1" dirty="0" err="1">
                          <a:latin typeface="Calibri" panose="020F0502020204030204" pitchFamily="34" charset="0"/>
                          <a:ea typeface="Calibri" panose="020F0502020204030204" pitchFamily="34" charset="0"/>
                          <a:cs typeface="Calibri" panose="020F0502020204030204" pitchFamily="34" charset="0"/>
                        </a:rPr>
                        <a:t>SendRedirect</a:t>
                      </a:r>
                      <a:endParaRPr lang="en-US" sz="2400"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2400" b="1" dirty="0" err="1">
                          <a:latin typeface="Calibri" panose="020F0502020204030204" pitchFamily="34" charset="0"/>
                          <a:ea typeface="Calibri" panose="020F0502020204030204" pitchFamily="34" charset="0"/>
                          <a:cs typeface="Calibri" panose="020F0502020204030204" pitchFamily="34" charset="0"/>
                        </a:rPr>
                        <a:t>RequestDispatcher</a:t>
                      </a:r>
                      <a:endParaRPr lang="en-US" sz="2400"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84200490"/>
                  </a:ext>
                </a:extLst>
              </a:tr>
              <a:tr h="776795">
                <a:tc>
                  <a:txBody>
                    <a:bodyPr/>
                    <a:lstStyle/>
                    <a:p>
                      <a:r>
                        <a:rPr lang="en-US" sz="2000" dirty="0"/>
                        <a:t>This is the </a:t>
                      </a:r>
                      <a:r>
                        <a:rPr lang="en-US" sz="2000" dirty="0" err="1"/>
                        <a:t>HttpServlerResponse</a:t>
                      </a:r>
                      <a:r>
                        <a:rPr lang="en-US" sz="2000" dirty="0"/>
                        <a:t> object's method.</a:t>
                      </a:r>
                    </a:p>
                  </a:txBody>
                  <a:tcPr/>
                </a:tc>
                <a:tc>
                  <a:txBody>
                    <a:bodyPr/>
                    <a:lstStyle/>
                    <a:p>
                      <a:r>
                        <a:rPr lang="en-US" sz="2000" dirty="0" err="1"/>
                        <a:t>HttpServletRequest</a:t>
                      </a:r>
                      <a:r>
                        <a:rPr lang="en-US" sz="2000" dirty="0"/>
                        <a:t> can access this object.</a:t>
                      </a:r>
                    </a:p>
                  </a:txBody>
                  <a:tcPr/>
                </a:tc>
                <a:extLst>
                  <a:ext uri="{0D108BD9-81ED-4DB2-BD59-A6C34878D82A}">
                    <a16:rowId xmlns:a16="http://schemas.microsoft.com/office/drawing/2014/main" val="2927316376"/>
                  </a:ext>
                </a:extLst>
              </a:tr>
              <a:tr h="1016421">
                <a:tc>
                  <a:txBody>
                    <a:bodyPr/>
                    <a:lstStyle/>
                    <a:p>
                      <a:r>
                        <a:rPr lang="en-US" sz="2000" dirty="0"/>
                        <a:t>Request is forwarded to the client (Browser), who will then handle the new URL.</a:t>
                      </a:r>
                    </a:p>
                    <a:p>
                      <a:endParaRPr lang="en-US" sz="2000" dirty="0"/>
                    </a:p>
                  </a:txBody>
                  <a:tcPr/>
                </a:tc>
                <a:tc>
                  <a:txBody>
                    <a:bodyPr/>
                    <a:lstStyle/>
                    <a:p>
                      <a:r>
                        <a:rPr lang="en-US" sz="2000" dirty="0"/>
                        <a:t>The request will be forwarded by the servlet internally to another servlet or </a:t>
                      </a:r>
                      <a:r>
                        <a:rPr lang="en-US" sz="2000" dirty="0" err="1"/>
                        <a:t>jsp</a:t>
                      </a:r>
                      <a:r>
                        <a:rPr lang="en-US" sz="2000" dirty="0"/>
                        <a:t> page.</a:t>
                      </a:r>
                    </a:p>
                    <a:p>
                      <a:endParaRPr lang="en-US" sz="2000" dirty="0"/>
                    </a:p>
                  </a:txBody>
                  <a:tcPr/>
                </a:tc>
                <a:extLst>
                  <a:ext uri="{0D108BD9-81ED-4DB2-BD59-A6C34878D82A}">
                    <a16:rowId xmlns:a16="http://schemas.microsoft.com/office/drawing/2014/main" val="4025870390"/>
                  </a:ext>
                </a:extLst>
              </a:tr>
              <a:tr h="1016421">
                <a:tc>
                  <a:txBody>
                    <a:bodyPr/>
                    <a:lstStyle/>
                    <a:p>
                      <a:r>
                        <a:rPr lang="en-US" sz="2000" dirty="0"/>
                        <a:t>The end user can view the page to which the </a:t>
                      </a:r>
                      <a:r>
                        <a:rPr lang="en-US" sz="2000" dirty="0" err="1"/>
                        <a:t>url</a:t>
                      </a:r>
                      <a:r>
                        <a:rPr lang="en-US" sz="2000" dirty="0"/>
                        <a:t> is forwarded.</a:t>
                      </a:r>
                    </a:p>
                    <a:p>
                      <a:endParaRPr lang="en-US" sz="2000" dirty="0"/>
                    </a:p>
                  </a:txBody>
                  <a:tcPr/>
                </a:tc>
                <a:tc>
                  <a:txBody>
                    <a:bodyPr/>
                    <a:lstStyle/>
                    <a:p>
                      <a:r>
                        <a:rPr lang="en-US" sz="2000" dirty="0"/>
                        <a:t>The end user is unaware of which page is internally handled.</a:t>
                      </a:r>
                    </a:p>
                    <a:p>
                      <a:endParaRPr lang="en-US" sz="2000" dirty="0"/>
                    </a:p>
                  </a:txBody>
                  <a:tcPr/>
                </a:tc>
                <a:extLst>
                  <a:ext uri="{0D108BD9-81ED-4DB2-BD59-A6C34878D82A}">
                    <a16:rowId xmlns:a16="http://schemas.microsoft.com/office/drawing/2014/main" val="1242594751"/>
                  </a:ext>
                </a:extLst>
              </a:tr>
              <a:tr h="776795">
                <a:tc>
                  <a:txBody>
                    <a:bodyPr/>
                    <a:lstStyle/>
                    <a:p>
                      <a:r>
                        <a:rPr lang="en-US" sz="2000" dirty="0"/>
                        <a:t>In a Nutshell, client-side processing.</a:t>
                      </a:r>
                    </a:p>
                    <a:p>
                      <a:endParaRPr lang="en-US" sz="2000" dirty="0"/>
                    </a:p>
                  </a:txBody>
                  <a:tcPr/>
                </a:tc>
                <a:tc>
                  <a:txBody>
                    <a:bodyPr/>
                    <a:lstStyle/>
                    <a:p>
                      <a:r>
                        <a:rPr lang="en-US" sz="2000" dirty="0"/>
                        <a:t>In a nutshell, server-side processing is completed.</a:t>
                      </a:r>
                    </a:p>
                  </a:txBody>
                  <a:tcPr/>
                </a:tc>
                <a:extLst>
                  <a:ext uri="{0D108BD9-81ED-4DB2-BD59-A6C34878D82A}">
                    <a16:rowId xmlns:a16="http://schemas.microsoft.com/office/drawing/2014/main" val="511610300"/>
                  </a:ext>
                </a:extLst>
              </a:tr>
            </a:tbl>
          </a:graphicData>
        </a:graphic>
      </p:graphicFrame>
    </p:spTree>
    <p:extLst>
      <p:ext uri="{BB962C8B-B14F-4D97-AF65-F5344CB8AC3E}">
        <p14:creationId xmlns:p14="http://schemas.microsoft.com/office/powerpoint/2010/main" val="129920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14782ae695b_0_38"/>
          <p:cNvSpPr txBox="1">
            <a:spLocks noGrp="1"/>
          </p:cNvSpPr>
          <p:nvPr>
            <p:ph type="body" idx="1"/>
          </p:nvPr>
        </p:nvSpPr>
        <p:spPr>
          <a:xfrm>
            <a:off x="178064" y="1582697"/>
            <a:ext cx="11175600" cy="3931571"/>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1200"/>
              </a:spcBef>
              <a:spcAft>
                <a:spcPts val="0"/>
              </a:spcAft>
              <a:buSzPts val="1800"/>
              <a:buNone/>
            </a:pPr>
            <a:r>
              <a:rPr lang="en-US" sz="2400" dirty="0"/>
              <a:t>Servlet Container creates </a:t>
            </a:r>
            <a:r>
              <a:rPr lang="en-US" sz="2400" dirty="0" err="1"/>
              <a:t>ServletConfig</a:t>
            </a:r>
            <a:r>
              <a:rPr lang="en-US" sz="2400" dirty="0"/>
              <a:t> object for each Servlet during initialization, to pass information to the Servlet. This object can be used to get configuration information such as parameter name and values from deployment descriptor file (web.xml).</a:t>
            </a:r>
          </a:p>
        </p:txBody>
      </p:sp>
      <p:sp>
        <p:nvSpPr>
          <p:cNvPr id="240" name="Google Shape;240;g14782ae695b_0_38"/>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4400"/>
              <a:buNone/>
            </a:pPr>
            <a:r>
              <a:rPr lang="en-US" dirty="0"/>
              <a:t>Servlet Config</a:t>
            </a:r>
            <a:endParaRPr dirty="0"/>
          </a:p>
        </p:txBody>
      </p:sp>
      <p:sp>
        <p:nvSpPr>
          <p:cNvPr id="241" name="Google Shape;241;g14782ae695b_0_38"/>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24</a:t>
            </a:fld>
            <a:endParaRPr/>
          </a:p>
        </p:txBody>
      </p:sp>
      <p:sp>
        <p:nvSpPr>
          <p:cNvPr id="2" name="Date Placeholder 1"/>
          <p:cNvSpPr>
            <a:spLocks noGrp="1"/>
          </p:cNvSpPr>
          <p:nvPr>
            <p:ph type="dt" idx="10"/>
          </p:nvPr>
        </p:nvSpPr>
        <p:spPr/>
        <p:txBody>
          <a:bodyPr/>
          <a:lstStyle/>
          <a:p>
            <a:r>
              <a:rPr lang="en-US"/>
              <a:t>August 7, 2022</a:t>
            </a:r>
          </a:p>
        </p:txBody>
      </p:sp>
      <p:sp>
        <p:nvSpPr>
          <p:cNvPr id="3" name="Footer Placeholder 2"/>
          <p:cNvSpPr>
            <a:spLocks noGrp="1"/>
          </p:cNvSpPr>
          <p:nvPr>
            <p:ph type="ftr" idx="11"/>
          </p:nvPr>
        </p:nvSpPr>
        <p:spPr/>
        <p:txBody>
          <a:bodyPr/>
          <a:lstStyle/>
          <a:p>
            <a:r>
              <a:rPr lang="en-US"/>
              <a:t>ADVANCED PROGRAMMING AND TECHNOLOGIES</a:t>
            </a:r>
          </a:p>
        </p:txBody>
      </p:sp>
      <p:pic>
        <p:nvPicPr>
          <p:cNvPr id="5" name="Picture 4">
            <a:extLst>
              <a:ext uri="{FF2B5EF4-FFF2-40B4-BE49-F238E27FC236}">
                <a16:creationId xmlns:a16="http://schemas.microsoft.com/office/drawing/2014/main" id="{5A3DE9E2-ACFD-ED38-E3A6-E4425AC79767}"/>
              </a:ext>
            </a:extLst>
          </p:cNvPr>
          <p:cNvPicPr>
            <a:picLocks noChangeAspect="1"/>
          </p:cNvPicPr>
          <p:nvPr/>
        </p:nvPicPr>
        <p:blipFill>
          <a:blip r:embed="rId3"/>
          <a:stretch>
            <a:fillRect/>
          </a:stretch>
        </p:blipFill>
        <p:spPr>
          <a:xfrm>
            <a:off x="2482106" y="3548482"/>
            <a:ext cx="6563016" cy="272328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0" name="Google Shape;240;g14782ae695b_0_38"/>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4400"/>
              <a:buNone/>
            </a:pPr>
            <a:r>
              <a:rPr lang="en-US" dirty="0"/>
              <a:t>Servlet Config Interface - Methods</a:t>
            </a:r>
            <a:endParaRPr dirty="0"/>
          </a:p>
        </p:txBody>
      </p:sp>
      <p:sp>
        <p:nvSpPr>
          <p:cNvPr id="241" name="Google Shape;241;g14782ae695b_0_38"/>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25</a:t>
            </a:fld>
            <a:endParaRPr/>
          </a:p>
        </p:txBody>
      </p:sp>
      <p:sp>
        <p:nvSpPr>
          <p:cNvPr id="2" name="Date Placeholder 1"/>
          <p:cNvSpPr>
            <a:spLocks noGrp="1"/>
          </p:cNvSpPr>
          <p:nvPr>
            <p:ph type="dt" idx="10"/>
          </p:nvPr>
        </p:nvSpPr>
        <p:spPr/>
        <p:txBody>
          <a:bodyPr/>
          <a:lstStyle/>
          <a:p>
            <a:r>
              <a:rPr lang="en-US"/>
              <a:t>August 7, 2022</a:t>
            </a:r>
          </a:p>
        </p:txBody>
      </p:sp>
      <p:sp>
        <p:nvSpPr>
          <p:cNvPr id="3" name="Footer Placeholder 2"/>
          <p:cNvSpPr>
            <a:spLocks noGrp="1"/>
          </p:cNvSpPr>
          <p:nvPr>
            <p:ph type="ftr" idx="11"/>
          </p:nvPr>
        </p:nvSpPr>
        <p:spPr/>
        <p:txBody>
          <a:bodyPr/>
          <a:lstStyle/>
          <a:p>
            <a:r>
              <a:rPr lang="en-US"/>
              <a:t>ADVANCED PROGRAMMING AND TECHNOLOGIES</a:t>
            </a:r>
          </a:p>
        </p:txBody>
      </p:sp>
      <p:graphicFrame>
        <p:nvGraphicFramePr>
          <p:cNvPr id="6" name="Table 6">
            <a:extLst>
              <a:ext uri="{FF2B5EF4-FFF2-40B4-BE49-F238E27FC236}">
                <a16:creationId xmlns:a16="http://schemas.microsoft.com/office/drawing/2014/main" id="{AC409601-A9F7-FF53-E233-A9AC6B6DF0CE}"/>
              </a:ext>
            </a:extLst>
          </p:cNvPr>
          <p:cNvGraphicFramePr>
            <a:graphicFrameLocks noGrp="1"/>
          </p:cNvGraphicFramePr>
          <p:nvPr>
            <p:extLst>
              <p:ext uri="{D42A27DB-BD31-4B8C-83A1-F6EECF244321}">
                <p14:modId xmlns:p14="http://schemas.microsoft.com/office/powerpoint/2010/main" val="1626216496"/>
              </p:ext>
            </p:extLst>
          </p:nvPr>
        </p:nvGraphicFramePr>
        <p:xfrm>
          <a:off x="173564" y="1758596"/>
          <a:ext cx="11611554" cy="4348904"/>
        </p:xfrm>
        <a:graphic>
          <a:graphicData uri="http://schemas.openxmlformats.org/drawingml/2006/table">
            <a:tbl>
              <a:tblPr firstRow="1" bandRow="1">
                <a:tableStyleId>{3C2FFA5D-87B4-456A-9821-1D502468CF0F}</a:tableStyleId>
              </a:tblPr>
              <a:tblGrid>
                <a:gridCol w="5805777">
                  <a:extLst>
                    <a:ext uri="{9D8B030D-6E8A-4147-A177-3AD203B41FA5}">
                      <a16:colId xmlns:a16="http://schemas.microsoft.com/office/drawing/2014/main" val="3363398166"/>
                    </a:ext>
                  </a:extLst>
                </a:gridCol>
                <a:gridCol w="5805777">
                  <a:extLst>
                    <a:ext uri="{9D8B030D-6E8A-4147-A177-3AD203B41FA5}">
                      <a16:colId xmlns:a16="http://schemas.microsoft.com/office/drawing/2014/main" val="1988305095"/>
                    </a:ext>
                  </a:extLst>
                </a:gridCol>
              </a:tblGrid>
              <a:tr h="607017">
                <a:tc>
                  <a:txBody>
                    <a:bodyPr/>
                    <a:lstStyle/>
                    <a:p>
                      <a:r>
                        <a:rPr lang="en-US" sz="2400" dirty="0"/>
                        <a:t>Methods</a:t>
                      </a:r>
                    </a:p>
                  </a:txBody>
                  <a:tcPr marL="130630" marR="130630" marT="65315" marB="65315"/>
                </a:tc>
                <a:tc>
                  <a:txBody>
                    <a:bodyPr/>
                    <a:lstStyle/>
                    <a:p>
                      <a:r>
                        <a:rPr lang="en-US" sz="2400" dirty="0"/>
                        <a:t>Use case</a:t>
                      </a:r>
                    </a:p>
                  </a:txBody>
                  <a:tcPr marL="130630" marR="130630" marT="65315" marB="65315"/>
                </a:tc>
                <a:extLst>
                  <a:ext uri="{0D108BD9-81ED-4DB2-BD59-A6C34878D82A}">
                    <a16:rowId xmlns:a16="http://schemas.microsoft.com/office/drawing/2014/main" val="4086067336"/>
                  </a:ext>
                </a:extLst>
              </a:tr>
              <a:tr h="1197404">
                <a:tc>
                  <a:txBody>
                    <a:bodyPr/>
                    <a:lstStyle/>
                    <a:p>
                      <a:r>
                        <a:rPr lang="en-US" sz="2000" b="0" u="none" strike="noStrike" cap="none" dirty="0">
                          <a:solidFill>
                            <a:srgbClr val="000000"/>
                          </a:solidFill>
                          <a:sym typeface="Calibri"/>
                        </a:rPr>
                        <a:t>public String </a:t>
                      </a:r>
                      <a:r>
                        <a:rPr lang="en-US" sz="2000" b="0" u="none" strike="noStrike" cap="none" dirty="0" err="1">
                          <a:solidFill>
                            <a:srgbClr val="000000"/>
                          </a:solidFill>
                          <a:sym typeface="Calibri"/>
                        </a:rPr>
                        <a:t>getInitParameter</a:t>
                      </a:r>
                      <a:r>
                        <a:rPr lang="en-US" sz="2000" b="0" u="none" strike="noStrike" cap="none" dirty="0">
                          <a:solidFill>
                            <a:srgbClr val="000000"/>
                          </a:solidFill>
                          <a:sym typeface="Calibri"/>
                        </a:rPr>
                        <a:t>(String name)</a:t>
                      </a:r>
                      <a:endParaRPr lang="en-US" sz="2000" dirty="0"/>
                    </a:p>
                  </a:txBody>
                  <a:tcPr marL="130630" marR="130630" marT="65315" marB="6531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0" u="none" strike="noStrike" cap="none" dirty="0">
                          <a:solidFill>
                            <a:srgbClr val="000000"/>
                          </a:solidFill>
                          <a:sym typeface="Calibri"/>
                        </a:rPr>
                        <a:t>Returns the value of given parameter as String, or null if the given parameter doesn’t exist in web.xml.</a:t>
                      </a:r>
                    </a:p>
                  </a:txBody>
                  <a:tcPr marL="130630" marR="130630" marT="65315" marB="65315"/>
                </a:tc>
                <a:extLst>
                  <a:ext uri="{0D108BD9-81ED-4DB2-BD59-A6C34878D82A}">
                    <a16:rowId xmlns:a16="http://schemas.microsoft.com/office/drawing/2014/main" val="1446990904"/>
                  </a:ext>
                </a:extLst>
              </a:tr>
              <a:tr h="848161">
                <a:tc>
                  <a:txBody>
                    <a:bodyPr/>
                    <a:lstStyle/>
                    <a:p>
                      <a:r>
                        <a:rPr lang="en-US" sz="2000" b="0" u="none" strike="noStrike" cap="none" dirty="0">
                          <a:solidFill>
                            <a:srgbClr val="000000"/>
                          </a:solidFill>
                          <a:sym typeface="Calibri"/>
                        </a:rPr>
                        <a:t>public Enumeration </a:t>
                      </a:r>
                      <a:r>
                        <a:rPr lang="en-US" sz="2000" b="0" u="none" strike="noStrike" cap="none" dirty="0" err="1">
                          <a:solidFill>
                            <a:srgbClr val="000000"/>
                          </a:solidFill>
                          <a:sym typeface="Calibri"/>
                        </a:rPr>
                        <a:t>getInitParameterNames</a:t>
                      </a:r>
                      <a:r>
                        <a:rPr lang="en-US" sz="2000" b="0" u="none" strike="noStrike" cap="none" dirty="0">
                          <a:solidFill>
                            <a:srgbClr val="000000"/>
                          </a:solidFill>
                          <a:sym typeface="Calibri"/>
                        </a:rPr>
                        <a:t>()</a:t>
                      </a:r>
                      <a:endParaRPr lang="en-US" sz="2000" dirty="0"/>
                    </a:p>
                  </a:txBody>
                  <a:tcPr marL="130630" marR="130630" marT="65315" marB="6531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0" u="none" strike="noStrike" cap="none" dirty="0">
                          <a:solidFill>
                            <a:srgbClr val="000000"/>
                          </a:solidFill>
                          <a:sym typeface="Calibri"/>
                        </a:rPr>
                        <a:t>Returns an enumeration of all the parameter names.</a:t>
                      </a:r>
                    </a:p>
                  </a:txBody>
                  <a:tcPr marL="130630" marR="130630" marT="65315" marB="65315"/>
                </a:tc>
                <a:extLst>
                  <a:ext uri="{0D108BD9-81ED-4DB2-BD59-A6C34878D82A}">
                    <a16:rowId xmlns:a16="http://schemas.microsoft.com/office/drawing/2014/main" val="1745635954"/>
                  </a:ext>
                </a:extLst>
              </a:tr>
              <a:tr h="84816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0" u="none" strike="noStrike" cap="none" dirty="0">
                          <a:solidFill>
                            <a:srgbClr val="000000"/>
                          </a:solidFill>
                          <a:sym typeface="Calibri"/>
                        </a:rPr>
                        <a:t>public String </a:t>
                      </a:r>
                      <a:r>
                        <a:rPr lang="en-US" sz="2000" b="0" u="none" strike="noStrike" cap="none" dirty="0" err="1">
                          <a:solidFill>
                            <a:srgbClr val="000000"/>
                          </a:solidFill>
                          <a:sym typeface="Calibri"/>
                        </a:rPr>
                        <a:t>getServletName</a:t>
                      </a:r>
                      <a:r>
                        <a:rPr lang="en-US" sz="2000" b="0" u="none" strike="noStrike" cap="none" dirty="0">
                          <a:solidFill>
                            <a:srgbClr val="000000"/>
                          </a:solidFill>
                          <a:sym typeface="Calibri"/>
                        </a:rPr>
                        <a:t>()</a:t>
                      </a:r>
                    </a:p>
                    <a:p>
                      <a:endParaRPr lang="en-US" sz="2000" dirty="0"/>
                    </a:p>
                  </a:txBody>
                  <a:tcPr marL="130630" marR="130630" marT="65315" marB="6531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0" u="none" strike="noStrike" cap="none" dirty="0">
                          <a:solidFill>
                            <a:srgbClr val="000000"/>
                          </a:solidFill>
                          <a:sym typeface="Calibri"/>
                        </a:rPr>
                        <a:t>Returns the name of the servlet instance.</a:t>
                      </a:r>
                    </a:p>
                  </a:txBody>
                  <a:tcPr marL="130630" marR="130630" marT="65315" marB="65315"/>
                </a:tc>
                <a:extLst>
                  <a:ext uri="{0D108BD9-81ED-4DB2-BD59-A6C34878D82A}">
                    <a16:rowId xmlns:a16="http://schemas.microsoft.com/office/drawing/2014/main" val="1461281314"/>
                  </a:ext>
                </a:extLst>
              </a:tr>
              <a:tr h="84816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0" u="none" strike="noStrike" cap="none" dirty="0">
                          <a:solidFill>
                            <a:srgbClr val="000000"/>
                          </a:solidFill>
                          <a:sym typeface="Calibri"/>
                        </a:rPr>
                        <a:t>public </a:t>
                      </a:r>
                      <a:r>
                        <a:rPr lang="en-US" sz="2000" b="0" u="none" strike="noStrike" cap="none" dirty="0" err="1">
                          <a:solidFill>
                            <a:srgbClr val="000000"/>
                          </a:solidFill>
                          <a:sym typeface="Calibri"/>
                        </a:rPr>
                        <a:t>ServletContext</a:t>
                      </a:r>
                      <a:r>
                        <a:rPr lang="en-US" sz="2000" b="0" u="none" strike="noStrike" cap="none" dirty="0">
                          <a:solidFill>
                            <a:srgbClr val="000000"/>
                          </a:solidFill>
                          <a:sym typeface="Calibri"/>
                        </a:rPr>
                        <a:t> </a:t>
                      </a:r>
                      <a:r>
                        <a:rPr lang="en-US" sz="2000" b="0" u="none" strike="noStrike" cap="none" dirty="0" err="1">
                          <a:solidFill>
                            <a:srgbClr val="000000"/>
                          </a:solidFill>
                          <a:sym typeface="Calibri"/>
                        </a:rPr>
                        <a:t>getServletContext</a:t>
                      </a:r>
                      <a:r>
                        <a:rPr lang="en-US" sz="2000" b="0" u="none" strike="noStrike" cap="none" dirty="0">
                          <a:solidFill>
                            <a:srgbClr val="000000"/>
                          </a:solidFill>
                          <a:sym typeface="Calibri"/>
                        </a:rPr>
                        <a:t>()</a:t>
                      </a:r>
                    </a:p>
                    <a:p>
                      <a:endParaRPr lang="en-US" sz="2000" dirty="0"/>
                    </a:p>
                  </a:txBody>
                  <a:tcPr marL="130630" marR="130630" marT="65315" marB="65315"/>
                </a:tc>
                <a:tc>
                  <a:txBody>
                    <a:bodyPr/>
                    <a:lstStyle/>
                    <a:p>
                      <a:r>
                        <a:rPr lang="en-US" sz="2000" b="0" u="none" strike="noStrike" cap="none" dirty="0">
                          <a:solidFill>
                            <a:srgbClr val="000000"/>
                          </a:solidFill>
                          <a:sym typeface="Calibri"/>
                        </a:rPr>
                        <a:t>Returns an object of </a:t>
                      </a:r>
                      <a:r>
                        <a:rPr lang="en-US" sz="2000" b="0" u="none" strike="noStrike" cap="none" dirty="0" err="1">
                          <a:solidFill>
                            <a:srgbClr val="000000"/>
                          </a:solidFill>
                          <a:sym typeface="Calibri"/>
                        </a:rPr>
                        <a:t>ServletContext</a:t>
                      </a:r>
                      <a:endParaRPr lang="en-US" sz="2000" dirty="0"/>
                    </a:p>
                  </a:txBody>
                  <a:tcPr marL="130630" marR="130630" marT="65315" marB="65315"/>
                </a:tc>
                <a:extLst>
                  <a:ext uri="{0D108BD9-81ED-4DB2-BD59-A6C34878D82A}">
                    <a16:rowId xmlns:a16="http://schemas.microsoft.com/office/drawing/2014/main" val="3497546935"/>
                  </a:ext>
                </a:extLst>
              </a:tr>
            </a:tbl>
          </a:graphicData>
        </a:graphic>
      </p:graphicFrame>
    </p:spTree>
    <p:extLst>
      <p:ext uri="{BB962C8B-B14F-4D97-AF65-F5344CB8AC3E}">
        <p14:creationId xmlns:p14="http://schemas.microsoft.com/office/powerpoint/2010/main" val="1496414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14782ae695b_0_48"/>
          <p:cNvSpPr txBox="1">
            <a:spLocks noGrp="1"/>
          </p:cNvSpPr>
          <p:nvPr>
            <p:ph type="body" idx="1"/>
          </p:nvPr>
        </p:nvSpPr>
        <p:spPr>
          <a:xfrm>
            <a:off x="175825" y="1714507"/>
            <a:ext cx="11175600" cy="489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ct val="100000"/>
              <a:buNone/>
            </a:pPr>
            <a:r>
              <a:rPr lang="en-US" sz="2400" dirty="0"/>
              <a:t>Creating a Servlet named as </a:t>
            </a:r>
            <a:r>
              <a:rPr lang="en-US" sz="2400" b="1" dirty="0" err="1"/>
              <a:t>ExampleServletConfig</a:t>
            </a:r>
            <a:r>
              <a:rPr lang="en-US" sz="2400" b="1" dirty="0"/>
              <a:t> and click Next</a:t>
            </a:r>
            <a:endParaRPr sz="2400" dirty="0"/>
          </a:p>
        </p:txBody>
      </p:sp>
      <p:sp>
        <p:nvSpPr>
          <p:cNvPr id="249" name="Google Shape;249;g14782ae695b_0_48"/>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4400"/>
              <a:buNone/>
            </a:pPr>
            <a:r>
              <a:rPr lang="en-US" dirty="0"/>
              <a:t>Servlet Config with Example</a:t>
            </a:r>
            <a:endParaRPr dirty="0"/>
          </a:p>
        </p:txBody>
      </p:sp>
      <p:sp>
        <p:nvSpPr>
          <p:cNvPr id="250" name="Google Shape;250;g14782ae695b_0_48"/>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26</a:t>
            </a:fld>
            <a:endParaRPr/>
          </a:p>
        </p:txBody>
      </p:sp>
      <p:pic>
        <p:nvPicPr>
          <p:cNvPr id="251" name="Google Shape;251;g14782ae695b_0_48"/>
          <p:cNvPicPr preferRelativeResize="0"/>
          <p:nvPr/>
        </p:nvPicPr>
        <p:blipFill rotWithShape="1">
          <a:blip r:embed="rId3">
            <a:alphaModFix/>
          </a:blip>
          <a:srcRect/>
          <a:stretch/>
        </p:blipFill>
        <p:spPr>
          <a:xfrm>
            <a:off x="2967305" y="2341726"/>
            <a:ext cx="6257390" cy="4014624"/>
          </a:xfrm>
          <a:prstGeom prst="rect">
            <a:avLst/>
          </a:prstGeom>
          <a:noFill/>
          <a:ln>
            <a:noFill/>
          </a:ln>
        </p:spPr>
      </p:pic>
      <p:sp>
        <p:nvSpPr>
          <p:cNvPr id="2" name="Date Placeholder 1"/>
          <p:cNvSpPr>
            <a:spLocks noGrp="1"/>
          </p:cNvSpPr>
          <p:nvPr>
            <p:ph type="dt" idx="10"/>
          </p:nvPr>
        </p:nvSpPr>
        <p:spPr/>
        <p:txBody>
          <a:bodyPr/>
          <a:lstStyle/>
          <a:p>
            <a:r>
              <a:rPr lang="en-US"/>
              <a:t>August 7, 2022</a:t>
            </a:r>
          </a:p>
        </p:txBody>
      </p:sp>
      <p:sp>
        <p:nvSpPr>
          <p:cNvPr id="3" name="Footer Placeholder 2"/>
          <p:cNvSpPr>
            <a:spLocks noGrp="1"/>
          </p:cNvSpPr>
          <p:nvPr>
            <p:ph type="ftr" idx="11"/>
          </p:nvPr>
        </p:nvSpPr>
        <p:spPr/>
        <p:txBody>
          <a:bodyPr/>
          <a:lstStyle/>
          <a:p>
            <a:r>
              <a:rPr lang="en-US"/>
              <a:t>ADVANCED PROGRAMMING AND TECHNOLOGIES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14782ae695b_0_58"/>
          <p:cNvSpPr txBox="1">
            <a:spLocks noGrp="1"/>
          </p:cNvSpPr>
          <p:nvPr>
            <p:ph type="body" idx="1"/>
          </p:nvPr>
        </p:nvSpPr>
        <p:spPr>
          <a:xfrm>
            <a:off x="178064" y="1505071"/>
            <a:ext cx="11175600" cy="1151821"/>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ct val="85714"/>
              <a:buNone/>
            </a:pPr>
            <a:r>
              <a:rPr lang="en-US" sz="2400" dirty="0"/>
              <a:t>After clicking add button we can set name and value for initialization Parameter and Click Finish</a:t>
            </a:r>
            <a:endParaRPr sz="2400" dirty="0"/>
          </a:p>
        </p:txBody>
      </p:sp>
      <p:sp>
        <p:nvSpPr>
          <p:cNvPr id="258" name="Google Shape;258;g14782ae695b_0_58"/>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4400"/>
              <a:buNone/>
            </a:pPr>
            <a:r>
              <a:rPr lang="en-US" dirty="0"/>
              <a:t>setting </a:t>
            </a:r>
            <a:r>
              <a:rPr lang="en-US" dirty="0" err="1"/>
              <a:t>param</a:t>
            </a:r>
            <a:r>
              <a:rPr lang="en-US" dirty="0"/>
              <a:t> value for ServletConfig</a:t>
            </a:r>
            <a:endParaRPr dirty="0"/>
          </a:p>
        </p:txBody>
      </p:sp>
      <p:sp>
        <p:nvSpPr>
          <p:cNvPr id="259" name="Google Shape;259;g14782ae695b_0_58"/>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27</a:t>
            </a:fld>
            <a:endParaRPr/>
          </a:p>
        </p:txBody>
      </p:sp>
      <p:pic>
        <p:nvPicPr>
          <p:cNvPr id="260" name="Google Shape;260;g14782ae695b_0_58"/>
          <p:cNvPicPr preferRelativeResize="0"/>
          <p:nvPr/>
        </p:nvPicPr>
        <p:blipFill rotWithShape="1">
          <a:blip r:embed="rId3">
            <a:alphaModFix/>
          </a:blip>
          <a:srcRect/>
          <a:stretch/>
        </p:blipFill>
        <p:spPr>
          <a:xfrm>
            <a:off x="668005" y="2656892"/>
            <a:ext cx="6233127" cy="4064558"/>
          </a:xfrm>
          <a:prstGeom prst="rect">
            <a:avLst/>
          </a:prstGeom>
          <a:noFill/>
          <a:ln>
            <a:noFill/>
          </a:ln>
        </p:spPr>
      </p:pic>
      <p:pic>
        <p:nvPicPr>
          <p:cNvPr id="261" name="Google Shape;261;g14782ae695b_0_58"/>
          <p:cNvPicPr preferRelativeResize="0"/>
          <p:nvPr/>
        </p:nvPicPr>
        <p:blipFill rotWithShape="1">
          <a:blip r:embed="rId4">
            <a:alphaModFix/>
          </a:blip>
          <a:srcRect/>
          <a:stretch/>
        </p:blipFill>
        <p:spPr>
          <a:xfrm>
            <a:off x="7391073" y="3489524"/>
            <a:ext cx="3851300" cy="2044827"/>
          </a:xfrm>
          <a:prstGeom prst="rect">
            <a:avLst/>
          </a:prstGeom>
          <a:noFill/>
          <a:ln>
            <a:noFill/>
          </a:ln>
        </p:spPr>
      </p:pic>
      <p:sp>
        <p:nvSpPr>
          <p:cNvPr id="2" name="Date Placeholder 1"/>
          <p:cNvSpPr>
            <a:spLocks noGrp="1"/>
          </p:cNvSpPr>
          <p:nvPr>
            <p:ph type="dt" idx="10"/>
          </p:nvPr>
        </p:nvSpPr>
        <p:spPr/>
        <p:txBody>
          <a:bodyPr/>
          <a:lstStyle/>
          <a:p>
            <a:r>
              <a:rPr lang="en-US"/>
              <a:t>August 7, 2022</a:t>
            </a:r>
          </a:p>
        </p:txBody>
      </p:sp>
      <p:sp>
        <p:nvSpPr>
          <p:cNvPr id="3" name="Footer Placeholder 2"/>
          <p:cNvSpPr>
            <a:spLocks noGrp="1"/>
          </p:cNvSpPr>
          <p:nvPr>
            <p:ph type="ftr" idx="11"/>
          </p:nvPr>
        </p:nvSpPr>
        <p:spPr/>
        <p:txBody>
          <a:bodyPr/>
          <a:lstStyle/>
          <a:p>
            <a:r>
              <a:rPr lang="en-US"/>
              <a:t>ADVANCED PROGRAMMING AND TECHNOLOGIES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14782ae695b_0_67"/>
          <p:cNvSpPr txBox="1">
            <a:spLocks noGrp="1"/>
          </p:cNvSpPr>
          <p:nvPr>
            <p:ph type="body" idx="1"/>
          </p:nvPr>
        </p:nvSpPr>
        <p:spPr>
          <a:xfrm>
            <a:off x="178200" y="1727382"/>
            <a:ext cx="11175600" cy="895048"/>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ct val="85714"/>
              <a:buNone/>
            </a:pPr>
            <a:r>
              <a:rPr lang="en-US" sz="2400" dirty="0"/>
              <a:t>After giving the name and value for param </a:t>
            </a:r>
            <a:endParaRPr sz="2400" dirty="0"/>
          </a:p>
        </p:txBody>
      </p:sp>
      <p:sp>
        <p:nvSpPr>
          <p:cNvPr id="268" name="Google Shape;268;g14782ae695b_0_67"/>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4400"/>
              <a:buNone/>
            </a:pPr>
            <a:r>
              <a:rPr lang="en-US" dirty="0"/>
              <a:t>Continue..</a:t>
            </a:r>
            <a:endParaRPr dirty="0"/>
          </a:p>
        </p:txBody>
      </p:sp>
      <p:sp>
        <p:nvSpPr>
          <p:cNvPr id="269" name="Google Shape;269;g14782ae695b_0_67"/>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28</a:t>
            </a:fld>
            <a:endParaRPr/>
          </a:p>
        </p:txBody>
      </p:sp>
      <p:pic>
        <p:nvPicPr>
          <p:cNvPr id="270" name="Google Shape;270;g14782ae695b_0_67"/>
          <p:cNvPicPr preferRelativeResize="0"/>
          <p:nvPr/>
        </p:nvPicPr>
        <p:blipFill rotWithShape="1">
          <a:blip r:embed="rId3">
            <a:alphaModFix/>
          </a:blip>
          <a:srcRect/>
          <a:stretch/>
        </p:blipFill>
        <p:spPr>
          <a:xfrm>
            <a:off x="1737487" y="2460446"/>
            <a:ext cx="8717025" cy="3550250"/>
          </a:xfrm>
          <a:prstGeom prst="rect">
            <a:avLst/>
          </a:prstGeom>
          <a:noFill/>
          <a:ln>
            <a:noFill/>
          </a:ln>
        </p:spPr>
      </p:pic>
      <p:sp>
        <p:nvSpPr>
          <p:cNvPr id="2" name="Date Placeholder 1"/>
          <p:cNvSpPr>
            <a:spLocks noGrp="1"/>
          </p:cNvSpPr>
          <p:nvPr>
            <p:ph type="dt" idx="10"/>
          </p:nvPr>
        </p:nvSpPr>
        <p:spPr/>
        <p:txBody>
          <a:bodyPr/>
          <a:lstStyle/>
          <a:p>
            <a:r>
              <a:rPr lang="en-US"/>
              <a:t>August 7, 2022</a:t>
            </a:r>
          </a:p>
        </p:txBody>
      </p:sp>
      <p:sp>
        <p:nvSpPr>
          <p:cNvPr id="3" name="Footer Placeholder 2"/>
          <p:cNvSpPr>
            <a:spLocks noGrp="1"/>
          </p:cNvSpPr>
          <p:nvPr>
            <p:ph type="ftr" idx="11"/>
          </p:nvPr>
        </p:nvSpPr>
        <p:spPr/>
        <p:txBody>
          <a:bodyPr/>
          <a:lstStyle/>
          <a:p>
            <a:r>
              <a:rPr lang="en-US"/>
              <a:t>ADVANCED PROGRAMMING AND TECHNOLOGIES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14782ae695b_0_75"/>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4400"/>
              <a:buNone/>
            </a:pPr>
            <a:r>
              <a:rPr lang="en-US"/>
              <a:t>Continue..</a:t>
            </a:r>
            <a:endParaRPr/>
          </a:p>
        </p:txBody>
      </p:sp>
      <p:sp>
        <p:nvSpPr>
          <p:cNvPr id="277" name="Google Shape;277;g14782ae695b_0_75"/>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29</a:t>
            </a:fld>
            <a:endParaRPr/>
          </a:p>
        </p:txBody>
      </p:sp>
      <p:sp>
        <p:nvSpPr>
          <p:cNvPr id="278" name="Google Shape;278;g14782ae695b_0_75"/>
          <p:cNvSpPr txBox="1">
            <a:spLocks noGrp="1"/>
          </p:cNvSpPr>
          <p:nvPr>
            <p:ph type="body" idx="1"/>
          </p:nvPr>
        </p:nvSpPr>
        <p:spPr>
          <a:xfrm>
            <a:off x="178200" y="1727372"/>
            <a:ext cx="11175600" cy="724800"/>
          </a:xfrm>
          <a:prstGeom prst="rect">
            <a:avLst/>
          </a:prstGeom>
          <a:noFill/>
          <a:ln>
            <a:noFill/>
          </a:ln>
        </p:spPr>
        <p:txBody>
          <a:bodyPr spcFirstLastPara="1" wrap="square" lIns="91425" tIns="45700" rIns="91425" bIns="45700" anchor="t" anchorCtr="0">
            <a:normAutofit fontScale="32500" lnSpcReduction="20000"/>
          </a:bodyPr>
          <a:lstStyle/>
          <a:p>
            <a:pPr marL="0" lvl="0" indent="0" algn="l" rtl="0">
              <a:lnSpc>
                <a:spcPct val="115000"/>
              </a:lnSpc>
              <a:spcBef>
                <a:spcPts val="1200"/>
              </a:spcBef>
              <a:spcAft>
                <a:spcPts val="0"/>
              </a:spcAft>
              <a:buSzPct val="85714"/>
              <a:buNone/>
            </a:pPr>
            <a:endParaRPr sz="8400" b="1">
              <a:latin typeface="Arial"/>
              <a:ea typeface="Arial"/>
              <a:cs typeface="Arial"/>
              <a:sym typeface="Arial"/>
            </a:endParaRPr>
          </a:p>
          <a:p>
            <a:pPr marL="0" lvl="0" indent="0" algn="l" rtl="0">
              <a:lnSpc>
                <a:spcPct val="115000"/>
              </a:lnSpc>
              <a:spcBef>
                <a:spcPts val="1200"/>
              </a:spcBef>
              <a:spcAft>
                <a:spcPts val="0"/>
              </a:spcAft>
              <a:buSzPct val="100000"/>
              <a:buNone/>
            </a:pPr>
            <a:endParaRPr sz="7200" b="1">
              <a:latin typeface="Arial"/>
              <a:ea typeface="Arial"/>
              <a:cs typeface="Arial"/>
              <a:sym typeface="Arial"/>
            </a:endParaRPr>
          </a:p>
          <a:p>
            <a:pPr marL="0" lvl="0" indent="0" algn="l" rtl="0">
              <a:lnSpc>
                <a:spcPct val="115000"/>
              </a:lnSpc>
              <a:spcBef>
                <a:spcPts val="1200"/>
              </a:spcBef>
              <a:spcAft>
                <a:spcPts val="0"/>
              </a:spcAft>
              <a:buSzPct val="100000"/>
              <a:buNone/>
            </a:pPr>
            <a:endParaRPr sz="7200"/>
          </a:p>
          <a:p>
            <a:pPr marL="0" lvl="0" indent="0" algn="l" rtl="0">
              <a:lnSpc>
                <a:spcPct val="115000"/>
              </a:lnSpc>
              <a:spcBef>
                <a:spcPts val="1200"/>
              </a:spcBef>
              <a:spcAft>
                <a:spcPts val="0"/>
              </a:spcAft>
              <a:buSzPct val="100000"/>
              <a:buNone/>
            </a:pPr>
            <a:endParaRPr sz="7200"/>
          </a:p>
          <a:p>
            <a:pPr marL="0" lvl="0" indent="0" algn="just" rtl="0">
              <a:lnSpc>
                <a:spcPct val="90000"/>
              </a:lnSpc>
              <a:spcBef>
                <a:spcPts val="1200"/>
              </a:spcBef>
              <a:spcAft>
                <a:spcPts val="0"/>
              </a:spcAft>
              <a:buSzPts val="1800"/>
              <a:buNone/>
            </a:pPr>
            <a:endParaRPr/>
          </a:p>
        </p:txBody>
      </p:sp>
      <p:sp>
        <p:nvSpPr>
          <p:cNvPr id="2" name="Date Placeholder 1"/>
          <p:cNvSpPr>
            <a:spLocks noGrp="1"/>
          </p:cNvSpPr>
          <p:nvPr>
            <p:ph type="dt" idx="10"/>
          </p:nvPr>
        </p:nvSpPr>
        <p:spPr/>
        <p:txBody>
          <a:bodyPr/>
          <a:lstStyle/>
          <a:p>
            <a:r>
              <a:rPr lang="en-US"/>
              <a:t>August 7, 2022</a:t>
            </a:r>
          </a:p>
        </p:txBody>
      </p:sp>
      <p:sp>
        <p:nvSpPr>
          <p:cNvPr id="3" name="Footer Placeholder 2"/>
          <p:cNvSpPr>
            <a:spLocks noGrp="1"/>
          </p:cNvSpPr>
          <p:nvPr>
            <p:ph type="ftr" idx="11"/>
          </p:nvPr>
        </p:nvSpPr>
        <p:spPr/>
        <p:txBody>
          <a:bodyPr/>
          <a:lstStyle/>
          <a:p>
            <a:r>
              <a:rPr lang="en-US"/>
              <a:t>ADVANCED PROGRAMMING AND TECHNOLOGIES</a:t>
            </a:r>
          </a:p>
        </p:txBody>
      </p:sp>
      <p:pic>
        <p:nvPicPr>
          <p:cNvPr id="5" name="Picture 4">
            <a:extLst>
              <a:ext uri="{FF2B5EF4-FFF2-40B4-BE49-F238E27FC236}">
                <a16:creationId xmlns:a16="http://schemas.microsoft.com/office/drawing/2014/main" id="{C0DFD130-735E-E5FD-3AA0-C71AA106E809}"/>
              </a:ext>
            </a:extLst>
          </p:cNvPr>
          <p:cNvPicPr>
            <a:picLocks noChangeAspect="1"/>
          </p:cNvPicPr>
          <p:nvPr/>
        </p:nvPicPr>
        <p:blipFill>
          <a:blip r:embed="rId3"/>
          <a:stretch>
            <a:fillRect/>
          </a:stretch>
        </p:blipFill>
        <p:spPr>
          <a:xfrm>
            <a:off x="3731761" y="1966314"/>
            <a:ext cx="8194581" cy="4292400"/>
          </a:xfrm>
          <a:prstGeom prst="rect">
            <a:avLst/>
          </a:prstGeom>
        </p:spPr>
      </p:pic>
      <p:sp>
        <p:nvSpPr>
          <p:cNvPr id="6" name="TextBox 5">
            <a:extLst>
              <a:ext uri="{FF2B5EF4-FFF2-40B4-BE49-F238E27FC236}">
                <a16:creationId xmlns:a16="http://schemas.microsoft.com/office/drawing/2014/main" id="{3B76F5AC-5EC9-B0DC-5009-260003376F85}"/>
              </a:ext>
            </a:extLst>
          </p:cNvPr>
          <p:cNvSpPr txBox="1"/>
          <p:nvPr/>
        </p:nvSpPr>
        <p:spPr>
          <a:xfrm>
            <a:off x="162233" y="1966314"/>
            <a:ext cx="11748142" cy="461665"/>
          </a:xfrm>
          <a:prstGeom prst="rect">
            <a:avLst/>
          </a:prstGeom>
          <a:noFill/>
        </p:spPr>
        <p:txBody>
          <a:bodyPr wrap="square" rtlCol="0">
            <a:spAutoFit/>
          </a:bodyPr>
          <a:lstStyle/>
          <a:p>
            <a:r>
              <a:rPr lang="en-US" sz="2400" b="1" dirty="0"/>
              <a:t>Inside </a:t>
            </a:r>
            <a:r>
              <a:rPr lang="en-US" sz="2400" b="1" dirty="0" err="1"/>
              <a:t>doGet</a:t>
            </a:r>
            <a:r>
              <a:rPr lang="en-US" sz="2400" b="1" dirty="0"/>
              <a:t> method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2"/>
          <p:cNvSpPr txBox="1">
            <a:spLocks noGrp="1"/>
          </p:cNvSpPr>
          <p:nvPr>
            <p:ph type="body" idx="1"/>
          </p:nvPr>
        </p:nvSpPr>
        <p:spPr>
          <a:xfrm>
            <a:off x="253625" y="1718199"/>
            <a:ext cx="11175600" cy="3168593"/>
          </a:xfrm>
          <a:prstGeom prst="rect">
            <a:avLst/>
          </a:prstGeom>
          <a:noFill/>
          <a:ln>
            <a:noFill/>
          </a:ln>
        </p:spPr>
        <p:txBody>
          <a:bodyPr spcFirstLastPara="1" wrap="square" lIns="91425" tIns="45700" rIns="91425" bIns="45700" anchor="t" anchorCtr="0">
            <a:noAutofit/>
          </a:bodyPr>
          <a:lstStyle/>
          <a:p>
            <a:pPr marL="95250" lvl="0" indent="0" algn="l" rtl="0">
              <a:lnSpc>
                <a:spcPct val="150000"/>
              </a:lnSpc>
              <a:spcBef>
                <a:spcPts val="0"/>
              </a:spcBef>
              <a:spcAft>
                <a:spcPts val="0"/>
              </a:spcAft>
              <a:buSzPts val="2100"/>
              <a:buNone/>
            </a:pPr>
            <a:r>
              <a:rPr lang="en-US" sz="2400" b="1" dirty="0"/>
              <a:t>Servlet</a:t>
            </a:r>
          </a:p>
          <a:p>
            <a:pPr marL="95250" lvl="0" indent="0" algn="l" rtl="0">
              <a:lnSpc>
                <a:spcPct val="150000"/>
              </a:lnSpc>
              <a:spcBef>
                <a:spcPts val="0"/>
              </a:spcBef>
              <a:spcAft>
                <a:spcPts val="0"/>
              </a:spcAft>
              <a:buSzPts val="2100"/>
              <a:buNone/>
            </a:pPr>
            <a:r>
              <a:rPr lang="en-US" sz="2400" dirty="0">
                <a:solidFill>
                  <a:srgbClr val="000000"/>
                </a:solidFill>
              </a:rPr>
              <a:t>	- a component of JEE framework used for web development.</a:t>
            </a:r>
            <a:endParaRPr sz="2400" dirty="0">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74" name="Google Shape;74;p2"/>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dirty="0"/>
              <a:t>Previous Week</a:t>
            </a:r>
            <a:endParaRPr dirty="0"/>
          </a:p>
        </p:txBody>
      </p:sp>
      <p:sp>
        <p:nvSpPr>
          <p:cNvPr id="75" name="Google Shape;75;p2"/>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August 7, 2022</a:t>
            </a:r>
            <a:endParaRPr/>
          </a:p>
        </p:txBody>
      </p:sp>
      <p:sp>
        <p:nvSpPr>
          <p:cNvPr id="76" name="Google Shape;76;p2"/>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ADVANCED PROGRAMMING AND TECHNOLOGIES</a:t>
            </a:r>
            <a:endParaRPr dirty="0"/>
          </a:p>
        </p:txBody>
      </p:sp>
      <p:sp>
        <p:nvSpPr>
          <p:cNvPr id="77" name="Google Shape;77;p2"/>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3</a:t>
            </a:fld>
            <a:endParaRPr/>
          </a:p>
        </p:txBody>
      </p:sp>
      <p:pic>
        <p:nvPicPr>
          <p:cNvPr id="2" name="Google Shape;88;p3">
            <a:extLst>
              <a:ext uri="{FF2B5EF4-FFF2-40B4-BE49-F238E27FC236}">
                <a16:creationId xmlns:a16="http://schemas.microsoft.com/office/drawing/2014/main" id="{7F6C44FD-2977-9A5B-E7ED-CFAFB1FB68D3}"/>
              </a:ext>
            </a:extLst>
          </p:cNvPr>
          <p:cNvPicPr preferRelativeResize="0"/>
          <p:nvPr/>
        </p:nvPicPr>
        <p:blipFill rotWithShape="1">
          <a:blip r:embed="rId3">
            <a:alphaModFix/>
          </a:blip>
          <a:srcRect/>
          <a:stretch/>
        </p:blipFill>
        <p:spPr>
          <a:xfrm>
            <a:off x="4475435" y="3162738"/>
            <a:ext cx="2460203" cy="2848041"/>
          </a:xfrm>
          <a:prstGeom prst="rect">
            <a:avLst/>
          </a:prstGeom>
          <a:noFill/>
          <a:ln>
            <a:noFill/>
          </a:ln>
        </p:spPr>
      </p:pic>
    </p:spTree>
    <p:extLst>
      <p:ext uri="{BB962C8B-B14F-4D97-AF65-F5344CB8AC3E}">
        <p14:creationId xmlns:p14="http://schemas.microsoft.com/office/powerpoint/2010/main" val="604617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5" name="Google Shape;295;g145b143edfd_0_10"/>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4400"/>
              <a:buNone/>
            </a:pPr>
            <a:r>
              <a:rPr lang="en-US" dirty="0"/>
              <a:t>Output of this program</a:t>
            </a:r>
            <a:endParaRPr dirty="0"/>
          </a:p>
        </p:txBody>
      </p:sp>
      <p:sp>
        <p:nvSpPr>
          <p:cNvPr id="296" name="Google Shape;296;g145b143edfd_0_10"/>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en-US"/>
              <a:t>|   </a:t>
            </a:r>
            <a:fld id="{00000000-1234-1234-1234-123412341234}" type="slidenum">
              <a:rPr lang="en-US"/>
              <a:t>30</a:t>
            </a:fld>
            <a:endParaRPr/>
          </a:p>
        </p:txBody>
      </p:sp>
      <p:pic>
        <p:nvPicPr>
          <p:cNvPr id="297" name="Google Shape;297;g145b143edfd_0_10"/>
          <p:cNvPicPr preferRelativeResize="0"/>
          <p:nvPr/>
        </p:nvPicPr>
        <p:blipFill rotWithShape="1">
          <a:blip r:embed="rId3">
            <a:alphaModFix/>
          </a:blip>
          <a:srcRect/>
          <a:stretch/>
        </p:blipFill>
        <p:spPr>
          <a:xfrm>
            <a:off x="2089750" y="2479119"/>
            <a:ext cx="8012500" cy="2635400"/>
          </a:xfrm>
          <a:prstGeom prst="rect">
            <a:avLst/>
          </a:prstGeom>
          <a:noFill/>
          <a:ln>
            <a:noFill/>
          </a:ln>
        </p:spPr>
      </p:pic>
      <p:sp>
        <p:nvSpPr>
          <p:cNvPr id="2" name="Date Placeholder 1"/>
          <p:cNvSpPr>
            <a:spLocks noGrp="1"/>
          </p:cNvSpPr>
          <p:nvPr>
            <p:ph type="dt" idx="10"/>
          </p:nvPr>
        </p:nvSpPr>
        <p:spPr/>
        <p:txBody>
          <a:bodyPr/>
          <a:lstStyle/>
          <a:p>
            <a:r>
              <a:rPr lang="en-US"/>
              <a:t>August 7, 2022</a:t>
            </a:r>
          </a:p>
        </p:txBody>
      </p:sp>
      <p:sp>
        <p:nvSpPr>
          <p:cNvPr id="3" name="Footer Placeholder 2"/>
          <p:cNvSpPr>
            <a:spLocks noGrp="1"/>
          </p:cNvSpPr>
          <p:nvPr>
            <p:ph type="ftr" idx="11"/>
          </p:nvPr>
        </p:nvSpPr>
        <p:spPr/>
        <p:txBody>
          <a:bodyPr/>
          <a:lstStyle/>
          <a:p>
            <a:r>
              <a:rPr lang="en-US"/>
              <a:t>ADVANCED PROGRAMMING AND TECHNOLOGIES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to get the object of Servlet Context</a:t>
            </a:r>
          </a:p>
        </p:txBody>
      </p:sp>
      <p:sp>
        <p:nvSpPr>
          <p:cNvPr id="4" name="Date Placeholder 3"/>
          <p:cNvSpPr>
            <a:spLocks noGrp="1"/>
          </p:cNvSpPr>
          <p:nvPr>
            <p:ph type="dt" idx="10"/>
          </p:nvPr>
        </p:nvSpPr>
        <p:spPr/>
        <p:txBody>
          <a:bodyPr/>
          <a:lstStyle/>
          <a:p>
            <a:r>
              <a:rPr lang="en-US"/>
              <a:t>August 7, 2022</a:t>
            </a:r>
          </a:p>
        </p:txBody>
      </p:sp>
      <p:sp>
        <p:nvSpPr>
          <p:cNvPr id="5" name="Footer Placeholder 4"/>
          <p:cNvSpPr>
            <a:spLocks noGrp="1"/>
          </p:cNvSpPr>
          <p:nvPr>
            <p:ph type="ftr" idx="11"/>
          </p:nvPr>
        </p:nvSpPr>
        <p:spPr/>
        <p:txBody>
          <a:bodyPr/>
          <a:lstStyle/>
          <a:p>
            <a:r>
              <a:rPr lang="en-US"/>
              <a:t>ADVANCED PROGRAMMING AND TECHNOLOGIES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r>
              <a:rPr lang="en-US"/>
              <a:t>|   </a:t>
            </a:r>
            <a:fld id="{00000000-1234-1234-1234-123412341234}" type="slidenum">
              <a:rPr lang="en-US" smtClean="0"/>
              <a:t>31</a:t>
            </a:fld>
            <a:endParaRPr/>
          </a:p>
        </p:txBody>
      </p:sp>
      <p:sp>
        <p:nvSpPr>
          <p:cNvPr id="7" name="Rectangle 1"/>
          <p:cNvSpPr>
            <a:spLocks noGrp="1" noChangeArrowheads="1"/>
          </p:cNvSpPr>
          <p:nvPr>
            <p:ph type="body" idx="1"/>
          </p:nvPr>
        </p:nvSpPr>
        <p:spPr bwMode="auto">
          <a:xfrm>
            <a:off x="667224" y="1751705"/>
            <a:ext cx="10367915" cy="1007883"/>
          </a:xfrm>
          <a:prstGeom prst="rect">
            <a:avLst/>
          </a:prstGeom>
          <a:noFill/>
          <a:ln>
            <a:noFill/>
          </a:ln>
          <a:effectLst/>
        </p:spPr>
        <p:txBody>
          <a:bodyPr vert="horz" wrap="square" lIns="0" tIns="133308" rIns="0" bIns="133308"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ServletContext app = </a:t>
            </a:r>
            <a:r>
              <a:rPr kumimoji="0" lang="en-US" sz="2400" b="0" i="0" u="none" strike="noStrike" cap="none" normalizeH="0" baseline="0" dirty="0" err="1">
                <a:ln>
                  <a:noFill/>
                </a:ln>
                <a:solidFill>
                  <a:srgbClr val="000000"/>
                </a:solidFill>
                <a:effectLst/>
                <a:latin typeface="Calibri" panose="020F0502020204030204" pitchFamily="34" charset="0"/>
                <a:cs typeface="Calibri" panose="020F0502020204030204" pitchFamily="34" charset="0"/>
              </a:rPr>
              <a:t>getServletContext</a:t>
            </a:r>
            <a:r>
              <a:rPr kumimoji="0" lang="en-US" sz="2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ServletContext app = </a:t>
            </a:r>
            <a:r>
              <a:rPr kumimoji="0" lang="en-US" sz="2400" b="0" i="0" u="none" strike="noStrike" cap="none" normalizeH="0" baseline="0" dirty="0" err="1">
                <a:ln>
                  <a:noFill/>
                </a:ln>
                <a:solidFill>
                  <a:srgbClr val="000000"/>
                </a:solidFill>
                <a:effectLst/>
                <a:latin typeface="Calibri" panose="020F0502020204030204" pitchFamily="34" charset="0"/>
                <a:cs typeface="Calibri" panose="020F0502020204030204" pitchFamily="34" charset="0"/>
              </a:rPr>
              <a:t>getServletConfig</a:t>
            </a:r>
            <a:r>
              <a:rPr kumimoji="0" lang="en-US" sz="2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a:t>
            </a:r>
            <a:r>
              <a:rPr kumimoji="0" lang="en-US" sz="2400" b="0" i="0" u="none" strike="noStrike" cap="none" normalizeH="0" baseline="0" dirty="0" err="1">
                <a:ln>
                  <a:noFill/>
                </a:ln>
                <a:solidFill>
                  <a:srgbClr val="000000"/>
                </a:solidFill>
                <a:effectLst/>
                <a:latin typeface="Calibri" panose="020F0502020204030204" pitchFamily="34" charset="0"/>
                <a:cs typeface="Calibri" panose="020F0502020204030204" pitchFamily="34" charset="0"/>
              </a:rPr>
              <a:t>getServletContext</a:t>
            </a:r>
            <a:r>
              <a:rPr kumimoji="0" lang="en-US" sz="2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a:t>
            </a:r>
            <a:r>
              <a:rPr kumimoji="0" 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pic>
        <p:nvPicPr>
          <p:cNvPr id="8" name="Picture 7"/>
          <p:cNvPicPr>
            <a:picLocks noChangeAspect="1"/>
          </p:cNvPicPr>
          <p:nvPr/>
        </p:nvPicPr>
        <p:blipFill rotWithShape="1">
          <a:blip r:embed="rId2"/>
          <a:srcRect l="4407" t="15887" r="1285" b="1"/>
          <a:stretch/>
        </p:blipFill>
        <p:spPr>
          <a:xfrm>
            <a:off x="667224" y="2920936"/>
            <a:ext cx="10857551" cy="3123353"/>
          </a:xfrm>
          <a:prstGeom prst="rect">
            <a:avLst/>
          </a:prstGeom>
        </p:spPr>
      </p:pic>
    </p:spTree>
    <p:extLst>
      <p:ext uri="{BB962C8B-B14F-4D97-AF65-F5344CB8AC3E}">
        <p14:creationId xmlns:p14="http://schemas.microsoft.com/office/powerpoint/2010/main" val="40843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145b143edfd_0_26"/>
          <p:cNvSpPr txBox="1">
            <a:spLocks noGrp="1"/>
          </p:cNvSpPr>
          <p:nvPr>
            <p:ph type="body" idx="1"/>
          </p:nvPr>
        </p:nvSpPr>
        <p:spPr>
          <a:xfrm>
            <a:off x="178205" y="1727383"/>
            <a:ext cx="11175600" cy="660975"/>
          </a:xfrm>
          <a:prstGeom prst="rect">
            <a:avLst/>
          </a:prstGeom>
          <a:noFill/>
          <a:ln>
            <a:noFill/>
          </a:ln>
        </p:spPr>
        <p:txBody>
          <a:bodyPr spcFirstLastPara="1" wrap="square" lIns="91425" tIns="45700" rIns="91425" bIns="45700" anchor="t" anchorCtr="0">
            <a:normAutofit fontScale="25000" lnSpcReduction="20000"/>
          </a:bodyPr>
          <a:lstStyle/>
          <a:p>
            <a:pPr marL="0" lvl="0" indent="0" algn="just" rtl="0">
              <a:lnSpc>
                <a:spcPct val="90000"/>
              </a:lnSpc>
              <a:spcBef>
                <a:spcPts val="1000"/>
              </a:spcBef>
              <a:spcAft>
                <a:spcPts val="0"/>
              </a:spcAft>
              <a:buSzPts val="4500"/>
              <a:buNone/>
            </a:pPr>
            <a:r>
              <a:rPr lang="en-US" sz="9600" b="1" dirty="0"/>
              <a:t>In web.xml</a:t>
            </a:r>
            <a:endParaRPr sz="9600" b="1" dirty="0"/>
          </a:p>
          <a:p>
            <a:pPr marL="914400" lvl="0" indent="0" algn="just" rtl="0">
              <a:lnSpc>
                <a:spcPct val="90000"/>
              </a:lnSpc>
              <a:spcBef>
                <a:spcPts val="1000"/>
              </a:spcBef>
              <a:spcAft>
                <a:spcPts val="0"/>
              </a:spcAft>
              <a:buSzPts val="4500"/>
              <a:buNone/>
            </a:pPr>
            <a:endParaRPr sz="4641" b="1" dirty="0"/>
          </a:p>
          <a:p>
            <a:pPr marL="457200" lvl="0" indent="0" algn="just" rtl="0">
              <a:lnSpc>
                <a:spcPct val="90000"/>
              </a:lnSpc>
              <a:spcBef>
                <a:spcPts val="1000"/>
              </a:spcBef>
              <a:spcAft>
                <a:spcPts val="0"/>
              </a:spcAft>
              <a:buSzPts val="4500"/>
              <a:buNone/>
            </a:pPr>
            <a:r>
              <a:rPr lang="en-US" sz="2273" b="1" dirty="0"/>
              <a:t>		</a:t>
            </a:r>
            <a:endParaRPr sz="2273" b="1" dirty="0"/>
          </a:p>
          <a:p>
            <a:pPr marL="457200" lvl="0" indent="0" algn="just" rtl="0">
              <a:lnSpc>
                <a:spcPct val="90000"/>
              </a:lnSpc>
              <a:spcBef>
                <a:spcPts val="1000"/>
              </a:spcBef>
              <a:spcAft>
                <a:spcPts val="0"/>
              </a:spcAft>
              <a:buClr>
                <a:schemeClr val="dk1"/>
              </a:buClr>
              <a:buSzPts val="1100"/>
              <a:buFont typeface="Arial"/>
              <a:buNone/>
            </a:pPr>
            <a:endParaRPr sz="2273" b="1" dirty="0"/>
          </a:p>
          <a:p>
            <a:pPr marL="0" lvl="0" indent="0" algn="just" rtl="0">
              <a:lnSpc>
                <a:spcPct val="90000"/>
              </a:lnSpc>
              <a:spcBef>
                <a:spcPts val="1000"/>
              </a:spcBef>
              <a:spcAft>
                <a:spcPts val="0"/>
              </a:spcAft>
              <a:buSzPts val="4500"/>
              <a:buNone/>
            </a:pPr>
            <a:endParaRPr sz="2273" b="1" dirty="0"/>
          </a:p>
        </p:txBody>
      </p:sp>
      <p:sp>
        <p:nvSpPr>
          <p:cNvPr id="313" name="Google Shape;313;g145b143edfd_0_26"/>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4400"/>
              <a:buNone/>
            </a:pPr>
            <a:r>
              <a:rPr lang="en-US"/>
              <a:t>Example</a:t>
            </a:r>
            <a:endParaRPr/>
          </a:p>
        </p:txBody>
      </p:sp>
      <p:sp>
        <p:nvSpPr>
          <p:cNvPr id="314" name="Google Shape;314;g145b143edfd_0_26"/>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en-US"/>
              <a:t>|   </a:t>
            </a:r>
            <a:fld id="{00000000-1234-1234-1234-123412341234}" type="slidenum">
              <a:rPr lang="en-US"/>
              <a:t>32</a:t>
            </a:fld>
            <a:endParaRPr/>
          </a:p>
        </p:txBody>
      </p:sp>
      <p:sp>
        <p:nvSpPr>
          <p:cNvPr id="2" name="Date Placeholder 1"/>
          <p:cNvSpPr>
            <a:spLocks noGrp="1"/>
          </p:cNvSpPr>
          <p:nvPr>
            <p:ph type="dt" idx="10"/>
          </p:nvPr>
        </p:nvSpPr>
        <p:spPr/>
        <p:txBody>
          <a:bodyPr/>
          <a:lstStyle/>
          <a:p>
            <a:r>
              <a:rPr lang="en-US"/>
              <a:t>August 7, 2022</a:t>
            </a:r>
          </a:p>
        </p:txBody>
      </p:sp>
      <p:sp>
        <p:nvSpPr>
          <p:cNvPr id="3" name="Footer Placeholder 2"/>
          <p:cNvSpPr>
            <a:spLocks noGrp="1"/>
          </p:cNvSpPr>
          <p:nvPr>
            <p:ph type="ftr" idx="11"/>
          </p:nvPr>
        </p:nvSpPr>
        <p:spPr/>
        <p:txBody>
          <a:bodyPr/>
          <a:lstStyle/>
          <a:p>
            <a:r>
              <a:rPr lang="en-US"/>
              <a:t>ADVANCED PROGRAMMING AND TECHNOLOGIES</a:t>
            </a:r>
          </a:p>
        </p:txBody>
      </p:sp>
      <p:pic>
        <p:nvPicPr>
          <p:cNvPr id="4" name="Picture 3"/>
          <p:cNvPicPr>
            <a:picLocks noChangeAspect="1"/>
          </p:cNvPicPr>
          <p:nvPr/>
        </p:nvPicPr>
        <p:blipFill>
          <a:blip r:embed="rId3"/>
          <a:stretch>
            <a:fillRect/>
          </a:stretch>
        </p:blipFill>
        <p:spPr>
          <a:xfrm>
            <a:off x="2565572" y="1658371"/>
            <a:ext cx="6941463" cy="480280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g145b143edfd_0_38"/>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4400"/>
              <a:buNone/>
            </a:pPr>
            <a:r>
              <a:rPr lang="en-US"/>
              <a:t>Example cont.. </a:t>
            </a:r>
            <a:endParaRPr/>
          </a:p>
        </p:txBody>
      </p:sp>
      <p:sp>
        <p:nvSpPr>
          <p:cNvPr id="321" name="Google Shape;321;g145b143edfd_0_38"/>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en-US"/>
              <a:t>|   </a:t>
            </a:r>
            <a:fld id="{00000000-1234-1234-1234-123412341234}" type="slidenum">
              <a:rPr lang="en-US"/>
              <a:t>33</a:t>
            </a:fld>
            <a:endParaRPr/>
          </a:p>
        </p:txBody>
      </p:sp>
      <p:sp>
        <p:nvSpPr>
          <p:cNvPr id="2" name="Date Placeholder 1"/>
          <p:cNvSpPr>
            <a:spLocks noGrp="1"/>
          </p:cNvSpPr>
          <p:nvPr>
            <p:ph type="dt" idx="10"/>
          </p:nvPr>
        </p:nvSpPr>
        <p:spPr/>
        <p:txBody>
          <a:bodyPr/>
          <a:lstStyle/>
          <a:p>
            <a:r>
              <a:rPr lang="en-US"/>
              <a:t>August 7, 2022</a:t>
            </a:r>
          </a:p>
        </p:txBody>
      </p:sp>
      <p:sp>
        <p:nvSpPr>
          <p:cNvPr id="3" name="Footer Placeholder 2"/>
          <p:cNvSpPr>
            <a:spLocks noGrp="1"/>
          </p:cNvSpPr>
          <p:nvPr>
            <p:ph type="ftr" idx="11"/>
          </p:nvPr>
        </p:nvSpPr>
        <p:spPr/>
        <p:txBody>
          <a:bodyPr/>
          <a:lstStyle/>
          <a:p>
            <a:r>
              <a:rPr lang="en-US"/>
              <a:t>ADVANCED PROGRAMMING AND TECHNOLOGIES</a:t>
            </a:r>
          </a:p>
        </p:txBody>
      </p:sp>
      <p:pic>
        <p:nvPicPr>
          <p:cNvPr id="6" name="Picture 5">
            <a:extLst>
              <a:ext uri="{FF2B5EF4-FFF2-40B4-BE49-F238E27FC236}">
                <a16:creationId xmlns:a16="http://schemas.microsoft.com/office/drawing/2014/main" id="{91788189-718C-B277-4BE5-FB7AB9F4E8D6}"/>
              </a:ext>
            </a:extLst>
          </p:cNvPr>
          <p:cNvPicPr>
            <a:picLocks noChangeAspect="1"/>
          </p:cNvPicPr>
          <p:nvPr/>
        </p:nvPicPr>
        <p:blipFill>
          <a:blip r:embed="rId3"/>
          <a:stretch>
            <a:fillRect/>
          </a:stretch>
        </p:blipFill>
        <p:spPr>
          <a:xfrm>
            <a:off x="69012" y="2817705"/>
            <a:ext cx="11852694" cy="3326307"/>
          </a:xfrm>
          <a:prstGeom prst="rect">
            <a:avLst/>
          </a:prstGeom>
        </p:spPr>
      </p:pic>
      <p:sp>
        <p:nvSpPr>
          <p:cNvPr id="7" name="TextBox 6">
            <a:extLst>
              <a:ext uri="{FF2B5EF4-FFF2-40B4-BE49-F238E27FC236}">
                <a16:creationId xmlns:a16="http://schemas.microsoft.com/office/drawing/2014/main" id="{D422B62E-D1D1-130C-0129-BCCE071D44E1}"/>
              </a:ext>
            </a:extLst>
          </p:cNvPr>
          <p:cNvSpPr txBox="1"/>
          <p:nvPr/>
        </p:nvSpPr>
        <p:spPr>
          <a:xfrm>
            <a:off x="162233" y="1966314"/>
            <a:ext cx="11748142" cy="461665"/>
          </a:xfrm>
          <a:prstGeom prst="rect">
            <a:avLst/>
          </a:prstGeom>
          <a:noFill/>
        </p:spPr>
        <p:txBody>
          <a:bodyPr wrap="square" rtlCol="0">
            <a:spAutoFit/>
          </a:bodyPr>
          <a:lstStyle/>
          <a:p>
            <a:r>
              <a:rPr lang="en-US" sz="2400" b="1" dirty="0"/>
              <a:t>Inside </a:t>
            </a:r>
            <a:r>
              <a:rPr lang="en-US" sz="2400" b="1" dirty="0" err="1"/>
              <a:t>doGet</a:t>
            </a:r>
            <a:r>
              <a:rPr lang="en-US" sz="2400" b="1" dirty="0"/>
              <a:t> method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1446b6aec00_0_47"/>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en-US"/>
              <a:t>|   </a:t>
            </a:r>
            <a:fld id="{00000000-1234-1234-1234-123412341234}" type="slidenum">
              <a:rPr lang="en-US"/>
              <a:t>34</a:t>
            </a:fld>
            <a:endParaRPr/>
          </a:p>
        </p:txBody>
      </p:sp>
      <p:sp>
        <p:nvSpPr>
          <p:cNvPr id="230" name="Google Shape;230;g1446b6aec00_0_47"/>
          <p:cNvSpPr txBox="1">
            <a:spLocks noGrp="1"/>
          </p:cNvSpPr>
          <p:nvPr>
            <p:ph type="body" idx="1"/>
          </p:nvPr>
        </p:nvSpPr>
        <p:spPr>
          <a:xfrm>
            <a:off x="152400" y="1714499"/>
            <a:ext cx="11550600" cy="4641851"/>
          </a:xfrm>
          <a:prstGeom prst="rect">
            <a:avLst/>
          </a:prstGeom>
          <a:noFill/>
          <a:ln>
            <a:noFill/>
          </a:ln>
        </p:spPr>
        <p:txBody>
          <a:bodyPr spcFirstLastPara="1" wrap="square" lIns="91425" tIns="45700" rIns="91425" bIns="45700" anchor="t" anchorCtr="0">
            <a:noAutofit/>
          </a:bodyPr>
          <a:lstStyle/>
          <a:p>
            <a:pPr marL="457200" lvl="0" indent="-361950" algn="l" rtl="0">
              <a:lnSpc>
                <a:spcPct val="150000"/>
              </a:lnSpc>
              <a:spcBef>
                <a:spcPts val="0"/>
              </a:spcBef>
              <a:spcAft>
                <a:spcPts val="0"/>
              </a:spcAft>
              <a:buSzPts val="2100"/>
              <a:buFont typeface="Times New Roman"/>
              <a:buChar char="•"/>
            </a:pPr>
            <a:r>
              <a:rPr lang="en-US" sz="2600" dirty="0">
                <a:latin typeface="Calibri" panose="020F0502020204030204" pitchFamily="34" charset="0"/>
                <a:ea typeface="Calibri" panose="020F0502020204030204" pitchFamily="34" charset="0"/>
                <a:cs typeface="Calibri" panose="020F0502020204030204" pitchFamily="34" charset="0"/>
                <a:sym typeface="Times New Roman"/>
              </a:rPr>
              <a:t>We understand the concept of </a:t>
            </a:r>
            <a:r>
              <a:rPr lang="en-US" sz="2600" b="1" dirty="0" err="1">
                <a:latin typeface="Calibri" panose="020F0502020204030204" pitchFamily="34" charset="0"/>
                <a:ea typeface="Calibri" panose="020F0502020204030204" pitchFamily="34" charset="0"/>
                <a:cs typeface="Calibri" panose="020F0502020204030204" pitchFamily="34" charset="0"/>
                <a:sym typeface="Times New Roman"/>
              </a:rPr>
              <a:t>SendRedirect</a:t>
            </a:r>
            <a:r>
              <a:rPr lang="en-US" sz="2600" dirty="0">
                <a:latin typeface="Calibri" panose="020F0502020204030204" pitchFamily="34" charset="0"/>
                <a:ea typeface="Calibri" panose="020F0502020204030204" pitchFamily="34" charset="0"/>
                <a:cs typeface="Calibri" panose="020F0502020204030204" pitchFamily="34" charset="0"/>
                <a:sym typeface="Times New Roman"/>
              </a:rPr>
              <a:t> method with the demonstration illustration.</a:t>
            </a:r>
          </a:p>
          <a:p>
            <a:pPr marL="457200" lvl="0" indent="-361950" algn="l" rtl="0">
              <a:lnSpc>
                <a:spcPct val="150000"/>
              </a:lnSpc>
              <a:spcBef>
                <a:spcPts val="0"/>
              </a:spcBef>
              <a:spcAft>
                <a:spcPts val="0"/>
              </a:spcAft>
              <a:buSzPts val="2100"/>
              <a:buFont typeface="Times New Roman"/>
              <a:buChar char="•"/>
            </a:pPr>
            <a:r>
              <a:rPr lang="en-US" sz="2600" dirty="0">
                <a:latin typeface="Calibri" panose="020F0502020204030204" pitchFamily="34" charset="0"/>
                <a:ea typeface="Calibri" panose="020F0502020204030204" pitchFamily="34" charset="0"/>
                <a:cs typeface="Calibri" panose="020F0502020204030204" pitchFamily="34" charset="0"/>
                <a:sym typeface="Times New Roman"/>
              </a:rPr>
              <a:t>We learned how we can implement the </a:t>
            </a:r>
            <a:r>
              <a:rPr lang="en-US" sz="2600" b="1" dirty="0" err="1">
                <a:latin typeface="Calibri" panose="020F0502020204030204" pitchFamily="34" charset="0"/>
                <a:ea typeface="Calibri" panose="020F0502020204030204" pitchFamily="34" charset="0"/>
                <a:cs typeface="Calibri" panose="020F0502020204030204" pitchFamily="34" charset="0"/>
                <a:sym typeface="Times New Roman"/>
              </a:rPr>
              <a:t>RequestDispacher</a:t>
            </a:r>
            <a:r>
              <a:rPr lang="en-US" sz="2600" dirty="0">
                <a:latin typeface="Calibri" panose="020F0502020204030204" pitchFamily="34" charset="0"/>
                <a:ea typeface="Calibri" panose="020F0502020204030204" pitchFamily="34" charset="0"/>
                <a:cs typeface="Calibri" panose="020F0502020204030204" pitchFamily="34" charset="0"/>
                <a:sym typeface="Times New Roman"/>
              </a:rPr>
              <a:t> in web application</a:t>
            </a:r>
          </a:p>
          <a:p>
            <a:pPr marL="457200" lvl="0" indent="-361950" algn="l" rtl="0">
              <a:lnSpc>
                <a:spcPct val="150000"/>
              </a:lnSpc>
              <a:spcBef>
                <a:spcPts val="0"/>
              </a:spcBef>
              <a:spcAft>
                <a:spcPts val="0"/>
              </a:spcAft>
              <a:buSzPts val="2100"/>
              <a:buFont typeface="Times New Roman"/>
              <a:buChar char="•"/>
            </a:pPr>
            <a:r>
              <a:rPr lang="en-US" sz="2600" dirty="0">
                <a:latin typeface="Calibri" panose="020F0502020204030204" pitchFamily="34" charset="0"/>
                <a:ea typeface="Calibri" panose="020F0502020204030204" pitchFamily="34" charset="0"/>
                <a:cs typeface="Calibri" panose="020F0502020204030204" pitchFamily="34" charset="0"/>
                <a:sym typeface="Times New Roman"/>
              </a:rPr>
              <a:t>We also understood how </a:t>
            </a:r>
            <a:r>
              <a:rPr lang="en-US" sz="2600" b="1" dirty="0" err="1">
                <a:latin typeface="Calibri" panose="020F0502020204030204" pitchFamily="34" charset="0"/>
                <a:ea typeface="Calibri" panose="020F0502020204030204" pitchFamily="34" charset="0"/>
                <a:cs typeface="Calibri" panose="020F0502020204030204" pitchFamily="34" charset="0"/>
                <a:sym typeface="Times New Roman"/>
              </a:rPr>
              <a:t>ServletConfig</a:t>
            </a:r>
            <a:r>
              <a:rPr lang="en-US" sz="2600" dirty="0">
                <a:latin typeface="Calibri" panose="020F0502020204030204" pitchFamily="34" charset="0"/>
                <a:ea typeface="Calibri" panose="020F0502020204030204" pitchFamily="34" charset="0"/>
                <a:cs typeface="Calibri" panose="020F0502020204030204" pitchFamily="34" charset="0"/>
                <a:sym typeface="Times New Roman"/>
              </a:rPr>
              <a:t> works and how we can implement it.</a:t>
            </a:r>
          </a:p>
          <a:p>
            <a:pPr marL="457200" lvl="0" indent="-361950" algn="l" rtl="0">
              <a:lnSpc>
                <a:spcPct val="150000"/>
              </a:lnSpc>
              <a:spcBef>
                <a:spcPts val="0"/>
              </a:spcBef>
              <a:spcAft>
                <a:spcPts val="0"/>
              </a:spcAft>
              <a:buSzPts val="2100"/>
              <a:buFont typeface="Times New Roman"/>
              <a:buChar char="•"/>
            </a:pPr>
            <a:r>
              <a:rPr lang="en-US" sz="2600" dirty="0">
                <a:latin typeface="Calibri" panose="020F0502020204030204" pitchFamily="34" charset="0"/>
                <a:ea typeface="Calibri" panose="020F0502020204030204" pitchFamily="34" charset="0"/>
                <a:cs typeface="Calibri" panose="020F0502020204030204" pitchFamily="34" charset="0"/>
                <a:sym typeface="Times New Roman"/>
              </a:rPr>
              <a:t>We also learned how we can use the </a:t>
            </a:r>
            <a:r>
              <a:rPr lang="en-US" sz="2600" b="1" dirty="0" err="1">
                <a:latin typeface="Calibri" panose="020F0502020204030204" pitchFamily="34" charset="0"/>
                <a:ea typeface="Calibri" panose="020F0502020204030204" pitchFamily="34" charset="0"/>
                <a:cs typeface="Calibri" panose="020F0502020204030204" pitchFamily="34" charset="0"/>
                <a:sym typeface="Times New Roman"/>
              </a:rPr>
              <a:t>ServletContext</a:t>
            </a:r>
            <a:r>
              <a:rPr lang="en-US" sz="2600" dirty="0">
                <a:latin typeface="Calibri" panose="020F0502020204030204" pitchFamily="34" charset="0"/>
                <a:ea typeface="Calibri" panose="020F0502020204030204" pitchFamily="34" charset="0"/>
                <a:cs typeface="Calibri" panose="020F0502020204030204" pitchFamily="34" charset="0"/>
                <a:sym typeface="Times New Roman"/>
              </a:rPr>
              <a:t>.</a:t>
            </a:r>
          </a:p>
        </p:txBody>
      </p:sp>
      <p:sp>
        <p:nvSpPr>
          <p:cNvPr id="232" name="Google Shape;232;g1446b6aec00_0_47"/>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August 7, 2022</a:t>
            </a:r>
            <a:endParaRPr/>
          </a:p>
        </p:txBody>
      </p:sp>
      <p:sp>
        <p:nvSpPr>
          <p:cNvPr id="233" name="Google Shape;233;g1446b6aec00_0_47"/>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.ADVANCED PROGRAMMING AND TECHNOLOGIES</a:t>
            </a:r>
            <a:endParaRPr/>
          </a:p>
        </p:txBody>
      </p:sp>
      <p:sp>
        <p:nvSpPr>
          <p:cNvPr id="243" name="Google Shape;243;g1446b6aec00_0_47"/>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dirty="0"/>
              <a:t>Summary</a:t>
            </a:r>
            <a:endParaRPr dirty="0"/>
          </a:p>
        </p:txBody>
      </p:sp>
    </p:spTree>
    <p:extLst>
      <p:ext uri="{BB962C8B-B14F-4D97-AF65-F5344CB8AC3E}">
        <p14:creationId xmlns:p14="http://schemas.microsoft.com/office/powerpoint/2010/main" val="3270023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8"/>
          <p:cNvSpPr txBox="1">
            <a:spLocks noGrp="1"/>
          </p:cNvSpPr>
          <p:nvPr>
            <p:ph type="ctrTitle"/>
          </p:nvPr>
        </p:nvSpPr>
        <p:spPr>
          <a:xfrm>
            <a:off x="1524000" y="1122362"/>
            <a:ext cx="9144000" cy="285908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1F3864"/>
              </a:buClr>
              <a:buSzPts val="6000"/>
              <a:buFont typeface="Calibri"/>
              <a:buNone/>
            </a:pPr>
            <a:r>
              <a:rPr lang="en-US"/>
              <a:t>Any Questions?</a:t>
            </a:r>
            <a:endParaRPr/>
          </a:p>
        </p:txBody>
      </p:sp>
      <p:sp>
        <p:nvSpPr>
          <p:cNvPr id="306" name="Google Shape;306;p8"/>
          <p:cNvSpPr txBox="1">
            <a:spLocks noGrp="1"/>
          </p:cNvSpPr>
          <p:nvPr>
            <p:ph type="dt" idx="4294967295"/>
          </p:nvPr>
        </p:nvSpPr>
        <p:spPr>
          <a:xfrm>
            <a:off x="9801225" y="6356350"/>
            <a:ext cx="134239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February 3, 2022</a:t>
            </a:r>
            <a:endParaRPr/>
          </a:p>
        </p:txBody>
      </p:sp>
      <p:sp>
        <p:nvSpPr>
          <p:cNvPr id="307" name="Google Shape;307;p8"/>
          <p:cNvSpPr txBox="1">
            <a:spLocks noGrp="1"/>
          </p:cNvSpPr>
          <p:nvPr>
            <p:ph type="sldNum" idx="4294967295"/>
          </p:nvPr>
        </p:nvSpPr>
        <p:spPr>
          <a:xfrm>
            <a:off x="11115675" y="6356350"/>
            <a:ext cx="685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35</a:t>
            </a:fld>
            <a:endParaRPr/>
          </a:p>
        </p:txBody>
      </p:sp>
      <p:sp>
        <p:nvSpPr>
          <p:cNvPr id="308" name="Google Shape;308;p8"/>
          <p:cNvSpPr txBox="1">
            <a:spLocks noGrp="1"/>
          </p:cNvSpPr>
          <p:nvPr>
            <p:ph type="ftr" idx="4294967295"/>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1"/>
                </a:solidFill>
              </a:rPr>
              <a:t>ADVANCED PROGRAMMING AND TECHNOLOGIES</a:t>
            </a:r>
            <a:endParaRPr/>
          </a:p>
        </p:txBody>
      </p:sp>
    </p:spTree>
    <p:extLst>
      <p:ext uri="{BB962C8B-B14F-4D97-AF65-F5344CB8AC3E}">
        <p14:creationId xmlns:p14="http://schemas.microsoft.com/office/powerpoint/2010/main" val="175382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9"/>
          <p:cNvSpPr txBox="1">
            <a:spLocks noGrp="1"/>
          </p:cNvSpPr>
          <p:nvPr>
            <p:ph type="ctrTitle"/>
          </p:nvPr>
        </p:nvSpPr>
        <p:spPr>
          <a:xfrm>
            <a:off x="1524000" y="1122362"/>
            <a:ext cx="9144000" cy="285908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1F3864"/>
              </a:buClr>
              <a:buSzPts val="6000"/>
              <a:buFont typeface="Calibri"/>
              <a:buNone/>
            </a:pPr>
            <a:r>
              <a:rPr lang="en-US"/>
              <a:t>Thank You</a:t>
            </a:r>
            <a:endParaRPr/>
          </a:p>
        </p:txBody>
      </p:sp>
      <p:sp>
        <p:nvSpPr>
          <p:cNvPr id="314" name="Google Shape;314;p9"/>
          <p:cNvSpPr txBox="1">
            <a:spLocks noGrp="1"/>
          </p:cNvSpPr>
          <p:nvPr>
            <p:ph type="dt" idx="4294967295"/>
          </p:nvPr>
        </p:nvSpPr>
        <p:spPr>
          <a:xfrm>
            <a:off x="9801225" y="6356350"/>
            <a:ext cx="134239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February 3, 2022</a:t>
            </a:r>
            <a:endParaRPr/>
          </a:p>
        </p:txBody>
      </p:sp>
      <p:sp>
        <p:nvSpPr>
          <p:cNvPr id="315" name="Google Shape;315;p9"/>
          <p:cNvSpPr txBox="1">
            <a:spLocks noGrp="1"/>
          </p:cNvSpPr>
          <p:nvPr>
            <p:ph type="sldNum" idx="4294967295"/>
          </p:nvPr>
        </p:nvSpPr>
        <p:spPr>
          <a:xfrm>
            <a:off x="11115675" y="6356350"/>
            <a:ext cx="685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36</a:t>
            </a:fld>
            <a:endParaRPr/>
          </a:p>
        </p:txBody>
      </p:sp>
      <p:sp>
        <p:nvSpPr>
          <p:cNvPr id="316" name="Google Shape;316;p9"/>
          <p:cNvSpPr txBox="1">
            <a:spLocks noGrp="1"/>
          </p:cNvSpPr>
          <p:nvPr>
            <p:ph type="ftr" idx="4294967295"/>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dk1"/>
                </a:solidFill>
              </a:rPr>
              <a:t>ADVANCED PROGRAMMING AND TECHNOLOGIES</a:t>
            </a:r>
            <a:endParaRPr dirty="0"/>
          </a:p>
        </p:txBody>
      </p:sp>
    </p:spTree>
    <p:extLst>
      <p:ext uri="{BB962C8B-B14F-4D97-AF65-F5344CB8AC3E}">
        <p14:creationId xmlns:p14="http://schemas.microsoft.com/office/powerpoint/2010/main" val="915458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2"/>
          <p:cNvSpPr txBox="1">
            <a:spLocks noGrp="1"/>
          </p:cNvSpPr>
          <p:nvPr>
            <p:ph type="body" idx="1"/>
          </p:nvPr>
        </p:nvSpPr>
        <p:spPr>
          <a:xfrm>
            <a:off x="253625" y="1718199"/>
            <a:ext cx="11175600" cy="3168593"/>
          </a:xfrm>
          <a:prstGeom prst="rect">
            <a:avLst/>
          </a:prstGeom>
          <a:noFill/>
          <a:ln>
            <a:noFill/>
          </a:ln>
        </p:spPr>
        <p:txBody>
          <a:bodyPr spcFirstLastPara="1" wrap="square" lIns="91425" tIns="45700" rIns="91425" bIns="45700" anchor="t" anchorCtr="0">
            <a:noAutofit/>
          </a:bodyPr>
          <a:lstStyle/>
          <a:p>
            <a:pPr marL="95250" lvl="0" indent="0" algn="l" rtl="0">
              <a:lnSpc>
                <a:spcPct val="150000"/>
              </a:lnSpc>
              <a:spcBef>
                <a:spcPts val="0"/>
              </a:spcBef>
              <a:spcAft>
                <a:spcPts val="0"/>
              </a:spcAft>
              <a:buSzPts val="2100"/>
              <a:buNone/>
            </a:pPr>
            <a:r>
              <a:rPr lang="en-US" sz="2400" b="1" dirty="0"/>
              <a:t>Life cycle of Servlets</a:t>
            </a:r>
            <a:endParaRPr sz="2400" dirty="0">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74" name="Google Shape;74;p2"/>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dirty="0"/>
              <a:t>Previous Week</a:t>
            </a:r>
            <a:endParaRPr dirty="0"/>
          </a:p>
        </p:txBody>
      </p:sp>
      <p:sp>
        <p:nvSpPr>
          <p:cNvPr id="75" name="Google Shape;75;p2"/>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August 7, 2022</a:t>
            </a:r>
            <a:endParaRPr/>
          </a:p>
        </p:txBody>
      </p:sp>
      <p:sp>
        <p:nvSpPr>
          <p:cNvPr id="76" name="Google Shape;76;p2"/>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ADVANCED PROGRAMMING AND TECHNOLOGIES</a:t>
            </a:r>
            <a:endParaRPr dirty="0"/>
          </a:p>
        </p:txBody>
      </p:sp>
      <p:sp>
        <p:nvSpPr>
          <p:cNvPr id="77" name="Google Shape;77;p2"/>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4</a:t>
            </a:fld>
            <a:endParaRPr/>
          </a:p>
        </p:txBody>
      </p:sp>
      <p:pic>
        <p:nvPicPr>
          <p:cNvPr id="2" name="Google Shape;117;p6">
            <a:extLst>
              <a:ext uri="{FF2B5EF4-FFF2-40B4-BE49-F238E27FC236}">
                <a16:creationId xmlns:a16="http://schemas.microsoft.com/office/drawing/2014/main" id="{4BB2CA76-AB4E-C3BE-507F-A7AF9451955E}"/>
              </a:ext>
            </a:extLst>
          </p:cNvPr>
          <p:cNvPicPr preferRelativeResize="0"/>
          <p:nvPr/>
        </p:nvPicPr>
        <p:blipFill rotWithShape="1">
          <a:blip r:embed="rId3">
            <a:alphaModFix/>
          </a:blip>
          <a:srcRect/>
          <a:stretch/>
        </p:blipFill>
        <p:spPr>
          <a:xfrm>
            <a:off x="4119741" y="1877252"/>
            <a:ext cx="3833126" cy="4313826"/>
          </a:xfrm>
          <a:prstGeom prst="rect">
            <a:avLst/>
          </a:prstGeom>
          <a:noFill/>
          <a:ln>
            <a:noFill/>
          </a:ln>
        </p:spPr>
      </p:pic>
    </p:spTree>
    <p:extLst>
      <p:ext uri="{BB962C8B-B14F-4D97-AF65-F5344CB8AC3E}">
        <p14:creationId xmlns:p14="http://schemas.microsoft.com/office/powerpoint/2010/main" val="3484021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2"/>
          <p:cNvSpPr txBox="1">
            <a:spLocks noGrp="1"/>
          </p:cNvSpPr>
          <p:nvPr>
            <p:ph type="body" idx="1"/>
          </p:nvPr>
        </p:nvSpPr>
        <p:spPr>
          <a:xfrm>
            <a:off x="253625" y="1718199"/>
            <a:ext cx="11175600" cy="3168593"/>
          </a:xfrm>
          <a:prstGeom prst="rect">
            <a:avLst/>
          </a:prstGeom>
          <a:noFill/>
          <a:ln>
            <a:noFill/>
          </a:ln>
        </p:spPr>
        <p:txBody>
          <a:bodyPr spcFirstLastPara="1" wrap="square" lIns="91425" tIns="45700" rIns="91425" bIns="45700" anchor="t" anchorCtr="0">
            <a:noAutofit/>
          </a:bodyPr>
          <a:lstStyle/>
          <a:p>
            <a:pPr marL="95250" lvl="0" indent="0" algn="l" rtl="0">
              <a:lnSpc>
                <a:spcPct val="150000"/>
              </a:lnSpc>
              <a:spcBef>
                <a:spcPts val="0"/>
              </a:spcBef>
              <a:spcAft>
                <a:spcPts val="0"/>
              </a:spcAft>
              <a:buSzPts val="2100"/>
              <a:buNone/>
            </a:pPr>
            <a:r>
              <a:rPr lang="en-US" sz="2400" b="1" dirty="0"/>
              <a:t>Container</a:t>
            </a:r>
            <a:endParaRPr sz="2400" dirty="0">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74" name="Google Shape;74;p2"/>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dirty="0"/>
              <a:t>Previous Week</a:t>
            </a:r>
            <a:endParaRPr dirty="0"/>
          </a:p>
        </p:txBody>
      </p:sp>
      <p:sp>
        <p:nvSpPr>
          <p:cNvPr id="75" name="Google Shape;75;p2"/>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August 7, 2022</a:t>
            </a:r>
            <a:endParaRPr/>
          </a:p>
        </p:txBody>
      </p:sp>
      <p:sp>
        <p:nvSpPr>
          <p:cNvPr id="76" name="Google Shape;76;p2"/>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ADVANCED PROGRAMMING AND TECHNOLOGIES</a:t>
            </a:r>
            <a:endParaRPr dirty="0"/>
          </a:p>
        </p:txBody>
      </p:sp>
      <p:sp>
        <p:nvSpPr>
          <p:cNvPr id="77" name="Google Shape;77;p2"/>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5</a:t>
            </a:fld>
            <a:endParaRPr/>
          </a:p>
        </p:txBody>
      </p:sp>
      <p:pic>
        <p:nvPicPr>
          <p:cNvPr id="3" name="Google Shape;137;g18922a41cfc_0_13">
            <a:extLst>
              <a:ext uri="{FF2B5EF4-FFF2-40B4-BE49-F238E27FC236}">
                <a16:creationId xmlns:a16="http://schemas.microsoft.com/office/drawing/2014/main" id="{5C5BBE94-09BE-2C72-1AE0-A67A8C46B304}"/>
              </a:ext>
            </a:extLst>
          </p:cNvPr>
          <p:cNvPicPr preferRelativeResize="0"/>
          <p:nvPr/>
        </p:nvPicPr>
        <p:blipFill rotWithShape="1">
          <a:blip r:embed="rId3">
            <a:alphaModFix/>
          </a:blip>
          <a:srcRect/>
          <a:stretch/>
        </p:blipFill>
        <p:spPr>
          <a:xfrm>
            <a:off x="3186437" y="2481227"/>
            <a:ext cx="5819125" cy="3459250"/>
          </a:xfrm>
          <a:prstGeom prst="rect">
            <a:avLst/>
          </a:prstGeom>
          <a:noFill/>
          <a:ln>
            <a:noFill/>
          </a:ln>
        </p:spPr>
      </p:pic>
    </p:spTree>
    <p:extLst>
      <p:ext uri="{BB962C8B-B14F-4D97-AF65-F5344CB8AC3E}">
        <p14:creationId xmlns:p14="http://schemas.microsoft.com/office/powerpoint/2010/main" val="13466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2"/>
          <p:cNvSpPr txBox="1">
            <a:spLocks noGrp="1"/>
          </p:cNvSpPr>
          <p:nvPr>
            <p:ph type="body" idx="1"/>
          </p:nvPr>
        </p:nvSpPr>
        <p:spPr>
          <a:xfrm>
            <a:off x="253625" y="1718199"/>
            <a:ext cx="11175600" cy="3168593"/>
          </a:xfrm>
          <a:prstGeom prst="rect">
            <a:avLst/>
          </a:prstGeom>
          <a:noFill/>
          <a:ln>
            <a:noFill/>
          </a:ln>
        </p:spPr>
        <p:txBody>
          <a:bodyPr spcFirstLastPara="1" wrap="square" lIns="91425" tIns="45700" rIns="91425" bIns="45700" anchor="t" anchorCtr="0">
            <a:noAutofit/>
          </a:bodyPr>
          <a:lstStyle/>
          <a:p>
            <a:pPr marL="95250" lvl="0" indent="0" algn="l" rtl="0">
              <a:lnSpc>
                <a:spcPct val="150000"/>
              </a:lnSpc>
              <a:spcBef>
                <a:spcPts val="0"/>
              </a:spcBef>
              <a:spcAft>
                <a:spcPts val="0"/>
              </a:spcAft>
              <a:buSzPts val="2100"/>
              <a:buNone/>
            </a:pPr>
            <a:r>
              <a:rPr lang="en-US" sz="2400" b="1" dirty="0" err="1"/>
              <a:t>HttpServlet</a:t>
            </a:r>
            <a:r>
              <a:rPr lang="en-US" sz="2400" b="1" dirty="0"/>
              <a:t> class methods</a:t>
            </a:r>
          </a:p>
          <a:p>
            <a:pPr marL="95250" indent="0" algn="l">
              <a:lnSpc>
                <a:spcPct val="150000"/>
              </a:lnSpc>
              <a:spcBef>
                <a:spcPts val="0"/>
              </a:spcBef>
              <a:buSzPts val="2100"/>
              <a:buNone/>
            </a:pPr>
            <a:r>
              <a:rPr lang="en-US" sz="2400" dirty="0"/>
              <a:t>1. </a:t>
            </a:r>
            <a:r>
              <a:rPr lang="en-US" sz="2400" dirty="0" err="1"/>
              <a:t>doGet</a:t>
            </a:r>
            <a:r>
              <a:rPr lang="en-US" sz="2400" dirty="0"/>
              <a:t>()</a:t>
            </a:r>
          </a:p>
          <a:p>
            <a:pPr marL="95250" indent="0" algn="l">
              <a:lnSpc>
                <a:spcPct val="150000"/>
              </a:lnSpc>
              <a:spcBef>
                <a:spcPts val="0"/>
              </a:spcBef>
              <a:buSzPts val="2100"/>
              <a:buNone/>
            </a:pPr>
            <a:r>
              <a:rPr lang="en-US" sz="2400" dirty="0"/>
              <a:t>2. </a:t>
            </a:r>
            <a:r>
              <a:rPr lang="en-US" sz="2400" dirty="0" err="1"/>
              <a:t>doPost</a:t>
            </a:r>
            <a:r>
              <a:rPr lang="en-US" sz="2400" dirty="0"/>
              <a:t>()</a:t>
            </a:r>
          </a:p>
          <a:p>
            <a:pPr marL="95250" lvl="0" indent="0" algn="l" rtl="0">
              <a:lnSpc>
                <a:spcPct val="150000"/>
              </a:lnSpc>
              <a:spcBef>
                <a:spcPts val="0"/>
              </a:spcBef>
              <a:spcAft>
                <a:spcPts val="0"/>
              </a:spcAft>
              <a:buSzPts val="2100"/>
              <a:buNone/>
            </a:pPr>
            <a:endParaRPr sz="2400" dirty="0">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74" name="Google Shape;74;p2"/>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dirty="0"/>
              <a:t>Previous Week</a:t>
            </a:r>
            <a:endParaRPr dirty="0"/>
          </a:p>
        </p:txBody>
      </p:sp>
      <p:sp>
        <p:nvSpPr>
          <p:cNvPr id="75" name="Google Shape;75;p2"/>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August 7, 2022</a:t>
            </a:r>
            <a:endParaRPr/>
          </a:p>
        </p:txBody>
      </p:sp>
      <p:sp>
        <p:nvSpPr>
          <p:cNvPr id="76" name="Google Shape;76;p2"/>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ADVANCED PROGRAMMING AND TECHNOLOGIES</a:t>
            </a:r>
            <a:endParaRPr dirty="0"/>
          </a:p>
        </p:txBody>
      </p:sp>
      <p:sp>
        <p:nvSpPr>
          <p:cNvPr id="77" name="Google Shape;77;p2"/>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6</a:t>
            </a:fld>
            <a:endParaRPr/>
          </a:p>
        </p:txBody>
      </p:sp>
    </p:spTree>
    <p:extLst>
      <p:ext uri="{BB962C8B-B14F-4D97-AF65-F5344CB8AC3E}">
        <p14:creationId xmlns:p14="http://schemas.microsoft.com/office/powerpoint/2010/main" val="3618398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2"/>
          <p:cNvSpPr txBox="1">
            <a:spLocks noGrp="1"/>
          </p:cNvSpPr>
          <p:nvPr>
            <p:ph type="body" idx="1"/>
          </p:nvPr>
        </p:nvSpPr>
        <p:spPr>
          <a:xfrm>
            <a:off x="253625" y="1718199"/>
            <a:ext cx="11175600" cy="3168593"/>
          </a:xfrm>
          <a:prstGeom prst="rect">
            <a:avLst/>
          </a:prstGeom>
          <a:noFill/>
          <a:ln>
            <a:noFill/>
          </a:ln>
        </p:spPr>
        <p:txBody>
          <a:bodyPr spcFirstLastPara="1" wrap="square" lIns="91425" tIns="45700" rIns="91425" bIns="45700" anchor="t" anchorCtr="0">
            <a:noAutofit/>
          </a:bodyPr>
          <a:lstStyle/>
          <a:p>
            <a:pPr marL="95250" lvl="0" indent="0" algn="l" rtl="0">
              <a:lnSpc>
                <a:spcPct val="150000"/>
              </a:lnSpc>
              <a:spcBef>
                <a:spcPts val="0"/>
              </a:spcBef>
              <a:spcAft>
                <a:spcPts val="0"/>
              </a:spcAft>
              <a:buSzPts val="2100"/>
              <a:buNone/>
            </a:pPr>
            <a:r>
              <a:rPr lang="en-US" sz="2400" dirty="0"/>
              <a:t>Learned to implement Servlet and JDBC connectivity.</a:t>
            </a:r>
            <a:endParaRPr sz="2400" dirty="0">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74" name="Google Shape;74;p2"/>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dirty="0"/>
              <a:t>Previous Week</a:t>
            </a:r>
            <a:endParaRPr dirty="0"/>
          </a:p>
        </p:txBody>
      </p:sp>
      <p:sp>
        <p:nvSpPr>
          <p:cNvPr id="75" name="Google Shape;75;p2"/>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August 7, 2022</a:t>
            </a:r>
            <a:endParaRPr/>
          </a:p>
        </p:txBody>
      </p:sp>
      <p:sp>
        <p:nvSpPr>
          <p:cNvPr id="76" name="Google Shape;76;p2"/>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ADVANCED PROGRAMMING AND TECHNOLOGIES</a:t>
            </a:r>
            <a:endParaRPr dirty="0"/>
          </a:p>
        </p:txBody>
      </p:sp>
      <p:sp>
        <p:nvSpPr>
          <p:cNvPr id="77" name="Google Shape;77;p2"/>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7</a:t>
            </a:fld>
            <a:endParaRPr/>
          </a:p>
        </p:txBody>
      </p:sp>
      <p:pic>
        <p:nvPicPr>
          <p:cNvPr id="2" name="Google Shape;469;p38">
            <a:extLst>
              <a:ext uri="{FF2B5EF4-FFF2-40B4-BE49-F238E27FC236}">
                <a16:creationId xmlns:a16="http://schemas.microsoft.com/office/drawing/2014/main" id="{9678F783-0ADB-D66D-F216-1E2DEEBDBCDA}"/>
              </a:ext>
            </a:extLst>
          </p:cNvPr>
          <p:cNvPicPr preferRelativeResize="0"/>
          <p:nvPr/>
        </p:nvPicPr>
        <p:blipFill rotWithShape="1">
          <a:blip r:embed="rId3">
            <a:alphaModFix/>
          </a:blip>
          <a:srcRect/>
          <a:stretch/>
        </p:blipFill>
        <p:spPr>
          <a:xfrm>
            <a:off x="253625" y="2731104"/>
            <a:ext cx="5059499" cy="2756973"/>
          </a:xfrm>
          <a:prstGeom prst="rect">
            <a:avLst/>
          </a:prstGeom>
          <a:noFill/>
          <a:ln>
            <a:noFill/>
          </a:ln>
        </p:spPr>
      </p:pic>
      <p:pic>
        <p:nvPicPr>
          <p:cNvPr id="4" name="Google Shape;479;p39">
            <a:extLst>
              <a:ext uri="{FF2B5EF4-FFF2-40B4-BE49-F238E27FC236}">
                <a16:creationId xmlns:a16="http://schemas.microsoft.com/office/drawing/2014/main" id="{091552BD-FFD5-E19C-D425-8939F4AB1FE4}"/>
              </a:ext>
            </a:extLst>
          </p:cNvPr>
          <p:cNvPicPr preferRelativeResize="0"/>
          <p:nvPr/>
        </p:nvPicPr>
        <p:blipFill rotWithShape="1">
          <a:blip r:embed="rId4">
            <a:alphaModFix/>
          </a:blip>
          <a:srcRect/>
          <a:stretch/>
        </p:blipFill>
        <p:spPr>
          <a:xfrm>
            <a:off x="5496241" y="2760390"/>
            <a:ext cx="6116146" cy="2890418"/>
          </a:xfrm>
          <a:prstGeom prst="rect">
            <a:avLst/>
          </a:prstGeom>
          <a:noFill/>
          <a:ln>
            <a:noFill/>
          </a:ln>
        </p:spPr>
      </p:pic>
    </p:spTree>
    <p:extLst>
      <p:ext uri="{BB962C8B-B14F-4D97-AF65-F5344CB8AC3E}">
        <p14:creationId xmlns:p14="http://schemas.microsoft.com/office/powerpoint/2010/main" val="3335462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Send Redirect Method</a:t>
            </a:r>
          </a:p>
        </p:txBody>
      </p:sp>
      <p:sp>
        <p:nvSpPr>
          <p:cNvPr id="4" name="Date Placeholder 3"/>
          <p:cNvSpPr>
            <a:spLocks noGrp="1"/>
          </p:cNvSpPr>
          <p:nvPr>
            <p:ph type="dt" idx="10"/>
          </p:nvPr>
        </p:nvSpPr>
        <p:spPr/>
        <p:txBody>
          <a:bodyPr/>
          <a:lstStyle/>
          <a:p>
            <a:r>
              <a:rPr lang="en-US"/>
              <a:t>August 7, 2022</a:t>
            </a:r>
          </a:p>
        </p:txBody>
      </p:sp>
      <p:sp>
        <p:nvSpPr>
          <p:cNvPr id="5" name="Footer Placeholder 4"/>
          <p:cNvSpPr>
            <a:spLocks noGrp="1"/>
          </p:cNvSpPr>
          <p:nvPr>
            <p:ph type="ftr" idx="11"/>
          </p:nvPr>
        </p:nvSpPr>
        <p:spPr/>
        <p:txBody>
          <a:bodyPr/>
          <a:lstStyle/>
          <a:p>
            <a:r>
              <a:rPr lang="en-US"/>
              <a:t>ADVANCED PROGRAMMING AND TECHNOLOGIES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r>
              <a:rPr lang="en-US"/>
              <a:t>|   </a:t>
            </a:r>
            <a:fld id="{00000000-1234-1234-1234-123412341234}" type="slidenum">
              <a:rPr lang="en-US" smtClean="0"/>
              <a:t>8</a:t>
            </a:fld>
            <a:endParaRPr/>
          </a:p>
        </p:txBody>
      </p:sp>
      <p:pic>
        <p:nvPicPr>
          <p:cNvPr id="7" name="Picture 6"/>
          <p:cNvPicPr>
            <a:picLocks noChangeAspect="1"/>
          </p:cNvPicPr>
          <p:nvPr/>
        </p:nvPicPr>
        <p:blipFill>
          <a:blip r:embed="rId2"/>
          <a:stretch>
            <a:fillRect/>
          </a:stretch>
        </p:blipFill>
        <p:spPr>
          <a:xfrm>
            <a:off x="2106933" y="2547756"/>
            <a:ext cx="7048084" cy="4001790"/>
          </a:xfrm>
          <a:prstGeom prst="rect">
            <a:avLst/>
          </a:prstGeom>
        </p:spPr>
      </p:pic>
      <p:sp>
        <p:nvSpPr>
          <p:cNvPr id="2" name="Google Shape;73;p2">
            <a:extLst>
              <a:ext uri="{FF2B5EF4-FFF2-40B4-BE49-F238E27FC236}">
                <a16:creationId xmlns:a16="http://schemas.microsoft.com/office/drawing/2014/main" id="{729EC85C-65A1-4A01-5B7C-A8661BD81E6A}"/>
              </a:ext>
            </a:extLst>
          </p:cNvPr>
          <p:cNvSpPr txBox="1">
            <a:spLocks noGrp="1"/>
          </p:cNvSpPr>
          <p:nvPr>
            <p:ph type="body" idx="1"/>
          </p:nvPr>
        </p:nvSpPr>
        <p:spPr>
          <a:xfrm>
            <a:off x="253625" y="1718199"/>
            <a:ext cx="11175600" cy="3633290"/>
          </a:xfrm>
          <a:prstGeom prst="rect">
            <a:avLst/>
          </a:prstGeom>
          <a:noFill/>
          <a:ln>
            <a:noFill/>
          </a:ln>
        </p:spPr>
        <p:txBody>
          <a:bodyPr spcFirstLastPara="1" wrap="square" lIns="91425" tIns="45700" rIns="91425" bIns="45700" anchor="t" anchorCtr="0">
            <a:noAutofit/>
          </a:bodyPr>
          <a:lstStyle/>
          <a:p>
            <a:pPr marL="95250" indent="0" algn="l">
              <a:lnSpc>
                <a:spcPct val="100000"/>
              </a:lnSpc>
              <a:spcBef>
                <a:spcPts val="0"/>
              </a:spcBef>
              <a:buSzPts val="2100"/>
              <a:buNone/>
            </a:pPr>
            <a:r>
              <a:rPr lang="en-US" sz="2400" dirty="0"/>
              <a:t>The browser submits a request, which the servlet accepts, processes, and then produces a response for the browser.</a:t>
            </a:r>
          </a:p>
        </p:txBody>
      </p:sp>
    </p:spTree>
    <p:extLst>
      <p:ext uri="{BB962C8B-B14F-4D97-AF65-F5344CB8AC3E}">
        <p14:creationId xmlns:p14="http://schemas.microsoft.com/office/powerpoint/2010/main" val="52711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Send Redirect Method</a:t>
            </a:r>
          </a:p>
        </p:txBody>
      </p:sp>
      <p:sp>
        <p:nvSpPr>
          <p:cNvPr id="4" name="Date Placeholder 3"/>
          <p:cNvSpPr>
            <a:spLocks noGrp="1"/>
          </p:cNvSpPr>
          <p:nvPr>
            <p:ph type="dt" idx="10"/>
          </p:nvPr>
        </p:nvSpPr>
        <p:spPr/>
        <p:txBody>
          <a:bodyPr/>
          <a:lstStyle/>
          <a:p>
            <a:r>
              <a:rPr lang="en-US"/>
              <a:t>August 7, 2022</a:t>
            </a:r>
          </a:p>
        </p:txBody>
      </p:sp>
      <p:sp>
        <p:nvSpPr>
          <p:cNvPr id="5" name="Footer Placeholder 4"/>
          <p:cNvSpPr>
            <a:spLocks noGrp="1"/>
          </p:cNvSpPr>
          <p:nvPr>
            <p:ph type="ftr" idx="11"/>
          </p:nvPr>
        </p:nvSpPr>
        <p:spPr/>
        <p:txBody>
          <a:bodyPr/>
          <a:lstStyle/>
          <a:p>
            <a:r>
              <a:rPr lang="en-US"/>
              <a:t>ADVANCED PROGRAMMING AND TECHNOLOGIES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r>
              <a:rPr lang="en-US"/>
              <a:t>|   </a:t>
            </a:r>
            <a:fld id="{00000000-1234-1234-1234-123412341234}" type="slidenum">
              <a:rPr lang="en-US" smtClean="0"/>
              <a:t>9</a:t>
            </a:fld>
            <a:endParaRPr/>
          </a:p>
        </p:txBody>
      </p:sp>
      <p:pic>
        <p:nvPicPr>
          <p:cNvPr id="7" name="Picture 6"/>
          <p:cNvPicPr>
            <a:picLocks noChangeAspect="1"/>
          </p:cNvPicPr>
          <p:nvPr/>
        </p:nvPicPr>
        <p:blipFill>
          <a:blip r:embed="rId2"/>
          <a:stretch>
            <a:fillRect/>
          </a:stretch>
        </p:blipFill>
        <p:spPr>
          <a:xfrm>
            <a:off x="2106933" y="2547756"/>
            <a:ext cx="7048084" cy="4001790"/>
          </a:xfrm>
          <a:prstGeom prst="rect">
            <a:avLst/>
          </a:prstGeom>
        </p:spPr>
      </p:pic>
      <p:sp>
        <p:nvSpPr>
          <p:cNvPr id="2" name="Google Shape;73;p2">
            <a:extLst>
              <a:ext uri="{FF2B5EF4-FFF2-40B4-BE49-F238E27FC236}">
                <a16:creationId xmlns:a16="http://schemas.microsoft.com/office/drawing/2014/main" id="{729EC85C-65A1-4A01-5B7C-A8661BD81E6A}"/>
              </a:ext>
            </a:extLst>
          </p:cNvPr>
          <p:cNvSpPr txBox="1">
            <a:spLocks noGrp="1"/>
          </p:cNvSpPr>
          <p:nvPr>
            <p:ph type="body" idx="1"/>
          </p:nvPr>
        </p:nvSpPr>
        <p:spPr>
          <a:xfrm>
            <a:off x="253625" y="1718199"/>
            <a:ext cx="11175600" cy="3633290"/>
          </a:xfrm>
          <a:prstGeom prst="rect">
            <a:avLst/>
          </a:prstGeom>
          <a:noFill/>
          <a:ln>
            <a:noFill/>
          </a:ln>
        </p:spPr>
        <p:txBody>
          <a:bodyPr spcFirstLastPara="1" wrap="square" lIns="91425" tIns="45700" rIns="91425" bIns="45700" anchor="t" anchorCtr="0">
            <a:noAutofit/>
          </a:bodyPr>
          <a:lstStyle/>
          <a:p>
            <a:pPr marL="95250" indent="0" algn="l">
              <a:lnSpc>
                <a:spcPct val="100000"/>
              </a:lnSpc>
              <a:spcBef>
                <a:spcPts val="0"/>
              </a:spcBef>
              <a:buSzPts val="2100"/>
              <a:buNone/>
            </a:pPr>
            <a:r>
              <a:rPr lang="en-US" sz="2400" dirty="0"/>
              <a:t>Redirecting the response to that resource is necessary if, while processing the request, we need to contact another servlet from a different server.</a:t>
            </a:r>
          </a:p>
        </p:txBody>
      </p:sp>
    </p:spTree>
    <p:extLst>
      <p:ext uri="{BB962C8B-B14F-4D97-AF65-F5344CB8AC3E}">
        <p14:creationId xmlns:p14="http://schemas.microsoft.com/office/powerpoint/2010/main" val="2883140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3279</TotalTime>
  <Words>1243</Words>
  <Application>Microsoft Office PowerPoint</Application>
  <PresentationFormat>Widescreen</PresentationFormat>
  <Paragraphs>249</Paragraphs>
  <Slides>36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Roboto</vt:lpstr>
      <vt:lpstr>Arial</vt:lpstr>
      <vt:lpstr>Calibri</vt:lpstr>
      <vt:lpstr>Times New Roman</vt:lpstr>
      <vt:lpstr>Office Theme</vt:lpstr>
      <vt:lpstr>CS5054 ADVANCED PROGRAMMING  AND  TECHNOLOGIES</vt:lpstr>
      <vt:lpstr>Learning Objectives</vt:lpstr>
      <vt:lpstr>Previous Week</vt:lpstr>
      <vt:lpstr>Previous Week</vt:lpstr>
      <vt:lpstr>Previous Week</vt:lpstr>
      <vt:lpstr>Previous Week</vt:lpstr>
      <vt:lpstr>Previous Week</vt:lpstr>
      <vt:lpstr>Send Redirect Method</vt:lpstr>
      <vt:lpstr>Send Redirect Method</vt:lpstr>
      <vt:lpstr>Send Redirect Method</vt:lpstr>
      <vt:lpstr>Send Redirect Method</vt:lpstr>
      <vt:lpstr>Send Redirect Method</vt:lpstr>
      <vt:lpstr>Send Redirect Explanation</vt:lpstr>
      <vt:lpstr>Request Dispatcher Interface</vt:lpstr>
      <vt:lpstr>Request Dispatcher Interface</vt:lpstr>
      <vt:lpstr>Forward Method</vt:lpstr>
      <vt:lpstr>Forward Method</vt:lpstr>
      <vt:lpstr>Forward Method</vt:lpstr>
      <vt:lpstr>Include Method</vt:lpstr>
      <vt:lpstr>Include Method</vt:lpstr>
      <vt:lpstr>How both method are implemented</vt:lpstr>
      <vt:lpstr>How both method are implemented</vt:lpstr>
      <vt:lpstr>Difference</vt:lpstr>
      <vt:lpstr>Servlet Config</vt:lpstr>
      <vt:lpstr>Servlet Config Interface - Methods</vt:lpstr>
      <vt:lpstr>Servlet Config with Example</vt:lpstr>
      <vt:lpstr>setting param value for ServletConfig</vt:lpstr>
      <vt:lpstr>Continue..</vt:lpstr>
      <vt:lpstr>Continue..</vt:lpstr>
      <vt:lpstr>Output of this program</vt:lpstr>
      <vt:lpstr>How to get the object of Servlet Context</vt:lpstr>
      <vt:lpstr>Example</vt:lpstr>
      <vt:lpstr>Example cont.. </vt:lpstr>
      <vt:lpstr>Summary</vt:lpstr>
      <vt:lpstr>Any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More about Servlet</dc:title>
  <dc:creator>Akchayat Bikram Joshi</dc:creator>
  <cp:lastModifiedBy>Sandip Adhikari</cp:lastModifiedBy>
  <cp:revision>54</cp:revision>
  <dcterms:created xsi:type="dcterms:W3CDTF">2020-07-29T02:48:43Z</dcterms:created>
  <dcterms:modified xsi:type="dcterms:W3CDTF">2023-03-12T04:32:50Z</dcterms:modified>
</cp:coreProperties>
</file>