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5"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M7peXpE5cKATa3JtPS9tcgvHN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BF14F6-49E3-41E0-AC27-2D22D1CC1F02}">
  <a:tblStyle styleId="{B5BF14F6-49E3-41E0-AC27-2D22D1CC1F0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d6a5914ef4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1d6a5914ef4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d6a5914ef4_0_1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1d6a5914ef4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d6a5914ef4_0_2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1d6a5914ef4_0_2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d6a5914ef4_0_2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1d6a5914ef4_0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d6a5914ef4_0_2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d6a5914ef4_0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d6a5914ef4_0_2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1d6a5914ef4_0_2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d6a5914ef4_0_2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1d6a5914ef4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d6a5914ef4_0_2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1d6a5914ef4_0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6a5914ef4_0_2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1d6a5914ef4_0_2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6a5914ef4_0_3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1d6a5914ef4_0_3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6a5914ef4_0_3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g1d6a5914ef4_0_3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d6a5914ef4_0_3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1d6a5914ef4_0_3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d6a5914ef4_0_3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1d6a5914ef4_0_3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d6c7d9edd3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d6c7d9edd3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d6c7d9edd3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d6c7d9edd3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d6c7d9edd3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g1d6c7d9edd3_0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6a5914ef4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1d6a5914ef4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1d6a5914ef4_0_7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d6a5914ef4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1d6a5914ef4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1d6a5914ef4_0_8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6a5914ef4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1d6a5914ef4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d6a5914ef4_0_9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6a5914ef4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d6a5914ef4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1d6a5914ef4_0_10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ADVANCED PROGRAMMING AND TECHNOLOGIES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24"/>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6" name="Google Shape;26;p24"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6"/>
        <p:cNvGrpSpPr/>
        <p:nvPr/>
      </p:nvGrpSpPr>
      <p:grpSpPr>
        <a:xfrm>
          <a:off x="0" y="0"/>
          <a:ext cx="0" cy="0"/>
          <a:chOff x="0" y="0"/>
          <a:chExt cx="0" cy="0"/>
        </a:xfrm>
      </p:grpSpPr>
      <p:sp>
        <p:nvSpPr>
          <p:cNvPr id="97" name="Google Shape;97;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1" name="Google Shape;101;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36"/>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6"/>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36"/>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37"/>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7"/>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11" name="Google Shape;111;p37"/>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38"/>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8"/>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16" name="Google Shape;116;p38"/>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25"/>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t>‹#›</a:t>
            </a:fld>
            <a:endParaRPr/>
          </a:p>
        </p:txBody>
      </p:sp>
      <p:pic>
        <p:nvPicPr>
          <p:cNvPr id="33" name="Google Shape;33;p25"/>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3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32"/>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33"/>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4"/>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4"/>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4"/>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34"/>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35"/>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29"/>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4" name="Google Shape;84;p29"/>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5"/>
        <p:cNvGrpSpPr/>
        <p:nvPr/>
      </p:nvGrpSpPr>
      <p:grpSpPr>
        <a:xfrm>
          <a:off x="0" y="0"/>
          <a:ext cx="0" cy="0"/>
          <a:chOff x="0" y="0"/>
          <a:chExt cx="0" cy="0"/>
        </a:xfrm>
      </p:grpSpPr>
      <p:sp>
        <p:nvSpPr>
          <p:cNvPr id="86" name="Google Shape;86;p30"/>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0"/>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0"/>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0"/>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t>‹#›</a:t>
            </a:fld>
            <a:endParaRPr/>
          </a:p>
        </p:txBody>
      </p:sp>
      <p:pic>
        <p:nvPicPr>
          <p:cNvPr id="91" name="Google Shape;91;p30"/>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31"/>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31"/>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95" name="Google Shape;95;p31"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4.png"/><Relationship Id="rId5" Type="http://schemas.openxmlformats.org/officeDocument/2006/relationships/slideLayout" Target="../slideLayouts/slideLayout11.xml"/><Relationship Id="rId10" Type="http://schemas.openxmlformats.org/officeDocument/2006/relationships/image" Target="../media/image3.png"/><Relationship Id="rId4" Type="http://schemas.openxmlformats.org/officeDocument/2006/relationships/slideLayout" Target="../slideLayouts/slideLayout10.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3"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11" name="Google Shape;11;p23"/>
          <p:cNvSpPr/>
          <p:nvPr/>
        </p:nvSpPr>
        <p:spPr>
          <a:xfrm>
            <a:off x="-82210" y="-1714"/>
            <a:ext cx="12103694" cy="6859714"/>
          </a:xfrm>
          <a:prstGeom prst="rect">
            <a:avLst/>
          </a:prstGeom>
          <a:gradFill>
            <a:gsLst>
              <a:gs pos="0">
                <a:srgbClr val="FFFFFF">
                  <a:alpha val="0"/>
                </a:srgbClr>
              </a:gs>
              <a:gs pos="17000">
                <a:srgbClr val="FFFFFF">
                  <a:alpha val="9803"/>
                </a:srgbClr>
              </a:gs>
              <a:gs pos="80000">
                <a:srgbClr val="FFFFFF">
                  <a:alpha val="84705"/>
                </a:srgbClr>
              </a:gs>
              <a:gs pos="100000">
                <a:srgbClr val="FFFFFF">
                  <a:alpha val="84705"/>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2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3"/>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grpSp>
        <p:nvGrpSpPr>
          <p:cNvPr id="17" name="Google Shape;17;p23"/>
          <p:cNvGrpSpPr/>
          <p:nvPr/>
        </p:nvGrpSpPr>
        <p:grpSpPr>
          <a:xfrm>
            <a:off x="12021484" y="-1714"/>
            <a:ext cx="167468" cy="6858000"/>
            <a:chOff x="12021484" y="-1714"/>
            <a:chExt cx="167468" cy="6858000"/>
          </a:xfrm>
        </p:grpSpPr>
        <p:sp>
          <p:nvSpPr>
            <p:cNvPr id="18" name="Google Shape;18;p23"/>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3"/>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0" name="Google Shape;20;p23"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21" name="Google Shape;21;p23"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22" name="Google Shape;22;p23"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pic>
        <p:nvPicPr>
          <p:cNvPr id="64" name="Google Shape;64;p28"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65" name="Google Shape;65;p28"/>
          <p:cNvSpPr/>
          <p:nvPr/>
        </p:nvSpPr>
        <p:spPr>
          <a:xfrm>
            <a:off x="-82210" y="-1714"/>
            <a:ext cx="12103694" cy="6859714"/>
          </a:xfrm>
          <a:prstGeom prst="rect">
            <a:avLst/>
          </a:prstGeom>
          <a:gradFill>
            <a:gsLst>
              <a:gs pos="0">
                <a:srgbClr val="FFFFFF">
                  <a:alpha val="0"/>
                </a:srgbClr>
              </a:gs>
              <a:gs pos="17000">
                <a:srgbClr val="FFFFFF">
                  <a:alpha val="9803"/>
                </a:srgbClr>
              </a:gs>
              <a:gs pos="80000">
                <a:srgbClr val="FFFFFF">
                  <a:alpha val="84705"/>
                </a:srgbClr>
              </a:gs>
              <a:gs pos="100000">
                <a:srgbClr val="FFFFFF">
                  <a:alpha val="84705"/>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28"/>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28"/>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8"/>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grpSp>
        <p:nvGrpSpPr>
          <p:cNvPr id="71" name="Google Shape;71;p28"/>
          <p:cNvGrpSpPr/>
          <p:nvPr/>
        </p:nvGrpSpPr>
        <p:grpSpPr>
          <a:xfrm>
            <a:off x="12021484" y="-1714"/>
            <a:ext cx="167468" cy="6858000"/>
            <a:chOff x="12021484" y="-1714"/>
            <a:chExt cx="167468" cy="6858000"/>
          </a:xfrm>
        </p:grpSpPr>
        <p:sp>
          <p:nvSpPr>
            <p:cNvPr id="72" name="Google Shape;72;p28"/>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28"/>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74" name="Google Shape;74;p28"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75" name="Google Shape;75;p28"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76" name="Google Shape;76;p28"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20000"/>
              <a:buFont typeface="Calibri"/>
              <a:buNone/>
            </a:pPr>
            <a:r>
              <a:rPr lang="en-US">
                <a:solidFill>
                  <a:schemeClr val="dk1"/>
                </a:solidFill>
              </a:rPr>
              <a:t>CS5054</a:t>
            </a:r>
            <a:br>
              <a:rPr lang="en-US">
                <a:solidFill>
                  <a:schemeClr val="dk1"/>
                </a:solidFill>
              </a:rPr>
            </a:br>
            <a:r>
              <a:rPr lang="en-US" sz="5000">
                <a:solidFill>
                  <a:schemeClr val="dk1"/>
                </a:solidFill>
              </a:rPr>
              <a:t>ADVANCED PROGRAMMING </a:t>
            </a:r>
            <a:endParaRPr sz="5000">
              <a:solidFill>
                <a:schemeClr val="dk1"/>
              </a:solidFill>
            </a:endParaRPr>
          </a:p>
          <a:p>
            <a:pPr marL="0" lvl="0" indent="0" algn="ctr" rtl="0">
              <a:lnSpc>
                <a:spcPct val="90000"/>
              </a:lnSpc>
              <a:spcBef>
                <a:spcPts val="0"/>
              </a:spcBef>
              <a:spcAft>
                <a:spcPts val="0"/>
              </a:spcAft>
              <a:buClr>
                <a:schemeClr val="dk1"/>
              </a:buClr>
              <a:buSzPct val="120000"/>
              <a:buFont typeface="Calibri"/>
              <a:buNone/>
            </a:pPr>
            <a:r>
              <a:rPr lang="en-US" sz="5000">
                <a:solidFill>
                  <a:schemeClr val="dk1"/>
                </a:solidFill>
              </a:rPr>
              <a:t>AND</a:t>
            </a:r>
            <a:endParaRPr sz="5000">
              <a:solidFill>
                <a:schemeClr val="dk1"/>
              </a:solidFill>
            </a:endParaRPr>
          </a:p>
          <a:p>
            <a:pPr marL="0" lvl="0" indent="0" algn="ctr" rtl="0">
              <a:lnSpc>
                <a:spcPct val="90000"/>
              </a:lnSpc>
              <a:spcBef>
                <a:spcPts val="0"/>
              </a:spcBef>
              <a:spcAft>
                <a:spcPts val="0"/>
              </a:spcAft>
              <a:buClr>
                <a:schemeClr val="dk1"/>
              </a:buClr>
              <a:buSzPct val="120000"/>
              <a:buFont typeface="Calibri"/>
              <a:buNone/>
            </a:pPr>
            <a:r>
              <a:rPr lang="en-US" sz="5000">
                <a:solidFill>
                  <a:schemeClr val="dk1"/>
                </a:solidFill>
              </a:rPr>
              <a:t> TECHNOLOGIES</a:t>
            </a:r>
            <a:endParaRPr sz="5000">
              <a:solidFill>
                <a:schemeClr val="dk1"/>
              </a:solidFill>
            </a:endParaRPr>
          </a:p>
        </p:txBody>
      </p:sp>
      <p:sp>
        <p:nvSpPr>
          <p:cNvPr id="123" name="Google Shape;123;p1"/>
          <p:cNvSpPr txBox="1">
            <a:spLocks noGrp="1"/>
          </p:cNvSpPr>
          <p:nvPr>
            <p:ph type="subTitle" idx="1"/>
          </p:nvPr>
        </p:nvSpPr>
        <p:spPr>
          <a:xfrm>
            <a:off x="1524000" y="4330064"/>
            <a:ext cx="9144000" cy="1190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None/>
            </a:pPr>
            <a:r>
              <a:rPr lang="en-US" sz="3200"/>
              <a:t>Week 0 - Lecture</a:t>
            </a:r>
            <a:endParaRPr/>
          </a:p>
          <a:p>
            <a:pPr marL="0" lvl="0" indent="0" algn="ctr" rtl="0">
              <a:lnSpc>
                <a:spcPct val="90000"/>
              </a:lnSpc>
              <a:spcBef>
                <a:spcPts val="1000"/>
              </a:spcBef>
              <a:spcAft>
                <a:spcPts val="0"/>
              </a:spcAft>
              <a:buClr>
                <a:schemeClr val="dk1"/>
              </a:buClr>
              <a:buSzPts val="3200"/>
              <a:buNone/>
            </a:pPr>
            <a:r>
              <a:rPr lang="en-US" sz="3200"/>
              <a:t>Introduction to the Module</a:t>
            </a:r>
            <a:endParaRPr/>
          </a:p>
        </p:txBody>
      </p:sp>
      <p:sp>
        <p:nvSpPr>
          <p:cNvPr id="124" name="Google Shape;124;p1"/>
          <p:cNvSpPr txBox="1">
            <a:spLocks noGrp="1"/>
          </p:cNvSpPr>
          <p:nvPr>
            <p:ph type="ftr" idx="4294967295"/>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125" name="Google Shape;125;p1"/>
          <p:cNvSpPr txBox="1">
            <a:spLocks noGrp="1"/>
          </p:cNvSpPr>
          <p:nvPr>
            <p:ph type="ftr" idx="4294967295"/>
          </p:nvPr>
        </p:nvSpPr>
        <p:spPr>
          <a:xfrm>
            <a:off x="9061321" y="6356350"/>
            <a:ext cx="2921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Prithivi Maharjan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What we will learn in this module?</a:t>
            </a:r>
            <a:endParaRPr/>
          </a:p>
        </p:txBody>
      </p:sp>
      <p:sp>
        <p:nvSpPr>
          <p:cNvPr id="221" name="Google Shape;221;p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222" name="Google Shape;222;p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223" name="Google Shape;223;p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10</a:t>
            </a:fld>
            <a:endParaRPr/>
          </a:p>
        </p:txBody>
      </p:sp>
      <p:pic>
        <p:nvPicPr>
          <p:cNvPr id="224" name="Google Shape;224;p5"/>
          <p:cNvPicPr preferRelativeResize="0"/>
          <p:nvPr/>
        </p:nvPicPr>
        <p:blipFill>
          <a:blip r:embed="rId3">
            <a:alphaModFix/>
          </a:blip>
          <a:stretch>
            <a:fillRect/>
          </a:stretch>
        </p:blipFill>
        <p:spPr>
          <a:xfrm>
            <a:off x="3848025" y="1728851"/>
            <a:ext cx="4495946" cy="4475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Dynamic Web Application Development</a:t>
            </a:r>
            <a:endParaRPr/>
          </a:p>
        </p:txBody>
      </p:sp>
      <p:sp>
        <p:nvSpPr>
          <p:cNvPr id="231" name="Google Shape;231;p4"/>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232" name="Google Shape;232;p4"/>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233" name="Google Shape;233;p4"/>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11</a:t>
            </a:fld>
            <a:endParaRPr/>
          </a:p>
        </p:txBody>
      </p:sp>
      <p:sp>
        <p:nvSpPr>
          <p:cNvPr id="234" name="Google Shape;234;p4" descr="Dynamic content, behavioral content marketing, engaging user content flat design vector illustration with ic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5" name="Google Shape;235;p4"/>
          <p:cNvPicPr preferRelativeResize="0"/>
          <p:nvPr/>
        </p:nvPicPr>
        <p:blipFill>
          <a:blip r:embed="rId3">
            <a:alphaModFix/>
          </a:blip>
          <a:stretch>
            <a:fillRect/>
          </a:stretch>
        </p:blipFill>
        <p:spPr>
          <a:xfrm>
            <a:off x="2403413" y="1728851"/>
            <a:ext cx="7385175" cy="44750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g1d6a5914ef4_0_118" descr="A picture containing company name&#10;&#10;Description automatically generated"/>
          <p:cNvPicPr preferRelativeResize="0">
            <a:picLocks noGrp="1"/>
          </p:cNvPicPr>
          <p:nvPr>
            <p:ph type="body" idx="1"/>
          </p:nvPr>
        </p:nvPicPr>
        <p:blipFill rotWithShape="1">
          <a:blip r:embed="rId3">
            <a:alphaModFix/>
          </a:blip>
          <a:srcRect/>
          <a:stretch/>
        </p:blipFill>
        <p:spPr>
          <a:xfrm>
            <a:off x="1195931" y="1944165"/>
            <a:ext cx="9301500" cy="4033800"/>
          </a:xfrm>
          <a:prstGeom prst="rect">
            <a:avLst/>
          </a:prstGeom>
          <a:noFill/>
          <a:ln>
            <a:noFill/>
          </a:ln>
        </p:spPr>
      </p:pic>
      <p:sp>
        <p:nvSpPr>
          <p:cNvPr id="241" name="Google Shape;241;g1d6a5914ef4_0_11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a:p>
        </p:txBody>
      </p:sp>
      <p:sp>
        <p:nvSpPr>
          <p:cNvPr id="242" name="Google Shape;242;g1d6a5914ef4_0_118"/>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243" name="Google Shape;243;g1d6a5914ef4_0_11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r>
              <a:rPr lang="en-US"/>
              <a:t>|   </a:t>
            </a:r>
            <a:fld id="{00000000-1234-1234-1234-123412341234}" type="slidenum">
              <a:rPr lang="en-US"/>
              <a:t>12</a:t>
            </a:fld>
            <a:endParaRPr/>
          </a:p>
        </p:txBody>
      </p:sp>
      <p:sp>
        <p:nvSpPr>
          <p:cNvPr id="244" name="Google Shape;244;g1d6a5914ef4_0_118"/>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d6a5914ef4_0_180"/>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0 - Introduction to Mobile Application</a:t>
            </a:r>
            <a:endParaRPr sz="3200"/>
          </a:p>
        </p:txBody>
      </p:sp>
      <p:sp>
        <p:nvSpPr>
          <p:cNvPr id="250" name="Google Shape;250;g1d6a5914ef4_0_18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251" name="Google Shape;251;g1d6a5914ef4_0_180"/>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252" name="Google Shape;252;g1d6a5914ef4_0_18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r>
              <a:rPr lang="en-US"/>
              <a:t>|   </a:t>
            </a:r>
            <a:fld id="{00000000-1234-1234-1234-123412341234}" type="slidenum">
              <a:rPr lang="en-US"/>
              <a:t>13</a:t>
            </a:fld>
            <a:endParaRPr/>
          </a:p>
        </p:txBody>
      </p:sp>
      <p:sp>
        <p:nvSpPr>
          <p:cNvPr id="253" name="Google Shape;253;g1d6a5914ef4_0_18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254" name="Google Shape;254;g1d6a5914ef4_0_180"/>
          <p:cNvPicPr preferRelativeResize="0"/>
          <p:nvPr/>
        </p:nvPicPr>
        <p:blipFill>
          <a:blip r:embed="rId3">
            <a:alphaModFix/>
          </a:blip>
          <a:stretch>
            <a:fillRect/>
          </a:stretch>
        </p:blipFill>
        <p:spPr>
          <a:xfrm>
            <a:off x="3219775" y="2408125"/>
            <a:ext cx="5087700" cy="3764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d6a5914ef4_0_245"/>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1 - Web-pages and its type</a:t>
            </a:r>
            <a:endParaRPr sz="3200"/>
          </a:p>
        </p:txBody>
      </p:sp>
      <p:sp>
        <p:nvSpPr>
          <p:cNvPr id="260" name="Google Shape;260;g1d6a5914ef4_0_245"/>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261" name="Google Shape;261;g1d6a5914ef4_0_245"/>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262" name="Google Shape;262;g1d6a5914ef4_0_245"/>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14</a:t>
            </a:fld>
            <a:endParaRPr/>
          </a:p>
        </p:txBody>
      </p:sp>
      <p:sp>
        <p:nvSpPr>
          <p:cNvPr id="263" name="Google Shape;263;g1d6a5914ef4_0_245"/>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264" name="Google Shape;264;g1d6a5914ef4_0_245"/>
          <p:cNvPicPr preferRelativeResize="0"/>
          <p:nvPr/>
        </p:nvPicPr>
        <p:blipFill>
          <a:blip r:embed="rId3">
            <a:alphaModFix/>
          </a:blip>
          <a:stretch>
            <a:fillRect/>
          </a:stretch>
        </p:blipFill>
        <p:spPr>
          <a:xfrm>
            <a:off x="3399400" y="2476300"/>
            <a:ext cx="5393199" cy="36958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d6a5914ef4_0_254"/>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2 - Introduction to Servlets</a:t>
            </a:r>
            <a:endParaRPr sz="3200"/>
          </a:p>
        </p:txBody>
      </p:sp>
      <p:sp>
        <p:nvSpPr>
          <p:cNvPr id="270" name="Google Shape;270;g1d6a5914ef4_0_254"/>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271" name="Google Shape;271;g1d6a5914ef4_0_254"/>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272" name="Google Shape;272;g1d6a5914ef4_0_254"/>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15</a:t>
            </a:fld>
            <a:endParaRPr/>
          </a:p>
        </p:txBody>
      </p:sp>
      <p:sp>
        <p:nvSpPr>
          <p:cNvPr id="273" name="Google Shape;273;g1d6a5914ef4_0_254"/>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274" name="Google Shape;274;g1d6a5914ef4_0_254"/>
          <p:cNvPicPr preferRelativeResize="0"/>
          <p:nvPr/>
        </p:nvPicPr>
        <p:blipFill>
          <a:blip r:embed="rId3">
            <a:alphaModFix/>
          </a:blip>
          <a:stretch>
            <a:fillRect/>
          </a:stretch>
        </p:blipFill>
        <p:spPr>
          <a:xfrm>
            <a:off x="2362200" y="2615638"/>
            <a:ext cx="7467600" cy="3133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d6a5914ef4_0_263"/>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3 - More about servlets</a:t>
            </a:r>
            <a:endParaRPr sz="3200"/>
          </a:p>
        </p:txBody>
      </p:sp>
      <p:sp>
        <p:nvSpPr>
          <p:cNvPr id="280" name="Google Shape;280;g1d6a5914ef4_0_263"/>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281" name="Google Shape;281;g1d6a5914ef4_0_263"/>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282" name="Google Shape;282;g1d6a5914ef4_0_263"/>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16</a:t>
            </a:fld>
            <a:endParaRPr/>
          </a:p>
        </p:txBody>
      </p:sp>
      <p:sp>
        <p:nvSpPr>
          <p:cNvPr id="283" name="Google Shape;283;g1d6a5914ef4_0_263"/>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284" name="Google Shape;284;g1d6a5914ef4_0_263"/>
          <p:cNvPicPr preferRelativeResize="0"/>
          <p:nvPr/>
        </p:nvPicPr>
        <p:blipFill>
          <a:blip r:embed="rId3">
            <a:alphaModFix/>
          </a:blip>
          <a:stretch>
            <a:fillRect/>
          </a:stretch>
        </p:blipFill>
        <p:spPr>
          <a:xfrm>
            <a:off x="2362200" y="2691963"/>
            <a:ext cx="7467600" cy="3133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d6a5914ef4_0_272"/>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4 - Introduction to JSP</a:t>
            </a:r>
            <a:endParaRPr sz="3200"/>
          </a:p>
        </p:txBody>
      </p:sp>
      <p:sp>
        <p:nvSpPr>
          <p:cNvPr id="290" name="Google Shape;290;g1d6a5914ef4_0_272"/>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291" name="Google Shape;291;g1d6a5914ef4_0_272"/>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292" name="Google Shape;292;g1d6a5914ef4_0_272"/>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17</a:t>
            </a:fld>
            <a:endParaRPr/>
          </a:p>
        </p:txBody>
      </p:sp>
      <p:sp>
        <p:nvSpPr>
          <p:cNvPr id="293" name="Google Shape;293;g1d6a5914ef4_0_272"/>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294" name="Google Shape;294;g1d6a5914ef4_0_272"/>
          <p:cNvPicPr preferRelativeResize="0"/>
          <p:nvPr/>
        </p:nvPicPr>
        <p:blipFill>
          <a:blip r:embed="rId3">
            <a:alphaModFix/>
          </a:blip>
          <a:stretch>
            <a:fillRect/>
          </a:stretch>
        </p:blipFill>
        <p:spPr>
          <a:xfrm>
            <a:off x="4189313" y="2406500"/>
            <a:ext cx="3813375" cy="3813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d6a5914ef4_0_281"/>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5 - Introduction to JSP directives</a:t>
            </a:r>
            <a:endParaRPr sz="3200"/>
          </a:p>
        </p:txBody>
      </p:sp>
      <p:sp>
        <p:nvSpPr>
          <p:cNvPr id="300" name="Google Shape;300;g1d6a5914ef4_0_281"/>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301" name="Google Shape;301;g1d6a5914ef4_0_281"/>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302" name="Google Shape;302;g1d6a5914ef4_0_281"/>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18</a:t>
            </a:fld>
            <a:endParaRPr/>
          </a:p>
        </p:txBody>
      </p:sp>
      <p:sp>
        <p:nvSpPr>
          <p:cNvPr id="303" name="Google Shape;303;g1d6a5914ef4_0_281"/>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304" name="Google Shape;304;g1d6a5914ef4_0_281"/>
          <p:cNvPicPr preferRelativeResize="0"/>
          <p:nvPr/>
        </p:nvPicPr>
        <p:blipFill>
          <a:blip r:embed="rId3">
            <a:alphaModFix/>
          </a:blip>
          <a:stretch>
            <a:fillRect/>
          </a:stretch>
        </p:blipFill>
        <p:spPr>
          <a:xfrm>
            <a:off x="2279475" y="2605702"/>
            <a:ext cx="7633026" cy="3288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d6a5914ef4_0_290"/>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6 - State management of JSP</a:t>
            </a:r>
            <a:endParaRPr sz="3200"/>
          </a:p>
        </p:txBody>
      </p:sp>
      <p:sp>
        <p:nvSpPr>
          <p:cNvPr id="310" name="Google Shape;310;g1d6a5914ef4_0_29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311" name="Google Shape;311;g1d6a5914ef4_0_290"/>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312" name="Google Shape;312;g1d6a5914ef4_0_29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19</a:t>
            </a:fld>
            <a:endParaRPr/>
          </a:p>
        </p:txBody>
      </p:sp>
      <p:sp>
        <p:nvSpPr>
          <p:cNvPr id="313" name="Google Shape;313;g1d6a5914ef4_0_29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314" name="Google Shape;314;g1d6a5914ef4_0_290"/>
          <p:cNvPicPr preferRelativeResize="0"/>
          <p:nvPr/>
        </p:nvPicPr>
        <p:blipFill rotWithShape="1">
          <a:blip r:embed="rId3">
            <a:alphaModFix/>
          </a:blip>
          <a:srcRect t="3488" b="3497"/>
          <a:stretch/>
        </p:blipFill>
        <p:spPr>
          <a:xfrm>
            <a:off x="597275" y="2720350"/>
            <a:ext cx="5295900" cy="2790825"/>
          </a:xfrm>
          <a:prstGeom prst="rect">
            <a:avLst/>
          </a:prstGeom>
          <a:noFill/>
          <a:ln>
            <a:noFill/>
          </a:ln>
        </p:spPr>
      </p:pic>
      <p:pic>
        <p:nvPicPr>
          <p:cNvPr id="315" name="Google Shape;315;g1d6a5914ef4_0_290"/>
          <p:cNvPicPr preferRelativeResize="0"/>
          <p:nvPr/>
        </p:nvPicPr>
        <p:blipFill>
          <a:blip r:embed="rId4">
            <a:alphaModFix/>
          </a:blip>
          <a:stretch>
            <a:fillRect/>
          </a:stretch>
        </p:blipFill>
        <p:spPr>
          <a:xfrm>
            <a:off x="6162538" y="2720338"/>
            <a:ext cx="5191125" cy="2790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Describe the </a:t>
            </a:r>
            <a:r>
              <a:rPr lang="en-US" sz="3200" b="1"/>
              <a:t>module </a:t>
            </a:r>
            <a:endParaRPr sz="3200"/>
          </a:p>
          <a:p>
            <a:pPr marL="228600" lvl="0" indent="-228600" algn="just" rtl="0">
              <a:lnSpc>
                <a:spcPct val="90000"/>
              </a:lnSpc>
              <a:spcBef>
                <a:spcPts val="1000"/>
              </a:spcBef>
              <a:spcAft>
                <a:spcPts val="0"/>
              </a:spcAft>
              <a:buClr>
                <a:schemeClr val="dk1"/>
              </a:buClr>
              <a:buSzPts val="3200"/>
              <a:buChar char="•"/>
            </a:pPr>
            <a:r>
              <a:rPr lang="en-US" sz="3200"/>
              <a:t>Explain the </a:t>
            </a:r>
            <a:r>
              <a:rPr lang="en-US" sz="3200" b="1"/>
              <a:t>learning outcomes</a:t>
            </a:r>
            <a:endParaRPr sz="3200" b="1"/>
          </a:p>
          <a:p>
            <a:pPr marL="228600" lvl="0" indent="-228600" algn="just" rtl="0">
              <a:lnSpc>
                <a:spcPct val="90000"/>
              </a:lnSpc>
              <a:spcBef>
                <a:spcPts val="1000"/>
              </a:spcBef>
              <a:spcAft>
                <a:spcPts val="0"/>
              </a:spcAft>
              <a:buClr>
                <a:schemeClr val="dk1"/>
              </a:buClr>
              <a:buSzPts val="3200"/>
              <a:buChar char="•"/>
            </a:pPr>
            <a:r>
              <a:rPr lang="en-US" sz="3200"/>
              <a:t>Know about </a:t>
            </a:r>
            <a:r>
              <a:rPr lang="en-US" sz="3200" b="1"/>
              <a:t>weekly learning materials</a:t>
            </a:r>
            <a:endParaRPr/>
          </a:p>
          <a:p>
            <a:pPr marL="228600" lvl="0" indent="-228600" algn="just" rtl="0">
              <a:lnSpc>
                <a:spcPct val="90000"/>
              </a:lnSpc>
              <a:spcBef>
                <a:spcPts val="1000"/>
              </a:spcBef>
              <a:spcAft>
                <a:spcPts val="0"/>
              </a:spcAft>
              <a:buClr>
                <a:schemeClr val="dk1"/>
              </a:buClr>
              <a:buSzPts val="3200"/>
              <a:buChar char="•"/>
            </a:pPr>
            <a:r>
              <a:rPr lang="en-US" sz="3200"/>
              <a:t>Understand the </a:t>
            </a:r>
            <a:r>
              <a:rPr lang="en-US" sz="3200" b="1"/>
              <a:t>assessments</a:t>
            </a:r>
            <a:endParaRPr sz="3200" b="1"/>
          </a:p>
          <a:p>
            <a:pPr marL="228600" lvl="0" indent="-228600" algn="just" rtl="0">
              <a:lnSpc>
                <a:spcPct val="90000"/>
              </a:lnSpc>
              <a:spcBef>
                <a:spcPts val="1000"/>
              </a:spcBef>
              <a:spcAft>
                <a:spcPts val="0"/>
              </a:spcAft>
              <a:buClr>
                <a:schemeClr val="dk1"/>
              </a:buClr>
              <a:buSzPts val="3200"/>
              <a:buChar char="•"/>
            </a:pPr>
            <a:r>
              <a:rPr lang="en-US" sz="3200"/>
              <a:t>Identify the </a:t>
            </a:r>
            <a:r>
              <a:rPr lang="en-US" sz="3200" b="1"/>
              <a:t>core readings</a:t>
            </a:r>
            <a:endParaRPr/>
          </a:p>
          <a:p>
            <a:pPr marL="0" lvl="0" indent="0" algn="just" rtl="0">
              <a:lnSpc>
                <a:spcPct val="90000"/>
              </a:lnSpc>
              <a:spcBef>
                <a:spcPts val="1000"/>
              </a:spcBef>
              <a:spcAft>
                <a:spcPts val="0"/>
              </a:spcAft>
              <a:buClr>
                <a:schemeClr val="dk1"/>
              </a:buClr>
              <a:buSzPts val="3200"/>
              <a:buNone/>
            </a:pPr>
            <a:endParaRPr sz="3200" b="1"/>
          </a:p>
        </p:txBody>
      </p:sp>
      <p:sp>
        <p:nvSpPr>
          <p:cNvPr id="131" name="Google Shape;131;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Agenda</a:t>
            </a:r>
            <a:endParaRPr/>
          </a:p>
        </p:txBody>
      </p:sp>
      <p:sp>
        <p:nvSpPr>
          <p:cNvPr id="132" name="Google Shape;132;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133" name="Google Shape;133;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134" name="Google Shape;134;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d6a5914ef4_0_299"/>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7 - Introduction to JSTL &amp; Coursework</a:t>
            </a:r>
            <a:endParaRPr sz="3200"/>
          </a:p>
        </p:txBody>
      </p:sp>
      <p:sp>
        <p:nvSpPr>
          <p:cNvPr id="321" name="Google Shape;321;g1d6a5914ef4_0_299"/>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322" name="Google Shape;322;g1d6a5914ef4_0_299"/>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323" name="Google Shape;323;g1d6a5914ef4_0_299"/>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20</a:t>
            </a:fld>
            <a:endParaRPr/>
          </a:p>
        </p:txBody>
      </p:sp>
      <p:sp>
        <p:nvSpPr>
          <p:cNvPr id="324" name="Google Shape;324;g1d6a5914ef4_0_299"/>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325" name="Google Shape;325;g1d6a5914ef4_0_299"/>
          <p:cNvPicPr preferRelativeResize="0"/>
          <p:nvPr/>
        </p:nvPicPr>
        <p:blipFill>
          <a:blip r:embed="rId3">
            <a:alphaModFix/>
          </a:blip>
          <a:stretch>
            <a:fillRect/>
          </a:stretch>
        </p:blipFill>
        <p:spPr>
          <a:xfrm>
            <a:off x="2322100" y="2488575"/>
            <a:ext cx="7502300" cy="3664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d6a5914ef4_0_308"/>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8 - MVC, MVP and MVVM</a:t>
            </a:r>
            <a:endParaRPr sz="3200"/>
          </a:p>
        </p:txBody>
      </p:sp>
      <p:sp>
        <p:nvSpPr>
          <p:cNvPr id="331" name="Google Shape;331;g1d6a5914ef4_0_30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332" name="Google Shape;332;g1d6a5914ef4_0_308"/>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333" name="Google Shape;333;g1d6a5914ef4_0_30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21</a:t>
            </a:fld>
            <a:endParaRPr/>
          </a:p>
        </p:txBody>
      </p:sp>
      <p:sp>
        <p:nvSpPr>
          <p:cNvPr id="334" name="Google Shape;334;g1d6a5914ef4_0_308"/>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335" name="Google Shape;335;g1d6a5914ef4_0_308"/>
          <p:cNvPicPr preferRelativeResize="0"/>
          <p:nvPr/>
        </p:nvPicPr>
        <p:blipFill>
          <a:blip r:embed="rId3">
            <a:alphaModFix/>
          </a:blip>
          <a:stretch>
            <a:fillRect/>
          </a:stretch>
        </p:blipFill>
        <p:spPr>
          <a:xfrm>
            <a:off x="2486100" y="2483000"/>
            <a:ext cx="7219799" cy="3736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d6a5914ef4_0_320"/>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9 - Database: Create &amp; View Operations</a:t>
            </a:r>
            <a:endParaRPr sz="3200"/>
          </a:p>
        </p:txBody>
      </p:sp>
      <p:sp>
        <p:nvSpPr>
          <p:cNvPr id="341" name="Google Shape;341;g1d6a5914ef4_0_320"/>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342" name="Google Shape;342;g1d6a5914ef4_0_320"/>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343" name="Google Shape;343;g1d6a5914ef4_0_32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22</a:t>
            </a:fld>
            <a:endParaRPr/>
          </a:p>
        </p:txBody>
      </p:sp>
      <p:sp>
        <p:nvSpPr>
          <p:cNvPr id="344" name="Google Shape;344;g1d6a5914ef4_0_320"/>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345" name="Google Shape;345;g1d6a5914ef4_0_320"/>
          <p:cNvPicPr preferRelativeResize="0"/>
          <p:nvPr/>
        </p:nvPicPr>
        <p:blipFill>
          <a:blip r:embed="rId3">
            <a:alphaModFix/>
          </a:blip>
          <a:stretch>
            <a:fillRect/>
          </a:stretch>
        </p:blipFill>
        <p:spPr>
          <a:xfrm>
            <a:off x="4333263" y="2508550"/>
            <a:ext cx="3525475" cy="3711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1d6a5914ef4_0_329"/>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10 - Database: Update &amp; Delete Operations</a:t>
            </a:r>
            <a:endParaRPr sz="3200"/>
          </a:p>
        </p:txBody>
      </p:sp>
      <p:sp>
        <p:nvSpPr>
          <p:cNvPr id="351" name="Google Shape;351;g1d6a5914ef4_0_329"/>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352" name="Google Shape;352;g1d6a5914ef4_0_329"/>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353" name="Google Shape;353;g1d6a5914ef4_0_329"/>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23</a:t>
            </a:fld>
            <a:endParaRPr/>
          </a:p>
        </p:txBody>
      </p:sp>
      <p:sp>
        <p:nvSpPr>
          <p:cNvPr id="354" name="Google Shape;354;g1d6a5914ef4_0_329"/>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355" name="Google Shape;355;g1d6a5914ef4_0_329"/>
          <p:cNvPicPr preferRelativeResize="0"/>
          <p:nvPr/>
        </p:nvPicPr>
        <p:blipFill>
          <a:blip r:embed="rId3">
            <a:alphaModFix/>
          </a:blip>
          <a:stretch>
            <a:fillRect/>
          </a:stretch>
        </p:blipFill>
        <p:spPr>
          <a:xfrm>
            <a:off x="4098438" y="2441575"/>
            <a:ext cx="3875875" cy="3914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1d6a5914ef4_0_338"/>
          <p:cNvSpPr txBox="1">
            <a:spLocks noGrp="1"/>
          </p:cNvSpPr>
          <p:nvPr>
            <p:ph type="body" idx="1"/>
          </p:nvPr>
        </p:nvSpPr>
        <p:spPr>
          <a:xfrm>
            <a:off x="178205" y="1727383"/>
            <a:ext cx="11175600" cy="4492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Week 11 - Revision and coursework feedback</a:t>
            </a:r>
            <a:endParaRPr sz="3200"/>
          </a:p>
        </p:txBody>
      </p:sp>
      <p:sp>
        <p:nvSpPr>
          <p:cNvPr id="361" name="Google Shape;361;g1d6a5914ef4_0_338"/>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Weekly learning materials</a:t>
            </a:r>
            <a:endParaRPr sz="4000" b="0">
              <a:solidFill>
                <a:schemeClr val="dk1"/>
              </a:solidFill>
            </a:endParaRPr>
          </a:p>
        </p:txBody>
      </p:sp>
      <p:sp>
        <p:nvSpPr>
          <p:cNvPr id="362" name="Google Shape;362;g1d6a5914ef4_0_338"/>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t>Sept 14, 2022</a:t>
            </a:r>
            <a:endParaRPr/>
          </a:p>
        </p:txBody>
      </p:sp>
      <p:sp>
        <p:nvSpPr>
          <p:cNvPr id="363" name="Google Shape;363;g1d6a5914ef4_0_338"/>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24</a:t>
            </a:fld>
            <a:endParaRPr/>
          </a:p>
        </p:txBody>
      </p:sp>
      <p:sp>
        <p:nvSpPr>
          <p:cNvPr id="364" name="Google Shape;364;g1d6a5914ef4_0_338"/>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pic>
        <p:nvPicPr>
          <p:cNvPr id="365" name="Google Shape;365;g1d6a5914ef4_0_338"/>
          <p:cNvPicPr preferRelativeResize="0"/>
          <p:nvPr/>
        </p:nvPicPr>
        <p:blipFill>
          <a:blip r:embed="rId3">
            <a:alphaModFix/>
          </a:blip>
          <a:stretch>
            <a:fillRect/>
          </a:stretch>
        </p:blipFill>
        <p:spPr>
          <a:xfrm>
            <a:off x="4159883" y="2440346"/>
            <a:ext cx="3872225" cy="38600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9"/>
          <p:cNvSpPr txBox="1">
            <a:spLocks noGrp="1"/>
          </p:cNvSpPr>
          <p:nvPr>
            <p:ph type="body" idx="1"/>
          </p:nvPr>
        </p:nvSpPr>
        <p:spPr>
          <a:xfrm>
            <a:off x="276605" y="1763621"/>
            <a:ext cx="11175600" cy="44925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400"/>
              <a:buNone/>
            </a:pPr>
            <a:r>
              <a:rPr lang="en-US" sz="2400" b="1"/>
              <a:t>1. Coursework </a:t>
            </a:r>
            <a:endParaRPr sz="2400" b="1"/>
          </a:p>
          <a:p>
            <a:pPr marL="0" lvl="0" indent="0" algn="just" rtl="0">
              <a:lnSpc>
                <a:spcPct val="90000"/>
              </a:lnSpc>
              <a:spcBef>
                <a:spcPts val="1000"/>
              </a:spcBef>
              <a:spcAft>
                <a:spcPts val="0"/>
              </a:spcAft>
              <a:buClr>
                <a:schemeClr val="dk1"/>
              </a:buClr>
              <a:buSzPts val="2400"/>
              <a:buNone/>
            </a:pPr>
            <a:endParaRPr sz="2400" b="1"/>
          </a:p>
          <a:p>
            <a:pPr marL="0" lvl="0" indent="0" algn="just" rtl="0">
              <a:lnSpc>
                <a:spcPct val="90000"/>
              </a:lnSpc>
              <a:spcBef>
                <a:spcPts val="1000"/>
              </a:spcBef>
              <a:spcAft>
                <a:spcPts val="0"/>
              </a:spcAft>
              <a:buClr>
                <a:schemeClr val="dk1"/>
              </a:buClr>
              <a:buSzPts val="2400"/>
              <a:buNone/>
            </a:pPr>
            <a:endParaRPr sz="2400" b="1"/>
          </a:p>
          <a:p>
            <a:pPr marL="0" lvl="0" indent="0" algn="just" rtl="0">
              <a:lnSpc>
                <a:spcPct val="90000"/>
              </a:lnSpc>
              <a:spcBef>
                <a:spcPts val="1000"/>
              </a:spcBef>
              <a:spcAft>
                <a:spcPts val="0"/>
              </a:spcAft>
              <a:buClr>
                <a:schemeClr val="dk1"/>
              </a:buClr>
              <a:buSzPts val="2400"/>
              <a:buNone/>
            </a:pPr>
            <a:endParaRPr sz="2400" b="1"/>
          </a:p>
          <a:p>
            <a:pPr marL="0" lvl="0" indent="0" algn="just" rtl="0">
              <a:lnSpc>
                <a:spcPct val="90000"/>
              </a:lnSpc>
              <a:spcBef>
                <a:spcPts val="1000"/>
              </a:spcBef>
              <a:spcAft>
                <a:spcPts val="0"/>
              </a:spcAft>
              <a:buClr>
                <a:schemeClr val="dk1"/>
              </a:buClr>
              <a:buSzPts val="2400"/>
              <a:buNone/>
            </a:pPr>
            <a:endParaRPr sz="2400" b="1"/>
          </a:p>
          <a:p>
            <a:pPr marL="0" lvl="0" indent="0" algn="just" rtl="0">
              <a:lnSpc>
                <a:spcPct val="90000"/>
              </a:lnSpc>
              <a:spcBef>
                <a:spcPts val="1000"/>
              </a:spcBef>
              <a:spcAft>
                <a:spcPts val="0"/>
              </a:spcAft>
              <a:buClr>
                <a:schemeClr val="dk1"/>
              </a:buClr>
              <a:buSzPts val="2400"/>
              <a:buNone/>
            </a:pPr>
            <a:endParaRPr sz="2400" b="1"/>
          </a:p>
          <a:p>
            <a:pPr marL="0" lvl="0" indent="0" algn="just" rtl="0">
              <a:lnSpc>
                <a:spcPct val="90000"/>
              </a:lnSpc>
              <a:spcBef>
                <a:spcPts val="1000"/>
              </a:spcBef>
              <a:spcAft>
                <a:spcPts val="0"/>
              </a:spcAft>
              <a:buClr>
                <a:schemeClr val="dk1"/>
              </a:buClr>
              <a:buSzPts val="2400"/>
              <a:buNone/>
            </a:pPr>
            <a:r>
              <a:rPr lang="en-US" sz="2400" b="1"/>
              <a:t>2. Examination</a:t>
            </a:r>
            <a:endParaRPr sz="2400" b="1"/>
          </a:p>
          <a:p>
            <a:pPr marL="0" lvl="0" indent="0" algn="just" rtl="0">
              <a:lnSpc>
                <a:spcPct val="90000"/>
              </a:lnSpc>
              <a:spcBef>
                <a:spcPts val="1000"/>
              </a:spcBef>
              <a:spcAft>
                <a:spcPts val="0"/>
              </a:spcAft>
              <a:buClr>
                <a:schemeClr val="dk1"/>
              </a:buClr>
              <a:buSzPts val="2400"/>
              <a:buNone/>
            </a:pPr>
            <a:r>
              <a:rPr lang="en-US" sz="2400" b="1"/>
              <a:t>	</a:t>
            </a:r>
            <a:endParaRPr sz="2400"/>
          </a:p>
        </p:txBody>
      </p:sp>
      <p:sp>
        <p:nvSpPr>
          <p:cNvPr id="371" name="Google Shape;371;p19"/>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Assessments</a:t>
            </a:r>
            <a:endParaRPr/>
          </a:p>
        </p:txBody>
      </p:sp>
      <p:sp>
        <p:nvSpPr>
          <p:cNvPr id="372" name="Google Shape;372;p19"/>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373" name="Google Shape;373;p19"/>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374" name="Google Shape;374;p1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25</a:t>
            </a:fld>
            <a:endParaRPr/>
          </a:p>
        </p:txBody>
      </p:sp>
      <p:graphicFrame>
        <p:nvGraphicFramePr>
          <p:cNvPr id="375" name="Google Shape;375;p19"/>
          <p:cNvGraphicFramePr/>
          <p:nvPr/>
        </p:nvGraphicFramePr>
        <p:xfrm>
          <a:off x="922675" y="2340450"/>
          <a:ext cx="8533150" cy="1905000"/>
        </p:xfrm>
        <a:graphic>
          <a:graphicData uri="http://schemas.openxmlformats.org/drawingml/2006/table">
            <a:tbl>
              <a:tblPr firstRow="1" bandRow="1">
                <a:noFill/>
                <a:tableStyleId>{B5BF14F6-49E3-41E0-AC27-2D22D1CC1F02}</a:tableStyleId>
              </a:tblPr>
              <a:tblGrid>
                <a:gridCol w="4266575">
                  <a:extLst>
                    <a:ext uri="{9D8B030D-6E8A-4147-A177-3AD203B41FA5}">
                      <a16:colId xmlns:a16="http://schemas.microsoft.com/office/drawing/2014/main" val="20000"/>
                    </a:ext>
                  </a:extLst>
                </a:gridCol>
                <a:gridCol w="4266575">
                  <a:extLst>
                    <a:ext uri="{9D8B030D-6E8A-4147-A177-3AD203B41FA5}">
                      <a16:colId xmlns:a16="http://schemas.microsoft.com/office/drawing/2014/main" val="20001"/>
                    </a:ext>
                  </a:extLst>
                </a:gridCol>
              </a:tblGrid>
              <a:tr h="381000">
                <a:tc gridSpan="2">
                  <a:txBody>
                    <a:bodyPr/>
                    <a:lstStyle/>
                    <a:p>
                      <a:pPr marL="0" lvl="0" indent="0" algn="l" rtl="0">
                        <a:spcBef>
                          <a:spcPts val="0"/>
                        </a:spcBef>
                        <a:spcAft>
                          <a:spcPts val="0"/>
                        </a:spcAft>
                        <a:buNone/>
                      </a:pPr>
                      <a:r>
                        <a:rPr lang="en-US" sz="1800" b="1">
                          <a:solidFill>
                            <a:schemeClr val="lt1"/>
                          </a:solidFill>
                          <a:latin typeface="Calibri"/>
                          <a:ea typeface="Calibri"/>
                          <a:cs typeface="Calibri"/>
                          <a:sym typeface="Calibri"/>
                        </a:rPr>
                        <a:t>Coursework </a:t>
                      </a:r>
                      <a:r>
                        <a:rPr lang="en-US" sz="1800"/>
                        <a:t>description</a:t>
                      </a:r>
                      <a:endParaRPr b="1">
                        <a:solidFill>
                          <a:schemeClr val="lt1"/>
                        </a:solidFill>
                        <a:latin typeface="Calibri"/>
                        <a:ea typeface="Calibri"/>
                        <a:cs typeface="Calibri"/>
                        <a:sym typeface="Calibri"/>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Clr>
                          <a:schemeClr val="dk1"/>
                        </a:buClr>
                        <a:buSzPts val="1800"/>
                        <a:buFont typeface="Calibri"/>
                        <a:buNone/>
                      </a:pPr>
                      <a:r>
                        <a:rPr lang="en-US" sz="1800"/>
                        <a:t>Coursework Topic</a:t>
                      </a:r>
                      <a:endParaRPr sz="180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a:t>Ecommerce</a:t>
                      </a:r>
                      <a:endParaRPr sz="1800"/>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Clr>
                          <a:schemeClr val="dk1"/>
                        </a:buClr>
                        <a:buSzPts val="1800"/>
                        <a:buFont typeface="Calibri"/>
                        <a:buNone/>
                      </a:pPr>
                      <a:r>
                        <a:rPr lang="en-US" sz="1800"/>
                        <a:t>Weightage</a:t>
                      </a:r>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a:t>50%</a:t>
                      </a:r>
                      <a:endParaRPr sz="1800"/>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Clr>
                          <a:schemeClr val="dk1"/>
                        </a:buClr>
                        <a:buSzPts val="1800"/>
                        <a:buFont typeface="Calibri"/>
                        <a:buNone/>
                      </a:pPr>
                      <a:r>
                        <a:rPr lang="en-US" sz="1800"/>
                        <a:t>Release date</a:t>
                      </a:r>
                      <a:endParaRPr/>
                    </a:p>
                  </a:txBody>
                  <a:tcPr marL="91450" marR="91450" marT="45725" marB="45725"/>
                </a:tc>
                <a:tc>
                  <a:txBody>
                    <a:bodyPr/>
                    <a:lstStyle/>
                    <a:p>
                      <a:pPr marL="0" lvl="0" indent="0" algn="l" rtl="0">
                        <a:spcBef>
                          <a:spcPts val="0"/>
                        </a:spcBef>
                        <a:spcAft>
                          <a:spcPts val="0"/>
                        </a:spcAft>
                        <a:buClr>
                          <a:schemeClr val="dk1"/>
                        </a:buClr>
                        <a:buSzPts val="1800"/>
                        <a:buFont typeface="Calibri"/>
                        <a:buNone/>
                      </a:pPr>
                      <a:r>
                        <a:rPr lang="en-US" sz="1800"/>
                        <a:t>Week 7</a:t>
                      </a:r>
                      <a:endParaRPr sz="1800"/>
                    </a:p>
                  </a:txBody>
                  <a:tcPr marL="91450" marR="91450" marT="45725" marB="45725"/>
                </a:tc>
                <a:extLst>
                  <a:ext uri="{0D108BD9-81ED-4DB2-BD59-A6C34878D82A}">
                    <a16:rowId xmlns:a16="http://schemas.microsoft.com/office/drawing/2014/main" val="10003"/>
                  </a:ext>
                </a:extLst>
              </a:tr>
              <a:tr h="381000">
                <a:tc>
                  <a:txBody>
                    <a:bodyPr/>
                    <a:lstStyle/>
                    <a:p>
                      <a:pPr marL="0" marR="0" lvl="0" indent="0" algn="l" rtl="0">
                        <a:spcBef>
                          <a:spcPts val="0"/>
                        </a:spcBef>
                        <a:spcAft>
                          <a:spcPts val="0"/>
                        </a:spcAft>
                        <a:buClr>
                          <a:schemeClr val="dk1"/>
                        </a:buClr>
                        <a:buSzPts val="1800"/>
                        <a:buFont typeface="Calibri"/>
                        <a:buNone/>
                      </a:pPr>
                      <a:r>
                        <a:rPr lang="en-US" sz="1800"/>
                        <a:t>Submission date</a:t>
                      </a:r>
                      <a:endParaRPr/>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a:t>Week 12</a:t>
                      </a: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0"/>
          <p:cNvSpPr txBox="1">
            <a:spLocks noGrp="1"/>
          </p:cNvSpPr>
          <p:nvPr>
            <p:ph type="body" idx="1"/>
          </p:nvPr>
        </p:nvSpPr>
        <p:spPr>
          <a:xfrm>
            <a:off x="342200" y="1739775"/>
            <a:ext cx="10944900" cy="4351200"/>
          </a:xfrm>
          <a:prstGeom prst="rect">
            <a:avLst/>
          </a:prstGeom>
          <a:noFill/>
          <a:ln>
            <a:noFill/>
          </a:ln>
        </p:spPr>
        <p:txBody>
          <a:bodyPr spcFirstLastPara="1" wrap="square" lIns="91425" tIns="45700" rIns="91425" bIns="45700" anchor="t" anchorCtr="0">
            <a:normAutofit/>
          </a:bodyPr>
          <a:lstStyle/>
          <a:p>
            <a:pPr marL="457200" lvl="0" indent="-361950" algn="l" rtl="0">
              <a:lnSpc>
                <a:spcPct val="128571"/>
              </a:lnSpc>
              <a:spcBef>
                <a:spcPts val="0"/>
              </a:spcBef>
              <a:spcAft>
                <a:spcPts val="0"/>
              </a:spcAft>
              <a:buClr>
                <a:srgbClr val="0F1111"/>
              </a:buClr>
              <a:buSzPts val="2100"/>
              <a:buFont typeface="Arial"/>
              <a:buChar char="•"/>
            </a:pPr>
            <a:r>
              <a:rPr lang="en-US" sz="2100" b="1">
                <a:solidFill>
                  <a:srgbClr val="0F1111"/>
                </a:solidFill>
                <a:latin typeface="Arial"/>
                <a:ea typeface="Arial"/>
                <a:cs typeface="Arial"/>
                <a:sym typeface="Arial"/>
              </a:rPr>
              <a:t>Head First Java 2e (A Brain Friendly Guide) by Kathy Sierra  &amp; Bert Bates</a:t>
            </a:r>
            <a:endParaRPr sz="2100" b="1">
              <a:solidFill>
                <a:srgbClr val="0F1111"/>
              </a:solidFill>
              <a:latin typeface="Arial"/>
              <a:ea typeface="Arial"/>
              <a:cs typeface="Arial"/>
              <a:sym typeface="Arial"/>
            </a:endParaRPr>
          </a:p>
          <a:p>
            <a:pPr marL="457200" lvl="0" indent="-361950" algn="l" rtl="0">
              <a:lnSpc>
                <a:spcPct val="128571"/>
              </a:lnSpc>
              <a:spcBef>
                <a:spcPts val="0"/>
              </a:spcBef>
              <a:spcAft>
                <a:spcPts val="0"/>
              </a:spcAft>
              <a:buClr>
                <a:srgbClr val="0F1111"/>
              </a:buClr>
              <a:buSzPts val="2100"/>
              <a:buFont typeface="Arial"/>
              <a:buChar char="•"/>
            </a:pPr>
            <a:r>
              <a:rPr lang="en-US" sz="2100" b="1">
                <a:solidFill>
                  <a:srgbClr val="0F1111"/>
                </a:solidFill>
                <a:latin typeface="Arial"/>
                <a:ea typeface="Arial"/>
                <a:cs typeface="Arial"/>
                <a:sym typeface="Arial"/>
              </a:rPr>
              <a:t>Dynamic Web Application Development Using XML and Java by David Parsons, Parsons</a:t>
            </a:r>
            <a:endParaRPr sz="2100" b="1">
              <a:solidFill>
                <a:srgbClr val="0F1111"/>
              </a:solidFill>
              <a:latin typeface="Arial"/>
              <a:ea typeface="Arial"/>
              <a:cs typeface="Arial"/>
              <a:sym typeface="Arial"/>
            </a:endParaRPr>
          </a:p>
          <a:p>
            <a:pPr marL="457200" lvl="0" indent="-361950" algn="l" rtl="0">
              <a:lnSpc>
                <a:spcPct val="128571"/>
              </a:lnSpc>
              <a:spcBef>
                <a:spcPts val="0"/>
              </a:spcBef>
              <a:spcAft>
                <a:spcPts val="0"/>
              </a:spcAft>
              <a:buClr>
                <a:srgbClr val="0F1111"/>
              </a:buClr>
              <a:buSzPts val="2100"/>
              <a:buFont typeface="Arial"/>
              <a:buChar char="•"/>
            </a:pPr>
            <a:r>
              <a:rPr lang="en-US" sz="2100" b="1">
                <a:solidFill>
                  <a:srgbClr val="0F1111"/>
                </a:solidFill>
                <a:latin typeface="Arial"/>
                <a:ea typeface="Arial"/>
                <a:cs typeface="Arial"/>
                <a:sym typeface="Arial"/>
              </a:rPr>
              <a:t>Servlet &amp; JSP: A Tutorial (A Tutorial series) by Budi Kurniawan</a:t>
            </a:r>
            <a:endParaRPr sz="2100" b="1">
              <a:solidFill>
                <a:srgbClr val="0F1111"/>
              </a:solidFill>
              <a:latin typeface="Arial"/>
              <a:ea typeface="Arial"/>
              <a:cs typeface="Arial"/>
              <a:sym typeface="Arial"/>
            </a:endParaRPr>
          </a:p>
          <a:p>
            <a:pPr marL="457200" lvl="0" indent="-361950" algn="l" rtl="0">
              <a:lnSpc>
                <a:spcPct val="128571"/>
              </a:lnSpc>
              <a:spcBef>
                <a:spcPts val="0"/>
              </a:spcBef>
              <a:spcAft>
                <a:spcPts val="0"/>
              </a:spcAft>
              <a:buClr>
                <a:srgbClr val="0F1111"/>
              </a:buClr>
              <a:buSzPts val="2100"/>
              <a:buFont typeface="Arial"/>
              <a:buChar char="•"/>
            </a:pPr>
            <a:r>
              <a:rPr lang="en-US" sz="2100" b="1">
                <a:solidFill>
                  <a:srgbClr val="0F1111"/>
                </a:solidFill>
                <a:latin typeface="Arial"/>
                <a:ea typeface="Arial"/>
                <a:cs typeface="Arial"/>
                <a:sym typeface="Arial"/>
              </a:rPr>
              <a:t>Murach's Java Servlets and JSP (2nd Edition) by Andrea Steelman, Joel Murach</a:t>
            </a:r>
            <a:endParaRPr sz="2100" b="1">
              <a:solidFill>
                <a:srgbClr val="0F1111"/>
              </a:solidFill>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
        <p:nvSpPr>
          <p:cNvPr id="381" name="Google Shape;381;p20"/>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alibri"/>
              <a:buNone/>
            </a:pPr>
            <a:r>
              <a:rPr lang="en-US"/>
              <a:t>Core readings</a:t>
            </a:r>
            <a:endParaRPr/>
          </a:p>
        </p:txBody>
      </p:sp>
      <p:sp>
        <p:nvSpPr>
          <p:cNvPr id="382" name="Google Shape;382;p20"/>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383" name="Google Shape;383;p20"/>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384" name="Google Shape;384;p20"/>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d6c7d9edd3_0_9"/>
          <p:cNvSpPr txBox="1">
            <a:spLocks noGrp="1"/>
          </p:cNvSpPr>
          <p:nvPr>
            <p:ph type="body" idx="1"/>
          </p:nvPr>
        </p:nvSpPr>
        <p:spPr>
          <a:xfrm>
            <a:off x="178200" y="1727380"/>
            <a:ext cx="11175600" cy="1422900"/>
          </a:xfrm>
          <a:prstGeom prst="rect">
            <a:avLst/>
          </a:prstGeom>
        </p:spPr>
        <p:txBody>
          <a:bodyPr spcFirstLastPara="1" wrap="square" lIns="91425" tIns="45700" rIns="91425" bIns="45700" anchor="t" anchorCtr="0">
            <a:normAutofit/>
          </a:bodyPr>
          <a:lstStyle/>
          <a:p>
            <a:pPr marL="457200" lvl="0" indent="-381000" algn="just" rtl="0">
              <a:lnSpc>
                <a:spcPct val="115000"/>
              </a:lnSpc>
              <a:spcBef>
                <a:spcPts val="1000"/>
              </a:spcBef>
              <a:spcAft>
                <a:spcPts val="0"/>
              </a:spcAft>
              <a:buSzPts val="2400"/>
              <a:buChar char="•"/>
            </a:pPr>
            <a:r>
              <a:rPr lang="en-US" sz="2400"/>
              <a:t>Java Basics</a:t>
            </a:r>
            <a:endParaRPr sz="2400"/>
          </a:p>
        </p:txBody>
      </p:sp>
      <p:sp>
        <p:nvSpPr>
          <p:cNvPr id="391" name="Google Shape;391;g1d6c7d9edd3_0_9"/>
          <p:cNvSpPr txBox="1">
            <a:spLocks noGrp="1"/>
          </p:cNvSpPr>
          <p:nvPr>
            <p:ph type="title"/>
          </p:nvPr>
        </p:nvSpPr>
        <p:spPr>
          <a:xfrm>
            <a:off x="173564" y="250888"/>
            <a:ext cx="111801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a:t>Tutorial </a:t>
            </a:r>
            <a:endParaRPr/>
          </a:p>
        </p:txBody>
      </p:sp>
      <p:sp>
        <p:nvSpPr>
          <p:cNvPr id="392" name="Google Shape;392;g1d6c7d9edd3_0_9"/>
          <p:cNvSpPr txBox="1">
            <a:spLocks noGrp="1"/>
          </p:cNvSpPr>
          <p:nvPr>
            <p:ph type="sldNum" idx="12"/>
          </p:nvPr>
        </p:nvSpPr>
        <p:spPr>
          <a:xfrm>
            <a:off x="10668000" y="6356350"/>
            <a:ext cx="6858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r>
              <a:rPr lang="en-US"/>
              <a:t>|   </a:t>
            </a:r>
            <a:fld id="{00000000-1234-1234-1234-123412341234}" type="slidenum">
              <a:rPr lang="en-US"/>
              <a:t>27</a:t>
            </a:fld>
            <a:endParaRPr/>
          </a:p>
        </p:txBody>
      </p:sp>
      <p:sp>
        <p:nvSpPr>
          <p:cNvPr id="393" name="Google Shape;393;g1d6c7d9edd3_0_9"/>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Advanced Programming and Technologies</a:t>
            </a:r>
            <a:endParaRPr/>
          </a:p>
        </p:txBody>
      </p:sp>
      <p:pic>
        <p:nvPicPr>
          <p:cNvPr id="394" name="Google Shape;394;g1d6c7d9edd3_0_9"/>
          <p:cNvPicPr preferRelativeResize="0"/>
          <p:nvPr/>
        </p:nvPicPr>
        <p:blipFill>
          <a:blip r:embed="rId3">
            <a:alphaModFix/>
          </a:blip>
          <a:stretch>
            <a:fillRect/>
          </a:stretch>
        </p:blipFill>
        <p:spPr>
          <a:xfrm>
            <a:off x="3013875" y="2348874"/>
            <a:ext cx="5646850" cy="3687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d6c7d9edd3_0_73"/>
          <p:cNvSpPr txBox="1">
            <a:spLocks noGrp="1"/>
          </p:cNvSpPr>
          <p:nvPr>
            <p:ph type="body" idx="1"/>
          </p:nvPr>
        </p:nvSpPr>
        <p:spPr>
          <a:xfrm>
            <a:off x="178200" y="1727380"/>
            <a:ext cx="11175600" cy="1422900"/>
          </a:xfrm>
          <a:prstGeom prst="rect">
            <a:avLst/>
          </a:prstGeom>
        </p:spPr>
        <p:txBody>
          <a:bodyPr spcFirstLastPara="1" wrap="square" lIns="91425" tIns="45700" rIns="91425" bIns="45700" anchor="t" anchorCtr="0">
            <a:normAutofit/>
          </a:bodyPr>
          <a:lstStyle/>
          <a:p>
            <a:pPr marL="457200" lvl="0" indent="-381000" algn="just" rtl="0">
              <a:lnSpc>
                <a:spcPct val="115000"/>
              </a:lnSpc>
              <a:spcBef>
                <a:spcPts val="1000"/>
              </a:spcBef>
              <a:spcAft>
                <a:spcPts val="0"/>
              </a:spcAft>
              <a:buSzPts val="2400"/>
              <a:buChar char="•"/>
            </a:pPr>
            <a:r>
              <a:rPr lang="en-US" sz="2400"/>
              <a:t>Java Basic: Questions</a:t>
            </a:r>
            <a:endParaRPr sz="2400"/>
          </a:p>
        </p:txBody>
      </p:sp>
      <p:sp>
        <p:nvSpPr>
          <p:cNvPr id="401" name="Google Shape;401;g1d6c7d9edd3_0_73"/>
          <p:cNvSpPr txBox="1">
            <a:spLocks noGrp="1"/>
          </p:cNvSpPr>
          <p:nvPr>
            <p:ph type="title"/>
          </p:nvPr>
        </p:nvSpPr>
        <p:spPr>
          <a:xfrm>
            <a:off x="173564" y="250888"/>
            <a:ext cx="11180100" cy="132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Workshop</a:t>
            </a:r>
            <a:endParaRPr/>
          </a:p>
        </p:txBody>
      </p:sp>
      <p:sp>
        <p:nvSpPr>
          <p:cNvPr id="402" name="Google Shape;402;g1d6c7d9edd3_0_73"/>
          <p:cNvSpPr txBox="1">
            <a:spLocks noGrp="1"/>
          </p:cNvSpPr>
          <p:nvPr>
            <p:ph type="sldNum" idx="12"/>
          </p:nvPr>
        </p:nvSpPr>
        <p:spPr>
          <a:xfrm>
            <a:off x="10668000" y="6356350"/>
            <a:ext cx="6858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28</a:t>
            </a:fld>
            <a:endParaRPr/>
          </a:p>
        </p:txBody>
      </p:sp>
      <p:sp>
        <p:nvSpPr>
          <p:cNvPr id="403" name="Google Shape;403;g1d6c7d9edd3_0_73"/>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Advanced Programming and Technologies</a:t>
            </a:r>
            <a:endParaRPr/>
          </a:p>
        </p:txBody>
      </p:sp>
      <p:pic>
        <p:nvPicPr>
          <p:cNvPr id="404" name="Google Shape;404;g1d6c7d9edd3_0_73"/>
          <p:cNvPicPr preferRelativeResize="0"/>
          <p:nvPr/>
        </p:nvPicPr>
        <p:blipFill>
          <a:blip r:embed="rId3">
            <a:alphaModFix/>
          </a:blip>
          <a:stretch>
            <a:fillRect/>
          </a:stretch>
        </p:blipFill>
        <p:spPr>
          <a:xfrm>
            <a:off x="3729225" y="1892413"/>
            <a:ext cx="3933344" cy="41216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1"/>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sz="2800"/>
              <a:t>We learned different section about the </a:t>
            </a:r>
            <a:r>
              <a:rPr lang="en-US" sz="2800" b="1"/>
              <a:t>module </a:t>
            </a:r>
            <a:r>
              <a:rPr lang="en-US" sz="2800"/>
              <a:t>like learning outcomes, weekly learning materials, assessments and core readings</a:t>
            </a:r>
            <a:endParaRPr/>
          </a:p>
          <a:p>
            <a:pPr marL="228600" lvl="0" indent="-228600" algn="just" rtl="0">
              <a:lnSpc>
                <a:spcPct val="90000"/>
              </a:lnSpc>
              <a:spcBef>
                <a:spcPts val="1000"/>
              </a:spcBef>
              <a:spcAft>
                <a:spcPts val="0"/>
              </a:spcAft>
              <a:buClr>
                <a:schemeClr val="dk1"/>
              </a:buClr>
              <a:buSzPts val="2800"/>
              <a:buChar char="•"/>
            </a:pPr>
            <a:r>
              <a:rPr lang="en-US" sz="2800"/>
              <a:t>We understood about the core </a:t>
            </a:r>
            <a:r>
              <a:rPr lang="en-US" sz="2800" b="1"/>
              <a:t>learning outcomes</a:t>
            </a:r>
            <a:endParaRPr sz="2800" b="1"/>
          </a:p>
          <a:p>
            <a:pPr marL="228600" lvl="0" indent="-228600" algn="just" rtl="0">
              <a:lnSpc>
                <a:spcPct val="90000"/>
              </a:lnSpc>
              <a:spcBef>
                <a:spcPts val="1000"/>
              </a:spcBef>
              <a:spcAft>
                <a:spcPts val="0"/>
              </a:spcAft>
              <a:buClr>
                <a:schemeClr val="dk1"/>
              </a:buClr>
              <a:buSzPts val="2800"/>
              <a:buChar char="•"/>
            </a:pPr>
            <a:r>
              <a:rPr lang="en-US" sz="2800"/>
              <a:t>Our weekly learning materials which is based on Web development</a:t>
            </a:r>
            <a:endParaRPr/>
          </a:p>
          <a:p>
            <a:pPr marL="228600" lvl="0" indent="-228600" algn="just" rtl="0">
              <a:lnSpc>
                <a:spcPct val="90000"/>
              </a:lnSpc>
              <a:spcBef>
                <a:spcPts val="1000"/>
              </a:spcBef>
              <a:spcAft>
                <a:spcPts val="0"/>
              </a:spcAft>
              <a:buClr>
                <a:schemeClr val="dk1"/>
              </a:buClr>
              <a:buSzPts val="2800"/>
              <a:buChar char="•"/>
            </a:pPr>
            <a:r>
              <a:rPr lang="en-US" sz="2800"/>
              <a:t>Talk about different </a:t>
            </a:r>
            <a:r>
              <a:rPr lang="en-US" sz="2800" b="1"/>
              <a:t>assessments </a:t>
            </a:r>
            <a:r>
              <a:rPr lang="en-US" sz="2800"/>
              <a:t>of the module</a:t>
            </a:r>
            <a:endParaRPr sz="2800" b="1"/>
          </a:p>
          <a:p>
            <a:pPr marL="228600" lvl="0" indent="-228600" algn="just" rtl="0">
              <a:lnSpc>
                <a:spcPct val="90000"/>
              </a:lnSpc>
              <a:spcBef>
                <a:spcPts val="1000"/>
              </a:spcBef>
              <a:spcAft>
                <a:spcPts val="0"/>
              </a:spcAft>
              <a:buClr>
                <a:schemeClr val="dk1"/>
              </a:buClr>
              <a:buSzPts val="2800"/>
              <a:buChar char="•"/>
            </a:pPr>
            <a:r>
              <a:rPr lang="en-US" sz="2800"/>
              <a:t>We can also follow the </a:t>
            </a:r>
            <a:r>
              <a:rPr lang="en-US" sz="2800" b="1"/>
              <a:t>core readings </a:t>
            </a:r>
            <a:r>
              <a:rPr lang="en-US" sz="2800"/>
              <a:t>to enhance our knowledge on JSP and Servlet.</a:t>
            </a:r>
            <a:endParaRPr sz="2800" b="1"/>
          </a:p>
        </p:txBody>
      </p:sp>
      <p:sp>
        <p:nvSpPr>
          <p:cNvPr id="410" name="Google Shape;410;p21"/>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Summary</a:t>
            </a:r>
            <a:endParaRPr/>
          </a:p>
        </p:txBody>
      </p:sp>
      <p:sp>
        <p:nvSpPr>
          <p:cNvPr id="411" name="Google Shape;411;p21"/>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412" name="Google Shape;412;p21"/>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ADVANCED PROGRAMMING AND TECHNOLOGIES</a:t>
            </a:r>
            <a:endParaRPr/>
          </a:p>
        </p:txBody>
      </p:sp>
      <p:sp>
        <p:nvSpPr>
          <p:cNvPr id="413" name="Google Shape;413;p21"/>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29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p7"/>
          <p:cNvGraphicFramePr/>
          <p:nvPr/>
        </p:nvGraphicFramePr>
        <p:xfrm>
          <a:off x="274320" y="1727383"/>
          <a:ext cx="11080525" cy="4047125"/>
        </p:xfrm>
        <a:graphic>
          <a:graphicData uri="http://schemas.openxmlformats.org/drawingml/2006/table">
            <a:tbl>
              <a:tblPr firstRow="1" bandRow="1">
                <a:noFill/>
                <a:tableStyleId>{B5BF14F6-49E3-41E0-AC27-2D22D1CC1F02}</a:tableStyleId>
              </a:tblPr>
              <a:tblGrid>
                <a:gridCol w="1067700">
                  <a:extLst>
                    <a:ext uri="{9D8B030D-6E8A-4147-A177-3AD203B41FA5}">
                      <a16:colId xmlns:a16="http://schemas.microsoft.com/office/drawing/2014/main" val="20000"/>
                    </a:ext>
                  </a:extLst>
                </a:gridCol>
                <a:gridCol w="6319325">
                  <a:extLst>
                    <a:ext uri="{9D8B030D-6E8A-4147-A177-3AD203B41FA5}">
                      <a16:colId xmlns:a16="http://schemas.microsoft.com/office/drawing/2014/main" val="20001"/>
                    </a:ext>
                  </a:extLst>
                </a:gridCol>
                <a:gridCol w="3693500">
                  <a:extLst>
                    <a:ext uri="{9D8B030D-6E8A-4147-A177-3AD203B41FA5}">
                      <a16:colId xmlns:a16="http://schemas.microsoft.com/office/drawing/2014/main" val="20002"/>
                    </a:ext>
                  </a:extLst>
                </a:gridCol>
              </a:tblGrid>
              <a:tr h="596125">
                <a:tc>
                  <a:txBody>
                    <a:bodyPr/>
                    <a:lstStyle/>
                    <a:p>
                      <a:pPr marL="0" marR="0" lvl="0" indent="0" algn="ctr" rtl="0">
                        <a:spcBef>
                          <a:spcPts val="0"/>
                        </a:spcBef>
                        <a:spcAft>
                          <a:spcPts val="0"/>
                        </a:spcAft>
                        <a:buClr>
                          <a:schemeClr val="dk1"/>
                        </a:buClr>
                        <a:buSzPts val="1800"/>
                        <a:buFont typeface="Calibri"/>
                        <a:buNone/>
                      </a:pPr>
                      <a:r>
                        <a:rPr lang="en-US" sz="1800"/>
                        <a:t>S.N</a:t>
                      </a:r>
                      <a:endParaRPr sz="18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800"/>
                        <a:buFont typeface="Calibri"/>
                        <a:buNone/>
                      </a:pPr>
                      <a:r>
                        <a:rPr lang="en-US" sz="1800"/>
                        <a:t>LO Description</a:t>
                      </a:r>
                      <a:endParaRPr sz="18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800"/>
                        <a:buFont typeface="Calibri"/>
                        <a:buNone/>
                      </a:pPr>
                      <a:r>
                        <a:rPr lang="en-US" sz="1800"/>
                        <a:t>LO.No.</a:t>
                      </a:r>
                      <a:endParaRPr sz="1800" u="none" strike="noStrike" cap="none"/>
                    </a:p>
                  </a:txBody>
                  <a:tcPr marL="91450" marR="91450" marT="45725" marB="45725" anchor="ctr"/>
                </a:tc>
                <a:extLst>
                  <a:ext uri="{0D108BD9-81ED-4DB2-BD59-A6C34878D82A}">
                    <a16:rowId xmlns:a16="http://schemas.microsoft.com/office/drawing/2014/main" val="10000"/>
                  </a:ext>
                </a:extLst>
              </a:tr>
              <a:tr h="999700">
                <a:tc>
                  <a:txBody>
                    <a:bodyPr/>
                    <a:lstStyle/>
                    <a:p>
                      <a:pPr marL="0" marR="0" lvl="0" indent="0" algn="ctr" rtl="0">
                        <a:spcBef>
                          <a:spcPts val="0"/>
                        </a:spcBef>
                        <a:spcAft>
                          <a:spcPts val="0"/>
                        </a:spcAft>
                        <a:buClr>
                          <a:schemeClr val="dk1"/>
                        </a:buClr>
                        <a:buSzPts val="1800"/>
                        <a:buFont typeface="Calibri"/>
                        <a:buNone/>
                      </a:pPr>
                      <a:r>
                        <a:rPr lang="en-US" sz="1800" u="none" strike="noStrike" cap="none"/>
                        <a:t>1</a:t>
                      </a:r>
                      <a:endParaRPr/>
                    </a:p>
                  </a:txBody>
                  <a:tcPr marL="91450" marR="91450" marT="45725" marB="45725" anchor="ctr"/>
                </a:tc>
                <a:tc>
                  <a:txBody>
                    <a:bodyPr/>
                    <a:lstStyle/>
                    <a:p>
                      <a:pPr marL="0" lvl="0" indent="-9525" algn="l" rtl="0">
                        <a:spcBef>
                          <a:spcPts val="0"/>
                        </a:spcBef>
                        <a:spcAft>
                          <a:spcPts val="0"/>
                        </a:spcAft>
                        <a:buClr>
                          <a:schemeClr val="dk1"/>
                        </a:buClr>
                        <a:buSzPts val="1100"/>
                        <a:buFont typeface="Arial"/>
                        <a:buNone/>
                      </a:pPr>
                      <a:r>
                        <a:rPr lang="en-US" sz="1500">
                          <a:latin typeface="Arial"/>
                          <a:ea typeface="Arial"/>
                          <a:cs typeface="Arial"/>
                          <a:sym typeface="Arial"/>
                        </a:rPr>
                        <a:t>Know and understand a range of programming concepts, techniques, class libraries and tools which are used to build sizable programs.</a:t>
                      </a:r>
                      <a:endParaRPr sz="15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800"/>
                        <a:buFont typeface="Calibri"/>
                        <a:buNone/>
                      </a:pPr>
                      <a:r>
                        <a:rPr lang="en-US" sz="1800" u="none" strike="noStrike" cap="none"/>
                        <a:t>LO1</a:t>
                      </a:r>
                      <a:endParaRPr/>
                    </a:p>
                  </a:txBody>
                  <a:tcPr marL="91450" marR="91450" marT="45725" marB="45725" anchor="ctr"/>
                </a:tc>
                <a:extLst>
                  <a:ext uri="{0D108BD9-81ED-4DB2-BD59-A6C34878D82A}">
                    <a16:rowId xmlns:a16="http://schemas.microsoft.com/office/drawing/2014/main" val="10001"/>
                  </a:ext>
                </a:extLst>
              </a:tr>
              <a:tr h="999700">
                <a:tc>
                  <a:txBody>
                    <a:bodyPr/>
                    <a:lstStyle/>
                    <a:p>
                      <a:pPr marL="0" marR="0" lvl="0" indent="0" algn="ctr" rtl="0">
                        <a:spcBef>
                          <a:spcPts val="0"/>
                        </a:spcBef>
                        <a:spcAft>
                          <a:spcPts val="0"/>
                        </a:spcAft>
                        <a:buClr>
                          <a:schemeClr val="dk1"/>
                        </a:buClr>
                        <a:buSzPts val="1800"/>
                        <a:buFont typeface="Calibri"/>
                        <a:buNone/>
                      </a:pPr>
                      <a:r>
                        <a:rPr lang="en-US" sz="1800" u="none" strike="noStrike" cap="none"/>
                        <a:t>2</a:t>
                      </a:r>
                      <a:endParaRPr/>
                    </a:p>
                  </a:txBody>
                  <a:tcPr marL="91450" marR="91450" marT="45725" marB="45725" anchor="ctr"/>
                </a:tc>
                <a:tc>
                  <a:txBody>
                    <a:bodyPr/>
                    <a:lstStyle/>
                    <a:p>
                      <a:pPr marL="0" lvl="0" indent="-9525" algn="l" rtl="0">
                        <a:spcBef>
                          <a:spcPts val="0"/>
                        </a:spcBef>
                        <a:spcAft>
                          <a:spcPts val="0"/>
                        </a:spcAft>
                        <a:buClr>
                          <a:schemeClr val="dk1"/>
                        </a:buClr>
                        <a:buSzPts val="1100"/>
                        <a:buFont typeface="Arial"/>
                        <a:buNone/>
                      </a:pPr>
                      <a:r>
                        <a:rPr lang="en-US" sz="1500">
                          <a:latin typeface="Arial"/>
                          <a:ea typeface="Arial"/>
                          <a:cs typeface="Arial"/>
                          <a:sym typeface="Arial"/>
                        </a:rPr>
                        <a:t>Demonstrate a practical understanding of common data structures and apply collection classes APIs to implement data structures in their programs.</a:t>
                      </a:r>
                      <a:endParaRPr sz="1500"/>
                    </a:p>
                  </a:txBody>
                  <a:tcPr marL="91450" marR="91450" marT="45725" marB="45725" anchor="ctr"/>
                </a:tc>
                <a:tc>
                  <a:txBody>
                    <a:bodyPr/>
                    <a:lstStyle/>
                    <a:p>
                      <a:pPr marL="0" marR="0" lvl="0" indent="0" algn="ctr" rtl="0">
                        <a:spcBef>
                          <a:spcPts val="0"/>
                        </a:spcBef>
                        <a:spcAft>
                          <a:spcPts val="0"/>
                        </a:spcAft>
                        <a:buClr>
                          <a:schemeClr val="dk1"/>
                        </a:buClr>
                        <a:buSzPts val="1800"/>
                        <a:buFont typeface="Calibri"/>
                        <a:buNone/>
                      </a:pPr>
                      <a:r>
                        <a:rPr lang="en-US" sz="1800" u="none" strike="noStrike" cap="none"/>
                        <a:t>LO2</a:t>
                      </a:r>
                      <a:endParaRPr sz="1800" u="none" strike="noStrike" cap="none"/>
                    </a:p>
                  </a:txBody>
                  <a:tcPr marL="91450" marR="91450" marT="45725" marB="45725" anchor="ctr"/>
                </a:tc>
                <a:extLst>
                  <a:ext uri="{0D108BD9-81ED-4DB2-BD59-A6C34878D82A}">
                    <a16:rowId xmlns:a16="http://schemas.microsoft.com/office/drawing/2014/main" val="10002"/>
                  </a:ext>
                </a:extLst>
              </a:tr>
              <a:tr h="1451600">
                <a:tc>
                  <a:txBody>
                    <a:bodyPr/>
                    <a:lstStyle/>
                    <a:p>
                      <a:pPr marL="0" marR="0" lvl="0" indent="0" algn="ctr" rtl="0">
                        <a:spcBef>
                          <a:spcPts val="0"/>
                        </a:spcBef>
                        <a:spcAft>
                          <a:spcPts val="0"/>
                        </a:spcAft>
                        <a:buClr>
                          <a:schemeClr val="dk1"/>
                        </a:buClr>
                        <a:buSzPts val="1800"/>
                        <a:buFont typeface="Calibri"/>
                        <a:buNone/>
                      </a:pPr>
                      <a:r>
                        <a:rPr lang="en-US" sz="1800" u="none" strike="noStrike" cap="none"/>
                        <a:t>3</a:t>
                      </a:r>
                      <a:endParaRPr/>
                    </a:p>
                  </a:txBody>
                  <a:tcPr marL="91450" marR="91450" marT="45725" marB="45725" anchor="ctr"/>
                </a:tc>
                <a:tc>
                  <a:txBody>
                    <a:bodyPr/>
                    <a:lstStyle/>
                    <a:p>
                      <a:pPr marL="0" lvl="0" indent="0" algn="l" rtl="0">
                        <a:spcBef>
                          <a:spcPts val="0"/>
                        </a:spcBef>
                        <a:spcAft>
                          <a:spcPts val="0"/>
                        </a:spcAft>
                        <a:buClr>
                          <a:schemeClr val="dk1"/>
                        </a:buClr>
                        <a:buSzPts val="1100"/>
                        <a:buFont typeface="Arial"/>
                        <a:buNone/>
                      </a:pPr>
                      <a:r>
                        <a:rPr lang="en-US" sz="1500">
                          <a:latin typeface="Arial"/>
                          <a:ea typeface="Arial"/>
                          <a:cs typeface="Arial"/>
                          <a:sym typeface="Arial"/>
                        </a:rPr>
                        <a:t>Appreciate key features, advantages and drawbacks of current IDEs, and demonstrate practical skills in using an IDE to develop programs of their own using third party components, application frameworks such as visual GUI builder, data persistence.</a:t>
                      </a:r>
                      <a:endParaRPr sz="15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800"/>
                        <a:buFont typeface="Calibri"/>
                        <a:buNone/>
                      </a:pPr>
                      <a:r>
                        <a:rPr lang="en-US" sz="1800" u="none" strike="noStrike" cap="none"/>
                        <a:t>LO3</a:t>
                      </a:r>
                      <a:endParaRPr sz="1800" u="none" strike="noStrike" cap="none"/>
                    </a:p>
                  </a:txBody>
                  <a:tcPr marL="91450" marR="91450" marT="45725" marB="45725" anchor="ctr"/>
                </a:tc>
                <a:extLst>
                  <a:ext uri="{0D108BD9-81ED-4DB2-BD59-A6C34878D82A}">
                    <a16:rowId xmlns:a16="http://schemas.microsoft.com/office/drawing/2014/main" val="10003"/>
                  </a:ext>
                </a:extLst>
              </a:tr>
            </a:tbl>
          </a:graphicData>
        </a:graphic>
      </p:graphicFrame>
      <p:sp>
        <p:nvSpPr>
          <p:cNvPr id="141" name="Google Shape;141;p7"/>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Outcomes</a:t>
            </a:r>
            <a:endParaRPr/>
          </a:p>
        </p:txBody>
      </p:sp>
      <p:sp>
        <p:nvSpPr>
          <p:cNvPr id="142" name="Google Shape;142;p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143" name="Google Shape;143;p7"/>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144" name="Google Shape;144;p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2"/>
          <p:cNvSpPr txBox="1">
            <a:spLocks noGrp="1"/>
          </p:cNvSpPr>
          <p:nvPr>
            <p:ph type="ctrTitle"/>
          </p:nvPr>
        </p:nvSpPr>
        <p:spPr>
          <a:xfrm>
            <a:off x="1524000" y="2780665"/>
            <a:ext cx="9144000" cy="120015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6000"/>
              <a:buFont typeface="Calibri"/>
              <a:buNone/>
            </a:pPr>
            <a:r>
              <a:rPr lang="en-US"/>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8"/>
          <p:cNvGraphicFramePr/>
          <p:nvPr/>
        </p:nvGraphicFramePr>
        <p:xfrm>
          <a:off x="175380" y="1939908"/>
          <a:ext cx="3000000" cy="3000000"/>
        </p:xfrm>
        <a:graphic>
          <a:graphicData uri="http://schemas.openxmlformats.org/drawingml/2006/table">
            <a:tbl>
              <a:tblPr firstRow="1" bandRow="1">
                <a:noFill/>
                <a:tableStyleId>{B5BF14F6-49E3-41E0-AC27-2D22D1CC1F02}</a:tableStyleId>
              </a:tblPr>
              <a:tblGrid>
                <a:gridCol w="1076950">
                  <a:extLst>
                    <a:ext uri="{9D8B030D-6E8A-4147-A177-3AD203B41FA5}">
                      <a16:colId xmlns:a16="http://schemas.microsoft.com/office/drawing/2014/main" val="20000"/>
                    </a:ext>
                  </a:extLst>
                </a:gridCol>
                <a:gridCol w="6374125">
                  <a:extLst>
                    <a:ext uri="{9D8B030D-6E8A-4147-A177-3AD203B41FA5}">
                      <a16:colId xmlns:a16="http://schemas.microsoft.com/office/drawing/2014/main" val="20001"/>
                    </a:ext>
                  </a:extLst>
                </a:gridCol>
                <a:gridCol w="3725550">
                  <a:extLst>
                    <a:ext uri="{9D8B030D-6E8A-4147-A177-3AD203B41FA5}">
                      <a16:colId xmlns:a16="http://schemas.microsoft.com/office/drawing/2014/main" val="20002"/>
                    </a:ext>
                  </a:extLst>
                </a:gridCol>
              </a:tblGrid>
              <a:tr h="626300">
                <a:tc>
                  <a:txBody>
                    <a:bodyPr/>
                    <a:lstStyle/>
                    <a:p>
                      <a:pPr marL="0" marR="0" lvl="0" indent="0" algn="ctr" rtl="0">
                        <a:spcBef>
                          <a:spcPts val="0"/>
                        </a:spcBef>
                        <a:spcAft>
                          <a:spcPts val="0"/>
                        </a:spcAft>
                        <a:buClr>
                          <a:schemeClr val="dk1"/>
                        </a:buClr>
                        <a:buSzPts val="1800"/>
                        <a:buFont typeface="Calibri"/>
                        <a:buNone/>
                      </a:pPr>
                      <a:r>
                        <a:rPr lang="en-US" sz="1800"/>
                        <a:t>S.N</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Calibri"/>
                        <a:buNone/>
                      </a:pPr>
                      <a:r>
                        <a:rPr lang="en-US" sz="1800"/>
                        <a:t>LO Description</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Calibri"/>
                        <a:buNone/>
                      </a:pPr>
                      <a:r>
                        <a:rPr lang="en-US" sz="1800"/>
                        <a:t>LO.No.</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077525">
                <a:tc>
                  <a:txBody>
                    <a:bodyPr/>
                    <a:lstStyle/>
                    <a:p>
                      <a:pPr marL="0" marR="0" lvl="0" indent="0" algn="ctr" rtl="0">
                        <a:spcBef>
                          <a:spcPts val="0"/>
                        </a:spcBef>
                        <a:spcAft>
                          <a:spcPts val="0"/>
                        </a:spcAft>
                        <a:buClr>
                          <a:schemeClr val="dk1"/>
                        </a:buClr>
                        <a:buSzPts val="1800"/>
                        <a:buFont typeface="Calibri"/>
                        <a:buNone/>
                      </a:pPr>
                      <a:r>
                        <a:rPr lang="en-US" sz="1800"/>
                        <a:t>4</a:t>
                      </a:r>
                      <a:endParaRPr/>
                    </a:p>
                  </a:txBody>
                  <a:tcPr marL="91450" marR="91450" marT="45725" marB="45725" anchor="ctr">
                    <a:lnT w="38100" cap="flat" cmpd="sng">
                      <a:solidFill>
                        <a:schemeClr val="lt1"/>
                      </a:solidFill>
                      <a:prstDash val="solid"/>
                      <a:round/>
                      <a:headEnd type="none" w="sm" len="sm"/>
                      <a:tailEnd type="none" w="sm" len="sm"/>
                    </a:lnT>
                  </a:tcPr>
                </a:tc>
                <a:tc>
                  <a:txBody>
                    <a:bodyPr/>
                    <a:lstStyle/>
                    <a:p>
                      <a:pPr marL="0" lvl="0" indent="-9525" algn="l" rtl="0">
                        <a:spcBef>
                          <a:spcPts val="0"/>
                        </a:spcBef>
                        <a:spcAft>
                          <a:spcPts val="0"/>
                        </a:spcAft>
                        <a:buClr>
                          <a:schemeClr val="dk1"/>
                        </a:buClr>
                        <a:buSzPts val="1100"/>
                        <a:buFont typeface="Arial"/>
                        <a:buNone/>
                      </a:pPr>
                      <a:r>
                        <a:rPr lang="en-US" sz="1500">
                          <a:latin typeface="Arial"/>
                          <a:ea typeface="Arial"/>
                          <a:cs typeface="Arial"/>
                          <a:sym typeface="Arial"/>
                        </a:rPr>
                        <a:t>Understand and be familiar with the principles of object-oriented programming in real development scenarios.</a:t>
                      </a:r>
                      <a:endParaRPr sz="1500"/>
                    </a:p>
                  </a:txBody>
                  <a:tcPr marL="91450" marR="91450" marT="45725" marB="45725" anchor="ctr">
                    <a:lnT w="38100" cap="flat" cmpd="sng">
                      <a:solidFill>
                        <a:schemeClr val="lt1"/>
                      </a:solidFill>
                      <a:prstDash val="solid"/>
                      <a:round/>
                      <a:headEnd type="none" w="sm" len="sm"/>
                      <a:tailEnd type="none" w="sm" len="sm"/>
                    </a:lnT>
                  </a:tcPr>
                </a:tc>
                <a:tc>
                  <a:txBody>
                    <a:bodyPr/>
                    <a:lstStyle/>
                    <a:p>
                      <a:pPr marL="0" marR="0" lvl="0" indent="0" algn="ctr" rtl="0">
                        <a:spcBef>
                          <a:spcPts val="0"/>
                        </a:spcBef>
                        <a:spcAft>
                          <a:spcPts val="0"/>
                        </a:spcAft>
                        <a:buClr>
                          <a:schemeClr val="dk1"/>
                        </a:buClr>
                        <a:buSzPts val="1800"/>
                        <a:buFont typeface="Calibri"/>
                        <a:buNone/>
                      </a:pPr>
                      <a:r>
                        <a:rPr lang="en-US" sz="1800" u="none" strike="noStrike" cap="none"/>
                        <a:t>LO</a:t>
                      </a:r>
                      <a:r>
                        <a:rPr lang="en-US" sz="1800"/>
                        <a:t>4</a:t>
                      </a:r>
                      <a:endParaRPr sz="1800" u="none" strike="noStrike" cap="none"/>
                    </a:p>
                  </a:txBody>
                  <a:tcPr marL="91450" marR="91450" marT="45725" marB="45725" anchor="ctr">
                    <a:lnT w="38100" cap="flat" cmpd="sng">
                      <a:solidFill>
                        <a:schemeClr val="lt1"/>
                      </a:solidFill>
                      <a:prstDash val="solid"/>
                      <a:round/>
                      <a:headEnd type="none" w="sm" len="sm"/>
                      <a:tailEnd type="none" w="sm" len="sm"/>
                    </a:lnT>
                  </a:tcPr>
                </a:tc>
                <a:extLst>
                  <a:ext uri="{0D108BD9-81ED-4DB2-BD59-A6C34878D82A}">
                    <a16:rowId xmlns:a16="http://schemas.microsoft.com/office/drawing/2014/main" val="10001"/>
                  </a:ext>
                </a:extLst>
              </a:tr>
              <a:tr h="1250550">
                <a:tc>
                  <a:txBody>
                    <a:bodyPr/>
                    <a:lstStyle/>
                    <a:p>
                      <a:pPr marL="0" marR="0" lvl="0" indent="0" algn="ctr" rtl="0">
                        <a:spcBef>
                          <a:spcPts val="0"/>
                        </a:spcBef>
                        <a:spcAft>
                          <a:spcPts val="0"/>
                        </a:spcAft>
                        <a:buClr>
                          <a:schemeClr val="dk1"/>
                        </a:buClr>
                        <a:buSzPts val="1800"/>
                        <a:buFont typeface="Calibri"/>
                        <a:buNone/>
                      </a:pPr>
                      <a:r>
                        <a:rPr lang="en-US" sz="1800"/>
                        <a:t>5</a:t>
                      </a:r>
                      <a:endParaRPr/>
                    </a:p>
                  </a:txBody>
                  <a:tcPr marL="91450" marR="91450" marT="45725" marB="45725" anchor="ctr"/>
                </a:tc>
                <a:tc>
                  <a:txBody>
                    <a:bodyPr/>
                    <a:lstStyle/>
                    <a:p>
                      <a:pPr marL="0" lvl="0" indent="0" algn="l" rtl="0">
                        <a:spcBef>
                          <a:spcPts val="0"/>
                        </a:spcBef>
                        <a:spcAft>
                          <a:spcPts val="0"/>
                        </a:spcAft>
                        <a:buClr>
                          <a:schemeClr val="dk1"/>
                        </a:buClr>
                        <a:buSzPts val="1100"/>
                        <a:buFont typeface="Arial"/>
                        <a:buNone/>
                      </a:pPr>
                      <a:r>
                        <a:rPr lang="en-US" sz="1500">
                          <a:latin typeface="Arial"/>
                          <a:ea typeface="Arial"/>
                          <a:cs typeface="Arial"/>
                          <a:sym typeface="Arial"/>
                        </a:rPr>
                        <a:t>Evaluate, select and use suitable platforms and technologies for program           assignments and case studies. </a:t>
                      </a:r>
                      <a:endParaRPr sz="1500" u="none" strike="noStrike" cap="none"/>
                    </a:p>
                  </a:txBody>
                  <a:tcPr marL="91450" marR="91450" marT="45725" marB="45725" anchor="ctr"/>
                </a:tc>
                <a:tc>
                  <a:txBody>
                    <a:bodyPr/>
                    <a:lstStyle/>
                    <a:p>
                      <a:pPr marL="0" marR="0" lvl="0" indent="0" algn="ctr" rtl="0">
                        <a:spcBef>
                          <a:spcPts val="0"/>
                        </a:spcBef>
                        <a:spcAft>
                          <a:spcPts val="0"/>
                        </a:spcAft>
                        <a:buClr>
                          <a:schemeClr val="dk1"/>
                        </a:buClr>
                        <a:buSzPts val="1800"/>
                        <a:buFont typeface="Calibri"/>
                        <a:buNone/>
                      </a:pPr>
                      <a:r>
                        <a:rPr lang="en-US" sz="1800" u="none" strike="noStrike" cap="none"/>
                        <a:t>LO</a:t>
                      </a:r>
                      <a:r>
                        <a:rPr lang="en-US" sz="1800"/>
                        <a:t>5</a:t>
                      </a:r>
                      <a:endParaRPr sz="1800" u="none" strike="noStrike" cap="none"/>
                    </a:p>
                  </a:txBody>
                  <a:tcPr marL="91450" marR="91450" marT="45725" marB="45725" anchor="ctr"/>
                </a:tc>
                <a:extLst>
                  <a:ext uri="{0D108BD9-81ED-4DB2-BD59-A6C34878D82A}">
                    <a16:rowId xmlns:a16="http://schemas.microsoft.com/office/drawing/2014/main" val="10002"/>
                  </a:ext>
                </a:extLst>
              </a:tr>
            </a:tbl>
          </a:graphicData>
        </a:graphic>
      </p:graphicFrame>
      <p:sp>
        <p:nvSpPr>
          <p:cNvPr id="151" name="Google Shape;151;p8"/>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Outcomes</a:t>
            </a:r>
            <a:endParaRPr/>
          </a:p>
        </p:txBody>
      </p:sp>
      <p:sp>
        <p:nvSpPr>
          <p:cNvPr id="152" name="Google Shape;152;p8"/>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153" name="Google Shape;153;p8"/>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154" name="Google Shape;154;p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Outcomes - 1</a:t>
            </a:r>
            <a:endParaRPr/>
          </a:p>
        </p:txBody>
      </p:sp>
      <p:sp>
        <p:nvSpPr>
          <p:cNvPr id="161" name="Google Shape;161;p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162" name="Google Shape;162;p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163" name="Google Shape;163;p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5</a:t>
            </a:fld>
            <a:endParaRPr/>
          </a:p>
        </p:txBody>
      </p:sp>
      <p:sp>
        <p:nvSpPr>
          <p:cNvPr id="164" name="Google Shape;164;p3" descr="Web design and development vector isometric illustrati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p:cNvSpPr txBox="1"/>
          <p:nvPr/>
        </p:nvSpPr>
        <p:spPr>
          <a:xfrm>
            <a:off x="419675" y="1821800"/>
            <a:ext cx="11054700" cy="923400"/>
          </a:xfrm>
          <a:prstGeom prst="rect">
            <a:avLst/>
          </a:prstGeom>
          <a:noFill/>
          <a:ln>
            <a:noFill/>
          </a:ln>
        </p:spPr>
        <p:txBody>
          <a:bodyPr spcFirstLastPara="1" wrap="square" lIns="91425" tIns="91425" rIns="91425" bIns="91425" anchor="t" anchorCtr="0">
            <a:spAutoFit/>
          </a:bodyPr>
          <a:lstStyle/>
          <a:p>
            <a:pPr marL="0" lvl="0" indent="-9525" algn="l" rtl="0">
              <a:spcBef>
                <a:spcPts val="0"/>
              </a:spcBef>
              <a:spcAft>
                <a:spcPts val="0"/>
              </a:spcAft>
              <a:buClr>
                <a:schemeClr val="dk1"/>
              </a:buClr>
              <a:buSzPts val="1100"/>
              <a:buFont typeface="Arial"/>
              <a:buNone/>
            </a:pPr>
            <a:r>
              <a:rPr lang="en-US" sz="2400">
                <a:solidFill>
                  <a:schemeClr val="dk1"/>
                </a:solidFill>
              </a:rPr>
              <a:t>Know and understand a range of programming concepts, techniques, class libraries and tools which are used to build sizable programs.</a:t>
            </a:r>
            <a:endParaRPr sz="2400">
              <a:latin typeface="Calibri"/>
              <a:ea typeface="Calibri"/>
              <a:cs typeface="Calibri"/>
              <a:sym typeface="Calibri"/>
            </a:endParaRPr>
          </a:p>
        </p:txBody>
      </p:sp>
      <p:pic>
        <p:nvPicPr>
          <p:cNvPr id="166" name="Google Shape;166;p3"/>
          <p:cNvPicPr preferRelativeResize="0"/>
          <p:nvPr/>
        </p:nvPicPr>
        <p:blipFill>
          <a:blip r:embed="rId3">
            <a:alphaModFix/>
          </a:blip>
          <a:stretch>
            <a:fillRect/>
          </a:stretch>
        </p:blipFill>
        <p:spPr>
          <a:xfrm>
            <a:off x="3646850" y="2897600"/>
            <a:ext cx="4898297" cy="3306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d6a5914ef4_0_71"/>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Outcomes - 2</a:t>
            </a:r>
            <a:endParaRPr/>
          </a:p>
        </p:txBody>
      </p:sp>
      <p:sp>
        <p:nvSpPr>
          <p:cNvPr id="173" name="Google Shape;173;g1d6a5914ef4_0_71"/>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174" name="Google Shape;174;g1d6a5914ef4_0_71"/>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175" name="Google Shape;175;g1d6a5914ef4_0_71"/>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6</a:t>
            </a:fld>
            <a:endParaRPr/>
          </a:p>
        </p:txBody>
      </p:sp>
      <p:sp>
        <p:nvSpPr>
          <p:cNvPr id="176" name="Google Shape;176;g1d6a5914ef4_0_71" descr="Web design and development vector isometric illustration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g1d6a5914ef4_0_71"/>
          <p:cNvSpPr txBox="1"/>
          <p:nvPr/>
        </p:nvSpPr>
        <p:spPr>
          <a:xfrm>
            <a:off x="419675" y="1821800"/>
            <a:ext cx="11054700" cy="923400"/>
          </a:xfrm>
          <a:prstGeom prst="rect">
            <a:avLst/>
          </a:prstGeom>
          <a:noFill/>
          <a:ln>
            <a:noFill/>
          </a:ln>
        </p:spPr>
        <p:txBody>
          <a:bodyPr spcFirstLastPara="1" wrap="square" lIns="91425" tIns="91425" rIns="91425" bIns="91425" anchor="t" anchorCtr="0">
            <a:spAutoFit/>
          </a:bodyPr>
          <a:lstStyle/>
          <a:p>
            <a:pPr marL="0" lvl="0" indent="-9525" algn="l" rtl="0">
              <a:spcBef>
                <a:spcPts val="0"/>
              </a:spcBef>
              <a:spcAft>
                <a:spcPts val="0"/>
              </a:spcAft>
              <a:buNone/>
            </a:pPr>
            <a:r>
              <a:rPr lang="en-US" sz="2400">
                <a:solidFill>
                  <a:schemeClr val="dk1"/>
                </a:solidFill>
              </a:rPr>
              <a:t>Demonstrate a practical understanding of common data structures and apply collection classes APIs to implement data structures in their programs.</a:t>
            </a:r>
            <a:endParaRPr sz="2400">
              <a:solidFill>
                <a:schemeClr val="dk1"/>
              </a:solidFill>
            </a:endParaRPr>
          </a:p>
        </p:txBody>
      </p:sp>
      <p:pic>
        <p:nvPicPr>
          <p:cNvPr id="178" name="Google Shape;178;g1d6a5914ef4_0_71"/>
          <p:cNvPicPr preferRelativeResize="0"/>
          <p:nvPr/>
        </p:nvPicPr>
        <p:blipFill>
          <a:blip r:embed="rId3">
            <a:alphaModFix/>
          </a:blip>
          <a:stretch>
            <a:fillRect/>
          </a:stretch>
        </p:blipFill>
        <p:spPr>
          <a:xfrm>
            <a:off x="3612750" y="2897600"/>
            <a:ext cx="4966501" cy="3306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d6a5914ef4_0_81"/>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Outcomes - 3</a:t>
            </a:r>
            <a:endParaRPr/>
          </a:p>
        </p:txBody>
      </p:sp>
      <p:sp>
        <p:nvSpPr>
          <p:cNvPr id="185" name="Google Shape;185;g1d6a5914ef4_0_81"/>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186" name="Google Shape;186;g1d6a5914ef4_0_81"/>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187" name="Google Shape;187;g1d6a5914ef4_0_81"/>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7</a:t>
            </a:fld>
            <a:endParaRPr/>
          </a:p>
        </p:txBody>
      </p:sp>
      <p:sp>
        <p:nvSpPr>
          <p:cNvPr id="188" name="Google Shape;188;g1d6a5914ef4_0_81" descr="Web design and development vector isometric illustration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g1d6a5914ef4_0_81"/>
          <p:cNvSpPr txBox="1"/>
          <p:nvPr/>
        </p:nvSpPr>
        <p:spPr>
          <a:xfrm>
            <a:off x="419675" y="1821800"/>
            <a:ext cx="11054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rPr>
              <a:t>Appreciate key features, advantages and drawbacks of current IDEs, and demonstrate practical skills in using an IDE to develop programs of their own using third party components, application frameworks such as visual GUI builder, data persistence.</a:t>
            </a:r>
            <a:endParaRPr sz="2400">
              <a:solidFill>
                <a:schemeClr val="dk1"/>
              </a:solidFill>
            </a:endParaRPr>
          </a:p>
        </p:txBody>
      </p:sp>
      <p:pic>
        <p:nvPicPr>
          <p:cNvPr id="190" name="Google Shape;190;g1d6a5914ef4_0_81"/>
          <p:cNvPicPr preferRelativeResize="0"/>
          <p:nvPr/>
        </p:nvPicPr>
        <p:blipFill>
          <a:blip r:embed="rId3">
            <a:alphaModFix/>
          </a:blip>
          <a:stretch>
            <a:fillRect/>
          </a:stretch>
        </p:blipFill>
        <p:spPr>
          <a:xfrm>
            <a:off x="4059176" y="3484100"/>
            <a:ext cx="4073658" cy="2719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d6a5914ef4_0_91"/>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Outcomes - 4</a:t>
            </a:r>
            <a:endParaRPr/>
          </a:p>
        </p:txBody>
      </p:sp>
      <p:sp>
        <p:nvSpPr>
          <p:cNvPr id="197" name="Google Shape;197;g1d6a5914ef4_0_91"/>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198" name="Google Shape;198;g1d6a5914ef4_0_91"/>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199" name="Google Shape;199;g1d6a5914ef4_0_91"/>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8</a:t>
            </a:fld>
            <a:endParaRPr/>
          </a:p>
        </p:txBody>
      </p:sp>
      <p:sp>
        <p:nvSpPr>
          <p:cNvPr id="200" name="Google Shape;200;g1d6a5914ef4_0_91" descr="Web design and development vector isometric illustration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g1d6a5914ef4_0_91"/>
          <p:cNvSpPr txBox="1"/>
          <p:nvPr/>
        </p:nvSpPr>
        <p:spPr>
          <a:xfrm>
            <a:off x="419675" y="1821800"/>
            <a:ext cx="11054700" cy="923400"/>
          </a:xfrm>
          <a:prstGeom prst="rect">
            <a:avLst/>
          </a:prstGeom>
          <a:noFill/>
          <a:ln>
            <a:noFill/>
          </a:ln>
        </p:spPr>
        <p:txBody>
          <a:bodyPr spcFirstLastPara="1" wrap="square" lIns="91425" tIns="91425" rIns="91425" bIns="91425" anchor="t" anchorCtr="0">
            <a:spAutoFit/>
          </a:bodyPr>
          <a:lstStyle/>
          <a:p>
            <a:pPr marL="0" lvl="0" indent="-9525" algn="l" rtl="0">
              <a:spcBef>
                <a:spcPts val="0"/>
              </a:spcBef>
              <a:spcAft>
                <a:spcPts val="0"/>
              </a:spcAft>
              <a:buNone/>
            </a:pPr>
            <a:r>
              <a:rPr lang="en-US" sz="2400">
                <a:solidFill>
                  <a:schemeClr val="dk1"/>
                </a:solidFill>
              </a:rPr>
              <a:t>Understand and be familiar with the principles of object-oriented programming in real development scenarios.</a:t>
            </a:r>
            <a:endParaRPr sz="2400">
              <a:solidFill>
                <a:schemeClr val="dk1"/>
              </a:solidFill>
            </a:endParaRPr>
          </a:p>
        </p:txBody>
      </p:sp>
      <p:pic>
        <p:nvPicPr>
          <p:cNvPr id="202" name="Google Shape;202;g1d6a5914ef4_0_91"/>
          <p:cNvPicPr preferRelativeResize="0"/>
          <p:nvPr/>
        </p:nvPicPr>
        <p:blipFill>
          <a:blip r:embed="rId3">
            <a:alphaModFix/>
          </a:blip>
          <a:stretch>
            <a:fillRect/>
          </a:stretch>
        </p:blipFill>
        <p:spPr>
          <a:xfrm>
            <a:off x="3065713" y="2897600"/>
            <a:ext cx="6060572" cy="3306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d6a5914ef4_0_101"/>
          <p:cNvSpPr txBox="1">
            <a:spLocks noGrp="1"/>
          </p:cNvSpPr>
          <p:nvPr>
            <p:ph type="title"/>
          </p:nvPr>
        </p:nvSpPr>
        <p:spPr>
          <a:xfrm>
            <a:off x="173564" y="250888"/>
            <a:ext cx="111801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Learning Outcomes - 5</a:t>
            </a:r>
            <a:endParaRPr/>
          </a:p>
        </p:txBody>
      </p:sp>
      <p:sp>
        <p:nvSpPr>
          <p:cNvPr id="209" name="Google Shape;209;g1d6a5914ef4_0_101"/>
          <p:cNvSpPr txBox="1">
            <a:spLocks noGrp="1"/>
          </p:cNvSpPr>
          <p:nvPr>
            <p:ph type="dt" idx="10"/>
          </p:nvPr>
        </p:nvSpPr>
        <p:spPr>
          <a:xfrm>
            <a:off x="9155017" y="6366984"/>
            <a:ext cx="13425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January 5, 2023</a:t>
            </a:r>
            <a:endParaRPr/>
          </a:p>
        </p:txBody>
      </p:sp>
      <p:sp>
        <p:nvSpPr>
          <p:cNvPr id="210" name="Google Shape;210;g1d6a5914ef4_0_101"/>
          <p:cNvSpPr txBox="1">
            <a:spLocks noGrp="1"/>
          </p:cNvSpPr>
          <p:nvPr>
            <p:ph type="ftr" idx="11"/>
          </p:nvPr>
        </p:nvSpPr>
        <p:spPr>
          <a:xfrm>
            <a:off x="3170317" y="6356350"/>
            <a:ext cx="5732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rPr>
              <a:t>ADVANCED PROGRAMMING AND TECHNOLOGIES</a:t>
            </a:r>
            <a:endParaRPr/>
          </a:p>
        </p:txBody>
      </p:sp>
      <p:sp>
        <p:nvSpPr>
          <p:cNvPr id="211" name="Google Shape;211;g1d6a5914ef4_0_101"/>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t>9</a:t>
            </a:fld>
            <a:endParaRPr/>
          </a:p>
        </p:txBody>
      </p:sp>
      <p:sp>
        <p:nvSpPr>
          <p:cNvPr id="212" name="Google Shape;212;g1d6a5914ef4_0_101" descr="Web design and development vector isometric illustration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g1d6a5914ef4_0_101"/>
          <p:cNvSpPr txBox="1"/>
          <p:nvPr/>
        </p:nvSpPr>
        <p:spPr>
          <a:xfrm>
            <a:off x="419675" y="1821800"/>
            <a:ext cx="11054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rPr>
              <a:t>Evaluate, select and use suitable platforms and technologies for program assignments and case studies. </a:t>
            </a:r>
            <a:endParaRPr sz="2400">
              <a:solidFill>
                <a:schemeClr val="dk1"/>
              </a:solidFill>
            </a:endParaRPr>
          </a:p>
        </p:txBody>
      </p:sp>
      <p:pic>
        <p:nvPicPr>
          <p:cNvPr id="214" name="Google Shape;214;g1d6a5914ef4_0_101"/>
          <p:cNvPicPr preferRelativeResize="0"/>
          <p:nvPr/>
        </p:nvPicPr>
        <p:blipFill>
          <a:blip r:embed="rId3">
            <a:alphaModFix/>
          </a:blip>
          <a:stretch>
            <a:fillRect/>
          </a:stretch>
        </p:blipFill>
        <p:spPr>
          <a:xfrm>
            <a:off x="2583850" y="2897600"/>
            <a:ext cx="7024276" cy="33063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924</Words>
  <Application>Microsoft Office PowerPoint</Application>
  <PresentationFormat>Widescreen</PresentationFormat>
  <Paragraphs>201</Paragraphs>
  <Slides>30</Slides>
  <Notes>30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30</vt:i4>
      </vt:variant>
    </vt:vector>
  </HeadingPairs>
  <TitlesOfParts>
    <vt:vector size="34" baseType="lpstr">
      <vt:lpstr>Arial</vt:lpstr>
      <vt:lpstr>Calibri</vt:lpstr>
      <vt:lpstr>Office Theme</vt:lpstr>
      <vt:lpstr>1_Office Theme</vt:lpstr>
      <vt:lpstr>CS5054 ADVANCED PROGRAMMING  AND  TECHNOLOGIES</vt:lpstr>
      <vt:lpstr>Agenda</vt:lpstr>
      <vt:lpstr>Learning Outcomes</vt:lpstr>
      <vt:lpstr>Learning Outcomes</vt:lpstr>
      <vt:lpstr>Learning Outcomes - 1</vt:lpstr>
      <vt:lpstr>Learning Outcomes - 2</vt:lpstr>
      <vt:lpstr>Learning Outcomes - 3</vt:lpstr>
      <vt:lpstr>Learning Outcomes - 4</vt:lpstr>
      <vt:lpstr>Learning Outcomes - 5</vt:lpstr>
      <vt:lpstr>What we will learn in this module?</vt:lpstr>
      <vt:lpstr>Dynamic Web Application Development</vt:lpstr>
      <vt:lpstr>Weekly Learning Materials</vt:lpstr>
      <vt:lpstr>Weekly learning materials</vt:lpstr>
      <vt:lpstr>Weekly learning materials</vt:lpstr>
      <vt:lpstr>Weekly learning materials</vt:lpstr>
      <vt:lpstr>Weekly learning materials</vt:lpstr>
      <vt:lpstr>Weekly learning materials</vt:lpstr>
      <vt:lpstr>Weekly learning materials</vt:lpstr>
      <vt:lpstr>Weekly learning materials</vt:lpstr>
      <vt:lpstr>Weekly learning materials</vt:lpstr>
      <vt:lpstr>Weekly learning materials</vt:lpstr>
      <vt:lpstr>Weekly learning materials</vt:lpstr>
      <vt:lpstr>Weekly learning materials</vt:lpstr>
      <vt:lpstr>Weekly learning materials</vt:lpstr>
      <vt:lpstr>Assessments</vt:lpstr>
      <vt:lpstr>Core readings</vt:lpstr>
      <vt:lpstr>Tutorial </vt:lpstr>
      <vt:lpstr>Workshop</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CS5054 ADVANCED PROGRAMMING  AND  TECHNOLOGIES</dc:title>
  <dc:creator>Akchayat Bikram Joshi</dc:creator>
  <cp:lastModifiedBy>Sandip Adhikari</cp:lastModifiedBy>
  <cp:revision>1</cp:revision>
  <dcterms:created xsi:type="dcterms:W3CDTF">2020-07-29T02:48:00Z</dcterms:created>
  <dcterms:modified xsi:type="dcterms:W3CDTF">2023-02-17T04:34:59Z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4556B706972C47DB93CA510DAB28E7D6</vt:lpwstr>
  </property>
</Properties>
</file>