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zkrpEVwR4bUJbY7qKi/mo5g42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8438C-C38F-4344-9A63-7B72DD8BC16F}">
  <a:tblStyle styleId="{2568438C-C38F-4344-9A63-7B72DD8BC1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6ADAFC6-AB3B-4EDE-8E11-0C63E922160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42DDF4-16D1-41C1-B4E1-C7D06092110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b6a6305c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d6b6a6305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b6a6305c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d6b6a6305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6b6a6305c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d6b6a6305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6b6a6305c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d6b6a6305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6b6a6305c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d6b6a6305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6b6a6305c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d6b6a6305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6b6a6305c_0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d6b6a6305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6b6a6305c_0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d6b6a6305c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6b6a6305c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d6b6a6305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6b6a6305c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d6b6a6305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6b6a6305c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d6b6a6305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6b6a6305c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d6b6a6305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6b6a6305c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d6b6a6305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6b6a6305c_0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d6b6a6305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6b6a6305c_0_10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d6b6a6305c_0_10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g1d6b6a6305c_0_10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g1d6b6a6305c_0_10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g1d6b6a6305c_0_10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d6b6a6305c_0_10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d6b6a6305c_0_10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d6b6a6305c_0_10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g1d6b6a6305c_0_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6b6a6305c_0_11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1d6b6a6305c_0_1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d6b6a6305c_0_1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d6b6a6305c_0_1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1d6b6a6305c_0_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6b6a6305c_0_12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d6b6a6305c_0_12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d6b6a6305c_0_12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1d6b6a6305c_0_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6b6a6305c_0_8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d6b6a6305c_0_87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0" name="Google Shape;80;g1d6b6a6305c_0_87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6b6a6305c_0_91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g1d6b6a6305c_0_9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d6b6a6305c_0_9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d6b6a6305c_0_9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d6b6a6305c_0_9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1d6b6a6305c_0_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6b6a6305c_0_9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d6b6a6305c_0_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g1d6b6a6305c_0_9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g1d6b6a6305c_0_9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1d6b6a6305c_0_9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d6b6a6305c_0_9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1d6b6a6305c_0_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411"/>
                </a:srgbClr>
              </a:gs>
              <a:gs pos="80000">
                <a:srgbClr val="FFFFFF">
                  <a:alpha val="84313"/>
                </a:srgbClr>
              </a:gs>
              <a:gs pos="100000">
                <a:srgbClr val="FFFFFF">
                  <a:alpha val="84313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1d6b6a6305c_0_73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3" b="7813"/>
          <a:stretch/>
        </p:blipFill>
        <p:spPr>
          <a:xfrm>
            <a:off x="0" y="1714"/>
            <a:ext cx="12188954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d6b6a6305c_0_73"/>
          <p:cNvSpPr/>
          <p:nvPr/>
        </p:nvSpPr>
        <p:spPr>
          <a:xfrm>
            <a:off x="-82210" y="-1714"/>
            <a:ext cx="12103800" cy="685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25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d6b6a6305c_0_7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g1d6b6a6305c_0_7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1d6b6a6305c_0_7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g1d6b6a6305c_0_7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g1d6b6a6305c_0_7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g1d6b6a6305c_0_73"/>
          <p:cNvGrpSpPr/>
          <p:nvPr/>
        </p:nvGrpSpPr>
        <p:grpSpPr>
          <a:xfrm>
            <a:off x="12021484" y="-1714"/>
            <a:ext cx="167458" cy="6858000"/>
            <a:chOff x="12021484" y="-1714"/>
            <a:chExt cx="167458" cy="6858000"/>
          </a:xfrm>
        </p:grpSpPr>
        <p:sp>
          <p:nvSpPr>
            <p:cNvPr id="72" name="Google Shape;72;g1d6b6a6305c_0_73"/>
            <p:cNvSpPr/>
            <p:nvPr/>
          </p:nvSpPr>
          <p:spPr>
            <a:xfrm>
              <a:off x="12106742" y="-1714"/>
              <a:ext cx="8220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g1d6b6a6305c_0_73"/>
            <p:cNvSpPr/>
            <p:nvPr/>
          </p:nvSpPr>
          <p:spPr>
            <a:xfrm>
              <a:off x="12021484" y="-1714"/>
              <a:ext cx="8220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" name="Google Shape;74;g1d6b6a6305c_0_73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d6b6a6305c_0_73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d6b6a6305c_0_73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1237250" y="4401775"/>
            <a:ext cx="94308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Week 0 - Tutorial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Introduction to the Module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Prithivi Maharjan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6b6a6305c_0_163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Typecasting: Automatic casting</a:t>
            </a:r>
            <a:endParaRPr sz="2400"/>
          </a:p>
        </p:txBody>
      </p:sp>
      <p:sp>
        <p:nvSpPr>
          <p:cNvPr id="207" name="Google Shape;207;g1d6b6a6305c_0_16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08" name="Google Shape;208;g1d6b6a6305c_0_16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09" name="Google Shape;209;g1d6b6a6305c_0_16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10" name="Google Shape;210;g1d6b6a6305c_0_16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1" name="Google Shape;211;g1d6b6a6305c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87" y="2575025"/>
            <a:ext cx="10586025" cy="286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6b6a6305c_0_171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Typecasting: Manual casting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17" name="Google Shape;217;g1d6b6a6305c_0_17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18" name="Google Shape;218;g1d6b6a6305c_0_17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19" name="Google Shape;219;g1d6b6a6305c_0_17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20" name="Google Shape;220;g1d6b6a6305c_0_17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1" name="Google Shape;221;g1d6b6a6305c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50" y="2786050"/>
            <a:ext cx="10180100" cy="260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6b6a6305c_0_184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Operators</a:t>
            </a:r>
            <a:endParaRPr sz="2400"/>
          </a:p>
        </p:txBody>
      </p:sp>
      <p:sp>
        <p:nvSpPr>
          <p:cNvPr id="227" name="Google Shape;227;g1d6b6a6305c_0_18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28" name="Google Shape;228;g1d6b6a6305c_0_18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29" name="Google Shape;229;g1d6b6a6305c_0_18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30" name="Google Shape;230;g1d6b6a6305c_0_18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31" name="Google Shape;231;g1d6b6a6305c_0_184"/>
          <p:cNvGraphicFramePr/>
          <p:nvPr/>
        </p:nvGraphicFramePr>
        <p:xfrm>
          <a:off x="325913" y="2431625"/>
          <a:ext cx="11076975" cy="2802400"/>
        </p:xfrm>
        <a:graphic>
          <a:graphicData uri="http://schemas.openxmlformats.org/drawingml/2006/table">
            <a:tbl>
              <a:tblPr>
                <a:noFill/>
                <a:tableStyleId>{D742DDF4-16D1-41C1-B4E1-C7D06092110C}</a:tableStyleId>
              </a:tblPr>
              <a:tblGrid>
                <a:gridCol w="155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84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5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lt1"/>
                          </a:solidFill>
                        </a:rPr>
                        <a:t>Arithmetic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+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*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+ +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-</a:t>
                      </a:r>
                      <a:endParaRPr sz="16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lt1"/>
                          </a:solidFill>
                        </a:rPr>
                        <a:t>Assignment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+=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*=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%=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lt1"/>
                          </a:solidFill>
                        </a:rPr>
                        <a:t>Comparison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== 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!=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&gt;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&lt;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&gt;=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&lt;=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lt1"/>
                          </a:solidFill>
                        </a:rPr>
                        <a:t>Logical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&amp;&amp;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||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!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6b6a6305c_0_254"/>
          <p:cNvSpPr txBox="1">
            <a:spLocks noGrp="1"/>
          </p:cNvSpPr>
          <p:nvPr>
            <p:ph type="body" idx="1"/>
          </p:nvPr>
        </p:nvSpPr>
        <p:spPr>
          <a:xfrm>
            <a:off x="448580" y="172553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if, else if and else</a:t>
            </a:r>
            <a:endParaRPr sz="2400"/>
          </a:p>
        </p:txBody>
      </p:sp>
      <p:sp>
        <p:nvSpPr>
          <p:cNvPr id="237" name="Google Shape;237;g1d6b6a6305c_0_25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38" name="Google Shape;238;g1d6b6a6305c_0_25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39" name="Google Shape;239;g1d6b6a6305c_0_25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40" name="Google Shape;240;g1d6b6a6305c_0_25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1" name="Google Shape;241;g1d6b6a6305c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00" y="2284275"/>
            <a:ext cx="6199050" cy="3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6b6a6305c_0_202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Switch case</a:t>
            </a:r>
            <a:endParaRPr sz="2400"/>
          </a:p>
        </p:txBody>
      </p:sp>
      <p:sp>
        <p:nvSpPr>
          <p:cNvPr id="247" name="Google Shape;247;g1d6b6a6305c_0_20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48" name="Google Shape;248;g1d6b6a6305c_0_20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49" name="Google Shape;249;g1d6b6a6305c_0_20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50" name="Google Shape;250;g1d6b6a6305c_0_20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1" name="Google Shape;251;g1d6b6a6305c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950" y="1772163"/>
            <a:ext cx="5840998" cy="438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6b6a6305c_0_210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While Loop</a:t>
            </a:r>
            <a:endParaRPr sz="2400"/>
          </a:p>
        </p:txBody>
      </p:sp>
      <p:sp>
        <p:nvSpPr>
          <p:cNvPr id="257" name="Google Shape;257;g1d6b6a6305c_0_2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58" name="Google Shape;258;g1d6b6a6305c_0_2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59" name="Google Shape;259;g1d6b6a6305c_0_2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60" name="Google Shape;260;g1d6b6a6305c_0_2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61" name="Google Shape;261;g1d6b6a6305c_0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62" y="2521825"/>
            <a:ext cx="6326300" cy="28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6b6a6305c_0_218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Loop</a:t>
            </a:r>
            <a:endParaRPr sz="2400"/>
          </a:p>
        </p:txBody>
      </p:sp>
      <p:sp>
        <p:nvSpPr>
          <p:cNvPr id="267" name="Google Shape;267;g1d6b6a6305c_0_2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68" name="Google Shape;268;g1d6b6a6305c_0_21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69" name="Google Shape;269;g1d6b6a6305c_0_21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70" name="Google Shape;270;g1d6b6a6305c_0_2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71" name="Google Shape;271;g1d6b6a6305c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92" y="2686955"/>
            <a:ext cx="7981875" cy="25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6b6a6305c_0_226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Each Loop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77" name="Google Shape;277;g1d6b6a6305c_0_226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78" name="Google Shape;278;g1d6b6a6305c_0_22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79" name="Google Shape;279;g1d6b6a6305c_0_22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80" name="Google Shape;280;g1d6b6a6305c_0_2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81" name="Google Shape;281;g1d6b6a6305c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00" y="2532051"/>
            <a:ext cx="7290825" cy="28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6b6a6305c_0_234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Methods</a:t>
            </a: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87" name="Google Shape;287;g1d6b6a6305c_0_23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288" name="Google Shape;288;g1d6b6a6305c_0_2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289" name="Google Shape;289;g1d6b6a6305c_0_2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90" name="Google Shape;290;g1d6b6a6305c_0_2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91" name="Google Shape;291;g1d6b6a6305c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25" y="2409621"/>
            <a:ext cx="5803625" cy="31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learned the weekly module content in depth from which we can understand what sort of content we will be learning in each week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talk about our various assessments and its weightage.</a:t>
            </a: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revised the basics of Java</a:t>
            </a:r>
            <a:endParaRPr sz="2400"/>
          </a:p>
        </p:txBody>
      </p:sp>
      <p:sp>
        <p:nvSpPr>
          <p:cNvPr id="297" name="Google Shape;297;p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8" name="Google Shape;298;p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299" name="Google Shape;299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0" name="Google Shape;300;p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Recalling learning outcomes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Recalling module content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Explain module assessments</a:t>
            </a:r>
            <a:endParaRPr sz="32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Revision on Java Basics</a:t>
            </a:r>
            <a:endParaRPr sz="3200"/>
          </a:p>
        </p:txBody>
      </p:sp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306" name="Google Shape;306;p8"/>
          <p:cNvSpPr txBox="1">
            <a:spLocks noGrp="1"/>
          </p:cNvSpPr>
          <p:nvPr>
            <p:ph type="dt" idx="4294967295"/>
          </p:nvPr>
        </p:nvSpPr>
        <p:spPr>
          <a:xfrm>
            <a:off x="9801225" y="6356350"/>
            <a:ext cx="134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307" name="Google Shape;307;p8"/>
          <p:cNvSpPr txBox="1">
            <a:spLocks noGrp="1"/>
          </p:cNvSpPr>
          <p:nvPr>
            <p:ph type="sldNum" idx="4294967295"/>
          </p:nvPr>
        </p:nvSpPr>
        <p:spPr>
          <a:xfrm>
            <a:off x="11115675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08" name="Google Shape;308;p8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dt" idx="4294967295"/>
          </p:nvPr>
        </p:nvSpPr>
        <p:spPr>
          <a:xfrm>
            <a:off x="9801225" y="6356350"/>
            <a:ext cx="134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315" name="Google Shape;315;p9"/>
          <p:cNvSpPr txBox="1">
            <a:spLocks noGrp="1"/>
          </p:cNvSpPr>
          <p:nvPr>
            <p:ph type="sldNum" idx="4294967295"/>
          </p:nvPr>
        </p:nvSpPr>
        <p:spPr>
          <a:xfrm>
            <a:off x="11115675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16" name="Google Shape;316;p9"/>
          <p:cNvSpPr txBox="1">
            <a:spLocks noGrp="1"/>
          </p:cNvSpPr>
          <p:nvPr>
            <p:ph type="ftr" idx="4294967295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3"/>
          <p:cNvGraphicFramePr/>
          <p:nvPr/>
        </p:nvGraphicFramePr>
        <p:xfrm>
          <a:off x="178435" y="1727200"/>
          <a:ext cx="11176000" cy="3906600"/>
        </p:xfrm>
        <a:graphic>
          <a:graphicData uri="http://schemas.openxmlformats.org/drawingml/2006/table">
            <a:tbl>
              <a:tblPr firstRow="1" bandRow="1">
                <a:noFill/>
                <a:tableStyleId>{2568438C-C38F-4344-9A63-7B72DD8BC16F}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Topics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Introduction to </a:t>
                      </a:r>
                      <a:r>
                        <a:rPr lang="en-US" sz="1800"/>
                        <a:t>Mobile Application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Web-Pages and its 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Introduction to Servlets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More about Servlets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Introduction to JSP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Introduction to JSP directives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State management in JSP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Module Content</a:t>
            </a:r>
            <a:endParaRPr sz="4000" b="0">
              <a:solidFill>
                <a:schemeClr val="dk1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4"/>
          <p:cNvGraphicFramePr/>
          <p:nvPr/>
        </p:nvGraphicFramePr>
        <p:xfrm>
          <a:off x="178435" y="1727200"/>
          <a:ext cx="11176000" cy="2929950"/>
        </p:xfrm>
        <a:graphic>
          <a:graphicData uri="http://schemas.openxmlformats.org/drawingml/2006/table">
            <a:tbl>
              <a:tblPr firstRow="1" bandRow="1">
                <a:noFill/>
                <a:tableStyleId>{2568438C-C38F-4344-9A63-7B72DD8BC16F}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Topics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Introduction to JSTL &amp; Coursework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MVC, MVP &amp; MVVM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</a:t>
                      </a:r>
                      <a:r>
                        <a:rPr lang="en-US" sz="1800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Database: Create &amp; View Operations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1</a:t>
                      </a:r>
                      <a:r>
                        <a:rPr lang="en-US" sz="1800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Database: Update &amp; De;eteOperations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Week 1</a:t>
                      </a:r>
                      <a:r>
                        <a:rPr lang="en-US" sz="1800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Revision and coursework feedback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Module Content</a:t>
            </a:r>
            <a:endParaRPr sz="4000" b="0">
              <a:solidFill>
                <a:schemeClr val="dk1"/>
              </a:solidFill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February 3, 2022</a:t>
            </a:r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6b6a6305c_0_64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1. Coursework </a:t>
            </a: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2. Examination</a:t>
            </a:r>
            <a:endParaRPr sz="2400" b="1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	</a:t>
            </a:r>
            <a:endParaRPr sz="2400"/>
          </a:p>
        </p:txBody>
      </p:sp>
      <p:sp>
        <p:nvSpPr>
          <p:cNvPr id="157" name="Google Shape;157;g1d6b6a6305c_0_64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Assessments</a:t>
            </a:r>
            <a:endParaRPr/>
          </a:p>
        </p:txBody>
      </p:sp>
      <p:sp>
        <p:nvSpPr>
          <p:cNvPr id="158" name="Google Shape;158;g1d6b6a6305c_0_6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159" name="Google Shape;159;g1d6b6a6305c_0_6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160" name="Google Shape;160;g1d6b6a6305c_0_6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61" name="Google Shape;161;g1d6b6a6305c_0_64"/>
          <p:cNvGraphicFramePr/>
          <p:nvPr/>
        </p:nvGraphicFramePr>
        <p:xfrm>
          <a:off x="922675" y="2340450"/>
          <a:ext cx="8533150" cy="1905000"/>
        </p:xfrm>
        <a:graphic>
          <a:graphicData uri="http://schemas.openxmlformats.org/drawingml/2006/table">
            <a:tbl>
              <a:tblPr firstRow="1" bandRow="1">
                <a:noFill/>
                <a:tableStyleId>{66ADAFC6-AB3B-4EDE-8E11-0C63E9221601}</a:tableStyleId>
              </a:tblPr>
              <a:tblGrid>
                <a:gridCol w="426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Coursework </a:t>
                      </a:r>
                      <a:r>
                        <a:rPr lang="en-US" sz="1800"/>
                        <a:t>description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Coursework Topic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Ecommerce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Weightage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50%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Release 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Week 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Submission 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Week 12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b6a6305c_0_127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Class and main method</a:t>
            </a:r>
            <a:endParaRPr sz="2400"/>
          </a:p>
        </p:txBody>
      </p:sp>
      <p:sp>
        <p:nvSpPr>
          <p:cNvPr id="167" name="Google Shape;167;g1d6b6a6305c_0_12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168" name="Google Shape;168;g1d6b6a6305c_0_12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169" name="Google Shape;169;g1d6b6a6305c_0_12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170" name="Google Shape;170;g1d6b6a6305c_0_1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71" name="Google Shape;171;g1d6b6a6305c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775" y="2652725"/>
            <a:ext cx="8206453" cy="262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6b6a6305c_0_138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Comments</a:t>
            </a:r>
            <a:endParaRPr sz="2400"/>
          </a:p>
        </p:txBody>
      </p:sp>
      <p:sp>
        <p:nvSpPr>
          <p:cNvPr id="177" name="Google Shape;177;g1d6b6a6305c_0_13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178" name="Google Shape;178;g1d6b6a6305c_0_1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179" name="Google Shape;179;g1d6b6a6305c_0_1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180" name="Google Shape;180;g1d6b6a6305c_0_1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1" name="Google Shape;181;g1d6b6a6305c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113" y="2608475"/>
            <a:ext cx="8449778" cy="2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6b6a6305c_0_147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Variables</a:t>
            </a:r>
            <a:endParaRPr sz="2400"/>
          </a:p>
        </p:txBody>
      </p:sp>
      <p:sp>
        <p:nvSpPr>
          <p:cNvPr id="187" name="Google Shape;187;g1d6b6a6305c_0_14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188" name="Google Shape;188;g1d6b6a6305c_0_14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189" name="Google Shape;189;g1d6b6a6305c_0_14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190" name="Google Shape;190;g1d6b6a6305c_0_14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1" name="Google Shape;191;g1d6b6a6305c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34" y="2440530"/>
            <a:ext cx="8656725" cy="3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6b6a6305c_0_155"/>
          <p:cNvSpPr txBox="1">
            <a:spLocks noGrp="1"/>
          </p:cNvSpPr>
          <p:nvPr>
            <p:ph type="body" idx="1"/>
          </p:nvPr>
        </p:nvSpPr>
        <p:spPr>
          <a:xfrm>
            <a:off x="276605" y="1763621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Final variable</a:t>
            </a:r>
            <a:endParaRPr sz="2400"/>
          </a:p>
        </p:txBody>
      </p:sp>
      <p:sp>
        <p:nvSpPr>
          <p:cNvPr id="197" name="Google Shape;197;g1d6b6a6305c_0_15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198" name="Google Shape;198;g1d6b6a6305c_0_15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5, 2023</a:t>
            </a:r>
            <a:endParaRPr/>
          </a:p>
        </p:txBody>
      </p:sp>
      <p:sp>
        <p:nvSpPr>
          <p:cNvPr id="199" name="Google Shape;199;g1d6b6a6305c_0_15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ADVANCED PROGRAMMING AND TECHNOLOGIES</a:t>
            </a:r>
            <a:endParaRPr/>
          </a:p>
        </p:txBody>
      </p:sp>
      <p:sp>
        <p:nvSpPr>
          <p:cNvPr id="200" name="Google Shape;200;g1d6b6a6305c_0_15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1" name="Google Shape;201;g1d6b6a6305c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5" y="2976550"/>
            <a:ext cx="10832001" cy="1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178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Office Theme</vt:lpstr>
      <vt:lpstr>CS5054 ADVANCED PROGRAMMING  AND  TECHNOLOGIES</vt:lpstr>
      <vt:lpstr>Agenda</vt:lpstr>
      <vt:lpstr>Module Content</vt:lpstr>
      <vt:lpstr>Module Content</vt:lpstr>
      <vt:lpstr>Assessments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Summary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Sandip Adhikari</cp:lastModifiedBy>
  <cp:revision>1</cp:revision>
  <dcterms:created xsi:type="dcterms:W3CDTF">2020-07-29T02:48:00Z</dcterms:created>
  <dcterms:modified xsi:type="dcterms:W3CDTF">2023-02-19T03:09:05Z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4556B706972C47DB93CA510DAB28E7D6</vt:lpwstr>
  </property>
</Properties>
</file>