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83" r:id="rId23"/>
    <p:sldId id="275" r:id="rId24"/>
    <p:sldId id="276" r:id="rId25"/>
    <p:sldId id="277" r:id="rId26"/>
    <p:sldId id="27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su8HMSbRhx3Cd6E74X86Xj6VX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4660"/>
  </p:normalViewPr>
  <p:slideViewPr>
    <p:cSldViewPr snapToGrid="0">
      <p:cViewPr varScale="1">
        <p:scale>
          <a:sx n="74" d="100"/>
          <a:sy n="74" d="100"/>
        </p:scale>
        <p:origin x="2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d6c013f4b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g1d6c013f4b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g1d6c013f4bc_0_0: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ADVANCED PROGRAMMING AND TECHNOLOGIES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2aeb4fb7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142aeb4fb7a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142aeb4fb7a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6c013f4bc_0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d6c013f4bc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8851769e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08851769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2cd726ca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42cd726ca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42cd726ca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eb4f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2aeb4fb7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42aeb4fb7a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42cd726ca3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142cd726ca3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42cd726ca3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42cd726ca3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142cd726ca3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42cd726ca3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42cd726ca3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142cd726ca3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142cd726ca3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d6c013f4bc_0_3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d6c013f4bc_0_3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d6c013f4bc_0_3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d6c013f4bc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1d6c013f4bc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d6c013f4b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d6c013f4b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d6c013f4bc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1d6c013f4bc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d6c013f4bc_0_2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1d6c013f4bc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2aeb4fb7a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142aeb4fb7a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142aeb4fb7a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11"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1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12"/>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3"/>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4"/>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16"/>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10"/>
          <p:cNvSpPr/>
          <p:nvPr/>
        </p:nvSpPr>
        <p:spPr>
          <a:xfrm>
            <a:off x="-82210" y="-1714"/>
            <a:ext cx="12103694" cy="6859714"/>
          </a:xfrm>
          <a:prstGeom prst="rect">
            <a:avLst/>
          </a:prstGeom>
          <a:gradFill>
            <a:gsLst>
              <a:gs pos="0">
                <a:srgbClr val="FFFFFF">
                  <a:alpha val="0"/>
                </a:srgbClr>
              </a:gs>
              <a:gs pos="17000">
                <a:srgbClr val="FFFFFF">
                  <a:alpha val="9019"/>
                </a:srgbClr>
              </a:gs>
              <a:gs pos="80000">
                <a:srgbClr val="FFFFFF">
                  <a:alpha val="83921"/>
                </a:srgbClr>
              </a:gs>
              <a:gs pos="100000">
                <a:srgbClr val="FFFFFF">
                  <a:alpha val="83921"/>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0"/>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10"/>
          <p:cNvGrpSpPr/>
          <p:nvPr/>
        </p:nvGrpSpPr>
        <p:grpSpPr>
          <a:xfrm>
            <a:off x="12021484" y="-1714"/>
            <a:ext cx="167468" cy="6858000"/>
            <a:chOff x="12021484" y="-1714"/>
            <a:chExt cx="167468" cy="6858000"/>
          </a:xfrm>
        </p:grpSpPr>
        <p:sp>
          <p:nvSpPr>
            <p:cNvPr id="18" name="Google Shape;18;p10"/>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0"/>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0" name="Google Shape;20;p10"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10"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10"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1d6c013f4bc_0_0"/>
          <p:cNvSpPr txBox="1">
            <a:spLocks noGrp="1"/>
          </p:cNvSpPr>
          <p:nvPr>
            <p:ph type="ctrTitle"/>
          </p:nvPr>
        </p:nvSpPr>
        <p:spPr>
          <a:xfrm>
            <a:off x="1524000" y="1122362"/>
            <a:ext cx="9144000" cy="2859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72800"/>
              <a:buFont typeface="Calibri"/>
              <a:buNone/>
            </a:pPr>
            <a:r>
              <a:rPr lang="en-US">
                <a:solidFill>
                  <a:schemeClr val="dk1"/>
                </a:solidFill>
              </a:rPr>
              <a:t>CS5054</a:t>
            </a:r>
            <a:br>
              <a:rPr lang="en-US">
                <a:solidFill>
                  <a:schemeClr val="dk1"/>
                </a:solidFill>
              </a:rPr>
            </a:br>
            <a:r>
              <a:rPr lang="en-US" sz="5000">
                <a:solidFill>
                  <a:schemeClr val="dk1"/>
                </a:solidFill>
              </a:rPr>
              <a:t>ADVANCED PROGRAMMING </a:t>
            </a:r>
            <a:endParaRPr sz="5000">
              <a:solidFill>
                <a:schemeClr val="dk1"/>
              </a:solidFill>
            </a:endParaRPr>
          </a:p>
          <a:p>
            <a:pPr marL="0" lvl="0" indent="0" algn="ctr" rtl="0">
              <a:lnSpc>
                <a:spcPct val="90000"/>
              </a:lnSpc>
              <a:spcBef>
                <a:spcPts val="0"/>
              </a:spcBef>
              <a:spcAft>
                <a:spcPts val="0"/>
              </a:spcAft>
              <a:buClr>
                <a:schemeClr val="dk1"/>
              </a:buClr>
              <a:buSzPct val="120000"/>
              <a:buFont typeface="Calibri"/>
              <a:buNone/>
            </a:pPr>
            <a:r>
              <a:rPr lang="en-US" sz="5000">
                <a:solidFill>
                  <a:schemeClr val="dk1"/>
                </a:solidFill>
              </a:rPr>
              <a:t>AND</a:t>
            </a:r>
            <a:endParaRPr sz="5000">
              <a:solidFill>
                <a:schemeClr val="dk1"/>
              </a:solidFill>
            </a:endParaRPr>
          </a:p>
          <a:p>
            <a:pPr marL="0" lvl="0" indent="0" algn="ctr" rtl="0">
              <a:lnSpc>
                <a:spcPct val="90000"/>
              </a:lnSpc>
              <a:spcBef>
                <a:spcPts val="0"/>
              </a:spcBef>
              <a:spcAft>
                <a:spcPts val="0"/>
              </a:spcAft>
              <a:buClr>
                <a:schemeClr val="dk1"/>
              </a:buClr>
              <a:buSzPct val="120000"/>
              <a:buFont typeface="Calibri"/>
              <a:buNone/>
            </a:pPr>
            <a:r>
              <a:rPr lang="en-US" sz="5000">
                <a:solidFill>
                  <a:schemeClr val="dk1"/>
                </a:solidFill>
              </a:rPr>
              <a:t> TECHNOLOGIES</a:t>
            </a:r>
            <a:endParaRPr sz="5000">
              <a:solidFill>
                <a:schemeClr val="dk1"/>
              </a:solidFill>
            </a:endParaRPr>
          </a:p>
        </p:txBody>
      </p:sp>
      <p:sp>
        <p:nvSpPr>
          <p:cNvPr id="69" name="Google Shape;69;g1d6c013f4bc_0_0"/>
          <p:cNvSpPr txBox="1">
            <a:spLocks noGrp="1"/>
          </p:cNvSpPr>
          <p:nvPr>
            <p:ph type="subTitle" idx="1"/>
          </p:nvPr>
        </p:nvSpPr>
        <p:spPr>
          <a:xfrm>
            <a:off x="1524000" y="4330064"/>
            <a:ext cx="9144000" cy="1190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None/>
            </a:pPr>
            <a:r>
              <a:rPr lang="en-US" sz="3200"/>
              <a:t>Week 1 - Lecture</a:t>
            </a:r>
            <a:endParaRPr/>
          </a:p>
          <a:p>
            <a:pPr marL="0" lvl="0" indent="0" algn="ctr" rtl="0">
              <a:lnSpc>
                <a:spcPct val="90000"/>
              </a:lnSpc>
              <a:spcBef>
                <a:spcPts val="1000"/>
              </a:spcBef>
              <a:spcAft>
                <a:spcPts val="0"/>
              </a:spcAft>
              <a:buClr>
                <a:schemeClr val="dk1"/>
              </a:buClr>
              <a:buSzPts val="3200"/>
              <a:buNone/>
            </a:pPr>
            <a:r>
              <a:rPr lang="en-US" sz="3200"/>
              <a:t>Web pages and its type</a:t>
            </a:r>
            <a:endParaRPr/>
          </a:p>
        </p:txBody>
      </p:sp>
      <p:sp>
        <p:nvSpPr>
          <p:cNvPr id="70" name="Google Shape;70;g1d6c013f4bc_0_0"/>
          <p:cNvSpPr txBox="1">
            <a:spLocks noGrp="1"/>
          </p:cNvSpPr>
          <p:nvPr>
            <p:ph type="ftr" idx="4294967295"/>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chemeClr val="dk1"/>
                </a:solidFill>
              </a:rPr>
              <a:t>ADVANCED PROGRAMMING AND TECHNOLOGIES</a:t>
            </a:r>
            <a:endParaRPr/>
          </a:p>
        </p:txBody>
      </p:sp>
      <p:sp>
        <p:nvSpPr>
          <p:cNvPr id="71" name="Google Shape;71;g1d6c013f4bc_0_0"/>
          <p:cNvSpPr txBox="1">
            <a:spLocks noGrp="1"/>
          </p:cNvSpPr>
          <p:nvPr>
            <p:ph type="ftr" idx="4294967295"/>
          </p:nvPr>
        </p:nvSpPr>
        <p:spPr>
          <a:xfrm>
            <a:off x="9061321" y="6356350"/>
            <a:ext cx="29217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chemeClr val="dk1"/>
                </a:solidFill>
              </a:rPr>
              <a:t>Prithivi Maharjan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42aeb4fb7a_0_17"/>
          <p:cNvSpPr txBox="1">
            <a:spLocks noGrp="1"/>
          </p:cNvSpPr>
          <p:nvPr>
            <p:ph type="body" idx="1"/>
          </p:nvPr>
        </p:nvSpPr>
        <p:spPr>
          <a:xfrm>
            <a:off x="519425" y="1866550"/>
            <a:ext cx="10290300" cy="13935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1000"/>
              </a:spcBef>
              <a:spcAft>
                <a:spcPts val="0"/>
              </a:spcAft>
              <a:buSzPct val="97297"/>
              <a:buNone/>
            </a:pPr>
            <a:r>
              <a:rPr lang="en-US" sz="2000"/>
              <a:t>All of them have a username and password and also fields for entering username and password.</a:t>
            </a:r>
            <a:endParaRPr sz="2000"/>
          </a:p>
          <a:p>
            <a:pPr marL="0" lvl="0" indent="0" algn="just" rtl="0">
              <a:lnSpc>
                <a:spcPct val="115000"/>
              </a:lnSpc>
              <a:spcBef>
                <a:spcPts val="1000"/>
              </a:spcBef>
              <a:spcAft>
                <a:spcPts val="0"/>
              </a:spcAft>
              <a:buSzPct val="97297"/>
              <a:buNone/>
            </a:pPr>
            <a:r>
              <a:rPr lang="en-US" sz="2000"/>
              <a:t>Since, all the users when they login into Facebook, they use the same login page.</a:t>
            </a:r>
            <a:endParaRPr sz="2000"/>
          </a:p>
          <a:p>
            <a:pPr marL="0" lvl="0" indent="0" algn="just" rtl="0">
              <a:lnSpc>
                <a:spcPct val="115000"/>
              </a:lnSpc>
              <a:spcBef>
                <a:spcPts val="1000"/>
              </a:spcBef>
              <a:spcAft>
                <a:spcPts val="0"/>
              </a:spcAft>
              <a:buSzPct val="97297"/>
              <a:buNone/>
            </a:pPr>
            <a:r>
              <a:rPr lang="en-US" sz="2000"/>
              <a:t>This is an example of Static Web Page.</a:t>
            </a:r>
            <a:endParaRPr sz="2000"/>
          </a:p>
        </p:txBody>
      </p:sp>
      <p:sp>
        <p:nvSpPr>
          <p:cNvPr id="157" name="Google Shape;157;g142aeb4fb7a_0_17"/>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10</a:t>
            </a:fld>
            <a:endParaRPr/>
          </a:p>
        </p:txBody>
      </p:sp>
      <p:sp>
        <p:nvSpPr>
          <p:cNvPr id="158" name="Google Shape;158;g142aeb4fb7a_0_17"/>
          <p:cNvSpPr txBox="1">
            <a:spLocks noGrp="1"/>
          </p:cNvSpPr>
          <p:nvPr>
            <p:ph type="title"/>
          </p:nvPr>
        </p:nvSpPr>
        <p:spPr>
          <a:xfrm>
            <a:off x="74525" y="228596"/>
            <a:ext cx="11180100" cy="91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Static Web Page</a:t>
            </a:r>
            <a:endParaRPr/>
          </a:p>
        </p:txBody>
      </p:sp>
      <p:sp>
        <p:nvSpPr>
          <p:cNvPr id="159" name="Google Shape;159;g142aeb4fb7a_0_17"/>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60" name="Google Shape;160;g142aeb4fb7a_0_17"/>
          <p:cNvPicPr preferRelativeResize="0"/>
          <p:nvPr/>
        </p:nvPicPr>
        <p:blipFill rotWithShape="1">
          <a:blip r:embed="rId3">
            <a:alphaModFix/>
          </a:blip>
          <a:srcRect/>
          <a:stretch/>
        </p:blipFill>
        <p:spPr>
          <a:xfrm>
            <a:off x="2874188" y="3260050"/>
            <a:ext cx="6324374" cy="291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body" idx="1"/>
          </p:nvPr>
        </p:nvSpPr>
        <p:spPr>
          <a:xfrm>
            <a:off x="175893" y="1667759"/>
            <a:ext cx="11175600" cy="2062200"/>
          </a:xfrm>
          <a:prstGeom prst="rect">
            <a:avLst/>
          </a:prstGeom>
          <a:noFill/>
          <a:ln>
            <a:noFill/>
          </a:ln>
        </p:spPr>
        <p:txBody>
          <a:bodyPr spcFirstLastPara="1" wrap="square" lIns="91425" tIns="45700" rIns="91425" bIns="45700" anchor="t" anchorCtr="0">
            <a:noAutofit/>
          </a:bodyPr>
          <a:lstStyle/>
          <a:p>
            <a:pPr marL="457200" lvl="0" indent="-368300" algn="just" rtl="0">
              <a:lnSpc>
                <a:spcPct val="115000"/>
              </a:lnSpc>
              <a:spcBef>
                <a:spcPts val="0"/>
              </a:spcBef>
              <a:spcAft>
                <a:spcPts val="0"/>
              </a:spcAft>
              <a:buClr>
                <a:srgbClr val="333333"/>
              </a:buClr>
              <a:buSzPts val="2200"/>
              <a:buFont typeface="Arial"/>
              <a:buChar char="•"/>
            </a:pPr>
            <a:r>
              <a:rPr lang="en-US" sz="2200">
                <a:solidFill>
                  <a:srgbClr val="333333"/>
                </a:solidFill>
                <a:latin typeface="Arial"/>
                <a:ea typeface="Arial"/>
                <a:cs typeface="Arial"/>
                <a:sym typeface="Arial"/>
              </a:rPr>
              <a:t>Simple web pages - written in languages like JavaScript, HTML, CSS, and so on, and stored in a web server. </a:t>
            </a:r>
            <a:endParaRPr sz="2200"/>
          </a:p>
        </p:txBody>
      </p:sp>
      <p:sp>
        <p:nvSpPr>
          <p:cNvPr id="166" name="Google Shape;166;p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Static Web Page</a:t>
            </a:r>
            <a:endParaRPr/>
          </a:p>
        </p:txBody>
      </p:sp>
      <p:sp>
        <p:nvSpPr>
          <p:cNvPr id="167" name="Google Shape;167;p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68" name="Google Shape;168;p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11</a:t>
            </a:fld>
            <a:endParaRPr/>
          </a:p>
        </p:txBody>
      </p:sp>
      <p:sp>
        <p:nvSpPr>
          <p:cNvPr id="169" name="Google Shape;169;p8"/>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70" name="Google Shape;170;p8"/>
          <p:cNvPicPr preferRelativeResize="0"/>
          <p:nvPr/>
        </p:nvPicPr>
        <p:blipFill rotWithShape="1">
          <a:blip r:embed="rId3">
            <a:alphaModFix/>
          </a:blip>
          <a:srcRect/>
          <a:stretch/>
        </p:blipFill>
        <p:spPr>
          <a:xfrm>
            <a:off x="2186600" y="2699600"/>
            <a:ext cx="7818799" cy="3004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d6c013f4bc_0_240"/>
          <p:cNvSpPr txBox="1">
            <a:spLocks noGrp="1"/>
          </p:cNvSpPr>
          <p:nvPr>
            <p:ph type="body" idx="1"/>
          </p:nvPr>
        </p:nvSpPr>
        <p:spPr>
          <a:xfrm>
            <a:off x="175893" y="1667759"/>
            <a:ext cx="11175600" cy="2062200"/>
          </a:xfrm>
          <a:prstGeom prst="rect">
            <a:avLst/>
          </a:prstGeom>
          <a:noFill/>
          <a:ln>
            <a:noFill/>
          </a:ln>
        </p:spPr>
        <p:txBody>
          <a:bodyPr spcFirstLastPara="1" wrap="square" lIns="91425" tIns="45700" rIns="91425" bIns="45700" anchor="t" anchorCtr="0">
            <a:noAutofit/>
          </a:bodyPr>
          <a:lstStyle/>
          <a:p>
            <a:pPr marL="228600" lvl="0" indent="-228600" algn="just" rtl="0">
              <a:lnSpc>
                <a:spcPct val="115000"/>
              </a:lnSpc>
              <a:spcBef>
                <a:spcPts val="1000"/>
              </a:spcBef>
              <a:spcAft>
                <a:spcPts val="0"/>
              </a:spcAft>
              <a:buClr>
                <a:srgbClr val="333333"/>
              </a:buClr>
              <a:buSzPts val="2200"/>
              <a:buChar char="•"/>
            </a:pPr>
            <a:r>
              <a:rPr lang="en-US" sz="2200">
                <a:solidFill>
                  <a:srgbClr val="333333"/>
                </a:solidFill>
                <a:latin typeface="Arial"/>
                <a:ea typeface="Arial"/>
                <a:cs typeface="Arial"/>
                <a:sym typeface="Arial"/>
              </a:rPr>
              <a:t>In the case of static web pages, as soon as a server receives a request for a page, it immediately sends a response to the client with zero additional processing. </a:t>
            </a:r>
            <a:endParaRPr sz="2200"/>
          </a:p>
          <a:p>
            <a:pPr marL="0" lvl="0" indent="0" algn="just" rtl="0">
              <a:lnSpc>
                <a:spcPct val="115000"/>
              </a:lnSpc>
              <a:spcBef>
                <a:spcPts val="1000"/>
              </a:spcBef>
              <a:spcAft>
                <a:spcPts val="0"/>
              </a:spcAft>
              <a:buNone/>
            </a:pPr>
            <a:endParaRPr sz="2200"/>
          </a:p>
        </p:txBody>
      </p:sp>
      <p:sp>
        <p:nvSpPr>
          <p:cNvPr id="176" name="Google Shape;176;g1d6c013f4bc_0_24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Static Web Page</a:t>
            </a:r>
            <a:endParaRPr/>
          </a:p>
        </p:txBody>
      </p:sp>
      <p:sp>
        <p:nvSpPr>
          <p:cNvPr id="177" name="Google Shape;177;g1d6c013f4bc_0_24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78" name="Google Shape;178;g1d6c013f4bc_0_24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12</a:t>
            </a:fld>
            <a:endParaRPr/>
          </a:p>
        </p:txBody>
      </p:sp>
      <p:sp>
        <p:nvSpPr>
          <p:cNvPr id="179" name="Google Shape;179;g1d6c013f4bc_0_24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80" name="Google Shape;180;g1d6c013f4bc_0_240"/>
          <p:cNvPicPr preferRelativeResize="0"/>
          <p:nvPr/>
        </p:nvPicPr>
        <p:blipFill rotWithShape="1">
          <a:blip r:embed="rId3">
            <a:alphaModFix/>
          </a:blip>
          <a:srcRect/>
          <a:stretch/>
        </p:blipFill>
        <p:spPr>
          <a:xfrm>
            <a:off x="3093575" y="2560175"/>
            <a:ext cx="6004856" cy="365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08851769e6_0_0"/>
          <p:cNvSpPr txBox="1">
            <a:spLocks noGrp="1"/>
          </p:cNvSpPr>
          <p:nvPr>
            <p:ph type="body" idx="1"/>
          </p:nvPr>
        </p:nvSpPr>
        <p:spPr>
          <a:xfrm>
            <a:off x="175893" y="1667759"/>
            <a:ext cx="11175600" cy="2062200"/>
          </a:xfrm>
          <a:prstGeom prst="rect">
            <a:avLst/>
          </a:prstGeom>
          <a:noFill/>
          <a:ln>
            <a:noFill/>
          </a:ln>
        </p:spPr>
        <p:txBody>
          <a:bodyPr spcFirstLastPara="1" wrap="square" lIns="91425" tIns="45700" rIns="91425" bIns="45700" anchor="t" anchorCtr="0">
            <a:noAutofit/>
          </a:bodyPr>
          <a:lstStyle/>
          <a:p>
            <a:pPr marL="228600" lvl="0" indent="-228600" algn="just" rtl="0">
              <a:lnSpc>
                <a:spcPct val="115000"/>
              </a:lnSpc>
              <a:spcBef>
                <a:spcPts val="1000"/>
              </a:spcBef>
              <a:spcAft>
                <a:spcPts val="0"/>
              </a:spcAft>
              <a:buClr>
                <a:srgbClr val="333333"/>
              </a:buClr>
              <a:buSzPts val="2200"/>
              <a:buChar char="•"/>
            </a:pPr>
            <a:r>
              <a:rPr lang="en-US" sz="2200">
                <a:solidFill>
                  <a:srgbClr val="333333"/>
                </a:solidFill>
                <a:latin typeface="Arial"/>
                <a:ea typeface="Arial"/>
                <a:cs typeface="Arial"/>
                <a:sym typeface="Arial"/>
              </a:rPr>
              <a:t>The server locates this page, adds the HTTP headers, then immediately replies with an HTTP response. This way, you can view these web pages through a web browser</a:t>
            </a:r>
            <a:endParaRPr sz="2200"/>
          </a:p>
        </p:txBody>
      </p:sp>
      <p:sp>
        <p:nvSpPr>
          <p:cNvPr id="186" name="Google Shape;186;g208851769e6_0_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Static Web Page</a:t>
            </a:r>
            <a:endParaRPr/>
          </a:p>
        </p:txBody>
      </p:sp>
      <p:sp>
        <p:nvSpPr>
          <p:cNvPr id="187" name="Google Shape;187;g208851769e6_0_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88" name="Google Shape;188;g208851769e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13</a:t>
            </a:fld>
            <a:endParaRPr/>
          </a:p>
        </p:txBody>
      </p:sp>
      <p:sp>
        <p:nvSpPr>
          <p:cNvPr id="189" name="Google Shape;189;g208851769e6_0_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90" name="Google Shape;190;g208851769e6_0_0"/>
          <p:cNvPicPr preferRelativeResize="0"/>
          <p:nvPr/>
        </p:nvPicPr>
        <p:blipFill rotWithShape="1">
          <a:blip r:embed="rId3">
            <a:alphaModFix/>
          </a:blip>
          <a:srcRect/>
          <a:stretch/>
        </p:blipFill>
        <p:spPr>
          <a:xfrm>
            <a:off x="3093575" y="2560175"/>
            <a:ext cx="6004856" cy="365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42cd726ca3_0_0"/>
          <p:cNvSpPr txBox="1">
            <a:spLocks noGrp="1"/>
          </p:cNvSpPr>
          <p:nvPr>
            <p:ph type="body" idx="1"/>
          </p:nvPr>
        </p:nvSpPr>
        <p:spPr>
          <a:xfrm>
            <a:off x="8288725" y="2071250"/>
            <a:ext cx="3065100" cy="3768000"/>
          </a:xfrm>
          <a:prstGeom prst="rect">
            <a:avLst/>
          </a:prstGeom>
          <a:noFill/>
          <a:ln>
            <a:noFill/>
          </a:ln>
        </p:spPr>
        <p:txBody>
          <a:bodyPr spcFirstLastPara="1" wrap="square" lIns="91425" tIns="45700" rIns="91425" bIns="45700" anchor="t" anchorCtr="0">
            <a:normAutofit lnSpcReduction="10000"/>
          </a:bodyPr>
          <a:lstStyle/>
          <a:p>
            <a:pPr marL="457200" lvl="0" indent="-355600" algn="just" rtl="0">
              <a:lnSpc>
                <a:spcPct val="150000"/>
              </a:lnSpc>
              <a:spcBef>
                <a:spcPts val="1000"/>
              </a:spcBef>
              <a:spcAft>
                <a:spcPts val="0"/>
              </a:spcAft>
              <a:buSzPts val="2000"/>
              <a:buChar char="•"/>
            </a:pPr>
            <a:r>
              <a:rPr lang="en-US" sz="2000"/>
              <a:t>When we login into Facebook, we see a similar interface.</a:t>
            </a:r>
            <a:endParaRPr sz="2000"/>
          </a:p>
          <a:p>
            <a:pPr marL="457200" lvl="0" indent="-355600" algn="just" rtl="0">
              <a:lnSpc>
                <a:spcPct val="150000"/>
              </a:lnSpc>
              <a:spcBef>
                <a:spcPts val="0"/>
              </a:spcBef>
              <a:spcAft>
                <a:spcPts val="0"/>
              </a:spcAft>
              <a:buSzPts val="2000"/>
              <a:buChar char="•"/>
            </a:pPr>
            <a:r>
              <a:rPr lang="en-US" sz="2000"/>
              <a:t>This interface is different for different users.</a:t>
            </a:r>
            <a:endParaRPr sz="2000"/>
          </a:p>
          <a:p>
            <a:pPr marL="457200" lvl="0" indent="-355600" algn="just" rtl="0">
              <a:lnSpc>
                <a:spcPct val="150000"/>
              </a:lnSpc>
              <a:spcBef>
                <a:spcPts val="0"/>
              </a:spcBef>
              <a:spcAft>
                <a:spcPts val="0"/>
              </a:spcAft>
              <a:buSzPts val="2000"/>
              <a:buChar char="•"/>
            </a:pPr>
            <a:r>
              <a:rPr lang="en-US" sz="2000"/>
              <a:t>This is an example of dynamic web page.</a:t>
            </a:r>
            <a:endParaRPr sz="2000"/>
          </a:p>
        </p:txBody>
      </p:sp>
      <p:sp>
        <p:nvSpPr>
          <p:cNvPr id="197" name="Google Shape;197;g142cd726ca3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14</a:t>
            </a:fld>
            <a:endParaRPr/>
          </a:p>
        </p:txBody>
      </p:sp>
      <p:sp>
        <p:nvSpPr>
          <p:cNvPr id="198" name="Google Shape;198;g142cd726ca3_0_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Dynamic Web Page</a:t>
            </a:r>
            <a:endParaRPr/>
          </a:p>
        </p:txBody>
      </p:sp>
      <p:pic>
        <p:nvPicPr>
          <p:cNvPr id="199" name="Google Shape;199;g142cd726ca3_0_0"/>
          <p:cNvPicPr preferRelativeResize="0"/>
          <p:nvPr/>
        </p:nvPicPr>
        <p:blipFill rotWithShape="1">
          <a:blip r:embed="rId3">
            <a:alphaModFix/>
          </a:blip>
          <a:srcRect/>
          <a:stretch/>
        </p:blipFill>
        <p:spPr>
          <a:xfrm>
            <a:off x="152400" y="1949498"/>
            <a:ext cx="8052325" cy="3889875"/>
          </a:xfrm>
          <a:prstGeom prst="rect">
            <a:avLst/>
          </a:prstGeom>
          <a:noFill/>
          <a:ln>
            <a:noFill/>
          </a:ln>
        </p:spPr>
      </p:pic>
      <p:sp>
        <p:nvSpPr>
          <p:cNvPr id="200" name="Google Shape;200;g142cd726ca3_0_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body" idx="1"/>
          </p:nvPr>
        </p:nvSpPr>
        <p:spPr>
          <a:xfrm>
            <a:off x="178200" y="1727372"/>
            <a:ext cx="11175600" cy="1973700"/>
          </a:xfrm>
          <a:prstGeom prst="rect">
            <a:avLst/>
          </a:prstGeom>
          <a:noFill/>
          <a:ln>
            <a:noFill/>
          </a:ln>
        </p:spPr>
        <p:txBody>
          <a:bodyPr spcFirstLastPara="1" wrap="square" lIns="91425" tIns="45700" rIns="91425" bIns="45700" anchor="t" anchorCtr="0">
            <a:noAutofit/>
          </a:bodyPr>
          <a:lstStyle/>
          <a:p>
            <a:pPr marL="228600" lvl="0" indent="-241300" algn="just" rtl="0">
              <a:lnSpc>
                <a:spcPct val="150000"/>
              </a:lnSpc>
              <a:spcBef>
                <a:spcPts val="0"/>
              </a:spcBef>
              <a:spcAft>
                <a:spcPts val="0"/>
              </a:spcAft>
              <a:buClr>
                <a:srgbClr val="000000"/>
              </a:buClr>
              <a:buSzPts val="2000"/>
              <a:buChar char="•"/>
            </a:pPr>
            <a:r>
              <a:rPr lang="en-US" sz="2000">
                <a:solidFill>
                  <a:srgbClr val="000000"/>
                </a:solidFill>
                <a:latin typeface="Arial"/>
                <a:ea typeface="Arial"/>
                <a:cs typeface="Arial"/>
                <a:sym typeface="Arial"/>
              </a:rPr>
              <a:t>Dynamic websites are those that generate web pages in real-time. Web scripting code, such as PHP or ASP, is used on these pages. </a:t>
            </a:r>
            <a:endParaRPr sz="2000"/>
          </a:p>
          <a:p>
            <a:pPr marL="228600" lvl="0" indent="-241300" algn="just" rtl="0">
              <a:lnSpc>
                <a:spcPct val="150000"/>
              </a:lnSpc>
              <a:spcBef>
                <a:spcPts val="1000"/>
              </a:spcBef>
              <a:spcAft>
                <a:spcPts val="0"/>
              </a:spcAft>
              <a:buClr>
                <a:srgbClr val="000000"/>
              </a:buClr>
              <a:buSzPts val="2000"/>
              <a:buChar char="•"/>
            </a:pPr>
            <a:r>
              <a:rPr lang="en-US" sz="2000">
                <a:solidFill>
                  <a:srgbClr val="000000"/>
                </a:solidFill>
                <a:latin typeface="Arial"/>
                <a:ea typeface="Arial"/>
                <a:cs typeface="Arial"/>
                <a:sym typeface="Arial"/>
              </a:rPr>
              <a:t>The web server parses the code, and the generated HTML is transmitted to the client's browser when a client requests a dynamic page.</a:t>
            </a:r>
            <a:endParaRPr sz="2000"/>
          </a:p>
        </p:txBody>
      </p:sp>
      <p:sp>
        <p:nvSpPr>
          <p:cNvPr id="206" name="Google Shape;206;p9"/>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Dynamic Web Page</a:t>
            </a:r>
            <a:endParaRPr/>
          </a:p>
        </p:txBody>
      </p:sp>
      <p:sp>
        <p:nvSpPr>
          <p:cNvPr id="207" name="Google Shape;207;p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208" name="Google Shape;208;p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15</a:t>
            </a:fld>
            <a:endParaRPr/>
          </a:p>
        </p:txBody>
      </p:sp>
      <p:sp>
        <p:nvSpPr>
          <p:cNvPr id="209" name="Google Shape;209;p9"/>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210" name="Google Shape;210;p9"/>
          <p:cNvPicPr preferRelativeResize="0"/>
          <p:nvPr/>
        </p:nvPicPr>
        <p:blipFill rotWithShape="1">
          <a:blip r:embed="rId3">
            <a:alphaModFix/>
          </a:blip>
          <a:srcRect/>
          <a:stretch/>
        </p:blipFill>
        <p:spPr>
          <a:xfrm>
            <a:off x="1674900" y="3595750"/>
            <a:ext cx="8842175" cy="2652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aeb4fb7a_0_1"/>
          <p:cNvSpPr txBox="1">
            <a:spLocks noGrp="1"/>
          </p:cNvSpPr>
          <p:nvPr>
            <p:ph type="body" idx="1"/>
          </p:nvPr>
        </p:nvSpPr>
        <p:spPr>
          <a:xfrm>
            <a:off x="178200" y="1727381"/>
            <a:ext cx="11175600" cy="1325700"/>
          </a:xfrm>
          <a:prstGeom prst="rect">
            <a:avLst/>
          </a:prstGeom>
          <a:noFill/>
          <a:ln>
            <a:noFill/>
          </a:ln>
        </p:spPr>
        <p:txBody>
          <a:bodyPr spcFirstLastPara="1" wrap="square" lIns="91425" tIns="45700" rIns="91425" bIns="45700" anchor="t" anchorCtr="0">
            <a:normAutofit/>
          </a:bodyPr>
          <a:lstStyle/>
          <a:p>
            <a:pPr marL="457200" lvl="0" indent="-355600" algn="l" rtl="0">
              <a:lnSpc>
                <a:spcPct val="115000"/>
              </a:lnSpc>
              <a:spcBef>
                <a:spcPts val="1200"/>
              </a:spcBef>
              <a:spcAft>
                <a:spcPts val="0"/>
              </a:spcAft>
              <a:buSzPts val="2000"/>
              <a:buChar char="•"/>
            </a:pPr>
            <a:r>
              <a:rPr lang="en-US" sz="2000">
                <a:latin typeface="Arial"/>
                <a:ea typeface="Arial"/>
                <a:cs typeface="Arial"/>
                <a:sym typeface="Arial"/>
              </a:rPr>
              <a:t>A web client lets the the user </a:t>
            </a:r>
            <a:r>
              <a:rPr lang="en-US" sz="2000" b="1">
                <a:latin typeface="Arial"/>
                <a:ea typeface="Arial"/>
                <a:cs typeface="Arial"/>
                <a:sym typeface="Arial"/>
              </a:rPr>
              <a:t>request something on the server </a:t>
            </a:r>
            <a:r>
              <a:rPr lang="en-US" sz="2000">
                <a:latin typeface="Arial"/>
                <a:ea typeface="Arial"/>
                <a:cs typeface="Arial"/>
                <a:sym typeface="Arial"/>
              </a:rPr>
              <a:t>and </a:t>
            </a:r>
            <a:r>
              <a:rPr lang="en-US" sz="2000" b="1">
                <a:latin typeface="Arial"/>
                <a:ea typeface="Arial"/>
                <a:cs typeface="Arial"/>
                <a:sym typeface="Arial"/>
              </a:rPr>
              <a:t>shows the user the result of the request</a:t>
            </a:r>
            <a:endParaRPr sz="2000" b="1">
              <a:latin typeface="Arial"/>
              <a:ea typeface="Arial"/>
              <a:cs typeface="Arial"/>
              <a:sym typeface="Arial"/>
            </a:endParaRPr>
          </a:p>
          <a:p>
            <a:pPr marL="457200" lvl="0" indent="-355600" algn="just" rtl="0">
              <a:lnSpc>
                <a:spcPct val="90000"/>
              </a:lnSpc>
              <a:spcBef>
                <a:spcPts val="0"/>
              </a:spcBef>
              <a:spcAft>
                <a:spcPts val="0"/>
              </a:spcAft>
              <a:buSzPts val="2000"/>
              <a:buChar char="•"/>
            </a:pPr>
            <a:r>
              <a:rPr lang="en-US" sz="2000">
                <a:latin typeface="Arial"/>
                <a:ea typeface="Arial"/>
                <a:cs typeface="Arial"/>
                <a:sym typeface="Arial"/>
              </a:rPr>
              <a:t>A web server takes a</a:t>
            </a:r>
            <a:r>
              <a:rPr lang="en-US" sz="2000" b="1">
                <a:latin typeface="Arial"/>
                <a:ea typeface="Arial"/>
                <a:cs typeface="Arial"/>
                <a:sym typeface="Arial"/>
              </a:rPr>
              <a:t> client request</a:t>
            </a:r>
            <a:r>
              <a:rPr lang="en-US" sz="2000">
                <a:latin typeface="Arial"/>
                <a:ea typeface="Arial"/>
                <a:cs typeface="Arial"/>
                <a:sym typeface="Arial"/>
              </a:rPr>
              <a:t> and gives </a:t>
            </a:r>
            <a:r>
              <a:rPr lang="en-US" sz="2000" b="1">
                <a:latin typeface="Arial"/>
                <a:ea typeface="Arial"/>
                <a:cs typeface="Arial"/>
                <a:sym typeface="Arial"/>
              </a:rPr>
              <a:t>something back to the client</a:t>
            </a:r>
            <a:r>
              <a:rPr lang="en-US" sz="2000">
                <a:latin typeface="Arial"/>
                <a:ea typeface="Arial"/>
                <a:cs typeface="Arial"/>
                <a:sym typeface="Arial"/>
              </a:rPr>
              <a:t>.</a:t>
            </a:r>
            <a:endParaRPr sz="2000">
              <a:latin typeface="Arial"/>
              <a:ea typeface="Arial"/>
              <a:cs typeface="Arial"/>
              <a:sym typeface="Arial"/>
            </a:endParaRPr>
          </a:p>
        </p:txBody>
      </p:sp>
      <p:sp>
        <p:nvSpPr>
          <p:cNvPr id="217" name="Google Shape;217;g142aeb4fb7a_0_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Client Server Model</a:t>
            </a:r>
            <a:endParaRPr/>
          </a:p>
        </p:txBody>
      </p:sp>
      <p:sp>
        <p:nvSpPr>
          <p:cNvPr id="218" name="Google Shape;218;g142aeb4fb7a_0_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16</a:t>
            </a:fld>
            <a:endParaRPr/>
          </a:p>
        </p:txBody>
      </p:sp>
      <p:pic>
        <p:nvPicPr>
          <p:cNvPr id="219" name="Google Shape;219;g142aeb4fb7a_0_1"/>
          <p:cNvPicPr preferRelativeResize="0"/>
          <p:nvPr/>
        </p:nvPicPr>
        <p:blipFill rotWithShape="1">
          <a:blip r:embed="rId3">
            <a:alphaModFix/>
          </a:blip>
          <a:srcRect/>
          <a:stretch/>
        </p:blipFill>
        <p:spPr>
          <a:xfrm>
            <a:off x="2267627" y="3053081"/>
            <a:ext cx="7656745" cy="3190701"/>
          </a:xfrm>
          <a:prstGeom prst="rect">
            <a:avLst/>
          </a:prstGeom>
          <a:noFill/>
          <a:ln>
            <a:noFill/>
          </a:ln>
        </p:spPr>
      </p:pic>
      <p:sp>
        <p:nvSpPr>
          <p:cNvPr id="220" name="Google Shape;220;g142aeb4fb7a_0_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42cd726ca3_0_12"/>
          <p:cNvSpPr txBox="1">
            <a:spLocks noGrp="1"/>
          </p:cNvSpPr>
          <p:nvPr>
            <p:ph type="body" idx="1"/>
          </p:nvPr>
        </p:nvSpPr>
        <p:spPr>
          <a:xfrm>
            <a:off x="178200" y="1727375"/>
            <a:ext cx="11175600" cy="2221500"/>
          </a:xfrm>
          <a:prstGeom prst="rect">
            <a:avLst/>
          </a:prstGeom>
          <a:noFill/>
          <a:ln>
            <a:noFill/>
          </a:ln>
        </p:spPr>
        <p:txBody>
          <a:bodyPr spcFirstLastPara="1" wrap="square" lIns="91425" tIns="45700" rIns="91425" bIns="45700" anchor="t" anchorCtr="0">
            <a:noAutofit/>
          </a:bodyPr>
          <a:lstStyle/>
          <a:p>
            <a:pPr marL="457200" lvl="0" indent="-368300" algn="just" rtl="0">
              <a:lnSpc>
                <a:spcPct val="115000"/>
              </a:lnSpc>
              <a:spcBef>
                <a:spcPts val="1000"/>
              </a:spcBef>
              <a:spcAft>
                <a:spcPts val="0"/>
              </a:spcAft>
              <a:buSzPts val="2200"/>
              <a:buChar char="•"/>
            </a:pPr>
            <a:r>
              <a:rPr lang="en-US" sz="2200"/>
              <a:t>It is the </a:t>
            </a:r>
            <a:r>
              <a:rPr lang="en-US" sz="2200" b="1"/>
              <a:t>simplest HTTP method </a:t>
            </a:r>
            <a:r>
              <a:rPr lang="en-US" sz="2200"/>
              <a:t>and its main job is </a:t>
            </a:r>
            <a:r>
              <a:rPr lang="en-US" sz="2200" b="1"/>
              <a:t>to ask the server to get a resource and send it back to the user.</a:t>
            </a:r>
            <a:endParaRPr sz="2200"/>
          </a:p>
          <a:p>
            <a:pPr marL="457200" lvl="0" indent="-368300" algn="just" rtl="0">
              <a:lnSpc>
                <a:spcPct val="115000"/>
              </a:lnSpc>
              <a:spcBef>
                <a:spcPts val="0"/>
              </a:spcBef>
              <a:spcAft>
                <a:spcPts val="0"/>
              </a:spcAft>
              <a:buSzPts val="2200"/>
              <a:buChar char="•"/>
            </a:pPr>
            <a:r>
              <a:rPr lang="en-US" sz="2200"/>
              <a:t>In this type of request, The</a:t>
            </a:r>
            <a:r>
              <a:rPr lang="en-US" sz="2200" b="1"/>
              <a:t> total amount of character in a GET is really limited</a:t>
            </a:r>
            <a:endParaRPr sz="2200"/>
          </a:p>
          <a:p>
            <a:pPr marL="457200" lvl="0" indent="-368300" algn="l" rtl="0">
              <a:lnSpc>
                <a:spcPct val="115000"/>
              </a:lnSpc>
              <a:spcBef>
                <a:spcPts val="0"/>
              </a:spcBef>
              <a:spcAft>
                <a:spcPts val="0"/>
              </a:spcAft>
              <a:buSzPts val="2200"/>
              <a:buChar char="•"/>
            </a:pPr>
            <a:r>
              <a:rPr lang="en-US" sz="2200"/>
              <a:t>The data you send with a Get is </a:t>
            </a:r>
            <a:r>
              <a:rPr lang="en-US" sz="2200" b="1"/>
              <a:t>appended to the URL</a:t>
            </a:r>
            <a:r>
              <a:rPr lang="en-US" sz="2200"/>
              <a:t> up in a </a:t>
            </a:r>
            <a:r>
              <a:rPr lang="en-US" sz="2200" b="1"/>
              <a:t>browser bar</a:t>
            </a:r>
            <a:r>
              <a:rPr lang="en-US" sz="2200"/>
              <a:t>,so whatever we send a </a:t>
            </a:r>
            <a:r>
              <a:rPr lang="en-US" sz="2200" b="1"/>
              <a:t>get request, the information </a:t>
            </a:r>
            <a:r>
              <a:rPr lang="en-US" sz="2200"/>
              <a:t>is exposed .</a:t>
            </a:r>
            <a:endParaRPr sz="2200"/>
          </a:p>
          <a:p>
            <a:pPr marL="457200" lvl="0" indent="0" algn="l" rtl="0">
              <a:lnSpc>
                <a:spcPct val="115000"/>
              </a:lnSpc>
              <a:spcBef>
                <a:spcPts val="1200"/>
              </a:spcBef>
              <a:spcAft>
                <a:spcPts val="1200"/>
              </a:spcAft>
              <a:buSzPts val="1946"/>
              <a:buNone/>
            </a:pPr>
            <a:r>
              <a:rPr lang="en-US" sz="2200"/>
              <a:t>NOTE: Better not put a password or some sensitive data as part of a Get</a:t>
            </a:r>
            <a:endParaRPr sz="2200"/>
          </a:p>
        </p:txBody>
      </p:sp>
      <p:sp>
        <p:nvSpPr>
          <p:cNvPr id="227" name="Google Shape;227;g142cd726ca3_0_12"/>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Get Request</a:t>
            </a:r>
            <a:endParaRPr/>
          </a:p>
        </p:txBody>
      </p:sp>
      <p:sp>
        <p:nvSpPr>
          <p:cNvPr id="228" name="Google Shape;228;g142cd726ca3_0_12"/>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17</a:t>
            </a:fld>
            <a:endParaRPr/>
          </a:p>
        </p:txBody>
      </p:sp>
      <p:pic>
        <p:nvPicPr>
          <p:cNvPr id="229" name="Google Shape;229;g142cd726ca3_0_12"/>
          <p:cNvPicPr preferRelativeResize="0"/>
          <p:nvPr/>
        </p:nvPicPr>
        <p:blipFill rotWithShape="1">
          <a:blip r:embed="rId3">
            <a:alphaModFix/>
          </a:blip>
          <a:srcRect/>
          <a:stretch/>
        </p:blipFill>
        <p:spPr>
          <a:xfrm>
            <a:off x="3084990" y="4461164"/>
            <a:ext cx="6022020" cy="1895187"/>
          </a:xfrm>
          <a:prstGeom prst="rect">
            <a:avLst/>
          </a:prstGeom>
          <a:noFill/>
          <a:ln>
            <a:noFill/>
          </a:ln>
        </p:spPr>
      </p:pic>
      <p:sp>
        <p:nvSpPr>
          <p:cNvPr id="230" name="Google Shape;230;g142cd726ca3_0_12"/>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2cd726ca3_0_22"/>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Anatomy of an HTTP GET Request</a:t>
            </a:r>
            <a:endParaRPr/>
          </a:p>
        </p:txBody>
      </p:sp>
      <p:sp>
        <p:nvSpPr>
          <p:cNvPr id="237" name="Google Shape;237;g142cd726ca3_0_22"/>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18</a:t>
            </a:fld>
            <a:endParaRPr/>
          </a:p>
        </p:txBody>
      </p:sp>
      <p:pic>
        <p:nvPicPr>
          <p:cNvPr id="238" name="Google Shape;238;g142cd726ca3_0_22"/>
          <p:cNvPicPr preferRelativeResize="0"/>
          <p:nvPr/>
        </p:nvPicPr>
        <p:blipFill rotWithShape="1">
          <a:blip r:embed="rId3">
            <a:alphaModFix/>
          </a:blip>
          <a:srcRect/>
          <a:stretch/>
        </p:blipFill>
        <p:spPr>
          <a:xfrm>
            <a:off x="2846488" y="1852650"/>
            <a:ext cx="6499019" cy="4471950"/>
          </a:xfrm>
          <a:prstGeom prst="rect">
            <a:avLst/>
          </a:prstGeom>
          <a:noFill/>
          <a:ln>
            <a:noFill/>
          </a:ln>
        </p:spPr>
      </p:pic>
      <p:sp>
        <p:nvSpPr>
          <p:cNvPr id="239" name="Google Shape;239;g142cd726ca3_0_22"/>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42cd726ca3_0_30"/>
          <p:cNvSpPr txBox="1">
            <a:spLocks noGrp="1"/>
          </p:cNvSpPr>
          <p:nvPr>
            <p:ph type="body" idx="1"/>
          </p:nvPr>
        </p:nvSpPr>
        <p:spPr>
          <a:xfrm>
            <a:off x="178200" y="1727380"/>
            <a:ext cx="11175600" cy="14229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15000"/>
              </a:lnSpc>
              <a:spcBef>
                <a:spcPts val="1000"/>
              </a:spcBef>
              <a:spcAft>
                <a:spcPts val="0"/>
              </a:spcAft>
              <a:buSzPts val="1800"/>
              <a:buChar char="•"/>
            </a:pPr>
            <a:r>
              <a:rPr lang="en-US" sz="2000"/>
              <a:t>They are </a:t>
            </a:r>
            <a:r>
              <a:rPr lang="en-US" sz="1900"/>
              <a:t>designed to be used by the browser to make complex request on the server.</a:t>
            </a:r>
            <a:endParaRPr sz="1900"/>
          </a:p>
          <a:p>
            <a:pPr marL="457200" lvl="0" indent="-349250" algn="just" rtl="0">
              <a:lnSpc>
                <a:spcPct val="115000"/>
              </a:lnSpc>
              <a:spcBef>
                <a:spcPts val="0"/>
              </a:spcBef>
              <a:spcAft>
                <a:spcPts val="0"/>
              </a:spcAft>
              <a:buSzPts val="1900"/>
              <a:buChar char="•"/>
            </a:pPr>
            <a:r>
              <a:rPr lang="en-US" sz="1900"/>
              <a:t>Example: If a user has just completed a long form the application might want all of the form’s data to be added to the database. The data to be send to the server is known as message body or payload.</a:t>
            </a:r>
            <a:endParaRPr sz="1900"/>
          </a:p>
        </p:txBody>
      </p:sp>
      <p:sp>
        <p:nvSpPr>
          <p:cNvPr id="246" name="Google Shape;246;g142cd726ca3_0_3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Anatomy of an HTTP POST Request</a:t>
            </a:r>
            <a:endParaRPr/>
          </a:p>
        </p:txBody>
      </p:sp>
      <p:sp>
        <p:nvSpPr>
          <p:cNvPr id="247" name="Google Shape;247;g142cd726ca3_0_3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19</a:t>
            </a:fld>
            <a:endParaRPr/>
          </a:p>
        </p:txBody>
      </p:sp>
      <p:pic>
        <p:nvPicPr>
          <p:cNvPr id="248" name="Google Shape;248;g142cd726ca3_0_30"/>
          <p:cNvPicPr preferRelativeResize="0"/>
          <p:nvPr/>
        </p:nvPicPr>
        <p:blipFill rotWithShape="1">
          <a:blip r:embed="rId3">
            <a:alphaModFix/>
          </a:blip>
          <a:srcRect/>
          <a:stretch/>
        </p:blipFill>
        <p:spPr>
          <a:xfrm>
            <a:off x="3413188" y="2934000"/>
            <a:ext cx="5365620" cy="3422350"/>
          </a:xfrm>
          <a:prstGeom prst="rect">
            <a:avLst/>
          </a:prstGeom>
          <a:noFill/>
          <a:ln>
            <a:noFill/>
          </a:ln>
        </p:spPr>
      </p:pic>
      <p:sp>
        <p:nvSpPr>
          <p:cNvPr id="249" name="Google Shape;249;g142cd726ca3_0_3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body" idx="1"/>
          </p:nvPr>
        </p:nvSpPr>
        <p:spPr>
          <a:xfrm>
            <a:off x="253620" y="1718199"/>
            <a:ext cx="11175595" cy="218449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Understand the basics of </a:t>
            </a:r>
            <a:r>
              <a:rPr lang="en-US" sz="3200" b="1"/>
              <a:t>Web-page</a:t>
            </a:r>
            <a:endParaRPr/>
          </a:p>
          <a:p>
            <a:pPr marL="228600" lvl="0" indent="-228600" algn="just" rtl="0">
              <a:lnSpc>
                <a:spcPct val="90000"/>
              </a:lnSpc>
              <a:spcBef>
                <a:spcPts val="1000"/>
              </a:spcBef>
              <a:spcAft>
                <a:spcPts val="0"/>
              </a:spcAft>
              <a:buClr>
                <a:schemeClr val="dk1"/>
              </a:buClr>
              <a:buSzPts val="3200"/>
              <a:buChar char="•"/>
            </a:pPr>
            <a:r>
              <a:rPr lang="en-US" sz="3200"/>
              <a:t>Know about different types of </a:t>
            </a:r>
            <a:r>
              <a:rPr lang="en-US" sz="3200" b="1"/>
              <a:t>Web-page</a:t>
            </a:r>
            <a:endParaRPr sz="3200"/>
          </a:p>
          <a:p>
            <a:pPr marL="228600" lvl="0" indent="-228600" algn="just" rtl="0">
              <a:lnSpc>
                <a:spcPct val="90000"/>
              </a:lnSpc>
              <a:spcBef>
                <a:spcPts val="1000"/>
              </a:spcBef>
              <a:spcAft>
                <a:spcPts val="0"/>
              </a:spcAft>
              <a:buClr>
                <a:schemeClr val="dk1"/>
              </a:buClr>
              <a:buSzPts val="3200"/>
              <a:buChar char="•"/>
            </a:pPr>
            <a:r>
              <a:rPr lang="en-US" sz="3200"/>
              <a:t>Describe about </a:t>
            </a:r>
            <a:r>
              <a:rPr lang="en-US" sz="3200" b="1"/>
              <a:t>GET and POST Request</a:t>
            </a:r>
            <a:endParaRPr sz="3200"/>
          </a:p>
        </p:txBody>
      </p:sp>
      <p:sp>
        <p:nvSpPr>
          <p:cNvPr id="77" name="Google Shape;77;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Objectives</a:t>
            </a:r>
            <a:endParaRPr/>
          </a:p>
        </p:txBody>
      </p:sp>
      <p:sp>
        <p:nvSpPr>
          <p:cNvPr id="78" name="Google Shape;78;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9" name="Google Shape;79;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
        <p:nvSpPr>
          <p:cNvPr id="80" name="Google Shape;80;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3"/>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457200" lvl="0" indent="-355600" algn="just" rtl="0">
              <a:lnSpc>
                <a:spcPct val="150000"/>
              </a:lnSpc>
              <a:spcBef>
                <a:spcPts val="1000"/>
              </a:spcBef>
              <a:spcAft>
                <a:spcPts val="0"/>
              </a:spcAft>
              <a:buSzPts val="2000"/>
              <a:buChar char="•"/>
            </a:pPr>
            <a:r>
              <a:rPr lang="en-US" sz="2000"/>
              <a:t>Informational responses (100 – 199)</a:t>
            </a:r>
            <a:endParaRPr sz="2000"/>
          </a:p>
          <a:p>
            <a:pPr marL="457200" lvl="0" indent="-355600" algn="just" rtl="0">
              <a:lnSpc>
                <a:spcPct val="150000"/>
              </a:lnSpc>
              <a:spcBef>
                <a:spcPts val="0"/>
              </a:spcBef>
              <a:spcAft>
                <a:spcPts val="0"/>
              </a:spcAft>
              <a:buSzPts val="2000"/>
              <a:buChar char="•"/>
            </a:pPr>
            <a:r>
              <a:rPr lang="en-US" sz="2000"/>
              <a:t>Successful responses (200 – 299)</a:t>
            </a:r>
            <a:endParaRPr sz="2000"/>
          </a:p>
          <a:p>
            <a:pPr marL="457200" lvl="0" indent="-355600" algn="just" rtl="0">
              <a:lnSpc>
                <a:spcPct val="150000"/>
              </a:lnSpc>
              <a:spcBef>
                <a:spcPts val="0"/>
              </a:spcBef>
              <a:spcAft>
                <a:spcPts val="0"/>
              </a:spcAft>
              <a:buSzPts val="2000"/>
              <a:buChar char="•"/>
            </a:pPr>
            <a:r>
              <a:rPr lang="en-US" sz="2000"/>
              <a:t>Redirection messages (300 – 399)</a:t>
            </a:r>
            <a:endParaRPr sz="2000"/>
          </a:p>
          <a:p>
            <a:pPr marL="457200" lvl="0" indent="-355600" algn="just" rtl="0">
              <a:lnSpc>
                <a:spcPct val="150000"/>
              </a:lnSpc>
              <a:spcBef>
                <a:spcPts val="0"/>
              </a:spcBef>
              <a:spcAft>
                <a:spcPts val="0"/>
              </a:spcAft>
              <a:buSzPts val="2000"/>
              <a:buChar char="•"/>
            </a:pPr>
            <a:r>
              <a:rPr lang="en-US" sz="2000"/>
              <a:t>Client error responses (400 – 499)</a:t>
            </a:r>
            <a:endParaRPr sz="2000"/>
          </a:p>
          <a:p>
            <a:pPr marL="457200" lvl="0" indent="-355600" algn="just" rtl="0">
              <a:lnSpc>
                <a:spcPct val="150000"/>
              </a:lnSpc>
              <a:spcBef>
                <a:spcPts val="0"/>
              </a:spcBef>
              <a:spcAft>
                <a:spcPts val="0"/>
              </a:spcAft>
              <a:buSzPts val="2000"/>
              <a:buChar char="•"/>
            </a:pPr>
            <a:r>
              <a:rPr lang="en-US" sz="2000"/>
              <a:t>Server error responses (500 – 599)</a:t>
            </a:r>
            <a:endParaRPr sz="2000"/>
          </a:p>
        </p:txBody>
      </p:sp>
      <p:sp>
        <p:nvSpPr>
          <p:cNvPr id="95" name="Google Shape;95;p2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HTTP response status codes</a:t>
            </a:r>
            <a:endParaRPr/>
          </a:p>
        </p:txBody>
      </p:sp>
      <p:sp>
        <p:nvSpPr>
          <p:cNvPr id="96" name="Google Shape;96;p2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20</a:t>
            </a:fld>
            <a:endParaRPr/>
          </a:p>
        </p:txBody>
      </p:sp>
      <p:pic>
        <p:nvPicPr>
          <p:cNvPr id="97" name="Google Shape;97;p23"/>
          <p:cNvPicPr preferRelativeResize="0"/>
          <p:nvPr/>
        </p:nvPicPr>
        <p:blipFill rotWithShape="1">
          <a:blip r:embed="rId3">
            <a:alphaModFix/>
          </a:blip>
          <a:srcRect/>
          <a:stretch/>
        </p:blipFill>
        <p:spPr>
          <a:xfrm>
            <a:off x="5171606" y="1875824"/>
            <a:ext cx="5930504" cy="409927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HTTP response status codes</a:t>
            </a:r>
            <a:endParaRPr/>
          </a:p>
        </p:txBody>
      </p:sp>
      <p:sp>
        <p:nvSpPr>
          <p:cNvPr id="103" name="Google Shape;103;p2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21</a:t>
            </a:fld>
            <a:endParaRPr/>
          </a:p>
        </p:txBody>
      </p:sp>
      <p:pic>
        <p:nvPicPr>
          <p:cNvPr id="104" name="Google Shape;104;p27"/>
          <p:cNvPicPr preferRelativeResize="0"/>
          <p:nvPr/>
        </p:nvPicPr>
        <p:blipFill rotWithShape="1">
          <a:blip r:embed="rId3">
            <a:alphaModFix/>
          </a:blip>
          <a:srcRect/>
          <a:stretch/>
        </p:blipFill>
        <p:spPr>
          <a:xfrm>
            <a:off x="773391" y="2034995"/>
            <a:ext cx="10478962" cy="38772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MySql Database Connectivity</a:t>
            </a:r>
            <a:endParaRPr/>
          </a:p>
        </p:txBody>
      </p:sp>
      <p:sp>
        <p:nvSpPr>
          <p:cNvPr id="110" name="Google Shape;110;p2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22</a:t>
            </a:fld>
            <a:endParaRPr/>
          </a:p>
        </p:txBody>
      </p:sp>
      <p:sp>
        <p:nvSpPr>
          <p:cNvPr id="111" name="Google Shape;111;p2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12" name="Google Shape;112;p2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13" name="Google Shape;113;p22"/>
          <p:cNvPicPr preferRelativeResize="0"/>
          <p:nvPr/>
        </p:nvPicPr>
        <p:blipFill rotWithShape="1">
          <a:blip r:embed="rId3">
            <a:alphaModFix/>
          </a:blip>
          <a:srcRect/>
          <a:stretch/>
        </p:blipFill>
        <p:spPr>
          <a:xfrm>
            <a:off x="3170325" y="1804226"/>
            <a:ext cx="5267325" cy="4324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d6c013f4bc_0_323"/>
          <p:cNvSpPr txBox="1">
            <a:spLocks noGrp="1"/>
          </p:cNvSpPr>
          <p:nvPr>
            <p:ph type="body" idx="1"/>
          </p:nvPr>
        </p:nvSpPr>
        <p:spPr>
          <a:xfrm>
            <a:off x="178200" y="1727380"/>
            <a:ext cx="11175600" cy="14229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000"/>
              </a:spcBef>
              <a:spcAft>
                <a:spcPts val="0"/>
              </a:spcAft>
              <a:buSzPts val="1800"/>
              <a:buNone/>
            </a:pPr>
            <a:r>
              <a:rPr lang="en-US" sz="2400"/>
              <a:t>Java Database Connectivity (JDBC)</a:t>
            </a:r>
            <a:endParaRPr sz="2400"/>
          </a:p>
        </p:txBody>
      </p:sp>
      <p:sp>
        <p:nvSpPr>
          <p:cNvPr id="256" name="Google Shape;256;g1d6c013f4bc_0_323"/>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Tutorial</a:t>
            </a:r>
            <a:endParaRPr/>
          </a:p>
        </p:txBody>
      </p:sp>
      <p:sp>
        <p:nvSpPr>
          <p:cNvPr id="257" name="Google Shape;257;g1d6c013f4bc_0_323"/>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23</a:t>
            </a:fld>
            <a:endParaRPr/>
          </a:p>
        </p:txBody>
      </p:sp>
      <p:sp>
        <p:nvSpPr>
          <p:cNvPr id="258" name="Google Shape;258;g1d6c013f4bc_0_323"/>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259" name="Google Shape;259;g1d6c013f4bc_0_323"/>
          <p:cNvPicPr preferRelativeResize="0"/>
          <p:nvPr/>
        </p:nvPicPr>
        <p:blipFill rotWithShape="1">
          <a:blip r:embed="rId3">
            <a:alphaModFix/>
          </a:blip>
          <a:srcRect/>
          <a:stretch/>
        </p:blipFill>
        <p:spPr>
          <a:xfrm>
            <a:off x="3114013" y="2739930"/>
            <a:ext cx="5963979" cy="29012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Workshop</a:t>
            </a:r>
            <a:endParaRPr/>
          </a:p>
        </p:txBody>
      </p:sp>
      <p:sp>
        <p:nvSpPr>
          <p:cNvPr id="265" name="Google Shape;265;p1"/>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24</a:t>
            </a:fld>
            <a:endParaRPr/>
          </a:p>
        </p:txBody>
      </p:sp>
      <p:pic>
        <p:nvPicPr>
          <p:cNvPr id="266" name="Google Shape;266;p1"/>
          <p:cNvPicPr preferRelativeResize="0"/>
          <p:nvPr/>
        </p:nvPicPr>
        <p:blipFill rotWithShape="1">
          <a:blip r:embed="rId3">
            <a:alphaModFix/>
          </a:blip>
          <a:srcRect/>
          <a:stretch/>
        </p:blipFill>
        <p:spPr>
          <a:xfrm>
            <a:off x="590901" y="2435276"/>
            <a:ext cx="3236375" cy="2806550"/>
          </a:xfrm>
          <a:prstGeom prst="rect">
            <a:avLst/>
          </a:prstGeom>
          <a:noFill/>
          <a:ln>
            <a:noFill/>
          </a:ln>
        </p:spPr>
      </p:pic>
      <p:sp>
        <p:nvSpPr>
          <p:cNvPr id="267" name="Google Shape;267;p1"/>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268" name="Google Shape;268;p1"/>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269" name="Google Shape;269;p1"/>
          <p:cNvPicPr preferRelativeResize="0"/>
          <p:nvPr/>
        </p:nvPicPr>
        <p:blipFill>
          <a:blip r:embed="rId4">
            <a:alphaModFix/>
          </a:blip>
          <a:stretch>
            <a:fillRect/>
          </a:stretch>
        </p:blipFill>
        <p:spPr>
          <a:xfrm>
            <a:off x="4358526" y="2133576"/>
            <a:ext cx="7105650" cy="3409950"/>
          </a:xfrm>
          <a:prstGeom prst="rect">
            <a:avLst/>
          </a:prstGeom>
          <a:noFill/>
          <a:ln>
            <a:noFill/>
          </a:ln>
        </p:spPr>
      </p:pic>
      <p:sp>
        <p:nvSpPr>
          <p:cNvPr id="270" name="Google Shape;270;p1"/>
          <p:cNvSpPr txBox="1"/>
          <p:nvPr/>
        </p:nvSpPr>
        <p:spPr>
          <a:xfrm>
            <a:off x="242850" y="1759563"/>
            <a:ext cx="5595300" cy="492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sz="2000">
                <a:latin typeface="Calibri"/>
                <a:ea typeface="Calibri"/>
                <a:cs typeface="Calibri"/>
                <a:sym typeface="Calibri"/>
              </a:rPr>
              <a:t>Project Setup</a:t>
            </a:r>
            <a:endParaRPr sz="20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d6c013f4bc_0_142"/>
          <p:cNvSpPr txBox="1">
            <a:spLocks noGrp="1"/>
          </p:cNvSpPr>
          <p:nvPr>
            <p:ph type="ctrTitle"/>
          </p:nvPr>
        </p:nvSpPr>
        <p:spPr>
          <a:xfrm>
            <a:off x="1524000" y="2780665"/>
            <a:ext cx="9144000" cy="1200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Any 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d6c013f4bc_0_84"/>
          <p:cNvSpPr txBox="1">
            <a:spLocks noGrp="1"/>
          </p:cNvSpPr>
          <p:nvPr>
            <p:ph type="ctrTitle"/>
          </p:nvPr>
        </p:nvSpPr>
        <p:spPr>
          <a:xfrm>
            <a:off x="1524000" y="2780665"/>
            <a:ext cx="9144000" cy="1200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body" idx="1"/>
          </p:nvPr>
        </p:nvSpPr>
        <p:spPr>
          <a:xfrm>
            <a:off x="173564" y="1869416"/>
            <a:ext cx="11509500" cy="1059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800"/>
              <a:buNone/>
            </a:pPr>
            <a:r>
              <a:rPr lang="en-US" sz="2400"/>
              <a:t>A </a:t>
            </a:r>
            <a:r>
              <a:rPr lang="en-US" sz="2400" b="1"/>
              <a:t>Web-page </a:t>
            </a:r>
            <a:r>
              <a:rPr lang="en-US" sz="2400"/>
              <a:t>is a document that is commonly, written in </a:t>
            </a:r>
            <a:r>
              <a:rPr lang="en-US" sz="2400" b="1"/>
              <a:t>HTML, JSP or other languages</a:t>
            </a:r>
            <a:r>
              <a:rPr lang="en-US" sz="2400"/>
              <a:t>.</a:t>
            </a:r>
            <a:endParaRPr sz="2400"/>
          </a:p>
        </p:txBody>
      </p:sp>
      <p:sp>
        <p:nvSpPr>
          <p:cNvPr id="86" name="Google Shape;86;p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Web Page</a:t>
            </a:r>
            <a:endParaRPr/>
          </a:p>
        </p:txBody>
      </p:sp>
      <p:sp>
        <p:nvSpPr>
          <p:cNvPr id="87" name="Google Shape;87;p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88" name="Google Shape;88;p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3</a:t>
            </a:fld>
            <a:endParaRPr/>
          </a:p>
        </p:txBody>
      </p:sp>
      <p:sp>
        <p:nvSpPr>
          <p:cNvPr id="89" name="Google Shape;89;p3"/>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90" name="Google Shape;90;p3"/>
          <p:cNvPicPr preferRelativeResize="0"/>
          <p:nvPr/>
        </p:nvPicPr>
        <p:blipFill rotWithShape="1">
          <a:blip r:embed="rId3">
            <a:alphaModFix/>
          </a:blip>
          <a:srcRect/>
          <a:stretch/>
        </p:blipFill>
        <p:spPr>
          <a:xfrm>
            <a:off x="2987625" y="2556050"/>
            <a:ext cx="6216751" cy="3654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d6c013f4bc_0_210"/>
          <p:cNvSpPr txBox="1">
            <a:spLocks noGrp="1"/>
          </p:cNvSpPr>
          <p:nvPr>
            <p:ph type="body" idx="1"/>
          </p:nvPr>
        </p:nvSpPr>
        <p:spPr>
          <a:xfrm>
            <a:off x="173564" y="1722638"/>
            <a:ext cx="11509500" cy="1059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1800"/>
              <a:buNone/>
            </a:pPr>
            <a:r>
              <a:rPr lang="en-US" sz="2400"/>
              <a:t>They are </a:t>
            </a:r>
            <a:r>
              <a:rPr lang="en-US" sz="2400" b="1"/>
              <a:t>viewed in browsers </a:t>
            </a:r>
            <a:r>
              <a:rPr lang="en-US" sz="2400"/>
              <a:t>such as </a:t>
            </a:r>
            <a:r>
              <a:rPr lang="en-US" sz="2400" b="1"/>
              <a:t>google chrome, Mozilla Firefox </a:t>
            </a:r>
            <a:r>
              <a:rPr lang="en-US" sz="2400"/>
              <a:t>and so on.</a:t>
            </a:r>
            <a:endParaRPr sz="2400"/>
          </a:p>
        </p:txBody>
      </p:sp>
      <p:sp>
        <p:nvSpPr>
          <p:cNvPr id="96" name="Google Shape;96;g1d6c013f4bc_0_21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Web Page</a:t>
            </a:r>
            <a:endParaRPr/>
          </a:p>
        </p:txBody>
      </p:sp>
      <p:sp>
        <p:nvSpPr>
          <p:cNvPr id="97" name="Google Shape;97;g1d6c013f4bc_0_21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98" name="Google Shape;98;g1d6c013f4bc_0_21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4</a:t>
            </a:fld>
            <a:endParaRPr/>
          </a:p>
        </p:txBody>
      </p:sp>
      <p:sp>
        <p:nvSpPr>
          <p:cNvPr id="99" name="Google Shape;99;g1d6c013f4bc_0_21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00" name="Google Shape;100;g1d6c013f4bc_0_210"/>
          <p:cNvPicPr preferRelativeResize="0"/>
          <p:nvPr/>
        </p:nvPicPr>
        <p:blipFill rotWithShape="1">
          <a:blip r:embed="rId3">
            <a:alphaModFix/>
          </a:blip>
          <a:srcRect/>
          <a:stretch/>
        </p:blipFill>
        <p:spPr>
          <a:xfrm>
            <a:off x="3822763" y="2565600"/>
            <a:ext cx="4546487" cy="3644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g1d6c013f4bc_0_229" descr="Young good looking man doing confused pose"/>
          <p:cNvPicPr preferRelativeResize="0"/>
          <p:nvPr/>
        </p:nvPicPr>
        <p:blipFill rotWithShape="1">
          <a:blip r:embed="rId3">
            <a:alphaModFix/>
          </a:blip>
          <a:srcRect/>
          <a:stretch/>
        </p:blipFill>
        <p:spPr>
          <a:xfrm>
            <a:off x="3722601" y="1790625"/>
            <a:ext cx="4944705" cy="4533974"/>
          </a:xfrm>
          <a:prstGeom prst="rect">
            <a:avLst/>
          </a:prstGeom>
          <a:noFill/>
          <a:ln>
            <a:noFill/>
          </a:ln>
        </p:spPr>
      </p:pic>
      <p:sp>
        <p:nvSpPr>
          <p:cNvPr id="106" name="Google Shape;106;g1d6c013f4bc_0_229"/>
          <p:cNvSpPr txBox="1">
            <a:spLocks noGrp="1"/>
          </p:cNvSpPr>
          <p:nvPr>
            <p:ph type="body" idx="4294967295"/>
          </p:nvPr>
        </p:nvSpPr>
        <p:spPr>
          <a:xfrm>
            <a:off x="0" y="1096300"/>
            <a:ext cx="11989500" cy="1584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600"/>
              <a:t>Now, we understood the basics, but how do we access a web page in a browser?</a:t>
            </a:r>
            <a:endParaRPr sz="2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178205" y="1727384"/>
            <a:ext cx="11175595" cy="917846"/>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15000"/>
              </a:lnSpc>
              <a:spcBef>
                <a:spcPts val="0"/>
              </a:spcBef>
              <a:spcAft>
                <a:spcPts val="0"/>
              </a:spcAft>
              <a:buClr>
                <a:schemeClr val="dk1"/>
              </a:buClr>
              <a:buSzPts val="2000"/>
              <a:buChar char="•"/>
            </a:pPr>
            <a:r>
              <a:rPr lang="en-US" sz="2000"/>
              <a:t>To </a:t>
            </a:r>
            <a:r>
              <a:rPr lang="en-US" sz="2000" b="1"/>
              <a:t>access a web page, we type the name of the website, with .com (.com.np) at the end</a:t>
            </a:r>
            <a:endParaRPr/>
          </a:p>
          <a:p>
            <a:pPr marL="0" lvl="0" indent="0" algn="just" rtl="0">
              <a:lnSpc>
                <a:spcPct val="115000"/>
              </a:lnSpc>
              <a:spcBef>
                <a:spcPts val="1000"/>
              </a:spcBef>
              <a:spcAft>
                <a:spcPts val="0"/>
              </a:spcAft>
              <a:buClr>
                <a:schemeClr val="dk1"/>
              </a:buClr>
              <a:buSzPts val="2000"/>
              <a:buNone/>
            </a:pPr>
            <a:r>
              <a:rPr lang="en-US" sz="2000"/>
              <a:t>      (In some cases, it can also contains country as well along with .com)</a:t>
            </a:r>
            <a:endParaRPr/>
          </a:p>
        </p:txBody>
      </p:sp>
      <p:sp>
        <p:nvSpPr>
          <p:cNvPr id="112" name="Google Shape;112;p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Accessing Web Page</a:t>
            </a:r>
            <a:endParaRPr/>
          </a:p>
        </p:txBody>
      </p:sp>
      <p:sp>
        <p:nvSpPr>
          <p:cNvPr id="113" name="Google Shape;113;p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14" name="Google Shape;114;p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6</a:t>
            </a:fld>
            <a:endParaRPr/>
          </a:p>
        </p:txBody>
      </p:sp>
      <p:pic>
        <p:nvPicPr>
          <p:cNvPr id="115" name="Google Shape;115;p5"/>
          <p:cNvPicPr preferRelativeResize="0"/>
          <p:nvPr/>
        </p:nvPicPr>
        <p:blipFill rotWithShape="1">
          <a:blip r:embed="rId3">
            <a:alphaModFix/>
          </a:blip>
          <a:srcRect b="23960"/>
          <a:stretch/>
        </p:blipFill>
        <p:spPr>
          <a:xfrm>
            <a:off x="7198100" y="2724663"/>
            <a:ext cx="3250750" cy="3552251"/>
          </a:xfrm>
          <a:prstGeom prst="rect">
            <a:avLst/>
          </a:prstGeom>
          <a:noFill/>
          <a:ln>
            <a:noFill/>
          </a:ln>
        </p:spPr>
      </p:pic>
      <p:pic>
        <p:nvPicPr>
          <p:cNvPr id="116" name="Google Shape;116;p5"/>
          <p:cNvPicPr preferRelativeResize="0"/>
          <p:nvPr/>
        </p:nvPicPr>
        <p:blipFill rotWithShape="1">
          <a:blip r:embed="rId4">
            <a:alphaModFix/>
          </a:blip>
          <a:srcRect/>
          <a:stretch/>
        </p:blipFill>
        <p:spPr>
          <a:xfrm>
            <a:off x="537052" y="2902017"/>
            <a:ext cx="5558947" cy="2012924"/>
          </a:xfrm>
          <a:prstGeom prst="rect">
            <a:avLst/>
          </a:prstGeom>
          <a:noFill/>
          <a:ln>
            <a:noFill/>
          </a:ln>
        </p:spPr>
      </p:pic>
      <p:sp>
        <p:nvSpPr>
          <p:cNvPr id="117" name="Google Shape;117;p5"/>
          <p:cNvSpPr/>
          <p:nvPr/>
        </p:nvSpPr>
        <p:spPr>
          <a:xfrm>
            <a:off x="2023110" y="2796163"/>
            <a:ext cx="1897380" cy="632837"/>
          </a:xfrm>
          <a:prstGeom prst="rect">
            <a:avLst/>
          </a:prstGeom>
          <a:noFill/>
          <a:ln w="762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5"/>
          <p:cNvSpPr/>
          <p:nvPr/>
        </p:nvSpPr>
        <p:spPr>
          <a:xfrm>
            <a:off x="7376385" y="2685742"/>
            <a:ext cx="2238000" cy="471000"/>
          </a:xfrm>
          <a:prstGeom prst="rect">
            <a:avLst/>
          </a:prstGeom>
          <a:noFill/>
          <a:ln w="762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5"/>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body" idx="1"/>
          </p:nvPr>
        </p:nvSpPr>
        <p:spPr>
          <a:xfrm>
            <a:off x="178205" y="1727383"/>
            <a:ext cx="11175595" cy="1251487"/>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15000"/>
              </a:lnSpc>
              <a:spcBef>
                <a:spcPts val="0"/>
              </a:spcBef>
              <a:spcAft>
                <a:spcPts val="0"/>
              </a:spcAft>
              <a:buClr>
                <a:schemeClr val="dk1"/>
              </a:buClr>
              <a:buSzPts val="2000"/>
              <a:buChar char="•"/>
            </a:pPr>
            <a:r>
              <a:rPr lang="en-US" sz="2000"/>
              <a:t>A web page is a document (hypertext) that a website provides on the web browser for display in front of a site visitor. </a:t>
            </a:r>
            <a:endParaRPr/>
          </a:p>
          <a:p>
            <a:pPr marL="228600" lvl="0" indent="-228600" algn="just" rtl="0">
              <a:lnSpc>
                <a:spcPct val="115000"/>
              </a:lnSpc>
              <a:spcBef>
                <a:spcPts val="1000"/>
              </a:spcBef>
              <a:spcAft>
                <a:spcPts val="0"/>
              </a:spcAft>
              <a:buClr>
                <a:schemeClr val="dk1"/>
              </a:buClr>
              <a:buSzPts val="2000"/>
              <a:buChar char="•"/>
            </a:pPr>
            <a:r>
              <a:rPr lang="en-US" sz="2000"/>
              <a:t>Many web pages link together on a website, and they may contain audio, images, videos, and so on</a:t>
            </a:r>
            <a:endParaRPr/>
          </a:p>
        </p:txBody>
      </p:sp>
      <p:sp>
        <p:nvSpPr>
          <p:cNvPr id="125" name="Google Shape;125;p6"/>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Web Pages</a:t>
            </a:r>
            <a:endParaRPr/>
          </a:p>
        </p:txBody>
      </p:sp>
      <p:sp>
        <p:nvSpPr>
          <p:cNvPr id="126" name="Google Shape;126;p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27" name="Google Shape;127;p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7</a:t>
            </a:fld>
            <a:endParaRPr/>
          </a:p>
        </p:txBody>
      </p:sp>
      <p:sp>
        <p:nvSpPr>
          <p:cNvPr id="128" name="Google Shape;128;p6"/>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29" name="Google Shape;129;p6"/>
          <p:cNvPicPr preferRelativeResize="0"/>
          <p:nvPr/>
        </p:nvPicPr>
        <p:blipFill rotWithShape="1">
          <a:blip r:embed="rId3">
            <a:alphaModFix/>
          </a:blip>
          <a:srcRect t="9846" b="7889"/>
          <a:stretch/>
        </p:blipFill>
        <p:spPr>
          <a:xfrm>
            <a:off x="2679575" y="2978875"/>
            <a:ext cx="6832850" cy="32031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178205" y="1727384"/>
            <a:ext cx="4671381" cy="145668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5000"/>
              </a:lnSpc>
              <a:spcBef>
                <a:spcPts val="0"/>
              </a:spcBef>
              <a:spcAft>
                <a:spcPts val="0"/>
              </a:spcAft>
              <a:buSzPts val="1800"/>
              <a:buNone/>
            </a:pPr>
            <a:r>
              <a:rPr lang="en-US" sz="2400"/>
              <a:t>There are </a:t>
            </a:r>
            <a:r>
              <a:rPr lang="en-US" sz="2400" b="1"/>
              <a:t>two </a:t>
            </a:r>
            <a:r>
              <a:rPr lang="en-US" sz="2400"/>
              <a:t>types of Web Pages</a:t>
            </a:r>
            <a:endParaRPr sz="2400"/>
          </a:p>
          <a:p>
            <a:pPr marL="342900" lvl="0" indent="-355600" algn="just" rtl="0">
              <a:lnSpc>
                <a:spcPct val="115000"/>
              </a:lnSpc>
              <a:spcBef>
                <a:spcPts val="1000"/>
              </a:spcBef>
              <a:spcAft>
                <a:spcPts val="0"/>
              </a:spcAft>
              <a:buClr>
                <a:schemeClr val="dk1"/>
              </a:buClr>
              <a:buSzPts val="2200"/>
              <a:buAutoNum type="alphaLcPeriod"/>
            </a:pPr>
            <a:r>
              <a:rPr lang="en-US" sz="2200"/>
              <a:t>Static Webpage</a:t>
            </a:r>
            <a:endParaRPr sz="2200"/>
          </a:p>
          <a:p>
            <a:pPr marL="342900" lvl="0" indent="-355600" algn="just" rtl="0">
              <a:lnSpc>
                <a:spcPct val="115000"/>
              </a:lnSpc>
              <a:spcBef>
                <a:spcPts val="1000"/>
              </a:spcBef>
              <a:spcAft>
                <a:spcPts val="0"/>
              </a:spcAft>
              <a:buClr>
                <a:schemeClr val="dk1"/>
              </a:buClr>
              <a:buSzPts val="2200"/>
              <a:buAutoNum type="alphaLcPeriod"/>
            </a:pPr>
            <a:r>
              <a:rPr lang="en-US" sz="2200"/>
              <a:t>Dynamic Webpage</a:t>
            </a:r>
            <a:endParaRPr sz="2200"/>
          </a:p>
        </p:txBody>
      </p:sp>
      <p:sp>
        <p:nvSpPr>
          <p:cNvPr id="135" name="Google Shape;135;p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136" name="Google Shape;136;p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8</a:t>
            </a:fld>
            <a:endParaRPr/>
          </a:p>
        </p:txBody>
      </p:sp>
      <p:sp>
        <p:nvSpPr>
          <p:cNvPr id="137" name="Google Shape;137;p7"/>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pic>
        <p:nvPicPr>
          <p:cNvPr id="138" name="Google Shape;138;p7"/>
          <p:cNvPicPr preferRelativeResize="0"/>
          <p:nvPr/>
        </p:nvPicPr>
        <p:blipFill rotWithShape="1">
          <a:blip r:embed="rId3">
            <a:alphaModFix/>
          </a:blip>
          <a:srcRect/>
          <a:stretch/>
        </p:blipFill>
        <p:spPr>
          <a:xfrm>
            <a:off x="3170325" y="2284300"/>
            <a:ext cx="7541126" cy="3925999"/>
          </a:xfrm>
          <a:prstGeom prst="rect">
            <a:avLst/>
          </a:prstGeom>
          <a:noFill/>
          <a:ln>
            <a:noFill/>
          </a:ln>
        </p:spPr>
      </p:pic>
      <p:sp>
        <p:nvSpPr>
          <p:cNvPr id="139" name="Google Shape;139;p7"/>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Types of Web Pages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42aeb4fb7a_0_8"/>
          <p:cNvSpPr txBox="1">
            <a:spLocks noGrp="1"/>
          </p:cNvSpPr>
          <p:nvPr>
            <p:ph type="body" idx="1"/>
          </p:nvPr>
        </p:nvSpPr>
        <p:spPr>
          <a:xfrm>
            <a:off x="6987200" y="1819575"/>
            <a:ext cx="4058700" cy="2246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SzPts val="1800"/>
              <a:buNone/>
            </a:pPr>
            <a:r>
              <a:rPr lang="en-US" sz="2000"/>
              <a:t>You might have noticed this login page. You have also made the similar login page in module: Introduction to Information Systems.</a:t>
            </a:r>
            <a:endParaRPr sz="2000"/>
          </a:p>
          <a:p>
            <a:pPr marL="0" lvl="0" indent="0" algn="just" rtl="0">
              <a:lnSpc>
                <a:spcPct val="115000"/>
              </a:lnSpc>
              <a:spcBef>
                <a:spcPts val="1000"/>
              </a:spcBef>
              <a:spcAft>
                <a:spcPts val="0"/>
              </a:spcAft>
              <a:buSzPts val="1800"/>
              <a:buNone/>
            </a:pPr>
            <a:endParaRPr sz="2000"/>
          </a:p>
          <a:p>
            <a:pPr marL="0" lvl="0" indent="0" algn="just" rtl="0">
              <a:lnSpc>
                <a:spcPct val="115000"/>
              </a:lnSpc>
              <a:spcBef>
                <a:spcPts val="1000"/>
              </a:spcBef>
              <a:spcAft>
                <a:spcPts val="0"/>
              </a:spcAft>
              <a:buSzPts val="1800"/>
              <a:buNone/>
            </a:pPr>
            <a:r>
              <a:rPr lang="en-US" sz="2000"/>
              <a:t>What do all these login pages share in common?</a:t>
            </a:r>
            <a:endParaRPr sz="2000"/>
          </a:p>
        </p:txBody>
      </p:sp>
      <p:sp>
        <p:nvSpPr>
          <p:cNvPr id="146" name="Google Shape;146;g142aeb4fb7a_0_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9</a:t>
            </a:fld>
            <a:endParaRPr/>
          </a:p>
        </p:txBody>
      </p:sp>
      <p:pic>
        <p:nvPicPr>
          <p:cNvPr id="147" name="Google Shape;147;g142aeb4fb7a_0_8"/>
          <p:cNvPicPr preferRelativeResize="0"/>
          <p:nvPr/>
        </p:nvPicPr>
        <p:blipFill rotWithShape="1">
          <a:blip r:embed="rId3">
            <a:alphaModFix/>
          </a:blip>
          <a:srcRect/>
          <a:stretch/>
        </p:blipFill>
        <p:spPr>
          <a:xfrm>
            <a:off x="312000" y="2138200"/>
            <a:ext cx="6324374" cy="2912450"/>
          </a:xfrm>
          <a:prstGeom prst="rect">
            <a:avLst/>
          </a:prstGeom>
          <a:noFill/>
          <a:ln>
            <a:noFill/>
          </a:ln>
        </p:spPr>
      </p:pic>
      <p:pic>
        <p:nvPicPr>
          <p:cNvPr id="148" name="Google Shape;148;g142aeb4fb7a_0_8"/>
          <p:cNvPicPr preferRelativeResize="0"/>
          <p:nvPr/>
        </p:nvPicPr>
        <p:blipFill rotWithShape="1">
          <a:blip r:embed="rId4">
            <a:alphaModFix/>
          </a:blip>
          <a:srcRect/>
          <a:stretch/>
        </p:blipFill>
        <p:spPr>
          <a:xfrm>
            <a:off x="8433900" y="4561975"/>
            <a:ext cx="1517375" cy="1517375"/>
          </a:xfrm>
          <a:prstGeom prst="rect">
            <a:avLst/>
          </a:prstGeom>
          <a:noFill/>
          <a:ln>
            <a:noFill/>
          </a:ln>
        </p:spPr>
      </p:pic>
      <p:sp>
        <p:nvSpPr>
          <p:cNvPr id="149" name="Google Shape;149;g142aeb4fb7a_0_8"/>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
        <p:nvSpPr>
          <p:cNvPr id="150" name="Google Shape;150;g142aeb4fb7a_0_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Static Web Page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924</Words>
  <Application>Microsoft Office PowerPoint</Application>
  <PresentationFormat>Widescreen</PresentationFormat>
  <Paragraphs>136</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CS5054 ADVANCED PROGRAMMING  AND  TECHNOLOGIES</vt:lpstr>
      <vt:lpstr>Learning Objectives</vt:lpstr>
      <vt:lpstr>Web Page</vt:lpstr>
      <vt:lpstr>Web Page</vt:lpstr>
      <vt:lpstr>PowerPoint Presentation</vt:lpstr>
      <vt:lpstr>Accessing Web Page</vt:lpstr>
      <vt:lpstr>Web Pages</vt:lpstr>
      <vt:lpstr>Types of Web Pages</vt:lpstr>
      <vt:lpstr>Static Web Page</vt:lpstr>
      <vt:lpstr>Static Web Page</vt:lpstr>
      <vt:lpstr>Static Web Page</vt:lpstr>
      <vt:lpstr>Static Web Page</vt:lpstr>
      <vt:lpstr>Static Web Page</vt:lpstr>
      <vt:lpstr>Dynamic Web Page</vt:lpstr>
      <vt:lpstr>Dynamic Web Page</vt:lpstr>
      <vt:lpstr>Client Server Model</vt:lpstr>
      <vt:lpstr>Get Request</vt:lpstr>
      <vt:lpstr>Anatomy of an HTTP GET Request</vt:lpstr>
      <vt:lpstr>Anatomy of an HTTP POST Request</vt:lpstr>
      <vt:lpstr>HTTP response status codes</vt:lpstr>
      <vt:lpstr>HTTP response status codes</vt:lpstr>
      <vt:lpstr>MySql Database Connectivity</vt:lpstr>
      <vt:lpstr>Tutorial</vt:lpstr>
      <vt:lpstr>Workshop</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CS5054 ADVANCED PROGRAMMING  AND  TECHNOLOGIES</dc:title>
  <dc:creator>Akchayat Bikram Joshi</dc:creator>
  <cp:lastModifiedBy>Sandip Adhikari</cp:lastModifiedBy>
  <cp:revision>4</cp:revision>
  <dcterms:created xsi:type="dcterms:W3CDTF">2020-07-29T02:48:43Z</dcterms:created>
  <dcterms:modified xsi:type="dcterms:W3CDTF">2023-02-23T05:19:35Z</dcterms:modified>
</cp:coreProperties>
</file>