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3" r:id="rId9"/>
    <p:sldId id="264" r:id="rId10"/>
    <p:sldId id="265" r:id="rId11"/>
    <p:sldId id="285" r:id="rId12"/>
    <p:sldId id="286" r:id="rId13"/>
    <p:sldId id="277" r:id="rId14"/>
    <p:sldId id="278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t97pM0o1xr816dnd/ggexHYDZ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981" autoAdjust="0"/>
  </p:normalViewPr>
  <p:slideViewPr>
    <p:cSldViewPr snapToGrid="0">
      <p:cViewPr varScale="1">
        <p:scale>
          <a:sx n="58" d="100"/>
          <a:sy n="58" d="100"/>
        </p:scale>
        <p:origin x="11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" name="Google Shape;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2664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5188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05717607c8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g205717607c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>
                <a:solidFill>
                  <a:srgbClr val="1F386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subTitle" idx="1"/>
          </p:nvPr>
        </p:nvSpPr>
        <p:spPr>
          <a:xfrm>
            <a:off x="1524000" y="4067174"/>
            <a:ext cx="91440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6" name="Google Shape;26;p11" descr="A picture containing drawing, foo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00" y="228600"/>
            <a:ext cx="645622" cy="539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>
                <a:solidFill>
                  <a:srgbClr val="1F386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" name="Google Shape;33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" name="Google Shape;4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Google Shape;5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618601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 descr="A picture containing street, person, riding, lamp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 t="7812" b="7813"/>
          <a:stretch/>
        </p:blipFill>
        <p:spPr>
          <a:xfrm>
            <a:off x="0" y="1714"/>
            <a:ext cx="12188952" cy="6856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0"/>
          <p:cNvSpPr/>
          <p:nvPr/>
        </p:nvSpPr>
        <p:spPr>
          <a:xfrm>
            <a:off x="-82210" y="-1714"/>
            <a:ext cx="12103694" cy="685971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7000">
                <a:srgbClr val="FFFFFF">
                  <a:alpha val="8627"/>
                </a:srgbClr>
              </a:gs>
              <a:gs pos="80000">
                <a:srgbClr val="FFFFFF">
                  <a:alpha val="83529"/>
                </a:srgbClr>
              </a:gs>
              <a:gs pos="100000">
                <a:srgbClr val="FFFFFF">
                  <a:alpha val="83529"/>
                </a:srgbClr>
              </a:gs>
            </a:gsLst>
            <a:lin ang="10800000" scaled="0"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" name="Google Shape;17;p10"/>
          <p:cNvGrpSpPr/>
          <p:nvPr/>
        </p:nvGrpSpPr>
        <p:grpSpPr>
          <a:xfrm>
            <a:off x="12021484" y="-1714"/>
            <a:ext cx="167468" cy="6858000"/>
            <a:chOff x="12021484" y="-1714"/>
            <a:chExt cx="167468" cy="6858000"/>
          </a:xfrm>
        </p:grpSpPr>
        <p:sp>
          <p:nvSpPr>
            <p:cNvPr id="18" name="Google Shape;18;p10"/>
            <p:cNvSpPr/>
            <p:nvPr/>
          </p:nvSpPr>
          <p:spPr>
            <a:xfrm>
              <a:off x="12106742" y="-1714"/>
              <a:ext cx="82210" cy="6858000"/>
            </a:xfrm>
            <a:prstGeom prst="rect">
              <a:avLst/>
            </a:prstGeom>
            <a:solidFill>
              <a:srgbClr val="232D82"/>
            </a:solidFill>
            <a:ln w="12700" cap="flat" cmpd="sng">
              <a:solidFill>
                <a:srgbClr val="232D8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0"/>
            <p:cNvSpPr/>
            <p:nvPr/>
          </p:nvSpPr>
          <p:spPr>
            <a:xfrm>
              <a:off x="12021484" y="-1714"/>
              <a:ext cx="82210" cy="6858000"/>
            </a:xfrm>
            <a:prstGeom prst="rect">
              <a:avLst/>
            </a:prstGeom>
            <a:solidFill>
              <a:srgbClr val="DA1820"/>
            </a:solidFill>
            <a:ln w="12700" cap="flat" cmpd="sng">
              <a:solidFill>
                <a:srgbClr val="DA182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" name="Google Shape;20;p10" descr="A picture containing drawing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3564" y="6341526"/>
            <a:ext cx="464545" cy="456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0" descr="A picture containing drawing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8625" y="6326116"/>
            <a:ext cx="1152377" cy="335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0" descr="A close up of a sign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132101" y="6341526"/>
            <a:ext cx="867700" cy="35707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>
          <p15:clr>
            <a:srgbClr val="F26B43"/>
          </p15:clr>
        </p15:guide>
        <p15:guide id="2" pos="7152">
          <p15:clr>
            <a:srgbClr val="F26B43"/>
          </p15:clr>
        </p15:guide>
        <p15:guide id="3" orient="horz" pos="4248">
          <p15:clr>
            <a:srgbClr val="F26B43"/>
          </p15:clr>
        </p15:guide>
        <p15:guide id="4" pos="72">
          <p15:clr>
            <a:srgbClr val="F26B43"/>
          </p15:clr>
        </p15:guide>
        <p15:guide id="5" pos="96">
          <p15:clr>
            <a:srgbClr val="F26B43"/>
          </p15:clr>
        </p15:guide>
        <p15:guide id="6" orient="horz" pos="144">
          <p15:clr>
            <a:srgbClr val="F26B43"/>
          </p15:clr>
        </p15:guide>
        <p15:guide id="7" orient="horz" pos="1008">
          <p15:clr>
            <a:srgbClr val="F26B43"/>
          </p15:clr>
        </p15:guide>
        <p15:guide id="8" orient="horz" pos="1080">
          <p15:clr>
            <a:srgbClr val="F26B43"/>
          </p15:clr>
        </p15:guide>
        <p15:guide id="9" orient="horz" pos="3912">
          <p15:clr>
            <a:srgbClr val="F26B43"/>
          </p15:clr>
        </p15:guide>
        <p15:guide id="10" pos="6720">
          <p15:clr>
            <a:srgbClr val="F26B43"/>
          </p15:clr>
        </p15:guide>
        <p15:guide id="11" pos="6624">
          <p15:clr>
            <a:srgbClr val="F26B43"/>
          </p15:clr>
        </p15:guide>
        <p15:guide id="12" pos="5904">
          <p15:clr>
            <a:srgbClr val="F26B43"/>
          </p15:clr>
        </p15:guide>
        <p15:guide id="13" orient="horz" pos="3984">
          <p15:clr>
            <a:srgbClr val="F26B43"/>
          </p15:clr>
        </p15:guide>
        <p15:guide id="14" pos="57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"/>
          <p:cNvSpPr txBox="1">
            <a:spLocks noGrp="1"/>
          </p:cNvSpPr>
          <p:nvPr>
            <p:ph type="ctrTitle"/>
          </p:nvPr>
        </p:nvSpPr>
        <p:spPr>
          <a:xfrm>
            <a:off x="1237250" y="1122350"/>
            <a:ext cx="9430800" cy="28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728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CS5054</a:t>
            </a:r>
            <a:br>
              <a:rPr lang="en-US">
                <a:solidFill>
                  <a:schemeClr val="dk1"/>
                </a:solidFill>
              </a:rPr>
            </a:br>
            <a:r>
              <a:rPr lang="en-US" sz="5000">
                <a:solidFill>
                  <a:schemeClr val="dk1"/>
                </a:solidFill>
              </a:rPr>
              <a:t>ADVANCED PROGRAMMING </a:t>
            </a:r>
            <a:endParaRPr sz="5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</a:rPr>
              <a:t>AND</a:t>
            </a:r>
            <a:endParaRPr sz="5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</a:rPr>
              <a:t> TECHNOLOGIES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" name="Google Shape;68;p4"/>
          <p:cNvSpPr txBox="1">
            <a:spLocks noGrp="1"/>
          </p:cNvSpPr>
          <p:nvPr>
            <p:ph type="subTitle" idx="1"/>
          </p:nvPr>
        </p:nvSpPr>
        <p:spPr>
          <a:xfrm>
            <a:off x="1237250" y="4401775"/>
            <a:ext cx="9430800" cy="11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Week 1 - Tutorial</a:t>
            </a:r>
            <a:br>
              <a:rPr lang="en-US"/>
            </a:br>
            <a:r>
              <a:rPr lang="en-US"/>
              <a:t>Web-Pages and Its Types</a:t>
            </a:r>
            <a:endParaRPr/>
          </a:p>
        </p:txBody>
      </p:sp>
      <p:sp>
        <p:nvSpPr>
          <p:cNvPr id="69" name="Google Shape;69;p4"/>
          <p:cNvSpPr txBox="1"/>
          <p:nvPr/>
        </p:nvSpPr>
        <p:spPr>
          <a:xfrm>
            <a:off x="9166475" y="6290575"/>
            <a:ext cx="281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Saroj Kumar Yadav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Delete Query</a:t>
            </a:r>
            <a:endParaRPr/>
          </a:p>
        </p:txBody>
      </p:sp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Java Database Connectivity (JDBC)</a:t>
            </a:r>
            <a:endParaRPr/>
          </a:p>
        </p:txBody>
      </p:sp>
      <p:sp>
        <p:nvSpPr>
          <p:cNvPr id="145" name="Google Shape;145;p3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46" name="Google Shape;14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519241"/>
            <a:ext cx="10497323" cy="290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b="1" dirty="0" err="1"/>
              <a:t>Xampp</a:t>
            </a:r>
            <a:endParaRPr lang="en-US" sz="2800" b="1" dirty="0"/>
          </a:p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dirty="0"/>
              <a:t>	-  free and open-source cross-platform web server solution</a:t>
            </a:r>
            <a:endParaRPr sz="2800" dirty="0"/>
          </a:p>
        </p:txBody>
      </p:sp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Required Software's</a:t>
            </a:r>
            <a:endParaRPr dirty="0"/>
          </a:p>
        </p:txBody>
      </p:sp>
      <p:sp>
        <p:nvSpPr>
          <p:cNvPr id="145" name="Google Shape;145;p3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08446-1518-F5B5-DC29-0BECBE012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138" y="3429000"/>
            <a:ext cx="8179724" cy="212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7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b="1" dirty="0"/>
              <a:t>Eclipse IDE</a:t>
            </a:r>
          </a:p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dirty="0"/>
              <a:t>	-  Desktop IDEs. The Eclipse IDE is famous for our Java Integrated Development Environment</a:t>
            </a:r>
            <a:endParaRPr sz="2800" dirty="0"/>
          </a:p>
        </p:txBody>
      </p:sp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Required Software's</a:t>
            </a:r>
            <a:endParaRPr dirty="0"/>
          </a:p>
        </p:txBody>
      </p:sp>
      <p:sp>
        <p:nvSpPr>
          <p:cNvPr id="145" name="Google Shape;145;p3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DC39E-A69F-D75F-D13F-6490F069D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807" y="3645131"/>
            <a:ext cx="7005750" cy="19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2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</a:pPr>
            <a:r>
              <a:rPr lang="en-US"/>
              <a:t>Any Questions?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HTTP Methods</a:t>
            </a:r>
            <a:endParaRPr/>
          </a:p>
        </p:txBody>
      </p:sp>
      <p:sp>
        <p:nvSpPr>
          <p:cNvPr id="86" name="Google Shape;86;p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7" name="Google Shape;87;p1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88" name="Google Shape;88;p1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ADVANCED PROGRAMMING AND TECHNOLOGIES</a:t>
            </a:r>
            <a:endParaRPr/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1480" y="2299798"/>
            <a:ext cx="11269648" cy="2886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Informational responses (100 – 199)</a:t>
            </a:r>
            <a:endParaRPr sz="2000"/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Successful responses (200 – 299)</a:t>
            </a:r>
            <a:endParaRPr sz="2000"/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Redirection messages (300 – 399)</a:t>
            </a:r>
            <a:endParaRPr sz="2000"/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Client error responses (400 – 499)</a:t>
            </a:r>
            <a:endParaRPr sz="2000"/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Server error responses (500 – 599)</a:t>
            </a:r>
            <a:endParaRPr sz="2000"/>
          </a:p>
        </p:txBody>
      </p:sp>
      <p:sp>
        <p:nvSpPr>
          <p:cNvPr id="95" name="Google Shape;95;p23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HTTP response status codes</a:t>
            </a:r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97" name="Google Shape;9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1606" y="1875824"/>
            <a:ext cx="5930504" cy="4099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HTTP response status codes</a:t>
            </a:r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04" name="Google Shape;10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391" y="2034995"/>
            <a:ext cx="10478962" cy="3877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MySql Database Connectivity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ADVANCED PROGRAMMING AND TECHNOLOGIES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0325" y="1804226"/>
            <a:ext cx="5267325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5717607c8_0_25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600" cy="41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600"/>
              <a:buAutoNum type="arabicPeriod"/>
            </a:pPr>
            <a:r>
              <a:rPr lang="en-US" sz="2600" b="1"/>
              <a:t>Driver class: </a:t>
            </a:r>
            <a:r>
              <a:rPr lang="en-US" sz="2400"/>
              <a:t>The driver class for the MySQL database is </a:t>
            </a:r>
            <a:r>
              <a:rPr lang="en-US" sz="2400" b="1"/>
              <a:t>com.mysql.jdbc.Driver</a:t>
            </a:r>
            <a:endParaRPr sz="2400"/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US" sz="2600" b="1"/>
              <a:t>Connection URL: </a:t>
            </a:r>
            <a:r>
              <a:rPr lang="en-US" sz="2400"/>
              <a:t>The connection URL for the MySQL database is </a:t>
            </a:r>
            <a:r>
              <a:rPr lang="en-US" sz="2400" b="1"/>
              <a:t>jdbc:mysql://localhost:3306/demo</a:t>
            </a:r>
            <a:r>
              <a:rPr lang="en-US" sz="2400"/>
              <a:t> where </a:t>
            </a:r>
            <a:endParaRPr sz="2400"/>
          </a:p>
          <a:p>
            <a:pPr marL="13716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US" sz="2400"/>
              <a:t>jdbc is the API,</a:t>
            </a:r>
            <a:endParaRPr sz="2400"/>
          </a:p>
          <a:p>
            <a:pPr marL="13716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US" sz="2400"/>
              <a:t>MySQL is the database, </a:t>
            </a:r>
            <a:endParaRPr sz="2400"/>
          </a:p>
          <a:p>
            <a:pPr marL="13716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US" sz="2400"/>
              <a:t>local host is the server name on which MySQL is running,</a:t>
            </a:r>
            <a:endParaRPr sz="2400"/>
          </a:p>
          <a:p>
            <a:pPr marL="13716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US" sz="2400"/>
              <a:t>3306 is the port number and demo is the database name</a:t>
            </a:r>
            <a:endParaRPr sz="2400"/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US" sz="2600" b="1"/>
              <a:t>Username: </a:t>
            </a:r>
            <a:r>
              <a:rPr lang="en-US" sz="2400"/>
              <a:t>The default username for the MySQL database is </a:t>
            </a:r>
            <a:r>
              <a:rPr lang="en-US" sz="2400" b="1"/>
              <a:t>root</a:t>
            </a:r>
            <a:r>
              <a:rPr lang="en-US" sz="2400"/>
              <a:t>.</a:t>
            </a:r>
            <a:endParaRPr sz="1600"/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US" sz="2600" b="1"/>
              <a:t>Password: </a:t>
            </a:r>
            <a:r>
              <a:rPr lang="en-US" sz="2400"/>
              <a:t>It is the password given by the user at the time of installing the MySQL database. </a:t>
            </a:r>
            <a:endParaRPr sz="2400"/>
          </a:p>
        </p:txBody>
      </p:sp>
      <p:sp>
        <p:nvSpPr>
          <p:cNvPr id="119" name="Google Shape;119;g205717607c8_0_25"/>
          <p:cNvSpPr txBox="1">
            <a:spLocks noGrp="1"/>
          </p:cNvSpPr>
          <p:nvPr>
            <p:ph type="title"/>
          </p:nvPr>
        </p:nvSpPr>
        <p:spPr>
          <a:xfrm>
            <a:off x="1" y="250888"/>
            <a:ext cx="12037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Step for Database Connectivity with MySQL</a:t>
            </a:r>
            <a:endParaRPr/>
          </a:p>
        </p:txBody>
      </p:sp>
      <p:sp>
        <p:nvSpPr>
          <p:cNvPr id="120" name="Google Shape;120;g205717607c8_0_2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21" name="Google Shape;121;g205717607c8_0_25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122" name="Google Shape;122;g205717607c8_0_25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ADVANCED PROGRAMMING AND TECHNOLOGIES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Insert Query</a:t>
            </a:r>
            <a:endParaRPr/>
          </a:p>
        </p:txBody>
      </p:sp>
      <p:sp>
        <p:nvSpPr>
          <p:cNvPr id="152" name="Google Shape;152;p31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Java Database Connectivity (JDBC)</a:t>
            </a:r>
            <a:endParaRPr/>
          </a:p>
        </p:txBody>
      </p:sp>
      <p:sp>
        <p:nvSpPr>
          <p:cNvPr id="153" name="Google Shape;153;p3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54" name="Google Shape;15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793" y="2702457"/>
            <a:ext cx="10994414" cy="2542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Select Query</a:t>
            </a:r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Java Database Connectivity (JDBC)</a:t>
            </a:r>
            <a:endParaRPr/>
          </a:p>
        </p:txBody>
      </p:sp>
      <p:sp>
        <p:nvSpPr>
          <p:cNvPr id="129" name="Google Shape;129;p2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30" name="Google Shape;13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4724" y="1885107"/>
            <a:ext cx="8051821" cy="4334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Update Query</a:t>
            </a:r>
            <a:endParaRPr/>
          </a:p>
        </p:txBody>
      </p:sp>
      <p:sp>
        <p:nvSpPr>
          <p:cNvPr id="136" name="Google Shape;136;p29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Java Database Connectivity (JDBC)</a:t>
            </a:r>
            <a:endParaRPr/>
          </a:p>
        </p:txBody>
      </p:sp>
      <p:sp>
        <p:nvSpPr>
          <p:cNvPr id="137" name="Google Shape;137;p2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38" name="Google Shape;13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0604" y="2574949"/>
            <a:ext cx="10186155" cy="2797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294</Words>
  <Application>Microsoft Office PowerPoint</Application>
  <PresentationFormat>Widescreen</PresentationFormat>
  <Paragraphs>57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CS5054 ADVANCED PROGRAMMING  AND  TECHNOLOGIES</vt:lpstr>
      <vt:lpstr>HTTP Methods</vt:lpstr>
      <vt:lpstr>HTTP response status codes</vt:lpstr>
      <vt:lpstr>HTTP response status codes</vt:lpstr>
      <vt:lpstr>MySql Database Connectivity</vt:lpstr>
      <vt:lpstr>Step for Database Connectivity with MySQL</vt:lpstr>
      <vt:lpstr>Java Database Connectivity (JDBC)</vt:lpstr>
      <vt:lpstr>Java Database Connectivity (JDBC)</vt:lpstr>
      <vt:lpstr>Java Database Connectivity (JDBC)</vt:lpstr>
      <vt:lpstr>Java Database Connectivity (JDBC)</vt:lpstr>
      <vt:lpstr>Required Software's</vt:lpstr>
      <vt:lpstr>Required Software's</vt:lpstr>
      <vt:lpstr>Any 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CS5054 ADVANCED PROGRAMMING  AND  TECHNOLOGIES</dc:title>
  <dc:creator>Akchayat Bikram Joshi</dc:creator>
  <cp:lastModifiedBy>prithivi maharjan</cp:lastModifiedBy>
  <cp:revision>15</cp:revision>
  <dcterms:created xsi:type="dcterms:W3CDTF">2020-07-29T02:48:43Z</dcterms:created>
  <dcterms:modified xsi:type="dcterms:W3CDTF">2023-02-17T09:40:22Z</dcterms:modified>
</cp:coreProperties>
</file>