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7" r:id="rId4"/>
    <p:sldId id="298" r:id="rId5"/>
    <p:sldId id="299" r:id="rId6"/>
    <p:sldId id="300" r:id="rId7"/>
    <p:sldId id="296" r:id="rId8"/>
    <p:sldId id="259" r:id="rId9"/>
    <p:sldId id="260" r:id="rId10"/>
    <p:sldId id="261" r:id="rId11"/>
    <p:sldId id="310" r:id="rId12"/>
    <p:sldId id="311" r:id="rId13"/>
    <p:sldId id="312" r:id="rId14"/>
    <p:sldId id="262" r:id="rId15"/>
    <p:sldId id="295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305" r:id="rId25"/>
    <p:sldId id="306" r:id="rId26"/>
    <p:sldId id="307" r:id="rId27"/>
    <p:sldId id="308" r:id="rId28"/>
    <p:sldId id="309" r:id="rId29"/>
    <p:sldId id="287" r:id="rId30"/>
    <p:sldId id="288" r:id="rId31"/>
    <p:sldId id="301" r:id="rId32"/>
    <p:sldId id="291" r:id="rId33"/>
    <p:sldId id="292" r:id="rId34"/>
    <p:sldId id="303" r:id="rId35"/>
    <p:sldId id="304" r:id="rId36"/>
    <p:sldId id="293" r:id="rId37"/>
    <p:sldId id="294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G6YV+RBoDek6j4W9HlBeTakW8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4674853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467485301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4467485301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216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4674853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467485301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4467485301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9369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46748530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467485301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4467485301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09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900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922a41cfc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18922a41c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88287f6b4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2088287f6b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2aeb4fb7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42aeb4fb7a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142aeb4fb7a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46b6aec0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46b6aec0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1446b6aec00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46b6aec0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46b6aec00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1446b6aec00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46b6aec0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46b6aec00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1446b6aec00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46b6aec0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446b6aec00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1446b6aec00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210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4674853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46748530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446748530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600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46748530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467485301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446748530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508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46748530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467485301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446748530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669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46748530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467485301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446748530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078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1420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46b6aec0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446b6aec00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1446b6aec00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2528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46b6aec0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446b6aec00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1446b6aec00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3756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46b6aec0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446b6aec00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1446b6aec00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985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3c7e22573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43c7e22573_3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g143c7e22573_3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80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091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46b6aec00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1446b6aec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627"/>
                </a:srgbClr>
              </a:gs>
              <a:gs pos="80000">
                <a:srgbClr val="FFFFFF">
                  <a:alpha val="83529"/>
                </a:srgbClr>
              </a:gs>
              <a:gs pos="100000">
                <a:srgbClr val="FFFFFF">
                  <a:alpha val="83529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ctrTitle"/>
          </p:nvPr>
        </p:nvSpPr>
        <p:spPr>
          <a:xfrm>
            <a:off x="1237250" y="1122350"/>
            <a:ext cx="94308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2800"/>
              <a:buFont typeface="Calibri"/>
              <a:buNone/>
            </a:pPr>
            <a:r>
              <a:rPr lang="en-US" dirty="0">
                <a:solidFill>
                  <a:schemeClr val="dk1"/>
                </a:solidFill>
              </a:rPr>
              <a:t>CS5054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sz="5000" dirty="0">
                <a:solidFill>
                  <a:schemeClr val="dk1"/>
                </a:solidFill>
              </a:rPr>
              <a:t>ADVANCED PROGRAMMING 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AND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 TECHNOLOGIES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1237250" y="4007287"/>
            <a:ext cx="9430800" cy="177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dirty="0"/>
              <a:t>Week 2 - Lecture</a:t>
            </a:r>
            <a:br>
              <a:rPr lang="en-US" sz="3200" dirty="0"/>
            </a:br>
            <a:r>
              <a:rPr lang="en-US" sz="3200" dirty="0"/>
              <a:t>Introduction to Servlets</a:t>
            </a:r>
            <a:endParaRPr sz="3200" dirty="0"/>
          </a:p>
        </p:txBody>
      </p:sp>
      <p:sp>
        <p:nvSpPr>
          <p:cNvPr id="69" name="Google Shape;69;p8"/>
          <p:cNvSpPr txBox="1"/>
          <p:nvPr/>
        </p:nvSpPr>
        <p:spPr>
          <a:xfrm>
            <a:off x="9166475" y="6290575"/>
            <a:ext cx="281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Prithivi Maharjan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178200" y="1727347"/>
            <a:ext cx="11175600" cy="3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r>
              <a:rPr lang="en-US" sz="2400" dirty="0"/>
              <a:t>The </a:t>
            </a:r>
            <a:r>
              <a:rPr lang="en-US" sz="2400" b="1" dirty="0"/>
              <a:t>life cycle of servlets </a:t>
            </a:r>
            <a:r>
              <a:rPr lang="en-US" sz="2400" dirty="0"/>
              <a:t>consists of:</a:t>
            </a:r>
            <a:endParaRPr sz="2400" dirty="0"/>
          </a:p>
          <a:p>
            <a:pPr marL="457200" lvl="0" indent="-3683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Load Servlet Class</a:t>
            </a:r>
            <a:endParaRPr sz="2200" dirty="0"/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Create an instance of Servlet</a:t>
            </a:r>
            <a:endParaRPr sz="2200" dirty="0"/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Call </a:t>
            </a:r>
            <a:r>
              <a:rPr lang="en-US" sz="2200" dirty="0" err="1"/>
              <a:t>init</a:t>
            </a:r>
            <a:r>
              <a:rPr lang="en-US" sz="2200" dirty="0"/>
              <a:t>() method</a:t>
            </a:r>
            <a:endParaRPr sz="2200" dirty="0"/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Call service() method</a:t>
            </a:r>
            <a:endParaRPr sz="2200" dirty="0"/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Call destroy() method</a:t>
            </a:r>
            <a:endParaRPr sz="22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endParaRPr sz="2400" b="1" dirty="0"/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Life Cycle of Servlets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8725" y="1727350"/>
            <a:ext cx="3833126" cy="431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467485301_0_16"/>
          <p:cNvSpPr txBox="1">
            <a:spLocks noGrp="1"/>
          </p:cNvSpPr>
          <p:nvPr>
            <p:ph type="body" idx="1"/>
          </p:nvPr>
        </p:nvSpPr>
        <p:spPr>
          <a:xfrm>
            <a:off x="178200" y="1727379"/>
            <a:ext cx="11175600" cy="255570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The </a:t>
            </a:r>
            <a:r>
              <a:rPr lang="en-US" sz="2400" b="1" dirty="0" err="1"/>
              <a:t>init</a:t>
            </a:r>
            <a:r>
              <a:rPr lang="en-US" sz="2400" b="1" dirty="0"/>
              <a:t>() </a:t>
            </a:r>
            <a:r>
              <a:rPr lang="en-US" sz="2400" dirty="0"/>
              <a:t>method is also called </a:t>
            </a:r>
            <a:r>
              <a:rPr lang="en-US" sz="2400" b="1" dirty="0"/>
              <a:t>only once.</a:t>
            </a:r>
            <a:endParaRPr sz="24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This method is used to </a:t>
            </a:r>
            <a:r>
              <a:rPr lang="en-US" sz="2400" b="1" dirty="0"/>
              <a:t>initialize the servlet.</a:t>
            </a:r>
            <a:endParaRPr sz="24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The container initializes the </a:t>
            </a:r>
            <a:r>
              <a:rPr lang="en-US" sz="2400" b="1" dirty="0"/>
              <a:t>Servlet object</a:t>
            </a:r>
            <a:r>
              <a:rPr lang="en-US" sz="2400" dirty="0"/>
              <a:t> by invoking the </a:t>
            </a:r>
            <a:r>
              <a:rPr lang="en-US" sz="2400" b="1" dirty="0" err="1"/>
              <a:t>Servlet.init</a:t>
            </a:r>
            <a:r>
              <a:rPr lang="en-US" sz="2400" b="1" dirty="0"/>
              <a:t>(</a:t>
            </a:r>
            <a:r>
              <a:rPr lang="en-US" sz="2400" b="1" dirty="0" err="1"/>
              <a:t>ServletConfig</a:t>
            </a:r>
            <a:r>
              <a:rPr lang="en-US" sz="2400" b="1" dirty="0"/>
              <a:t>) method</a:t>
            </a:r>
            <a:r>
              <a:rPr lang="en-US" sz="2400" dirty="0"/>
              <a:t> which accepts </a:t>
            </a:r>
            <a:r>
              <a:rPr lang="en-US" sz="2400" b="1" dirty="0" err="1"/>
              <a:t>ServletConfig</a:t>
            </a:r>
            <a:r>
              <a:rPr lang="en-US" sz="2400" b="1" dirty="0"/>
              <a:t> object reference as parameter.</a:t>
            </a:r>
            <a:endParaRPr sz="2400" b="1" dirty="0"/>
          </a:p>
        </p:txBody>
      </p:sp>
      <p:sp>
        <p:nvSpPr>
          <p:cNvPr id="110" name="Google Shape;110;g14467485301_0_1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init</a:t>
            </a:r>
            <a:r>
              <a:rPr lang="en-US" dirty="0"/>
              <a:t>() method</a:t>
            </a:r>
            <a:endParaRPr dirty="0"/>
          </a:p>
        </p:txBody>
      </p:sp>
      <p:sp>
        <p:nvSpPr>
          <p:cNvPr id="111" name="Google Shape;111;g14467485301_0_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12" name="Google Shape;112;g1446748530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28" y="4444915"/>
            <a:ext cx="10634136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2613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67485301_0_25"/>
          <p:cNvSpPr txBox="1">
            <a:spLocks noGrp="1"/>
          </p:cNvSpPr>
          <p:nvPr>
            <p:ph type="body" idx="1"/>
          </p:nvPr>
        </p:nvSpPr>
        <p:spPr>
          <a:xfrm>
            <a:off x="178200" y="1727380"/>
            <a:ext cx="11175600" cy="25897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service() method </a:t>
            </a:r>
            <a:r>
              <a:rPr lang="en-US" sz="2400" dirty="0"/>
              <a:t>is called </a:t>
            </a:r>
            <a:r>
              <a:rPr lang="en-US" sz="2400" b="1" dirty="0"/>
              <a:t>each time when request for servlet is received.</a:t>
            </a:r>
            <a:endParaRPr sz="24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If the </a:t>
            </a:r>
            <a:r>
              <a:rPr lang="en-US" sz="2400" b="1" dirty="0"/>
              <a:t>servlet is not initialized, the same above steps are followed, and then the service() method is called.</a:t>
            </a:r>
            <a:endParaRPr sz="24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If the </a:t>
            </a:r>
            <a:r>
              <a:rPr lang="en-US" sz="2400" b="1" dirty="0"/>
              <a:t>servlet is initialized, it calls the service() method.</a:t>
            </a:r>
            <a:endParaRPr sz="2400" dirty="0"/>
          </a:p>
        </p:txBody>
      </p:sp>
      <p:sp>
        <p:nvSpPr>
          <p:cNvPr id="119" name="Google Shape;119;g14467485301_0_2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service() method</a:t>
            </a:r>
            <a:endParaRPr dirty="0"/>
          </a:p>
        </p:txBody>
      </p:sp>
      <p:sp>
        <p:nvSpPr>
          <p:cNvPr id="120" name="Google Shape;120;g14467485301_0_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21" name="Google Shape;121;g14467485301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57" y="4503575"/>
            <a:ext cx="10679107" cy="8179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180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467485301_0_34"/>
          <p:cNvSpPr txBox="1">
            <a:spLocks noGrp="1"/>
          </p:cNvSpPr>
          <p:nvPr>
            <p:ph type="body" idx="1"/>
          </p:nvPr>
        </p:nvSpPr>
        <p:spPr>
          <a:xfrm>
            <a:off x="178200" y="1727379"/>
            <a:ext cx="11175600" cy="38489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destroy() method </a:t>
            </a:r>
            <a:r>
              <a:rPr lang="en-US" sz="2400" dirty="0"/>
              <a:t>is called </a:t>
            </a:r>
            <a:r>
              <a:rPr lang="en-US" sz="2400" b="1" dirty="0"/>
              <a:t>at the end.</a:t>
            </a:r>
            <a:endParaRPr sz="2400" b="1" dirty="0"/>
          </a:p>
          <a:p>
            <a:pPr marL="4572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dirty="0"/>
              <a:t>When </a:t>
            </a:r>
            <a:r>
              <a:rPr lang="en-US" sz="2400" b="1" dirty="0"/>
              <a:t>a servlet container decides to destroy the Servlet</a:t>
            </a:r>
            <a:r>
              <a:rPr lang="en-US" sz="2400" dirty="0"/>
              <a:t>, the following operations are carried out:</a:t>
            </a:r>
            <a:endParaRPr sz="2400" dirty="0"/>
          </a:p>
          <a:p>
            <a:pPr marL="13716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 dirty="0"/>
              <a:t>All the threads currently running in the service method of the Servlet instance to complete their jobs and get released.</a:t>
            </a:r>
            <a:endParaRPr sz="2000" dirty="0"/>
          </a:p>
          <a:p>
            <a:pPr marL="1371600" lvl="0" indent="-3257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 dirty="0"/>
              <a:t>After currently running threads have completed their jobs, the Servlet container calls the destroy() method on the Servlet instance.</a:t>
            </a:r>
            <a:endParaRPr sz="2000" dirty="0"/>
          </a:p>
        </p:txBody>
      </p:sp>
      <p:sp>
        <p:nvSpPr>
          <p:cNvPr id="128" name="Google Shape;128;g14467485301_0_3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destroy() method</a:t>
            </a:r>
            <a:endParaRPr dirty="0"/>
          </a:p>
        </p:txBody>
      </p:sp>
      <p:sp>
        <p:nvSpPr>
          <p:cNvPr id="129" name="Google Shape;129;g14467485301_0_3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30" name="Google Shape;130;g1446748530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528" y="5495396"/>
            <a:ext cx="5731974" cy="6671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5651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 Need of Container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122326" y="1776275"/>
            <a:ext cx="1158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Servlet doesn’t have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method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are under the control of another java application called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1313" y="2473145"/>
            <a:ext cx="7689375" cy="14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178200" y="1727347"/>
            <a:ext cx="11175600" cy="3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r>
              <a:rPr lang="en-US" sz="2400" dirty="0"/>
              <a:t>Servlets must initially be registered before being used so that a container, whether JEE-based or Spring-based, can take them up at startup. </a:t>
            </a: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r>
              <a:rPr lang="en-US" sz="2400" dirty="0"/>
              <a:t>A servlet is initially created by the container by invoking its </a:t>
            </a:r>
            <a:r>
              <a:rPr lang="en-US" sz="2400" dirty="0" err="1"/>
              <a:t>init</a:t>
            </a:r>
            <a:r>
              <a:rPr lang="en-US" sz="2400" dirty="0"/>
              <a:t>() function.</a:t>
            </a:r>
            <a:endParaRPr sz="2400" dirty="0"/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173564" y="23589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 Need of Container</a:t>
            </a:r>
            <a:endParaRPr dirty="0"/>
          </a:p>
        </p:txBody>
      </p:sp>
      <p:sp>
        <p:nvSpPr>
          <p:cNvPr id="114" name="Google Shape;114;p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50387"/>
          <a:stretch/>
        </p:blipFill>
        <p:spPr>
          <a:xfrm>
            <a:off x="3588342" y="3777523"/>
            <a:ext cx="4350680" cy="1956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7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922a41cfc_0_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 Need of Container</a:t>
            </a:r>
            <a:endParaRPr dirty="0"/>
          </a:p>
        </p:txBody>
      </p:sp>
      <p:sp>
        <p:nvSpPr>
          <p:cNvPr id="133" name="Google Shape;133;g18922a41cfc_0_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34" name="Google Shape;134;g18922a41cfc_0_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135" name="Google Shape;135;g18922a41cfc_0_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36" name="Google Shape;136;g18922a41cfc_0_13"/>
          <p:cNvSpPr/>
          <p:nvPr/>
        </p:nvSpPr>
        <p:spPr>
          <a:xfrm>
            <a:off x="122325" y="1776275"/>
            <a:ext cx="11729100" cy="3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 web server gets a request for servlet, the server hands the request to the container in which the servlet is deployed.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18922a41cfc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6438" y="2751050"/>
            <a:ext cx="5819125" cy="34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8287f6b4_1_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 Need of Container</a:t>
            </a:r>
            <a:endParaRPr/>
          </a:p>
        </p:txBody>
      </p:sp>
      <p:sp>
        <p:nvSpPr>
          <p:cNvPr id="143" name="Google Shape;143;g2088287f6b4_1_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44" name="Google Shape;144;g2088287f6b4_1_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145" name="Google Shape;145;g2088287f6b4_1_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46" name="Google Shape;146;g2088287f6b4_1_9"/>
          <p:cNvSpPr/>
          <p:nvPr/>
        </p:nvSpPr>
        <p:spPr>
          <a:xfrm>
            <a:off x="122325" y="1776275"/>
            <a:ext cx="11729100" cy="3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Its the container that gives the servlet - the Http request and response (Container that calls the  servlet ‘s method (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 and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doGet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 ).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2088287f6b4_1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6438" y="2751050"/>
            <a:ext cx="5819125" cy="34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2aeb4fb7a_0_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54" name="Google Shape;154;g142aeb4fb7a_0_8"/>
          <p:cNvSpPr txBox="1">
            <a:spLocks noGrp="1"/>
          </p:cNvSpPr>
          <p:nvPr>
            <p:ph type="body" idx="1"/>
          </p:nvPr>
        </p:nvSpPr>
        <p:spPr>
          <a:xfrm>
            <a:off x="152400" y="1774175"/>
            <a:ext cx="11550600" cy="83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/>
              <a:t>Step 1: </a:t>
            </a:r>
            <a:r>
              <a:rPr lang="en-US" sz="2400" dirty="0"/>
              <a:t>User click a link that has a </a:t>
            </a:r>
            <a:r>
              <a:rPr lang="en-US" sz="2400" b="1" dirty="0"/>
              <a:t>URL to a servlet</a:t>
            </a:r>
            <a:endParaRPr sz="2400" b="1" dirty="0"/>
          </a:p>
        </p:txBody>
      </p:sp>
      <p:pic>
        <p:nvPicPr>
          <p:cNvPr id="155" name="Google Shape;155;g142aeb4fb7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100" y="2409050"/>
            <a:ext cx="10651801" cy="37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42aeb4fb7a_0_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57" name="Google Shape;157;g142aeb4fb7a_0_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158" name="Google Shape;158;g142aeb4fb7a_0_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How Servlet Works?</a:t>
            </a:r>
            <a:endParaRPr/>
          </a:p>
        </p:txBody>
      </p:sp>
      <p:sp>
        <p:nvSpPr>
          <p:cNvPr id="159" name="Google Shape;159;g142aeb4fb7a_0_8"/>
          <p:cNvSpPr/>
          <p:nvPr/>
        </p:nvSpPr>
        <p:spPr>
          <a:xfrm>
            <a:off x="5119225" y="3652425"/>
            <a:ext cx="1096200" cy="106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46b6aec00_0_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66" name="Google Shape;166;g1446b6aec00_0_15"/>
          <p:cNvSpPr txBox="1">
            <a:spLocks noGrp="1"/>
          </p:cNvSpPr>
          <p:nvPr>
            <p:ph type="body" idx="1"/>
          </p:nvPr>
        </p:nvSpPr>
        <p:spPr>
          <a:xfrm>
            <a:off x="261004" y="1731109"/>
            <a:ext cx="11550600" cy="19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US" sz="2400" b="1" dirty="0"/>
              <a:t>Step 2: </a:t>
            </a:r>
            <a:r>
              <a:rPr lang="en-US" sz="2400" dirty="0"/>
              <a:t>The container sees that the request is for the servlet</a:t>
            </a:r>
            <a:endParaRPr sz="2400" dirty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400" dirty="0"/>
              <a:t>So that container creates</a:t>
            </a:r>
            <a:r>
              <a:rPr lang="en-US" sz="2400" b="1" dirty="0"/>
              <a:t> two objects</a:t>
            </a:r>
            <a:r>
              <a:rPr lang="en-US" sz="2400" dirty="0"/>
              <a:t>:</a:t>
            </a:r>
            <a:endParaRPr sz="2400" dirty="0"/>
          </a:p>
          <a:p>
            <a:pPr marL="45720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rPr lang="en-US" sz="2400" b="1" dirty="0"/>
              <a:t>1) </a:t>
            </a:r>
            <a:r>
              <a:rPr lang="en-US" sz="2400" b="1" dirty="0" err="1"/>
              <a:t>HttpservletResponse</a:t>
            </a:r>
            <a:r>
              <a:rPr lang="en-US" sz="2400" b="1" dirty="0"/>
              <a:t>  	2) </a:t>
            </a:r>
            <a:r>
              <a:rPr lang="en-US" sz="2400" b="1" dirty="0" err="1"/>
              <a:t>HttpservletRequest</a:t>
            </a:r>
            <a:endParaRPr sz="2400" dirty="0"/>
          </a:p>
        </p:txBody>
      </p:sp>
      <p:pic>
        <p:nvPicPr>
          <p:cNvPr id="167" name="Google Shape;167;g1446b6aec00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662" y="3704209"/>
            <a:ext cx="10192325" cy="2531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446b6aec00_0_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69" name="Google Shape;169;g1446b6aec00_0_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170" name="Google Shape;170;g1446b6aec00_0_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How Servlet Works?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253625" y="1718201"/>
            <a:ext cx="11175600" cy="4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Understand the basics of </a:t>
            </a:r>
            <a:r>
              <a:rPr lang="en-US" sz="3200" b="1" dirty="0"/>
              <a:t>Servlets</a:t>
            </a:r>
            <a:endParaRPr b="1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Know about </a:t>
            </a:r>
            <a:r>
              <a:rPr lang="en-US" sz="3200" b="1" dirty="0"/>
              <a:t>life cycle of Servlets</a:t>
            </a:r>
            <a:endParaRPr sz="3200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 dirty="0"/>
              <a:t>Understand </a:t>
            </a:r>
            <a:r>
              <a:rPr lang="en-US" sz="3200" b="1" dirty="0"/>
              <a:t>containers</a:t>
            </a:r>
            <a:endParaRPr sz="3200" b="1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Demonstrate </a:t>
            </a:r>
            <a:r>
              <a:rPr lang="en-US" sz="3200" b="1" dirty="0"/>
              <a:t>how servlet works</a:t>
            </a:r>
            <a:endParaRPr sz="3200" b="1"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175825" y="1751419"/>
            <a:ext cx="11175600" cy="18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/>
              <a:t>Step 3:</a:t>
            </a:r>
            <a:r>
              <a:rPr lang="en-US" sz="2400" dirty="0"/>
              <a:t> The container finds the correct servlet based on the URL in the request, creates or allocates a thread for that request, and passes the request and response object to the servlet thread.</a:t>
            </a:r>
            <a:endParaRPr sz="2400"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2690750" y="3428999"/>
            <a:ext cx="6525900" cy="27812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2859599" y="3658721"/>
            <a:ext cx="1413300" cy="65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4419423" y="4318134"/>
            <a:ext cx="576000" cy="423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5518775" y="4546273"/>
            <a:ext cx="558600" cy="423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7072050" y="4813102"/>
            <a:ext cx="594950" cy="492550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2964006" y="3834527"/>
            <a:ext cx="120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3930290" y="4742017"/>
            <a:ext cx="120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5361678" y="4997850"/>
            <a:ext cx="106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7761738" y="5476228"/>
            <a:ext cx="120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7"/>
          <p:cNvCxnSpPr>
            <a:stCxn id="180" idx="2"/>
            <a:endCxn id="183" idx="1"/>
          </p:cNvCxnSpPr>
          <p:nvPr/>
        </p:nvCxnSpPr>
        <p:spPr>
          <a:xfrm>
            <a:off x="3566249" y="4318121"/>
            <a:ext cx="3505800" cy="74130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17"/>
          <p:cNvSpPr/>
          <p:nvPr/>
        </p:nvSpPr>
        <p:spPr>
          <a:xfrm>
            <a:off x="7072038" y="4006434"/>
            <a:ext cx="924900" cy="4062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7161299" y="4040663"/>
            <a:ext cx="74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17"/>
          <p:cNvCxnSpPr>
            <a:stCxn id="189" idx="2"/>
            <a:endCxn id="183" idx="0"/>
          </p:cNvCxnSpPr>
          <p:nvPr/>
        </p:nvCxnSpPr>
        <p:spPr>
          <a:xfrm flipH="1">
            <a:off x="7369488" y="4412634"/>
            <a:ext cx="165000" cy="4005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17"/>
          <p:cNvCxnSpPr/>
          <p:nvPr/>
        </p:nvCxnSpPr>
        <p:spPr>
          <a:xfrm>
            <a:off x="8145364" y="5323865"/>
            <a:ext cx="602400" cy="1719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17"/>
          <p:cNvCxnSpPr>
            <a:stCxn id="187" idx="1"/>
            <a:endCxn id="183" idx="2"/>
          </p:cNvCxnSpPr>
          <p:nvPr/>
        </p:nvCxnSpPr>
        <p:spPr>
          <a:xfrm rot="10800000">
            <a:off x="7369638" y="5305528"/>
            <a:ext cx="392100" cy="32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How Servlet Works?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46b6aec00_0_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1" name="Google Shape;201;g1446b6aec00_0_25"/>
          <p:cNvSpPr txBox="1">
            <a:spLocks noGrp="1"/>
          </p:cNvSpPr>
          <p:nvPr>
            <p:ph type="body" idx="1"/>
          </p:nvPr>
        </p:nvSpPr>
        <p:spPr>
          <a:xfrm>
            <a:off x="152400" y="1767973"/>
            <a:ext cx="11550600" cy="17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200" b="1" dirty="0"/>
              <a:t>Step 4: </a:t>
            </a:r>
            <a:r>
              <a:rPr lang="en-US" sz="2200" dirty="0"/>
              <a:t>The container </a:t>
            </a:r>
            <a:r>
              <a:rPr lang="en-US" sz="2200" b="1" dirty="0"/>
              <a:t>invokes </a:t>
            </a:r>
            <a:r>
              <a:rPr lang="en-US" sz="2200" dirty="0"/>
              <a:t>the Servlet’s method. Depending on the type of request, the service method calls either the</a:t>
            </a:r>
            <a:r>
              <a:rPr lang="en-US" sz="2200" b="1" dirty="0"/>
              <a:t> </a:t>
            </a:r>
            <a:r>
              <a:rPr lang="en-US" sz="2200" b="1" dirty="0" err="1"/>
              <a:t>doGet</a:t>
            </a:r>
            <a:r>
              <a:rPr lang="en-US" sz="2200" b="1" dirty="0"/>
              <a:t>() or </a:t>
            </a:r>
            <a:r>
              <a:rPr lang="en-US" sz="2200" b="1" dirty="0" err="1"/>
              <a:t>doPost</a:t>
            </a:r>
            <a:r>
              <a:rPr lang="en-US" sz="2200" b="1" dirty="0"/>
              <a:t>() method</a:t>
            </a:r>
            <a:r>
              <a:rPr lang="en-US" sz="2200" dirty="0"/>
              <a:t>.</a:t>
            </a:r>
            <a:endParaRPr sz="2200" dirty="0"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200" dirty="0"/>
              <a:t>For this example we will assume the request was an </a:t>
            </a:r>
            <a:r>
              <a:rPr lang="en-US" sz="2200" b="1" dirty="0"/>
              <a:t>HTTP GET</a:t>
            </a:r>
            <a:endParaRPr sz="2200" dirty="0"/>
          </a:p>
        </p:txBody>
      </p:sp>
      <p:pic>
        <p:nvPicPr>
          <p:cNvPr id="202" name="Google Shape;202;g1446b6aec00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5127" y="3484560"/>
            <a:ext cx="7886700" cy="290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446b6aec00_0_2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204" name="Google Shape;204;g1446b6aec00_0_2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05" name="Google Shape;205;g1446b6aec00_0_25"/>
          <p:cNvSpPr/>
          <p:nvPr/>
        </p:nvSpPr>
        <p:spPr>
          <a:xfrm>
            <a:off x="5217775" y="5285295"/>
            <a:ext cx="466200" cy="368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446b6aec00_0_25"/>
          <p:cNvSpPr/>
          <p:nvPr/>
        </p:nvSpPr>
        <p:spPr>
          <a:xfrm>
            <a:off x="6118502" y="5797896"/>
            <a:ext cx="466200" cy="368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g1446b6aec00_0_25"/>
          <p:cNvCxnSpPr/>
          <p:nvPr/>
        </p:nvCxnSpPr>
        <p:spPr>
          <a:xfrm rot="10800000" flipH="1">
            <a:off x="5683956" y="5290226"/>
            <a:ext cx="1476600" cy="117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g1446b6aec00_0_25"/>
          <p:cNvCxnSpPr>
            <a:stCxn id="206" idx="7"/>
          </p:cNvCxnSpPr>
          <p:nvPr/>
        </p:nvCxnSpPr>
        <p:spPr>
          <a:xfrm rot="10800000" flipH="1">
            <a:off x="6516429" y="5445947"/>
            <a:ext cx="749400" cy="4059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g1446b6aec00_0_25"/>
          <p:cNvCxnSpPr/>
          <p:nvPr/>
        </p:nvCxnSpPr>
        <p:spPr>
          <a:xfrm>
            <a:off x="8090774" y="5377021"/>
            <a:ext cx="708000" cy="38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0" name="Google Shape;210;g1446b6aec00_0_25"/>
          <p:cNvSpPr txBox="1"/>
          <p:nvPr/>
        </p:nvSpPr>
        <p:spPr>
          <a:xfrm>
            <a:off x="4403177" y="5315595"/>
            <a:ext cx="9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446b6aec00_0_25"/>
          <p:cNvSpPr txBox="1"/>
          <p:nvPr/>
        </p:nvSpPr>
        <p:spPr>
          <a:xfrm>
            <a:off x="5130352" y="5828195"/>
            <a:ext cx="103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446b6aec00_0_2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How Servlet Works?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46b6aec00_0_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19" name="Google Shape;219;g1446b6aec00_0_37"/>
          <p:cNvSpPr txBox="1">
            <a:spLocks noGrp="1"/>
          </p:cNvSpPr>
          <p:nvPr>
            <p:ph type="body" idx="1"/>
          </p:nvPr>
        </p:nvSpPr>
        <p:spPr>
          <a:xfrm>
            <a:off x="152400" y="1714500"/>
            <a:ext cx="115506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200" b="1" dirty="0"/>
              <a:t>Step 5: </a:t>
            </a:r>
            <a:r>
              <a:rPr lang="en-US" sz="2200" dirty="0"/>
              <a:t>The </a:t>
            </a:r>
            <a:r>
              <a:rPr lang="en-US" sz="2200" b="1" dirty="0" err="1"/>
              <a:t>doGet</a:t>
            </a:r>
            <a:r>
              <a:rPr lang="en-US" sz="2200" b="1" dirty="0"/>
              <a:t>() </a:t>
            </a:r>
            <a:r>
              <a:rPr lang="en-US" sz="2200" dirty="0"/>
              <a:t>method generates the required data which is the response object for the page.</a:t>
            </a:r>
            <a:endParaRPr sz="2200" dirty="0"/>
          </a:p>
        </p:txBody>
      </p:sp>
      <p:pic>
        <p:nvPicPr>
          <p:cNvPr id="220" name="Google Shape;220;g1446b6aec00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9644" y="2451057"/>
            <a:ext cx="78867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446b6aec00_0_3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222" name="Google Shape;222;g1446b6aec00_0_3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23" name="Google Shape;223;g1446b6aec00_0_3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How Servlet Works?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46b6aec00_0_4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30" name="Google Shape;230;g1446b6aec00_0_47"/>
          <p:cNvSpPr txBox="1">
            <a:spLocks noGrp="1"/>
          </p:cNvSpPr>
          <p:nvPr>
            <p:ph type="body" idx="1"/>
          </p:nvPr>
        </p:nvSpPr>
        <p:spPr>
          <a:xfrm>
            <a:off x="152400" y="1714500"/>
            <a:ext cx="115506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400" b="1" dirty="0"/>
              <a:t>Step 6: </a:t>
            </a:r>
            <a:r>
              <a:rPr lang="en-US" sz="2400" dirty="0"/>
              <a:t>The thread completes, the container converts the response object into HTTP Response and send back into the client.</a:t>
            </a:r>
            <a:endParaRPr sz="2400" dirty="0"/>
          </a:p>
        </p:txBody>
      </p:sp>
      <p:pic>
        <p:nvPicPr>
          <p:cNvPr id="231" name="Google Shape;231;g1446b6aec00_0_47"/>
          <p:cNvPicPr preferRelativeResize="0"/>
          <p:nvPr/>
        </p:nvPicPr>
        <p:blipFill rotWithShape="1">
          <a:blip r:embed="rId3">
            <a:alphaModFix/>
          </a:blip>
          <a:srcRect t="5692"/>
          <a:stretch/>
        </p:blipFill>
        <p:spPr>
          <a:xfrm>
            <a:off x="2440349" y="2973876"/>
            <a:ext cx="8337579" cy="339310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446b6aec00_0_4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233" name="Google Shape;233;g1446b6aec00_0_4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34" name="Google Shape;234;g1446b6aec00_0_47"/>
          <p:cNvSpPr/>
          <p:nvPr/>
        </p:nvSpPr>
        <p:spPr>
          <a:xfrm>
            <a:off x="5704998" y="5195967"/>
            <a:ext cx="390536" cy="309489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446b6aec00_0_47"/>
          <p:cNvSpPr/>
          <p:nvPr/>
        </p:nvSpPr>
        <p:spPr>
          <a:xfrm rot="1533549">
            <a:off x="5762619" y="5654369"/>
            <a:ext cx="380153" cy="353336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1446b6aec00_0_47"/>
          <p:cNvCxnSpPr/>
          <p:nvPr/>
        </p:nvCxnSpPr>
        <p:spPr>
          <a:xfrm flipH="1">
            <a:off x="5704997" y="4934127"/>
            <a:ext cx="495397" cy="12415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g1446b6aec00_0_47"/>
          <p:cNvCxnSpPr/>
          <p:nvPr/>
        </p:nvCxnSpPr>
        <p:spPr>
          <a:xfrm>
            <a:off x="5704997" y="5036213"/>
            <a:ext cx="495397" cy="10362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g1446b6aec00_0_47"/>
          <p:cNvSpPr txBox="1"/>
          <p:nvPr/>
        </p:nvSpPr>
        <p:spPr>
          <a:xfrm>
            <a:off x="6200394" y="5709750"/>
            <a:ext cx="25045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the request and response object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446b6aec00_0_47"/>
          <p:cNvSpPr/>
          <p:nvPr/>
        </p:nvSpPr>
        <p:spPr>
          <a:xfrm>
            <a:off x="8367283" y="4189224"/>
            <a:ext cx="393895" cy="234932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g1446b6aec00_0_47"/>
          <p:cNvCxnSpPr/>
          <p:nvPr/>
        </p:nvCxnSpPr>
        <p:spPr>
          <a:xfrm flipH="1">
            <a:off x="8507960" y="4072413"/>
            <a:ext cx="196948" cy="47512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1446b6aec00_0_47"/>
          <p:cNvCxnSpPr/>
          <p:nvPr/>
        </p:nvCxnSpPr>
        <p:spPr>
          <a:xfrm>
            <a:off x="8240674" y="4189224"/>
            <a:ext cx="520504" cy="23493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g1446b6aec00_0_47"/>
          <p:cNvSpPr txBox="1"/>
          <p:nvPr/>
        </p:nvSpPr>
        <p:spPr>
          <a:xfrm>
            <a:off x="7002717" y="4189224"/>
            <a:ext cx="11816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thread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446b6aec00_0_4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How Servlet Works?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0" y="1735375"/>
            <a:ext cx="11010900" cy="4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Servlet API </a:t>
            </a:r>
            <a:r>
              <a:rPr lang="en-US" sz="2400" dirty="0"/>
              <a:t>consists of </a:t>
            </a:r>
            <a:r>
              <a:rPr lang="en-US" sz="2400" b="1" dirty="0"/>
              <a:t>two important</a:t>
            </a:r>
            <a:endParaRPr lang="en-US" sz="2000" dirty="0"/>
          </a:p>
        </p:txBody>
      </p:sp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114289" y="1142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Servlet</a:t>
            </a:r>
            <a:endParaRPr/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989" y="2991060"/>
            <a:ext cx="8184630" cy="1814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3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467485301_0_0"/>
          <p:cNvSpPr txBox="1">
            <a:spLocks noGrp="1"/>
          </p:cNvSpPr>
          <p:nvPr>
            <p:ph type="body" idx="1"/>
          </p:nvPr>
        </p:nvSpPr>
        <p:spPr>
          <a:xfrm>
            <a:off x="178200" y="1727369"/>
            <a:ext cx="11175600" cy="42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3864"/>
              <a:buChar char="•"/>
            </a:pPr>
            <a:r>
              <a:rPr lang="en-US" sz="2400" dirty="0"/>
              <a:t>Abstract class provided by </a:t>
            </a:r>
            <a:r>
              <a:rPr lang="en-US" sz="2400" i="1" u="sng" dirty="0"/>
              <a:t>‘</a:t>
            </a:r>
            <a:r>
              <a:rPr lang="en-US" sz="2400" i="1" u="sng" dirty="0" err="1"/>
              <a:t>javax.servlet.http.HttpServlet</a:t>
            </a:r>
            <a:r>
              <a:rPr lang="en-US" sz="2400" i="1" u="sng" dirty="0"/>
              <a:t>’</a:t>
            </a:r>
          </a:p>
          <a:p>
            <a:pPr marL="457200" lvl="0" indent="-32575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3864"/>
              <a:buChar char="•"/>
            </a:pPr>
            <a:endParaRPr sz="2400" i="1" u="sng" dirty="0"/>
          </a:p>
        </p:txBody>
      </p:sp>
      <p:sp>
        <p:nvSpPr>
          <p:cNvPr id="94" name="Google Shape;94;g14467485301_0_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 Servlet Class</a:t>
            </a:r>
            <a:endParaRPr dirty="0"/>
          </a:p>
        </p:txBody>
      </p:sp>
      <p:sp>
        <p:nvSpPr>
          <p:cNvPr id="95" name="Google Shape;95;g14467485301_0_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616AD-44C9-5611-87DC-7437959D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677" y="2552488"/>
            <a:ext cx="5238893" cy="355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5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467485301_0_9"/>
          <p:cNvSpPr txBox="1">
            <a:spLocks noGrp="1"/>
          </p:cNvSpPr>
          <p:nvPr>
            <p:ph type="body" idx="1"/>
          </p:nvPr>
        </p:nvSpPr>
        <p:spPr>
          <a:xfrm>
            <a:off x="178200" y="1727381"/>
            <a:ext cx="11175600" cy="359524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1. </a:t>
            </a:r>
            <a:r>
              <a:rPr lang="en-US" sz="2400" dirty="0" err="1"/>
              <a:t>doGet</a:t>
            </a:r>
            <a:r>
              <a:rPr lang="en-US" sz="2400" dirty="0"/>
              <a:t>()</a:t>
            </a:r>
          </a:p>
          <a:p>
            <a:pPr marL="571500" lvl="1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/>
              <a:t>Used to handle server side GET request</a:t>
            </a:r>
          </a:p>
          <a:p>
            <a:pPr marL="571500" lvl="1" indent="0"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sz="2400" dirty="0"/>
          </a:p>
          <a:p>
            <a:pPr marL="571500" lvl="1" indent="0"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sz="2400" dirty="0"/>
          </a:p>
          <a:p>
            <a:pPr marL="1143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2. </a:t>
            </a:r>
            <a:r>
              <a:rPr lang="en-US" sz="2400" dirty="0" err="1"/>
              <a:t>doPost</a:t>
            </a:r>
            <a:r>
              <a:rPr lang="en-US" sz="2400" dirty="0"/>
              <a:t>()</a:t>
            </a:r>
          </a:p>
          <a:p>
            <a:pPr marL="571500" lvl="1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/>
              <a:t>Used to handle server side POST request</a:t>
            </a:r>
          </a:p>
          <a:p>
            <a:pPr marL="571500" lvl="1" indent="0"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sz="2400" dirty="0"/>
          </a:p>
        </p:txBody>
      </p:sp>
      <p:sp>
        <p:nvSpPr>
          <p:cNvPr id="102" name="Google Shape;102;g14467485301_0_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 Servlet Class Methods</a:t>
            </a:r>
            <a:endParaRPr dirty="0"/>
          </a:p>
        </p:txBody>
      </p:sp>
      <p:sp>
        <p:nvSpPr>
          <p:cNvPr id="103" name="Google Shape;103;g14467485301_0_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72E18-9BB5-D07D-CC55-179FB22C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2130"/>
            <a:ext cx="10048669" cy="836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CFFD4A-AB18-88EC-150E-F59F34FD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1862"/>
            <a:ext cx="10282134" cy="78845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467485301_0_9"/>
          <p:cNvSpPr txBox="1">
            <a:spLocks noGrp="1"/>
          </p:cNvSpPr>
          <p:nvPr>
            <p:ph type="body" idx="1"/>
          </p:nvPr>
        </p:nvSpPr>
        <p:spPr>
          <a:xfrm>
            <a:off x="178200" y="1727381"/>
            <a:ext cx="11175600" cy="359524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3. </a:t>
            </a:r>
            <a:r>
              <a:rPr lang="en-US" sz="2400" dirty="0" err="1"/>
              <a:t>doPut</a:t>
            </a:r>
            <a:r>
              <a:rPr lang="en-US" sz="2400" dirty="0"/>
              <a:t>()</a:t>
            </a:r>
          </a:p>
          <a:p>
            <a:pPr marL="571500" lvl="1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/>
              <a:t>Used to handle server side PUT request</a:t>
            </a:r>
          </a:p>
          <a:p>
            <a:pPr marL="571500" lvl="1" indent="0"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sz="2400" dirty="0"/>
          </a:p>
          <a:p>
            <a:pPr marL="571500" lvl="1" indent="0"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sz="2400" dirty="0"/>
          </a:p>
          <a:p>
            <a:pPr marL="1143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4. </a:t>
            </a:r>
            <a:r>
              <a:rPr lang="en-US" sz="2400" dirty="0" err="1"/>
              <a:t>doDelete</a:t>
            </a:r>
            <a:r>
              <a:rPr lang="en-US" sz="2400" dirty="0"/>
              <a:t>()</a:t>
            </a:r>
          </a:p>
          <a:p>
            <a:pPr marL="571500" lvl="1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/>
              <a:t>Used to handle server side DELETE request</a:t>
            </a:r>
          </a:p>
          <a:p>
            <a:pPr marL="571500" lvl="1" indent="0"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sz="2400" dirty="0"/>
          </a:p>
        </p:txBody>
      </p:sp>
      <p:sp>
        <p:nvSpPr>
          <p:cNvPr id="102" name="Google Shape;102;g14467485301_0_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 Servlet Class Methods</a:t>
            </a:r>
            <a:endParaRPr dirty="0"/>
          </a:p>
        </p:txBody>
      </p:sp>
      <p:sp>
        <p:nvSpPr>
          <p:cNvPr id="103" name="Google Shape;103;g14467485301_0_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E0831-E8C7-9796-1FA0-EC826E9D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7" y="2875393"/>
            <a:ext cx="9431173" cy="788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CB924-B757-4087-905D-76193F6DF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7" y="4859637"/>
            <a:ext cx="9568093" cy="65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88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467485301_0_9"/>
          <p:cNvSpPr txBox="1">
            <a:spLocks noGrp="1"/>
          </p:cNvSpPr>
          <p:nvPr>
            <p:ph type="body" idx="1"/>
          </p:nvPr>
        </p:nvSpPr>
        <p:spPr>
          <a:xfrm>
            <a:off x="178200" y="1727381"/>
            <a:ext cx="11175600" cy="359524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5. </a:t>
            </a:r>
            <a:r>
              <a:rPr lang="en-US" sz="2400" dirty="0" err="1"/>
              <a:t>doHead</a:t>
            </a:r>
            <a:r>
              <a:rPr lang="en-US" sz="2400" dirty="0"/>
              <a:t>()</a:t>
            </a:r>
          </a:p>
          <a:p>
            <a:pPr marL="1143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6. </a:t>
            </a:r>
            <a:r>
              <a:rPr lang="en-US" sz="2400" dirty="0" err="1"/>
              <a:t>doOptions</a:t>
            </a:r>
            <a:r>
              <a:rPr lang="en-US" sz="2400" dirty="0"/>
              <a:t>()</a:t>
            </a:r>
          </a:p>
          <a:p>
            <a:pPr marL="1143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7. </a:t>
            </a:r>
            <a:r>
              <a:rPr lang="en-US" sz="2400" dirty="0" err="1"/>
              <a:t>doTrace</a:t>
            </a:r>
            <a:r>
              <a:rPr lang="en-US" sz="2400" dirty="0"/>
              <a:t>()</a:t>
            </a:r>
          </a:p>
          <a:p>
            <a:pPr marL="1143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8. service()</a:t>
            </a:r>
          </a:p>
        </p:txBody>
      </p:sp>
      <p:sp>
        <p:nvSpPr>
          <p:cNvPr id="102" name="Google Shape;102;g14467485301_0_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 Servlet Class Methods</a:t>
            </a:r>
            <a:endParaRPr dirty="0"/>
          </a:p>
        </p:txBody>
      </p:sp>
      <p:sp>
        <p:nvSpPr>
          <p:cNvPr id="103" name="Google Shape;103;g14467485301_0_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29238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>
            <a:spLocks noGrp="1"/>
          </p:cNvSpPr>
          <p:nvPr>
            <p:ph type="body" idx="1"/>
          </p:nvPr>
        </p:nvSpPr>
        <p:spPr>
          <a:xfrm>
            <a:off x="178200" y="1727350"/>
            <a:ext cx="7751597" cy="428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50000"/>
              </a:lnSpc>
              <a:spcBef>
                <a:spcPts val="0"/>
              </a:spcBef>
              <a:buSzPct val="98901"/>
            </a:pPr>
            <a:r>
              <a:rPr lang="en-US" sz="2400" dirty="0">
                <a:solidFill>
                  <a:schemeClr val="tx1"/>
                </a:solidFill>
              </a:rPr>
              <a:t>When a client sends a request to the web server, the servlet container creates </a:t>
            </a:r>
            <a:r>
              <a:rPr lang="en-US" sz="2400" dirty="0" err="1">
                <a:solidFill>
                  <a:schemeClr val="tx1"/>
                </a:solidFill>
              </a:rPr>
              <a:t>ServletRequest</a:t>
            </a:r>
            <a:r>
              <a:rPr lang="en-US" sz="2400" dirty="0">
                <a:solidFill>
                  <a:schemeClr val="tx1"/>
                </a:solidFill>
              </a:rPr>
              <a:t> &amp; </a:t>
            </a:r>
            <a:r>
              <a:rPr lang="en-US" sz="2400" dirty="0" err="1">
                <a:solidFill>
                  <a:schemeClr val="tx1"/>
                </a:solidFill>
              </a:rPr>
              <a:t>ServletResponse</a:t>
            </a:r>
            <a:r>
              <a:rPr lang="en-US" sz="2400" dirty="0">
                <a:solidFill>
                  <a:schemeClr val="tx1"/>
                </a:solidFill>
              </a:rPr>
              <a:t> objects and passes them as an argument to the servlet’s service() method. 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ct val="98901"/>
            </a:pPr>
            <a:r>
              <a:rPr lang="en-US" sz="2400" dirty="0">
                <a:solidFill>
                  <a:schemeClr val="tx1"/>
                </a:solidFill>
              </a:rPr>
              <a:t>The request object provides the access to the request information such as header and body information of request data.</a:t>
            </a:r>
          </a:p>
        </p:txBody>
      </p:sp>
      <p:sp>
        <p:nvSpPr>
          <p:cNvPr id="424" name="Google Shape;424;p3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Servlet Request Interface</a:t>
            </a:r>
            <a:endParaRPr/>
          </a:p>
        </p:txBody>
      </p:sp>
      <p:sp>
        <p:nvSpPr>
          <p:cNvPr id="425" name="Google Shape;425;p3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26" name="Google Shape;426;p3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427" name="Google Shape;427;p3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28" name="Google Shape;42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6306" y="1765755"/>
            <a:ext cx="3747494" cy="449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69875" y="1992350"/>
            <a:ext cx="11532512" cy="3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rgbClr val="000000"/>
                </a:solidFill>
              </a:rPr>
              <a:t>Web pages 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In previous week</a:t>
            </a:r>
            <a:endParaRPr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Google Shape;90;p3">
            <a:extLst>
              <a:ext uri="{FF2B5EF4-FFF2-40B4-BE49-F238E27FC236}">
                <a16:creationId xmlns:a16="http://schemas.microsoft.com/office/drawing/2014/main" id="{E129B98F-5007-6511-BA16-E343A9E294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9014" y="1872429"/>
            <a:ext cx="7479406" cy="436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6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Explanation of Request Interface Method</a:t>
            </a:r>
            <a:endParaRPr/>
          </a:p>
        </p:txBody>
      </p:sp>
      <p:sp>
        <p:nvSpPr>
          <p:cNvPr id="434" name="Google Shape;434;p3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436" name="Google Shape;436;p3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37" name="Google Shape;4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1393" y="1708879"/>
            <a:ext cx="6407696" cy="452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46b6aec00_0_4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30" name="Google Shape;230;g1446b6aec00_0_47"/>
          <p:cNvSpPr txBox="1">
            <a:spLocks noGrp="1"/>
          </p:cNvSpPr>
          <p:nvPr>
            <p:ph type="body" idx="1"/>
          </p:nvPr>
        </p:nvSpPr>
        <p:spPr>
          <a:xfrm>
            <a:off x="152400" y="1714500"/>
            <a:ext cx="115506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400" dirty="0"/>
              <a:t>Create a new servlet in our project.</a:t>
            </a:r>
            <a:endParaRPr sz="2400" dirty="0"/>
          </a:p>
        </p:txBody>
      </p:sp>
      <p:sp>
        <p:nvSpPr>
          <p:cNvPr id="232" name="Google Shape;232;g1446b6aec00_0_4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233" name="Google Shape;233;g1446b6aec00_0_4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43" name="Google Shape;243;g1446b6aec00_0_4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Tutorial</a:t>
            </a:r>
            <a:endParaRPr dirty="0"/>
          </a:p>
        </p:txBody>
      </p:sp>
      <p:pic>
        <p:nvPicPr>
          <p:cNvPr id="2" name="Google Shape;88;p3">
            <a:extLst>
              <a:ext uri="{FF2B5EF4-FFF2-40B4-BE49-F238E27FC236}">
                <a16:creationId xmlns:a16="http://schemas.microsoft.com/office/drawing/2014/main" id="{4BBB6261-AD49-D647-5328-B94C301628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4880" y="2172154"/>
            <a:ext cx="4277468" cy="4184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53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Tutorial</a:t>
            </a:r>
            <a:endParaRPr dirty="0"/>
          </a:p>
        </p:txBody>
      </p:sp>
      <p:sp>
        <p:nvSpPr>
          <p:cNvPr id="468" name="Google Shape;468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469" name="Google Shape;46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144811"/>
            <a:ext cx="6705600" cy="36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71" name="Google Shape;471;p3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Tutorial</a:t>
            </a:r>
            <a:endParaRPr dirty="0"/>
          </a:p>
        </p:txBody>
      </p:sp>
      <p:sp>
        <p:nvSpPr>
          <p:cNvPr id="478" name="Google Shape;478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479" name="Google Shape;47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420" y="2060266"/>
            <a:ext cx="8137160" cy="38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81" name="Google Shape;481;p3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46b6aec00_0_4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30" name="Google Shape;230;g1446b6aec00_0_47"/>
          <p:cNvSpPr txBox="1">
            <a:spLocks noGrp="1"/>
          </p:cNvSpPr>
          <p:nvPr>
            <p:ph type="body" idx="1"/>
          </p:nvPr>
        </p:nvSpPr>
        <p:spPr>
          <a:xfrm>
            <a:off x="152400" y="1714500"/>
            <a:ext cx="115506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400" dirty="0"/>
              <a:t>Dynamic web application – Servlet task</a:t>
            </a:r>
            <a:endParaRPr sz="2400" dirty="0"/>
          </a:p>
        </p:txBody>
      </p:sp>
      <p:sp>
        <p:nvSpPr>
          <p:cNvPr id="232" name="Google Shape;232;g1446b6aec00_0_4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233" name="Google Shape;233;g1446b6aec00_0_4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43" name="Google Shape;243;g1446b6aec00_0_4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Workshop</a:t>
            </a:r>
            <a:endParaRPr dirty="0"/>
          </a:p>
        </p:txBody>
      </p:sp>
      <p:pic>
        <p:nvPicPr>
          <p:cNvPr id="2" name="Google Shape;88;p3">
            <a:extLst>
              <a:ext uri="{FF2B5EF4-FFF2-40B4-BE49-F238E27FC236}">
                <a16:creationId xmlns:a16="http://schemas.microsoft.com/office/drawing/2014/main" id="{4BBB6261-AD49-D647-5328-B94C301628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4880" y="1960903"/>
            <a:ext cx="4277468" cy="4184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124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46b6aec00_0_4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230" name="Google Shape;230;g1446b6aec00_0_47"/>
          <p:cNvSpPr txBox="1">
            <a:spLocks noGrp="1"/>
          </p:cNvSpPr>
          <p:nvPr>
            <p:ph type="body" idx="1"/>
          </p:nvPr>
        </p:nvSpPr>
        <p:spPr>
          <a:xfrm>
            <a:off x="152400" y="1714499"/>
            <a:ext cx="11550600" cy="425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50000"/>
              </a:lnSpc>
              <a:buSzPts val="1100"/>
            </a:pPr>
            <a:r>
              <a:rPr lang="en-US" sz="2400" dirty="0"/>
              <a:t>We understood the concepts of servlets</a:t>
            </a:r>
          </a:p>
          <a:p>
            <a:pPr marL="342900">
              <a:lnSpc>
                <a:spcPct val="150000"/>
              </a:lnSpc>
              <a:buSzPts val="1100"/>
            </a:pPr>
            <a:r>
              <a:rPr lang="en-US" sz="2400" dirty="0"/>
              <a:t>We gained the knowledge of lifecycle of servlets</a:t>
            </a:r>
          </a:p>
          <a:p>
            <a:pPr marL="342900">
              <a:lnSpc>
                <a:spcPct val="150000"/>
              </a:lnSpc>
              <a:buSzPts val="1100"/>
            </a:pPr>
            <a:r>
              <a:rPr lang="en-US" sz="2400" dirty="0"/>
              <a:t>We observed the architecture workflow of servlets</a:t>
            </a:r>
          </a:p>
          <a:p>
            <a:pPr marL="342900">
              <a:lnSpc>
                <a:spcPct val="150000"/>
              </a:lnSpc>
              <a:buSzPts val="1100"/>
            </a:pPr>
            <a:r>
              <a:rPr lang="en-US" sz="2400" dirty="0"/>
              <a:t>We learned the importance of container in servlets</a:t>
            </a:r>
          </a:p>
          <a:p>
            <a:pPr marL="342900">
              <a:lnSpc>
                <a:spcPct val="150000"/>
              </a:lnSpc>
              <a:buSzPts val="1100"/>
            </a:pPr>
            <a:r>
              <a:rPr lang="en-US" sz="2400" dirty="0"/>
              <a:t>We understood the information of </a:t>
            </a:r>
            <a:r>
              <a:rPr lang="en-US" sz="2400" dirty="0" err="1"/>
              <a:t>HttpServlet</a:t>
            </a:r>
            <a:r>
              <a:rPr lang="en-US" sz="2400"/>
              <a:t> class and methods</a:t>
            </a:r>
            <a:endParaRPr sz="2400" dirty="0"/>
          </a:p>
        </p:txBody>
      </p:sp>
      <p:sp>
        <p:nvSpPr>
          <p:cNvPr id="232" name="Google Shape;232;g1446b6aec00_0_4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233" name="Google Shape;233;g1446b6aec00_0_4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43" name="Google Shape;243;g1446b6aec00_0_4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023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Any Questions?</a:t>
            </a:r>
            <a:endParaRPr/>
          </a:p>
        </p:txBody>
      </p:sp>
      <p:sp>
        <p:nvSpPr>
          <p:cNvPr id="487" name="Google Shape;487;p40"/>
          <p:cNvSpPr txBox="1">
            <a:spLocks noGrp="1"/>
          </p:cNvSpPr>
          <p:nvPr>
            <p:ph type="dt" idx="4294967295"/>
          </p:nvPr>
        </p:nvSpPr>
        <p:spPr>
          <a:xfrm>
            <a:off x="9801225" y="6356350"/>
            <a:ext cx="1342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February 3, 2022</a:t>
            </a:r>
            <a:endParaRPr/>
          </a:p>
        </p:txBody>
      </p:sp>
      <p:sp>
        <p:nvSpPr>
          <p:cNvPr id="488" name="Google Shape;488;p40"/>
          <p:cNvSpPr txBox="1">
            <a:spLocks noGrp="1"/>
          </p:cNvSpPr>
          <p:nvPr>
            <p:ph type="sldNum" idx="4294967295"/>
          </p:nvPr>
        </p:nvSpPr>
        <p:spPr>
          <a:xfrm>
            <a:off x="11115675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89" name="Google Shape;489;p40"/>
          <p:cNvSpPr txBox="1">
            <a:spLocks noGrp="1"/>
          </p:cNvSpPr>
          <p:nvPr>
            <p:ph type="ftr" idx="4294967295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95" name="Google Shape;495;p41"/>
          <p:cNvSpPr txBox="1">
            <a:spLocks noGrp="1"/>
          </p:cNvSpPr>
          <p:nvPr>
            <p:ph type="dt" idx="4294967295"/>
          </p:nvPr>
        </p:nvSpPr>
        <p:spPr>
          <a:xfrm>
            <a:off x="9801225" y="6356350"/>
            <a:ext cx="1342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February 3, 2022</a:t>
            </a:r>
            <a:endParaRPr/>
          </a:p>
        </p:txBody>
      </p:sp>
      <p:sp>
        <p:nvSpPr>
          <p:cNvPr id="496" name="Google Shape;496;p41"/>
          <p:cNvSpPr txBox="1">
            <a:spLocks noGrp="1"/>
          </p:cNvSpPr>
          <p:nvPr>
            <p:ph type="sldNum" idx="4294967295"/>
          </p:nvPr>
        </p:nvSpPr>
        <p:spPr>
          <a:xfrm>
            <a:off x="11115675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97" name="Google Shape;497;p41"/>
          <p:cNvSpPr txBox="1">
            <a:spLocks noGrp="1"/>
          </p:cNvSpPr>
          <p:nvPr>
            <p:ph type="ftr" idx="4294967295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3c7e22573_3_1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In previous week</a:t>
            </a:r>
            <a:endParaRPr dirty="0"/>
          </a:p>
        </p:txBody>
      </p:sp>
      <p:sp>
        <p:nvSpPr>
          <p:cNvPr id="76" name="Google Shape;76;g143c7e22573_3_1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7" name="Google Shape;77;g143c7e22573_3_1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8" name="Google Shape;78;g143c7e22573_3_1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pic>
        <p:nvPicPr>
          <p:cNvPr id="79" name="Google Shape;79;g143c7e22573_3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480" y="2779483"/>
            <a:ext cx="11269648" cy="28864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3">
            <a:extLst>
              <a:ext uri="{FF2B5EF4-FFF2-40B4-BE49-F238E27FC236}">
                <a16:creationId xmlns:a16="http://schemas.microsoft.com/office/drawing/2014/main" id="{F056EEA3-1C28-5C29-E62D-0AD4B4130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875" y="1992350"/>
            <a:ext cx="11532512" cy="3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rgbClr val="000000"/>
                </a:solidFill>
              </a:rPr>
              <a:t>HTTP methods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400" dirty="0"/>
              <a:t>HTTP response status codes</a:t>
            </a:r>
            <a:endParaRPr sz="2400" dirty="0"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In previous week</a:t>
            </a:r>
            <a:endParaRPr dirty="0"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97" name="Google Shape;9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606" y="1875824"/>
            <a:ext cx="5930504" cy="409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400" dirty="0"/>
              <a:t>Installation and project setup in eclipse IDE</a:t>
            </a:r>
            <a:endParaRPr sz="2400" dirty="0"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In previous week</a:t>
            </a:r>
            <a:endParaRPr dirty="0"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119D9-3FE4-E438-0930-03F2A864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30" y="2616331"/>
            <a:ext cx="924054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69875" y="1992350"/>
            <a:ext cx="7983000" cy="3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Servlets are </a:t>
            </a:r>
            <a:r>
              <a:rPr lang="en-US" sz="2400" b="1" dirty="0">
                <a:solidFill>
                  <a:srgbClr val="000000"/>
                </a:solidFill>
              </a:rPr>
              <a:t>a component of JEE framework </a:t>
            </a:r>
            <a:r>
              <a:rPr lang="en-US" sz="2400" dirty="0">
                <a:solidFill>
                  <a:srgbClr val="000000"/>
                </a:solidFill>
              </a:rPr>
              <a:t>used for </a:t>
            </a:r>
            <a:r>
              <a:rPr lang="en-US" sz="2400" b="1" dirty="0">
                <a:solidFill>
                  <a:srgbClr val="000000"/>
                </a:solidFill>
              </a:rPr>
              <a:t>web development.       (JEE = Java Enterprise Edition)</a:t>
            </a:r>
            <a:endParaRPr sz="2400" dirty="0">
              <a:solidFill>
                <a:srgbClr val="000000"/>
              </a:solidFill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They are </a:t>
            </a:r>
            <a:r>
              <a:rPr lang="en-US" sz="2400" b="1" dirty="0">
                <a:solidFill>
                  <a:srgbClr val="000000"/>
                </a:solidFill>
              </a:rPr>
              <a:t>basically Java programs that run inside the boundaries of a container. 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 short, they are responsible for </a:t>
            </a:r>
            <a:r>
              <a:rPr lang="en-US" sz="2400" b="1" dirty="0">
                <a:solidFill>
                  <a:srgbClr val="000000"/>
                </a:solidFill>
              </a:rPr>
              <a:t>accepting a request, processing it, and sending a response back.</a:t>
            </a:r>
            <a:endParaRPr sz="2400"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Servlet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1508" y="1992349"/>
            <a:ext cx="3423225" cy="354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3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0" y="1735375"/>
            <a:ext cx="11010900" cy="4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Servlet </a:t>
            </a:r>
            <a:r>
              <a:rPr lang="en-US" sz="2400" dirty="0"/>
              <a:t>consists of </a:t>
            </a:r>
            <a:r>
              <a:rPr lang="en-US" sz="2400" b="1" dirty="0"/>
              <a:t>Servlet API </a:t>
            </a:r>
            <a:r>
              <a:rPr lang="en-US" sz="2400" dirty="0"/>
              <a:t>(API = Application Programming Interface)</a:t>
            </a:r>
            <a:endParaRPr sz="2400" dirty="0"/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Servlet API </a:t>
            </a:r>
            <a:r>
              <a:rPr lang="en-US" sz="2400" dirty="0"/>
              <a:t>consists of </a:t>
            </a:r>
            <a:r>
              <a:rPr lang="en-US" sz="2400" b="1" dirty="0"/>
              <a:t>two important packages</a:t>
            </a:r>
            <a:r>
              <a:rPr lang="en-US" sz="2400" dirty="0"/>
              <a:t> that </a:t>
            </a:r>
            <a:r>
              <a:rPr lang="en-US" sz="2400" b="1" dirty="0"/>
              <a:t>encapsulates all the important classes and interface</a:t>
            </a:r>
            <a:r>
              <a:rPr lang="en-US" sz="2400" dirty="0"/>
              <a:t>, namely :</a:t>
            </a:r>
          </a:p>
        </p:txBody>
      </p:sp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114289" y="1142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Servlet</a:t>
            </a:r>
            <a:endParaRPr/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1620" y="3759479"/>
            <a:ext cx="8184630" cy="181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46b6aec00_0_1"/>
          <p:cNvSpPr txBox="1">
            <a:spLocks noGrp="1"/>
          </p:cNvSpPr>
          <p:nvPr>
            <p:ph type="body" idx="1"/>
          </p:nvPr>
        </p:nvSpPr>
        <p:spPr>
          <a:xfrm>
            <a:off x="277100" y="1870375"/>
            <a:ext cx="11076900" cy="427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dirty="0"/>
              <a:t>BETTER PERFORMANCE</a:t>
            </a:r>
            <a:endParaRPr sz="2000" b="1" dirty="0"/>
          </a:p>
          <a:p>
            <a:pPr marL="0" lvl="0" indent="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	Servlets have </a:t>
            </a:r>
            <a:r>
              <a:rPr lang="en-US" sz="2000" b="1" dirty="0"/>
              <a:t>better performance </a:t>
            </a:r>
            <a:r>
              <a:rPr lang="en-US" sz="2000" dirty="0"/>
              <a:t>because it</a:t>
            </a:r>
            <a:r>
              <a:rPr lang="en-US" sz="2000" b="1" dirty="0"/>
              <a:t> causes a thread </a:t>
            </a:r>
            <a:r>
              <a:rPr lang="en-US" sz="2000" dirty="0"/>
              <a:t>for each request.</a:t>
            </a:r>
            <a:r>
              <a:rPr lang="en-US" sz="2000" b="1" dirty="0"/>
              <a:t> </a:t>
            </a:r>
            <a:endParaRPr sz="2000" b="1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1" dirty="0"/>
              <a:t>PORTABILITY</a:t>
            </a:r>
            <a:endParaRPr sz="2000" b="1"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/>
              <a:t>	</a:t>
            </a:r>
            <a:r>
              <a:rPr lang="en-US" sz="2000" dirty="0"/>
              <a:t>Servlets are </a:t>
            </a:r>
            <a:r>
              <a:rPr lang="en-US" sz="2000" b="1" dirty="0"/>
              <a:t>portable </a:t>
            </a:r>
            <a:r>
              <a:rPr lang="en-US" sz="2000" dirty="0"/>
              <a:t>because </a:t>
            </a:r>
            <a:r>
              <a:rPr lang="en-US" sz="2000" b="1" dirty="0"/>
              <a:t>it uses Java programming language.</a:t>
            </a:r>
            <a:endParaRPr sz="2000" b="1" dirty="0"/>
          </a:p>
          <a:p>
            <a:pPr marL="444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/>
              <a:t>ROBUST</a:t>
            </a:r>
            <a:endParaRPr sz="2000" b="1" dirty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	Servlets are </a:t>
            </a:r>
            <a:r>
              <a:rPr lang="en-US" sz="2000" b="1" dirty="0"/>
              <a:t>robust </a:t>
            </a:r>
            <a:r>
              <a:rPr lang="en-US" sz="2000" dirty="0"/>
              <a:t>because </a:t>
            </a:r>
            <a:r>
              <a:rPr lang="en-US" sz="2000" b="1" dirty="0"/>
              <a:t>JVM  manages Servlet. </a:t>
            </a:r>
            <a:r>
              <a:rPr lang="en-US" sz="2000" dirty="0"/>
              <a:t>Hence, we do not need to worry about the</a:t>
            </a:r>
            <a:r>
              <a:rPr lang="en-US" sz="2000" b="1" dirty="0"/>
              <a:t>               	memory leak, garbage collection.</a:t>
            </a:r>
            <a:endParaRPr sz="2000" dirty="0"/>
          </a:p>
          <a:p>
            <a:pPr marL="444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/>
              <a:t>SECURE</a:t>
            </a:r>
            <a:endParaRPr sz="2000" b="1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	Servlets are </a:t>
            </a:r>
            <a:r>
              <a:rPr lang="en-US" sz="2000" b="1" dirty="0"/>
              <a:t>secure </a:t>
            </a:r>
            <a:r>
              <a:rPr lang="en-US" sz="2000" dirty="0"/>
              <a:t>because </a:t>
            </a:r>
            <a:r>
              <a:rPr lang="en-US" sz="2000" b="1" dirty="0"/>
              <a:t>it uses Java programming language </a:t>
            </a:r>
            <a:endParaRPr sz="2000" b="1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	(As discussed in Year 1, we know JAVA IS SECURE PROGRAMMING LANGUAGE.)</a:t>
            </a:r>
            <a:endParaRPr sz="2000" dirty="0"/>
          </a:p>
        </p:txBody>
      </p:sp>
      <p:sp>
        <p:nvSpPr>
          <p:cNvPr id="104" name="Google Shape;104;g1446b6aec00_0_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Advantages of Servlets</a:t>
            </a:r>
            <a:endParaRPr/>
          </a:p>
        </p:txBody>
      </p:sp>
      <p:sp>
        <p:nvSpPr>
          <p:cNvPr id="105" name="Google Shape;105;g1446b6aec00_0_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06" name="Google Shape;106;g1446b6aec00_0_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107" name="Google Shape;107;g1446b6aec00_0_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1378</Words>
  <Application>Microsoft Office PowerPoint</Application>
  <PresentationFormat>Widescreen</PresentationFormat>
  <Paragraphs>256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Arial</vt:lpstr>
      <vt:lpstr>Office Theme</vt:lpstr>
      <vt:lpstr>CS5054 ADVANCED PROGRAMMING  AND  TECHNOLOGIES</vt:lpstr>
      <vt:lpstr>Learning Objectives</vt:lpstr>
      <vt:lpstr>In previous week</vt:lpstr>
      <vt:lpstr>In previous week</vt:lpstr>
      <vt:lpstr>In previous week</vt:lpstr>
      <vt:lpstr>In previous week</vt:lpstr>
      <vt:lpstr>Servlet</vt:lpstr>
      <vt:lpstr>Servlet</vt:lpstr>
      <vt:lpstr>Advantages of Servlets</vt:lpstr>
      <vt:lpstr>Life Cycle of Servlets</vt:lpstr>
      <vt:lpstr>init() method</vt:lpstr>
      <vt:lpstr>service() method</vt:lpstr>
      <vt:lpstr>destroy() method</vt:lpstr>
      <vt:lpstr> Need of Container</vt:lpstr>
      <vt:lpstr> Need of Container</vt:lpstr>
      <vt:lpstr> Need of Container</vt:lpstr>
      <vt:lpstr> Need of Container</vt:lpstr>
      <vt:lpstr>How Servlet Works?</vt:lpstr>
      <vt:lpstr>How Servlet Works?</vt:lpstr>
      <vt:lpstr>How Servlet Works?</vt:lpstr>
      <vt:lpstr>How Servlet Works?</vt:lpstr>
      <vt:lpstr>How Servlet Works?</vt:lpstr>
      <vt:lpstr>How Servlet Works?</vt:lpstr>
      <vt:lpstr>Servlet</vt:lpstr>
      <vt:lpstr>Http Servlet Class</vt:lpstr>
      <vt:lpstr>Http Servlet Class Methods</vt:lpstr>
      <vt:lpstr>Http Servlet Class Methods</vt:lpstr>
      <vt:lpstr>Http Servlet Class Methods</vt:lpstr>
      <vt:lpstr>Servlet Request Interface</vt:lpstr>
      <vt:lpstr>Explanation of Request Interface Method</vt:lpstr>
      <vt:lpstr>Tutorial</vt:lpstr>
      <vt:lpstr>Tutorial</vt:lpstr>
      <vt:lpstr>Tutorial</vt:lpstr>
      <vt:lpstr>Workshop</vt:lpstr>
      <vt:lpstr>Summary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CS5054 ADVANCED PROGRAMMING  AND  TECHNOLOGIES</dc:title>
  <dc:creator>Akchayat Bikram Joshi</dc:creator>
  <cp:lastModifiedBy>prithivi maharjan</cp:lastModifiedBy>
  <cp:revision>31</cp:revision>
  <dcterms:created xsi:type="dcterms:W3CDTF">2020-07-29T02:48:43Z</dcterms:created>
  <dcterms:modified xsi:type="dcterms:W3CDTF">2023-02-20T06:00:50Z</dcterms:modified>
</cp:coreProperties>
</file>