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91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304" r:id="rId17"/>
    <p:sldId id="285" r:id="rId18"/>
    <p:sldId id="286" r:id="rId19"/>
    <p:sldId id="287" r:id="rId20"/>
    <p:sldId id="288" r:id="rId21"/>
    <p:sldId id="289" r:id="rId22"/>
    <p:sldId id="305" r:id="rId23"/>
    <p:sldId id="290" r:id="rId24"/>
    <p:sldId id="302" r:id="rId25"/>
    <p:sldId id="303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01" r:id="rId48"/>
  </p:sldIdLst>
  <p:sldSz cx="12192000" cy="6858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dK0jirFl2jhcblCRlSBtspXIu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535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522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87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1023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914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806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986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82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819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82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305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60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698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958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809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16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643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29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78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9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964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04055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297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6034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4979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77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019"/>
                </a:srgbClr>
              </a:gs>
              <a:gs pos="80000">
                <a:srgbClr val="FFFFFF">
                  <a:alpha val="83921"/>
                </a:srgbClr>
              </a:gs>
              <a:gs pos="100000">
                <a:srgbClr val="FFFFFF">
                  <a:alpha val="83921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237250" y="1122350"/>
            <a:ext cx="94308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</a:rPr>
              <a:t>CS5054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5000" dirty="0">
                <a:solidFill>
                  <a:schemeClr val="dk1"/>
                </a:solidFill>
              </a:rPr>
              <a:t>ADVANCED PROGRAMMING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AND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 dirty="0">
                <a:solidFill>
                  <a:schemeClr val="dk1"/>
                </a:solidFill>
              </a:rPr>
              <a:t> TECHNOLOGIES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1237250" y="4401775"/>
            <a:ext cx="94308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n-US" sz="3200" dirty="0"/>
              <a:t>Week 2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Introduction to Servlets</a:t>
            </a:r>
            <a:endParaRPr sz="3200" dirty="0"/>
          </a:p>
        </p:txBody>
      </p:sp>
      <p:sp>
        <p:nvSpPr>
          <p:cNvPr id="123" name="Google Shape;123;p1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Prithivi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Maharjan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1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178200" y="1727382"/>
            <a:ext cx="11175600" cy="6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714"/>
              <a:buNone/>
            </a:pPr>
            <a:r>
              <a:rPr lang="en-US" sz="2400" dirty="0"/>
              <a:t>Project folder after successful creation of dynamic project.</a:t>
            </a:r>
            <a:endParaRPr sz="600" dirty="0"/>
          </a:p>
        </p:txBody>
      </p:sp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338" name="Google Shape;338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275" y="2367450"/>
            <a:ext cx="4466075" cy="39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Servlet</a:t>
            </a:r>
            <a:endParaRPr dirty="0"/>
          </a:p>
        </p:txBody>
      </p:sp>
      <p:sp>
        <p:nvSpPr>
          <p:cNvPr id="348" name="Google Shape;348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49" name="Google Shape;3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234" y="2949084"/>
            <a:ext cx="8135538" cy="330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7"/>
          <p:cNvSpPr txBox="1">
            <a:spLocks noGrp="1"/>
          </p:cNvSpPr>
          <p:nvPr>
            <p:ph type="body" idx="1"/>
          </p:nvPr>
        </p:nvSpPr>
        <p:spPr>
          <a:xfrm>
            <a:off x="178200" y="1727372"/>
            <a:ext cx="11621914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714"/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Step 1: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714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Select-&gt; Java Resource Right Click  on Java Resource Select -&gt;New and then select Servlet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51" name="Google Shape;351;p2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Step 2: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Select/Give the required </a:t>
            </a:r>
            <a:r>
              <a:rPr lang="en-US" sz="2400" i="1" u="sng" dirty="0"/>
              <a:t>package name</a:t>
            </a:r>
            <a:r>
              <a:rPr lang="en-US" sz="2400" dirty="0"/>
              <a:t> and also give the </a:t>
            </a:r>
            <a:r>
              <a:rPr lang="en-US" sz="2400" i="1" u="sng" dirty="0"/>
              <a:t>Servlet name</a:t>
            </a:r>
            <a:r>
              <a:rPr lang="en-US" sz="2400" i="1" dirty="0"/>
              <a:t> </a:t>
            </a:r>
            <a:r>
              <a:rPr lang="en-US" sz="2400" dirty="0"/>
              <a:t>and Click </a:t>
            </a:r>
            <a:r>
              <a:rPr lang="en-US" sz="2400" i="1" u="sng" dirty="0"/>
              <a:t>Next</a:t>
            </a:r>
            <a:endParaRPr sz="2400" i="1" u="sng"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Servlet</a:t>
            </a:r>
            <a:endParaRPr dirty="0"/>
          </a:p>
        </p:txBody>
      </p:sp>
      <p:sp>
        <p:nvSpPr>
          <p:cNvPr id="360" name="Google Shape;360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61" name="Google Shape;3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2743" y="2802236"/>
            <a:ext cx="7341742" cy="349119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Step 3: </a:t>
            </a:r>
            <a:r>
              <a:rPr lang="en-US" sz="2400" dirty="0"/>
              <a:t>Check the </a:t>
            </a:r>
            <a:r>
              <a:rPr lang="en-US" sz="2400" i="1" u="sng" dirty="0"/>
              <a:t>Asynchronous support</a:t>
            </a:r>
            <a:r>
              <a:rPr lang="en-US" sz="2400" u="sng" dirty="0"/>
              <a:t> </a:t>
            </a:r>
            <a:r>
              <a:rPr lang="en-US" sz="2400" dirty="0"/>
              <a:t>and Click </a:t>
            </a:r>
            <a:r>
              <a:rPr lang="en-US" sz="2400" i="1" dirty="0"/>
              <a:t>Next</a:t>
            </a:r>
            <a:endParaRPr sz="2400" i="1"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Servlet</a:t>
            </a:r>
            <a:endParaRPr dirty="0"/>
          </a:p>
        </p:txBody>
      </p:sp>
      <p:sp>
        <p:nvSpPr>
          <p:cNvPr id="371" name="Google Shape;371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pic>
        <p:nvPicPr>
          <p:cNvPr id="2" name="Google Shape;372;p29">
            <a:extLst>
              <a:ext uri="{FF2B5EF4-FFF2-40B4-BE49-F238E27FC236}">
                <a16:creationId xmlns:a16="http://schemas.microsoft.com/office/drawing/2014/main" id="{E34F3B18-1ADA-0908-A45F-2F54A2B36D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914" y="2249715"/>
            <a:ext cx="7112000" cy="324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75;p29">
            <a:extLst>
              <a:ext uri="{FF2B5EF4-FFF2-40B4-BE49-F238E27FC236}">
                <a16:creationId xmlns:a16="http://schemas.microsoft.com/office/drawing/2014/main" id="{A73EA5FA-17CD-561D-C50B-8B7E146102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942" y="5322969"/>
            <a:ext cx="7112000" cy="97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Step 4: </a:t>
            </a:r>
            <a:r>
              <a:rPr lang="en-US" sz="2400" dirty="0"/>
              <a:t>Select these method and Click Finish. Setting up your Servlet is ready now</a:t>
            </a:r>
            <a:endParaRPr sz="2400" dirty="0"/>
          </a:p>
        </p:txBody>
      </p:sp>
      <p:sp>
        <p:nvSpPr>
          <p:cNvPr id="382" name="Google Shape;382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Servlet</a:t>
            </a:r>
            <a:endParaRPr dirty="0"/>
          </a:p>
        </p:txBody>
      </p:sp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84" name="Google Shape;3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5823" y="2378728"/>
            <a:ext cx="7139194" cy="398825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97976"/>
              <a:buNone/>
            </a:pPr>
            <a:r>
              <a:rPr lang="en-US" sz="2400" b="1" dirty="0"/>
              <a:t>Step 5: </a:t>
            </a:r>
            <a:r>
              <a:rPr lang="en-US" sz="2400" dirty="0"/>
              <a:t>Write the following code inside your </a:t>
            </a:r>
            <a:r>
              <a:rPr lang="en-US" sz="2400" dirty="0" err="1"/>
              <a:t>doGet</a:t>
            </a:r>
            <a:r>
              <a:rPr lang="en-US" sz="2400" dirty="0"/>
              <a:t>() method</a:t>
            </a:r>
            <a:endParaRPr sz="2400" dirty="0"/>
          </a:p>
        </p:txBody>
      </p:sp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Servlet</a:t>
            </a:r>
            <a:endParaRPr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96" name="Google Shape;396;p3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63386-EC6B-4FA2-9DC8-39CAE584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" y="3109379"/>
            <a:ext cx="11805336" cy="17285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97976"/>
              <a:buNone/>
            </a:pPr>
            <a:r>
              <a:rPr lang="en-US" sz="2400" b="1" dirty="0"/>
              <a:t>Step 5: </a:t>
            </a:r>
            <a:r>
              <a:rPr lang="en-US" sz="2400" dirty="0"/>
              <a:t>In web.xml file add the code shown in the figure</a:t>
            </a:r>
            <a:endParaRPr sz="2400" dirty="0"/>
          </a:p>
        </p:txBody>
      </p:sp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Servlet</a:t>
            </a:r>
            <a:endParaRPr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96" name="Google Shape;396;p3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E6344-0D6E-C3BB-3ADB-40EB238C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03" y="2269522"/>
            <a:ext cx="8909781" cy="39503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95AAC6-75C1-1F3B-80CB-14067B7D5FE4}"/>
              </a:ext>
            </a:extLst>
          </p:cNvPr>
          <p:cNvSpPr/>
          <p:nvPr/>
        </p:nvSpPr>
        <p:spPr>
          <a:xfrm>
            <a:off x="1693888" y="4375601"/>
            <a:ext cx="2138788" cy="184428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1A9C8-87A8-1B68-8BB8-8533A5FD39D0}"/>
              </a:ext>
            </a:extLst>
          </p:cNvPr>
          <p:cNvSpPr/>
          <p:nvPr/>
        </p:nvSpPr>
        <p:spPr>
          <a:xfrm>
            <a:off x="4281935" y="4375600"/>
            <a:ext cx="6133791" cy="184428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Run the Servlet </a:t>
            </a:r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686" y="2203554"/>
            <a:ext cx="10624627" cy="364512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title"/>
          </p:nvPr>
        </p:nvSpPr>
        <p:spPr>
          <a:xfrm>
            <a:off x="173564" y="23589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HelloWorld in browser</a:t>
            </a:r>
            <a:endParaRPr dirty="0"/>
          </a:p>
        </p:txBody>
      </p:sp>
      <p:sp>
        <p:nvSpPr>
          <p:cNvPr id="415" name="Google Shape;415;p3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16" name="Google Shape;41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96" y="2235429"/>
            <a:ext cx="10707008" cy="283120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18" name="Google Shape;418;p3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2E3E4-AE27-092C-5D70-46C4F59B44FE}"/>
              </a:ext>
            </a:extLst>
          </p:cNvPr>
          <p:cNvSpPr/>
          <p:nvPr/>
        </p:nvSpPr>
        <p:spPr>
          <a:xfrm>
            <a:off x="5763613" y="2383436"/>
            <a:ext cx="2226144" cy="48286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>
            <a:spLocks noGrp="1"/>
          </p:cNvSpPr>
          <p:nvPr>
            <p:ph type="body" idx="1"/>
          </p:nvPr>
        </p:nvSpPr>
        <p:spPr>
          <a:xfrm>
            <a:off x="178200" y="1727350"/>
            <a:ext cx="7751597" cy="428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901"/>
              <a:buNone/>
            </a:pPr>
            <a:r>
              <a:rPr lang="en-US" sz="2400" dirty="0">
                <a:solidFill>
                  <a:schemeClr val="tx1"/>
                </a:solidFill>
              </a:rPr>
              <a:t>When a client sends a request to the web server, the servlet container creates </a:t>
            </a:r>
            <a:r>
              <a:rPr lang="en-US" sz="2400" dirty="0" err="1">
                <a:solidFill>
                  <a:schemeClr val="tx1"/>
                </a:solidFill>
              </a:rPr>
              <a:t>ServletRequest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dirty="0" err="1">
                <a:solidFill>
                  <a:schemeClr val="tx1"/>
                </a:solidFill>
              </a:rPr>
              <a:t>ServletResponse</a:t>
            </a:r>
            <a:r>
              <a:rPr lang="en-US" sz="2400" dirty="0">
                <a:solidFill>
                  <a:schemeClr val="tx1"/>
                </a:solidFill>
              </a:rPr>
              <a:t> objects and passes them as an argument to the servlet’s service() method.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901"/>
              <a:buNone/>
            </a:pPr>
            <a:r>
              <a:rPr lang="en-US" sz="2400" dirty="0">
                <a:solidFill>
                  <a:schemeClr val="tx1"/>
                </a:solidFill>
              </a:rPr>
              <a:t>The request object provides the access to the request information such as header and body information of request data.</a:t>
            </a:r>
          </a:p>
        </p:txBody>
      </p:sp>
      <p:sp>
        <p:nvSpPr>
          <p:cNvPr id="424" name="Google Shape;424;p3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Servlet Request Interface</a:t>
            </a:r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428" name="Google Shape;42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6306" y="1765755"/>
            <a:ext cx="3747494" cy="449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body" idx="1"/>
          </p:nvPr>
        </p:nvSpPr>
        <p:spPr>
          <a:xfrm>
            <a:off x="178200" y="1727382"/>
            <a:ext cx="11175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2400" b="1" dirty="0"/>
              <a:t>Step 1: </a:t>
            </a:r>
            <a:r>
              <a:rPr lang="en-US" sz="2400" dirty="0"/>
              <a:t>Open Eclipse IDE, Select File -&gt; New -&gt; Dynamic Web Project</a:t>
            </a:r>
            <a:endParaRPr sz="2400" dirty="0"/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251" name="Google Shape;251;p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1625" y="2363762"/>
            <a:ext cx="8544625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Explanation of Request Interface Method</a:t>
            </a:r>
            <a:endParaRPr/>
          </a:p>
        </p:txBody>
      </p:sp>
      <p:sp>
        <p:nvSpPr>
          <p:cNvPr id="434" name="Google Shape;434;p3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436" name="Google Shape;436;p3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393" y="1708879"/>
            <a:ext cx="6407696" cy="452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>
            <a:off x="1411600" y="2625975"/>
            <a:ext cx="9942300" cy="3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75" y="1714500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register.html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inside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webapp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folder</a:t>
            </a: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sz="4400" dirty="0" err="1"/>
              <a:t>ServletRequest</a:t>
            </a:r>
            <a:r>
              <a:rPr lang="en-US" sz="4400" dirty="0"/>
              <a:t> </a:t>
            </a:r>
            <a:r>
              <a:rPr lang="en-US" sz="4400" dirty="0" err="1"/>
              <a:t>getParameter</a:t>
            </a:r>
            <a:r>
              <a:rPr lang="en-US" sz="4400" dirty="0"/>
              <a:t>()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DED47-0CFA-6615-21A3-A9341E95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63" y="2410280"/>
            <a:ext cx="7043038" cy="37628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75" y="1714500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the following code inside register.html code</a:t>
            </a: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sz="4400" dirty="0" err="1"/>
              <a:t>ServletRequest</a:t>
            </a:r>
            <a:r>
              <a:rPr lang="en-US" sz="4400" dirty="0"/>
              <a:t> </a:t>
            </a:r>
            <a:r>
              <a:rPr lang="en-US" sz="4400" dirty="0" err="1"/>
              <a:t>getParameter</a:t>
            </a:r>
            <a:r>
              <a:rPr lang="en-US" sz="4400" dirty="0"/>
              <a:t>()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1EEB-AA52-7790-0509-7ACA8756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013" y="2315981"/>
            <a:ext cx="7395974" cy="39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>
            <a:spLocks noGrp="1"/>
          </p:cNvSpPr>
          <p:nvPr>
            <p:ph type="body" idx="1"/>
          </p:nvPr>
        </p:nvSpPr>
        <p:spPr>
          <a:xfrm>
            <a:off x="178200" y="1727382"/>
            <a:ext cx="3415468" cy="288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5198"/>
              <a:buNone/>
            </a:pPr>
            <a:r>
              <a:rPr lang="en-US" sz="2400" dirty="0"/>
              <a:t>MyFirstServlet.java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5198"/>
              <a:buNone/>
            </a:pPr>
            <a:r>
              <a:rPr lang="en-US" sz="2400" dirty="0"/>
              <a:t>Add following codes inside </a:t>
            </a:r>
            <a:r>
              <a:rPr lang="en-US" sz="2400" dirty="0" err="1"/>
              <a:t>doGet</a:t>
            </a:r>
            <a:r>
              <a:rPr lang="en-US" sz="2400" dirty="0"/>
              <a:t>() method.</a:t>
            </a:r>
          </a:p>
        </p:txBody>
      </p:sp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continue…</a:t>
            </a: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60" name="Google Shape;460;p3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61" name="Google Shape;461;p3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F02C1-3DD1-3379-697C-A5626B53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14" y="1738016"/>
            <a:ext cx="8289786" cy="46289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468" name="Google Shape;468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70" name="Google Shape;470;p3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71" name="Google Shape;471;p3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1979E-8592-1E47-7900-EF3F798E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44" y="2029846"/>
            <a:ext cx="6144512" cy="39971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478" name="Google Shape;478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80" name="Google Shape;480;p3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81" name="Google Shape;481;p3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23A20-A02A-E4D2-7442-5820D466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34" y="1832702"/>
            <a:ext cx="10474132" cy="427816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75" y="1714500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Replace get with post text inside method.</a:t>
            </a:r>
            <a:endParaRPr lang="en-US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Post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A3815-BB2C-C216-09CF-5E6EC1AF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52" y="3196030"/>
            <a:ext cx="10917901" cy="16415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152ECF-51B3-9776-8297-3D8DDF98F2D7}"/>
              </a:ext>
            </a:extLst>
          </p:cNvPr>
          <p:cNvSpPr/>
          <p:nvPr/>
        </p:nvSpPr>
        <p:spPr>
          <a:xfrm>
            <a:off x="6295870" y="3095269"/>
            <a:ext cx="2308486" cy="45673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75" y="1714500"/>
            <a:ext cx="10917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we need to create a new database and table in XAMPP server.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Start Apache and MySQL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Then click on Admin of MySQL server</a:t>
            </a:r>
            <a:endParaRPr lang="en-US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84E75-4197-FE0F-AC66-60F2108A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64"/>
          <a:stretch/>
        </p:blipFill>
        <p:spPr>
          <a:xfrm>
            <a:off x="1727997" y="3007131"/>
            <a:ext cx="8616614" cy="31809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7273FD-02F7-7969-EDC0-7BDF5C4E824C}"/>
              </a:ext>
            </a:extLst>
          </p:cNvPr>
          <p:cNvSpPr/>
          <p:nvPr/>
        </p:nvSpPr>
        <p:spPr>
          <a:xfrm>
            <a:off x="6490741" y="4560667"/>
            <a:ext cx="929390" cy="47602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446;p36">
            <a:extLst>
              <a:ext uri="{FF2B5EF4-FFF2-40B4-BE49-F238E27FC236}">
                <a16:creationId xmlns:a16="http://schemas.microsoft.com/office/drawing/2014/main" id="{C261E037-7E65-2BFA-2A42-7969E7D98D5D}"/>
              </a:ext>
            </a:extLst>
          </p:cNvPr>
          <p:cNvSpPr txBox="1"/>
          <p:nvPr/>
        </p:nvSpPr>
        <p:spPr>
          <a:xfrm>
            <a:off x="173564" y="1714500"/>
            <a:ext cx="10917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we need to create a new database and table in XAMPP server.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Start Apache and MySQL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Then click on Admin of MySQL server</a:t>
            </a:r>
            <a:endParaRPr lang="en-US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652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38E5B-D1BF-D11D-84D4-654916E9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98" y="2955786"/>
            <a:ext cx="6198568" cy="321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5C4B9E-A6F3-238A-6019-E2343A3111B6}"/>
              </a:ext>
            </a:extLst>
          </p:cNvPr>
          <p:cNvSpPr/>
          <p:nvPr/>
        </p:nvSpPr>
        <p:spPr>
          <a:xfrm>
            <a:off x="2773180" y="4377128"/>
            <a:ext cx="2143593" cy="17911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EF449-575D-A8D5-C914-4DA7B02B7B46}"/>
              </a:ext>
            </a:extLst>
          </p:cNvPr>
          <p:cNvSpPr/>
          <p:nvPr/>
        </p:nvSpPr>
        <p:spPr>
          <a:xfrm>
            <a:off x="2983042" y="5471410"/>
            <a:ext cx="1723869" cy="25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C4D54-E6CC-A02E-2191-6FF1D04CAF34}"/>
              </a:ext>
            </a:extLst>
          </p:cNvPr>
          <p:cNvSpPr/>
          <p:nvPr/>
        </p:nvSpPr>
        <p:spPr>
          <a:xfrm>
            <a:off x="5959709" y="4377128"/>
            <a:ext cx="2942582" cy="17911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446;p36">
            <a:extLst>
              <a:ext uri="{FF2B5EF4-FFF2-40B4-BE49-F238E27FC236}">
                <a16:creationId xmlns:a16="http://schemas.microsoft.com/office/drawing/2014/main" id="{9635A113-79CB-2C33-7496-BCE45B876104}"/>
              </a:ext>
            </a:extLst>
          </p:cNvPr>
          <p:cNvSpPr txBox="1"/>
          <p:nvPr/>
        </p:nvSpPr>
        <p:spPr>
          <a:xfrm>
            <a:off x="173564" y="1714500"/>
            <a:ext cx="10917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new database “</a:t>
            </a:r>
            <a:r>
              <a:rPr lang="en-US" sz="24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college_app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 Create a table “</a:t>
            </a:r>
            <a:r>
              <a:rPr lang="en-US" sz="24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text_table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table should contain 2 column name and age as shown in figure.</a:t>
            </a:r>
          </a:p>
        </p:txBody>
      </p:sp>
    </p:spTree>
    <p:extLst>
      <p:ext uri="{BB962C8B-B14F-4D97-AF65-F5344CB8AC3E}">
        <p14:creationId xmlns:p14="http://schemas.microsoft.com/office/powerpoint/2010/main" val="2263419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64" y="1714500"/>
            <a:ext cx="10917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 click on the project then select properties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 i="1" u="sng" dirty="0">
                <a:latin typeface="Calibri"/>
                <a:ea typeface="Calibri"/>
                <a:cs typeface="Calibri"/>
                <a:sym typeface="Calibri"/>
              </a:rPr>
              <a:t>Deployment Assembly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then click on </a:t>
            </a:r>
            <a:r>
              <a:rPr lang="en-US" sz="2400" i="1" u="sng" dirty="0"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button</a:t>
            </a:r>
            <a:endParaRPr lang="en-US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MySQL in Eclipse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EE11A-F8CA-A799-CECB-9FD01A83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57" y="2637799"/>
            <a:ext cx="11242886" cy="35491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50A8CD-5E7E-9774-3861-66C0D1A9F145}"/>
              </a:ext>
            </a:extLst>
          </p:cNvPr>
          <p:cNvSpPr/>
          <p:nvPr/>
        </p:nvSpPr>
        <p:spPr>
          <a:xfrm>
            <a:off x="10223291" y="3561098"/>
            <a:ext cx="1617129" cy="5162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59A4DE-733B-6724-B033-CED1EE85B22B}"/>
              </a:ext>
            </a:extLst>
          </p:cNvPr>
          <p:cNvSpPr/>
          <p:nvPr/>
        </p:nvSpPr>
        <p:spPr>
          <a:xfrm>
            <a:off x="384415" y="3847844"/>
            <a:ext cx="2538667" cy="31239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D7836-B8EF-E53F-41D7-FC9A867569D5}"/>
              </a:ext>
            </a:extLst>
          </p:cNvPr>
          <p:cNvSpPr/>
          <p:nvPr/>
        </p:nvSpPr>
        <p:spPr>
          <a:xfrm>
            <a:off x="351580" y="3839878"/>
            <a:ext cx="2538667" cy="31239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body" idx="1"/>
          </p:nvPr>
        </p:nvSpPr>
        <p:spPr>
          <a:xfrm>
            <a:off x="152400" y="1793300"/>
            <a:ext cx="111756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lang="en-US" sz="2400" b="1" dirty="0"/>
              <a:t>Step 2: </a:t>
            </a:r>
            <a:r>
              <a:rPr lang="en-US" sz="2400" dirty="0"/>
              <a:t>Give the name to your project. Click New Runtime to setup the server for the project</a:t>
            </a:r>
            <a:endParaRPr sz="2400" dirty="0"/>
          </a:p>
        </p:txBody>
      </p:sp>
      <p:sp>
        <p:nvSpPr>
          <p:cNvPr id="261" name="Google Shape;261;p1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5862" y="2861168"/>
            <a:ext cx="6589155" cy="340524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64" y="1714500"/>
            <a:ext cx="10917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Right click on the project then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properties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 i="1" u="sng" dirty="0">
                <a:latin typeface="Calibri"/>
                <a:ea typeface="Calibri"/>
                <a:cs typeface="Calibri"/>
                <a:sym typeface="Calibri"/>
              </a:rPr>
              <a:t>Deployment Assembly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then click on </a:t>
            </a:r>
            <a:r>
              <a:rPr lang="en-US" sz="2400" i="1" u="sng" dirty="0"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button</a:t>
            </a:r>
            <a:endParaRPr lang="en-US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MySQL in Eclipse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6F66-8622-8A6A-5FD0-2E0582FDF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89"/>
          <a:stretch/>
        </p:blipFill>
        <p:spPr>
          <a:xfrm>
            <a:off x="980823" y="2697759"/>
            <a:ext cx="10236816" cy="33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64" y="1714500"/>
            <a:ext cx="10917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Archives From File System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MySQL in Eclipse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A0962-A019-B5C6-0A75-34E08ACB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23" y="1714500"/>
            <a:ext cx="6948795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8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64" y="1714500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button. Then select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 connecter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Then click on </a:t>
            </a:r>
            <a:r>
              <a:rPr lang="en-US" sz="2400" i="1" u="sng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inish</a:t>
            </a: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MySQL in Eclipse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0DE00-DF8D-40C3-7ABE-32758044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1" y="2637798"/>
            <a:ext cx="5347778" cy="3583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966A20-8E63-36B6-0960-E836C0E42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75" y="2675745"/>
            <a:ext cx="5071809" cy="29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3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64" y="1714500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you can see MySQL connecter in your web deployment assembly</a:t>
            </a:r>
            <a:endParaRPr lang="en-US" sz="2400" i="1" u="sng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MySQL in Eclipse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812BB-D47A-C723-CD21-6258F585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25" y="2791498"/>
            <a:ext cx="10320475" cy="30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91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64" y="1714500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Build Path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Select </a:t>
            </a:r>
            <a:r>
              <a:rPr lang="en-US" sz="2400" i="1" u="sng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Modulepath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Click on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JARs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i="1" u="sng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MySQL in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019A8-F7D1-DFE5-2FDD-4471BBA8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591" y="2610495"/>
            <a:ext cx="12032732" cy="2793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48E819-154F-A633-361F-063998DF4867}"/>
              </a:ext>
            </a:extLst>
          </p:cNvPr>
          <p:cNvSpPr/>
          <p:nvPr/>
        </p:nvSpPr>
        <p:spPr>
          <a:xfrm>
            <a:off x="44971" y="3593913"/>
            <a:ext cx="1411600" cy="36348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901A0-AA1B-EB8E-12C0-918871E39292}"/>
              </a:ext>
            </a:extLst>
          </p:cNvPr>
          <p:cNvSpPr/>
          <p:nvPr/>
        </p:nvSpPr>
        <p:spPr>
          <a:xfrm>
            <a:off x="9962199" y="3643662"/>
            <a:ext cx="2014941" cy="43366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E0658-DEEA-4016-7A8E-9CE5208D9107}"/>
              </a:ext>
            </a:extLst>
          </p:cNvPr>
          <p:cNvSpPr/>
          <p:nvPr/>
        </p:nvSpPr>
        <p:spPr>
          <a:xfrm>
            <a:off x="2458387" y="3607019"/>
            <a:ext cx="1618938" cy="43366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 flipH="1">
            <a:off x="974361" y="4077325"/>
            <a:ext cx="437239" cy="18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17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endParaRPr b="1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173564" y="1714500"/>
            <a:ext cx="10917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Build Path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make sure that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 connector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shown in Module path.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not shown then select </a:t>
            </a:r>
            <a:r>
              <a:rPr lang="en-US" sz="2400" i="1" u="sng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Modulepath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Click on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JARs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Then add the jar file like we have done in our previous slides.</a:t>
            </a:r>
            <a:endParaRPr lang="en-US" sz="2400" i="1" u="sng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Setting up MySQL in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019A8-F7D1-DFE5-2FDD-4471BBA8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12" y="3015976"/>
            <a:ext cx="12032732" cy="2793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48E819-154F-A633-361F-063998DF4867}"/>
              </a:ext>
            </a:extLst>
          </p:cNvPr>
          <p:cNvSpPr/>
          <p:nvPr/>
        </p:nvSpPr>
        <p:spPr>
          <a:xfrm>
            <a:off x="74950" y="3999394"/>
            <a:ext cx="1411600" cy="36348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901A0-AA1B-EB8E-12C0-918871E39292}"/>
              </a:ext>
            </a:extLst>
          </p:cNvPr>
          <p:cNvSpPr/>
          <p:nvPr/>
        </p:nvSpPr>
        <p:spPr>
          <a:xfrm>
            <a:off x="9992178" y="4049143"/>
            <a:ext cx="2014941" cy="43366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E0658-DEEA-4016-7A8E-9CE5208D9107}"/>
              </a:ext>
            </a:extLst>
          </p:cNvPr>
          <p:cNvSpPr/>
          <p:nvPr/>
        </p:nvSpPr>
        <p:spPr>
          <a:xfrm>
            <a:off x="2488366" y="4012500"/>
            <a:ext cx="1618938" cy="43366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446;p36">
            <a:extLst>
              <a:ext uri="{FF2B5EF4-FFF2-40B4-BE49-F238E27FC236}">
                <a16:creationId xmlns:a16="http://schemas.microsoft.com/office/drawing/2014/main" id="{D8FB6125-707C-07AB-9AB2-CB1774F60620}"/>
              </a:ext>
            </a:extLst>
          </p:cNvPr>
          <p:cNvSpPr txBox="1"/>
          <p:nvPr/>
        </p:nvSpPr>
        <p:spPr>
          <a:xfrm>
            <a:off x="173564" y="1723345"/>
            <a:ext cx="10917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Build Path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make sure that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 connector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shown in Module path.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not shown then select </a:t>
            </a:r>
            <a:r>
              <a:rPr lang="en-US" sz="2400" i="1" u="sng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Modulepath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Click on </a:t>
            </a:r>
            <a:r>
              <a:rPr lang="en-US" sz="240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JARs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Then add the jar file like we have done in our previous slides.</a:t>
            </a:r>
            <a:endParaRPr lang="en-US" sz="2400" i="1" u="sng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025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Database Connectivity with Servlet</a:t>
            </a:r>
          </a:p>
        </p:txBody>
      </p:sp>
      <p:sp>
        <p:nvSpPr>
          <p:cNvPr id="15" name="Google Shape;446;p36">
            <a:extLst>
              <a:ext uri="{FF2B5EF4-FFF2-40B4-BE49-F238E27FC236}">
                <a16:creationId xmlns:a16="http://schemas.microsoft.com/office/drawing/2014/main" id="{15C14FAC-E723-5EF2-DD46-43C94765B23A}"/>
              </a:ext>
            </a:extLst>
          </p:cNvPr>
          <p:cNvSpPr txBox="1"/>
          <p:nvPr/>
        </p:nvSpPr>
        <p:spPr>
          <a:xfrm>
            <a:off x="173564" y="1723345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the following code in </a:t>
            </a:r>
            <a:r>
              <a:rPr lang="en-US" sz="2400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() method of your servlet.</a:t>
            </a:r>
            <a:endParaRPr lang="en-US" sz="2400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99629E-3D13-6289-3F20-07A25633B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7" y="2899199"/>
            <a:ext cx="10019189" cy="32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8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Database Connectivity with Servlet</a:t>
            </a:r>
          </a:p>
        </p:txBody>
      </p:sp>
      <p:sp>
        <p:nvSpPr>
          <p:cNvPr id="15" name="Google Shape;446;p36">
            <a:extLst>
              <a:ext uri="{FF2B5EF4-FFF2-40B4-BE49-F238E27FC236}">
                <a16:creationId xmlns:a16="http://schemas.microsoft.com/office/drawing/2014/main" id="{15C14FAC-E723-5EF2-DD46-43C94765B23A}"/>
              </a:ext>
            </a:extLst>
          </p:cNvPr>
          <p:cNvSpPr txBox="1"/>
          <p:nvPr/>
        </p:nvSpPr>
        <p:spPr>
          <a:xfrm>
            <a:off x="173564" y="1723345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add the code to configure connection to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5EF87-D162-25C6-5225-50B97C91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1" y="3271124"/>
            <a:ext cx="11329589" cy="20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66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Database Connectivity with Servlet</a:t>
            </a:r>
          </a:p>
        </p:txBody>
      </p:sp>
      <p:sp>
        <p:nvSpPr>
          <p:cNvPr id="15" name="Google Shape;446;p36">
            <a:extLst>
              <a:ext uri="{FF2B5EF4-FFF2-40B4-BE49-F238E27FC236}">
                <a16:creationId xmlns:a16="http://schemas.microsoft.com/office/drawing/2014/main" id="{15C14FAC-E723-5EF2-DD46-43C94765B23A}"/>
              </a:ext>
            </a:extLst>
          </p:cNvPr>
          <p:cNvSpPr txBox="1"/>
          <p:nvPr/>
        </p:nvSpPr>
        <p:spPr>
          <a:xfrm>
            <a:off x="173564" y="1723345"/>
            <a:ext cx="10917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the connection add the following code to run the query and get response from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F3D7D-8B53-341F-C51B-54495E94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4" y="2830014"/>
            <a:ext cx="11447407" cy="35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68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Database Connectivity with Servlet</a:t>
            </a:r>
          </a:p>
        </p:txBody>
      </p:sp>
      <p:sp>
        <p:nvSpPr>
          <p:cNvPr id="15" name="Google Shape;446;p36">
            <a:extLst>
              <a:ext uri="{FF2B5EF4-FFF2-40B4-BE49-F238E27FC236}">
                <a16:creationId xmlns:a16="http://schemas.microsoft.com/office/drawing/2014/main" id="{15C14FAC-E723-5EF2-DD46-43C94765B23A}"/>
              </a:ext>
            </a:extLst>
          </p:cNvPr>
          <p:cNvSpPr txBox="1"/>
          <p:nvPr/>
        </p:nvSpPr>
        <p:spPr>
          <a:xfrm>
            <a:off x="173564" y="1723345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Finally in catch method, catch the exception thrown and print them in the browser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25E04-E69D-0620-E59A-3BDF0774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5" y="2844384"/>
            <a:ext cx="11664990" cy="26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1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438" y="2175000"/>
            <a:ext cx="6960375" cy="40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275" name="Google Shape;275;p20"/>
          <p:cNvSpPr txBox="1"/>
          <p:nvPr/>
        </p:nvSpPr>
        <p:spPr>
          <a:xfrm>
            <a:off x="398275" y="1933050"/>
            <a:ext cx="5595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Continue…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3A75C-C89D-A4BA-FD38-5EB9F031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9" y="2058956"/>
            <a:ext cx="614448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1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53FCE-F8E3-D4B3-DFF7-9C7F1717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20" y="1908623"/>
            <a:ext cx="5340775" cy="40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2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42406-6F62-0C21-E785-4E68426A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17" y="1671877"/>
            <a:ext cx="5731973" cy="46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2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Adding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CFC15-D6CB-EA0E-9B90-6118B497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34" y="2646644"/>
            <a:ext cx="4631696" cy="3722671"/>
          </a:xfrm>
          <a:prstGeom prst="rect">
            <a:avLst/>
          </a:prstGeom>
        </p:spPr>
      </p:pic>
      <p:sp>
        <p:nvSpPr>
          <p:cNvPr id="6" name="Google Shape;446;p36">
            <a:extLst>
              <a:ext uri="{FF2B5EF4-FFF2-40B4-BE49-F238E27FC236}">
                <a16:creationId xmlns:a16="http://schemas.microsoft.com/office/drawing/2014/main" id="{709682ED-C46A-6018-D07F-89BB7AF6D9F3}"/>
              </a:ext>
            </a:extLst>
          </p:cNvPr>
          <p:cNvSpPr txBox="1"/>
          <p:nvPr/>
        </p:nvSpPr>
        <p:spPr>
          <a:xfrm>
            <a:off x="173564" y="1723345"/>
            <a:ext cx="10917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new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folder: </a:t>
            </a:r>
            <a:r>
              <a:rPr lang="en-US" sz="240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Folder -&gt; webapp -&gt; stylesheet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new CSS file: stylesheet-&gt; style.css</a:t>
            </a:r>
            <a:endParaRPr lang="en-US" sz="2400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453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Adding CSS</a:t>
            </a:r>
          </a:p>
        </p:txBody>
      </p:sp>
      <p:sp>
        <p:nvSpPr>
          <p:cNvPr id="6" name="Google Shape;446;p36">
            <a:extLst>
              <a:ext uri="{FF2B5EF4-FFF2-40B4-BE49-F238E27FC236}">
                <a16:creationId xmlns:a16="http://schemas.microsoft.com/office/drawing/2014/main" id="{709682ED-C46A-6018-D07F-89BB7AF6D9F3}"/>
              </a:ext>
            </a:extLst>
          </p:cNvPr>
          <p:cNvSpPr txBox="1"/>
          <p:nvPr/>
        </p:nvSpPr>
        <p:spPr>
          <a:xfrm>
            <a:off x="173564" y="1723345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To include CSS in HTML we can use link tag inside head</a:t>
            </a:r>
            <a:endParaRPr lang="en-US" sz="2400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70F2E-ED22-F8DA-7F5A-6D8E7BA8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194" y="2732699"/>
            <a:ext cx="7198177" cy="3368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2C7872-7080-E93D-92E9-0DAD1CBD1103}"/>
              </a:ext>
            </a:extLst>
          </p:cNvPr>
          <p:cNvSpPr/>
          <p:nvPr/>
        </p:nvSpPr>
        <p:spPr>
          <a:xfrm>
            <a:off x="2523193" y="3282847"/>
            <a:ext cx="7198177" cy="38974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Adding CSS</a:t>
            </a:r>
          </a:p>
        </p:txBody>
      </p:sp>
      <p:sp>
        <p:nvSpPr>
          <p:cNvPr id="6" name="Google Shape;446;p36">
            <a:extLst>
              <a:ext uri="{FF2B5EF4-FFF2-40B4-BE49-F238E27FC236}">
                <a16:creationId xmlns:a16="http://schemas.microsoft.com/office/drawing/2014/main" id="{709682ED-C46A-6018-D07F-89BB7AF6D9F3}"/>
              </a:ext>
            </a:extLst>
          </p:cNvPr>
          <p:cNvSpPr txBox="1"/>
          <p:nvPr/>
        </p:nvSpPr>
        <p:spPr>
          <a:xfrm>
            <a:off x="173564" y="1723345"/>
            <a:ext cx="10917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CSS codes</a:t>
            </a:r>
            <a:endParaRPr lang="en-US" sz="2400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31688-A29F-E810-2A11-AF791A08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7" y="305286"/>
            <a:ext cx="6026387" cy="606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72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.ADVANCED PROGRAMMING AND TECHNOLOGIES</a:t>
            </a:r>
            <a:endParaRPr/>
          </a:p>
        </p:txBody>
      </p:sp>
      <p:sp>
        <p:nvSpPr>
          <p:cNvPr id="2" name="Google Shape;433;p35">
            <a:extLst>
              <a:ext uri="{FF2B5EF4-FFF2-40B4-BE49-F238E27FC236}">
                <a16:creationId xmlns:a16="http://schemas.microsoft.com/office/drawing/2014/main" id="{CF769645-ECF7-29F0-27BE-769F7A60E924}"/>
              </a:ext>
            </a:extLst>
          </p:cNvPr>
          <p:cNvSpPr txBox="1">
            <a:spLocks/>
          </p:cNvSpPr>
          <p:nvPr/>
        </p:nvSpPr>
        <p:spPr>
          <a:xfrm>
            <a:off x="173564" y="235897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3E194-5C32-13E8-C2FE-0F335D7D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96" y="1836043"/>
            <a:ext cx="8329215" cy="423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4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dt" idx="4294967295"/>
          </p:nvPr>
        </p:nvSpPr>
        <p:spPr>
          <a:xfrm>
            <a:off x="9801225" y="6356350"/>
            <a:ext cx="134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315" name="Google Shape;315;p9"/>
          <p:cNvSpPr txBox="1">
            <a:spLocks noGrp="1"/>
          </p:cNvSpPr>
          <p:nvPr>
            <p:ph type="sldNum" idx="4294967295"/>
          </p:nvPr>
        </p:nvSpPr>
        <p:spPr>
          <a:xfrm>
            <a:off x="11115675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ftr" idx="4294967295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67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body" idx="1"/>
          </p:nvPr>
        </p:nvSpPr>
        <p:spPr>
          <a:xfrm>
            <a:off x="178200" y="1727381"/>
            <a:ext cx="11175600" cy="62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968"/>
              <a:buNone/>
            </a:pPr>
            <a:r>
              <a:rPr lang="en-US" sz="2400" b="1" dirty="0"/>
              <a:t>Step 3: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Select Apache and Select Apache Tomcat Version and Click Next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339" y="2347415"/>
            <a:ext cx="7103322" cy="3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>
            <a:spLocks noGrp="1"/>
          </p:cNvSpPr>
          <p:nvPr>
            <p:ph type="body" idx="1"/>
          </p:nvPr>
        </p:nvSpPr>
        <p:spPr>
          <a:xfrm>
            <a:off x="178200" y="1727373"/>
            <a:ext cx="11175600" cy="110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rPr lang="en-US" sz="2400" b="1" dirty="0"/>
              <a:t>Step 4: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Click the Download and Install button if you have not downloaded the Tomcat server. Then click Finish after download is complete</a:t>
            </a:r>
            <a:endParaRPr sz="2400" dirty="0"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294" name="Google Shape;294;p2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3954" y="2833140"/>
            <a:ext cx="5984700" cy="352321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>
            <a:spLocks noGrp="1"/>
          </p:cNvSpPr>
          <p:nvPr>
            <p:ph type="body" idx="1"/>
          </p:nvPr>
        </p:nvSpPr>
        <p:spPr>
          <a:xfrm>
            <a:off x="178200" y="1727382"/>
            <a:ext cx="5585414" cy="248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sz="2400" b="1" dirty="0"/>
              <a:t>Step 5: </a:t>
            </a:r>
            <a:r>
              <a:rPr lang="en-US" sz="2400" dirty="0"/>
              <a:t>After Server setup we will return with this window and then click Next</a:t>
            </a:r>
            <a:endParaRPr sz="2400" dirty="0"/>
          </a:p>
        </p:txBody>
      </p:sp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305" name="Google Shape;305;p2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06" name="Google Shape;3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5313" y="250888"/>
            <a:ext cx="5731974" cy="618903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body" idx="1"/>
          </p:nvPr>
        </p:nvSpPr>
        <p:spPr>
          <a:xfrm>
            <a:off x="178200" y="1727382"/>
            <a:ext cx="11175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714"/>
              <a:buNone/>
            </a:pPr>
            <a:r>
              <a:rPr lang="en-US" sz="2400" b="1" dirty="0"/>
              <a:t>Step 6: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Select 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src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\main\java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and click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Next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316" name="Google Shape;316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17" name="Google Shape;3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425" y="2598950"/>
            <a:ext cx="71262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>
            <a:spLocks noGrp="1"/>
          </p:cNvSpPr>
          <p:nvPr>
            <p:ph type="body" idx="1"/>
          </p:nvPr>
        </p:nvSpPr>
        <p:spPr>
          <a:xfrm>
            <a:off x="178200" y="1727372"/>
            <a:ext cx="11175600" cy="104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714"/>
              <a:buNone/>
            </a:pPr>
            <a:r>
              <a:rPr lang="en-US" sz="9600" b="1" dirty="0"/>
              <a:t>Step 7: </a:t>
            </a:r>
            <a:r>
              <a:rPr lang="en-US" sz="9600" dirty="0"/>
              <a:t>Check the </a:t>
            </a:r>
            <a:r>
              <a:rPr lang="en-US" sz="9600" i="1" dirty="0"/>
              <a:t>“Generate web.xml deployment descriptor” </a:t>
            </a:r>
            <a:r>
              <a:rPr lang="en-US" sz="9600" dirty="0"/>
              <a:t>so that we don’t have to write servlet mapping manually and Click </a:t>
            </a:r>
            <a:r>
              <a:rPr lang="en-US" sz="9600" i="1" dirty="0"/>
              <a:t>Finish</a:t>
            </a:r>
            <a:endParaRPr sz="9600" i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7200" dirty="0"/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/>
              <a:t>Creating Dynamic Project</a:t>
            </a:r>
            <a:endParaRPr dirty="0"/>
          </a:p>
        </p:txBody>
      </p:sp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28" name="Google Shape;3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4525" y="2930925"/>
            <a:ext cx="7855750" cy="31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1323</Words>
  <Application>Microsoft Office PowerPoint</Application>
  <PresentationFormat>Widescreen</PresentationFormat>
  <Paragraphs>288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CS5054 ADVANCED PROGRAMMING  AND  TECHNOLOGIES</vt:lpstr>
      <vt:lpstr>Creating Dynamic Project</vt:lpstr>
      <vt:lpstr>Creating Dynamic Project</vt:lpstr>
      <vt:lpstr>Creating Dynamic Project</vt:lpstr>
      <vt:lpstr>Creating Dynamic Project</vt:lpstr>
      <vt:lpstr>Creating Dynamic Project</vt:lpstr>
      <vt:lpstr>Creating Dynamic Project</vt:lpstr>
      <vt:lpstr>Creating Dynamic Project</vt:lpstr>
      <vt:lpstr>Creating Dynamic Project</vt:lpstr>
      <vt:lpstr>Creating Dynamic Project</vt:lpstr>
      <vt:lpstr>Creating Servlet</vt:lpstr>
      <vt:lpstr>Creating Servlet</vt:lpstr>
      <vt:lpstr>Creating Servlet</vt:lpstr>
      <vt:lpstr>Creating Servlet</vt:lpstr>
      <vt:lpstr>Creating Servlet</vt:lpstr>
      <vt:lpstr>Creating Servlet</vt:lpstr>
      <vt:lpstr>Run the Servlet </vt:lpstr>
      <vt:lpstr>HelloWorld in browser</vt:lpstr>
      <vt:lpstr>Servlet Request Interface</vt:lpstr>
      <vt:lpstr>Explanation of Request Interface Method</vt:lpstr>
      <vt:lpstr>PowerPoint Presentation</vt:lpstr>
      <vt:lpstr>PowerPoint Presentation</vt:lpstr>
      <vt:lpstr>continue…</vt:lpstr>
      <vt:lpstr>Output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Sandip Adhikari</cp:lastModifiedBy>
  <cp:revision>67</cp:revision>
  <dcterms:created xsi:type="dcterms:W3CDTF">2020-07-29T02:48:43Z</dcterms:created>
  <dcterms:modified xsi:type="dcterms:W3CDTF">2023-03-05T04:26:59Z</dcterms:modified>
</cp:coreProperties>
</file>