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78" r:id="rId2"/>
    <p:sldId id="257" r:id="rId3"/>
    <p:sldId id="297" r:id="rId4"/>
    <p:sldId id="299" r:id="rId5"/>
    <p:sldId id="258" r:id="rId6"/>
    <p:sldId id="259" r:id="rId7"/>
    <p:sldId id="261" r:id="rId8"/>
    <p:sldId id="262" r:id="rId9"/>
    <p:sldId id="263" r:id="rId10"/>
    <p:sldId id="267" r:id="rId11"/>
    <p:sldId id="269" r:id="rId12"/>
    <p:sldId id="268" r:id="rId13"/>
    <p:sldId id="279" r:id="rId14"/>
    <p:sldId id="280" r:id="rId15"/>
    <p:sldId id="282" r:id="rId16"/>
    <p:sldId id="283" r:id="rId17"/>
    <p:sldId id="276" r:id="rId18"/>
    <p:sldId id="294" r:id="rId19"/>
    <p:sldId id="284" r:id="rId20"/>
    <p:sldId id="285" r:id="rId21"/>
    <p:sldId id="547" r:id="rId22"/>
    <p:sldId id="272" r:id="rId23"/>
    <p:sldId id="273" r:id="rId24"/>
    <p:sldId id="274" r:id="rId25"/>
    <p:sldId id="275" r:id="rId26"/>
    <p:sldId id="548" r:id="rId27"/>
    <p:sldId id="549" r:id="rId28"/>
    <p:sldId id="550" r:id="rId29"/>
    <p:sldId id="289" r:id="rId30"/>
    <p:sldId id="290" r:id="rId31"/>
    <p:sldId id="546" r:id="rId32"/>
    <p:sldId id="291" r:id="rId33"/>
    <p:sldId id="29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+3iuhj1sMcsxopRqYmpc0DNr/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6706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9843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212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475a4b78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475a4b780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4475a4b780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81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3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e11f6ae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e11f6ae1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fe11f6ae1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93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e11f6ae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e11f6ae1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fe11f6ae1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678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475a4b7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475a4b780_1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4475a4b780_1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2544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5666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475a4b780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475a4b780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4475a4b780_1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596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75a4b78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475a4b780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4475a4b780_1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167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75a4b78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475a4b780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4475a4b780_1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90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8348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75a4b78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475a4b780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4475a4b780_1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206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75a4b78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475a4b780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4475a4b780_1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31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50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3794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896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777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95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70b33ba9a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1c70b33ba9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146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70b33ba9a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1c70b33ba9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134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153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70b33ba9a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c70b33ba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027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70b33ba9a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1c70b33ba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727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019"/>
                </a:srgbClr>
              </a:gs>
              <a:gs pos="80000">
                <a:srgbClr val="FFFFFF">
                  <a:alpha val="83921"/>
                </a:srgbClr>
              </a:gs>
              <a:gs pos="100000">
                <a:srgbClr val="FFFFFF">
                  <a:alpha val="83921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1237250" y="1122350"/>
            <a:ext cx="94308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</a:rPr>
              <a:t>CS5054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5000" dirty="0">
                <a:solidFill>
                  <a:schemeClr val="dk1"/>
                </a:solidFill>
              </a:rPr>
              <a:t>ADVANCED PROGRAMMING 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AND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 TECHNOLOGIES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1237250" y="4401775"/>
            <a:ext cx="94308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dirty="0"/>
              <a:t>Week 4 - Lecture</a:t>
            </a:r>
            <a:br>
              <a:rPr lang="en-US" dirty="0"/>
            </a:br>
            <a:r>
              <a:rPr lang="en-US" dirty="0"/>
              <a:t>Introduction to JSP</a:t>
            </a:r>
            <a:endParaRPr dirty="0"/>
          </a:p>
        </p:txBody>
      </p:sp>
      <p:sp>
        <p:nvSpPr>
          <p:cNvPr id="123" name="Google Shape;123;p1"/>
          <p:cNvSpPr txBox="1"/>
          <p:nvPr/>
        </p:nvSpPr>
        <p:spPr>
          <a:xfrm>
            <a:off x="9166475" y="6290575"/>
            <a:ext cx="281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Prithivi Maharjan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1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Life cycle of JSP</a:t>
            </a:r>
            <a:endParaRPr dirty="0"/>
          </a:p>
        </p:txBody>
      </p:sp>
      <p:sp>
        <p:nvSpPr>
          <p:cNvPr id="176" name="Google Shape;176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29A10-80C5-52D4-71BE-5A3A86A2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53"/>
          <a:stretch/>
        </p:blipFill>
        <p:spPr>
          <a:xfrm>
            <a:off x="3057992" y="3152805"/>
            <a:ext cx="8955807" cy="2937630"/>
          </a:xfrm>
          <a:prstGeom prst="rect">
            <a:avLst/>
          </a:prstGeom>
        </p:spPr>
      </p:pic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178200" y="1727343"/>
            <a:ext cx="11175600" cy="3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lvl="0" indent="0" algn="l">
              <a:buSzPts val="2800"/>
              <a:buNone/>
            </a:pPr>
            <a:r>
              <a:rPr lang="en-US" sz="2400" b="1" dirty="0"/>
              <a:t>JSP passes through the following phases:</a:t>
            </a:r>
          </a:p>
          <a:p>
            <a:pPr indent="-406400">
              <a:buSzPts val="2800"/>
            </a:pPr>
            <a:r>
              <a:rPr lang="en-US" sz="2000" b="1" dirty="0"/>
              <a:t> </a:t>
            </a:r>
            <a:r>
              <a:rPr lang="en-US" sz="2000" dirty="0"/>
              <a:t>Translation of JSP page</a:t>
            </a:r>
          </a:p>
          <a:p>
            <a:pPr indent="-406400">
              <a:buSzPts val="2800"/>
            </a:pPr>
            <a:r>
              <a:rPr lang="en-US" sz="2000" dirty="0"/>
              <a:t> Compilation of JSP page</a:t>
            </a:r>
          </a:p>
          <a:p>
            <a:pPr indent="-406400">
              <a:buSzPts val="2800"/>
            </a:pPr>
            <a:r>
              <a:rPr lang="en-US" sz="2000" dirty="0"/>
              <a:t> Class loading</a:t>
            </a:r>
          </a:p>
          <a:p>
            <a:pPr indent="-406400">
              <a:buSzPts val="2800"/>
            </a:pPr>
            <a:r>
              <a:rPr lang="en-US" sz="2000" dirty="0"/>
              <a:t> Instantiation</a:t>
            </a:r>
          </a:p>
          <a:p>
            <a:pPr indent="-406400">
              <a:buSzPts val="2800"/>
            </a:pPr>
            <a:r>
              <a:rPr lang="en-US" sz="2000" dirty="0"/>
              <a:t> Initialization</a:t>
            </a:r>
          </a:p>
          <a:p>
            <a:pPr indent="-406400">
              <a:buSzPts val="2800"/>
            </a:pPr>
            <a:r>
              <a:rPr lang="en-US" sz="2000" dirty="0"/>
              <a:t> Request Processing</a:t>
            </a:r>
          </a:p>
          <a:p>
            <a:pPr indent="-406400">
              <a:buSzPts val="2800"/>
            </a:pPr>
            <a:r>
              <a:rPr lang="en-US" sz="2000" dirty="0"/>
              <a:t> Destruction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475a4b780_1_25"/>
          <p:cNvSpPr txBox="1">
            <a:spLocks noGrp="1"/>
          </p:cNvSpPr>
          <p:nvPr>
            <p:ph type="body" idx="1"/>
          </p:nvPr>
        </p:nvSpPr>
        <p:spPr>
          <a:xfrm>
            <a:off x="178200" y="2115067"/>
            <a:ext cx="8559020" cy="403799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/>
              <a:t>Web browser sends an HTTP request to the webserver when a user navigates to a JSP page.</a:t>
            </a:r>
          </a:p>
          <a:p>
            <a:pPr lvl="0" indent="-4572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/>
              <a:t>Checks if duplicate JSP contains</a:t>
            </a:r>
          </a:p>
          <a:p>
            <a:pPr lvl="0" indent="-4572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/>
              <a:t>JSP servlet engine converts JSP page into servlet content (.java extension) which is called translation process.</a:t>
            </a:r>
          </a:p>
          <a:p>
            <a:pPr lvl="0" indent="-4572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/>
              <a:t>Web container automatically converts JSP page into .java extension.</a:t>
            </a:r>
          </a:p>
          <a:p>
            <a:pPr marL="0" lvl="0" indent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400" dirty="0"/>
          </a:p>
        </p:txBody>
      </p:sp>
      <p:sp>
        <p:nvSpPr>
          <p:cNvPr id="191" name="Google Shape;191;g14475a4b780_1_2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JSP Translation Phase</a:t>
            </a:r>
            <a:endParaRPr dirty="0"/>
          </a:p>
        </p:txBody>
      </p:sp>
      <p:sp>
        <p:nvSpPr>
          <p:cNvPr id="192" name="Google Shape;192;g14475a4b780_1_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FB0E3-03D5-5A5A-4339-82A6B970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28" y="2475121"/>
            <a:ext cx="1479962" cy="2928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JSP Compilation Phase</a:t>
            </a:r>
            <a:endParaRPr dirty="0"/>
          </a:p>
        </p:txBody>
      </p:sp>
      <p:sp>
        <p:nvSpPr>
          <p:cNvPr id="184" name="Google Shape;184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Google Shape;190;g14475a4b780_1_25">
            <a:extLst>
              <a:ext uri="{FF2B5EF4-FFF2-40B4-BE49-F238E27FC236}">
                <a16:creationId xmlns:a16="http://schemas.microsoft.com/office/drawing/2014/main" id="{75816238-72BC-B08A-2216-61B78ACBBE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200" y="2115067"/>
            <a:ext cx="8559020" cy="403799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/>
              <a:t>If JSP page was not compiled beforetime then JSP engine compiles the page.</a:t>
            </a:r>
          </a:p>
          <a:p>
            <a:pPr lvl="0" indent="-4572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/>
              <a:t>In this phase, .java extension file will be compiled into .class extension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79A5D-22B6-24D2-1F36-35907FFB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082" y="2115067"/>
            <a:ext cx="2840825" cy="3895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1452545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/>
              <a:t>At this stage, the .class file gets loaded to the container.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Class Loading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4B78-D1C1-B710-0E21-185647BE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95" y="2453655"/>
            <a:ext cx="8595609" cy="38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193021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dirty="0"/>
              <a:t>After compilation container invokes </a:t>
            </a:r>
            <a:r>
              <a:rPr lang="en-US" sz="2800" b="1" dirty="0" err="1"/>
              <a:t>jspInit</a:t>
            </a:r>
            <a:r>
              <a:rPr lang="en-US" sz="2800" b="1" dirty="0"/>
              <a:t>()</a:t>
            </a:r>
            <a:r>
              <a:rPr lang="en-US" sz="2800" dirty="0"/>
              <a:t> method.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564" y="235898"/>
            <a:ext cx="11180236" cy="1325563"/>
          </a:xfrm>
        </p:spPr>
        <p:txBody>
          <a:bodyPr/>
          <a:lstStyle/>
          <a:p>
            <a:r>
              <a:rPr lang="en-US" dirty="0"/>
              <a:t>JSP Initialization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6C4DC-E2C7-EA5E-97D9-CCCAB9B82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3" t="25630" b="2579"/>
          <a:stretch/>
        </p:blipFill>
        <p:spPr>
          <a:xfrm>
            <a:off x="2233222" y="2552389"/>
            <a:ext cx="7725555" cy="3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4"/>
            <a:ext cx="11175595" cy="449353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Tx/>
              <a:buChar char="-"/>
            </a:pPr>
            <a:r>
              <a:rPr lang="en-US" sz="2400" dirty="0"/>
              <a:t>After the initialization of servlet instances, a new thread gets created. </a:t>
            </a:r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en-US" sz="2400" dirty="0"/>
              <a:t>All the interactions necessary to process requests occur at this stage. </a:t>
            </a:r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en-US" sz="2400" dirty="0"/>
              <a:t>Thus, container invokes _jspService() method. </a:t>
            </a:r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en-US" sz="2400" dirty="0"/>
              <a:t>This method contains two parameters:</a:t>
            </a:r>
          </a:p>
          <a:p>
            <a:pPr lvl="2" fontAlgn="base">
              <a:lnSpc>
                <a:spcPct val="100000"/>
              </a:lnSpc>
            </a:pPr>
            <a:r>
              <a:rPr lang="en-US" sz="2400" dirty="0" err="1"/>
              <a:t>HTTPServletRequest</a:t>
            </a:r>
            <a:r>
              <a:rPr lang="en-US" sz="2400" dirty="0"/>
              <a:t> req</a:t>
            </a:r>
          </a:p>
          <a:p>
            <a:pPr lvl="2" fontAlgn="base">
              <a:lnSpc>
                <a:spcPct val="100000"/>
              </a:lnSpc>
            </a:pPr>
            <a:r>
              <a:rPr lang="en-US" sz="2400" dirty="0" err="1"/>
              <a:t>HTTPServletResponse</a:t>
            </a:r>
            <a:r>
              <a:rPr lang="en-US" sz="2400" dirty="0"/>
              <a:t> res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Request Processing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3D7BC-6CA3-93C2-DE81-1B2034E1D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3" t="25630" b="2579"/>
          <a:stretch/>
        </p:blipFill>
        <p:spPr>
          <a:xfrm>
            <a:off x="6096000" y="3877802"/>
            <a:ext cx="4814206" cy="21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4"/>
            <a:ext cx="11175595" cy="157537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dirty="0"/>
              <a:t>For the cleanup jspDestroy() method gets invoked. </a:t>
            </a:r>
          </a:p>
          <a:p>
            <a:pPr>
              <a:buFontTx/>
              <a:buChar char="-"/>
            </a:pPr>
            <a:r>
              <a:rPr lang="en-US" sz="2400" dirty="0"/>
              <a:t>This cleanup means that the JSP page after processing gets removed from the container.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JSP Destroy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5D4D0-B64D-F018-03FB-690F564D4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3" t="25630" b="2579"/>
          <a:stretch/>
        </p:blipFill>
        <p:spPr>
          <a:xfrm>
            <a:off x="2501691" y="2920503"/>
            <a:ext cx="7188618" cy="32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11f6ae1b_0_0"/>
          <p:cNvSpPr txBox="1">
            <a:spLocks noGrp="1"/>
          </p:cNvSpPr>
          <p:nvPr>
            <p:ph type="body" idx="1"/>
          </p:nvPr>
        </p:nvSpPr>
        <p:spPr>
          <a:xfrm>
            <a:off x="178200" y="1727374"/>
            <a:ext cx="11175600" cy="338427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Implicit objects</a:t>
            </a:r>
            <a:r>
              <a:rPr lang="en-US" sz="2400" dirty="0">
                <a:solidFill>
                  <a:srgbClr val="000000"/>
                </a:solidFill>
              </a:rPr>
              <a:t> are a </a:t>
            </a:r>
            <a:r>
              <a:rPr lang="en-US" sz="2400" b="1" dirty="0">
                <a:solidFill>
                  <a:srgbClr val="000000"/>
                </a:solidFill>
              </a:rPr>
              <a:t>set of Java objects</a:t>
            </a:r>
            <a:r>
              <a:rPr lang="en-US" sz="2400" dirty="0">
                <a:solidFill>
                  <a:srgbClr val="000000"/>
                </a:solidFill>
              </a:rPr>
              <a:t> made </a:t>
            </a:r>
            <a:r>
              <a:rPr lang="en-US" sz="2400" b="1" dirty="0">
                <a:solidFill>
                  <a:srgbClr val="000000"/>
                </a:solidFill>
              </a:rPr>
              <a:t>available</a:t>
            </a:r>
            <a:r>
              <a:rPr lang="en-US" sz="2400" dirty="0">
                <a:solidFill>
                  <a:srgbClr val="000000"/>
                </a:solidFill>
              </a:rPr>
              <a:t> to developers </a:t>
            </a:r>
            <a:r>
              <a:rPr lang="en-US" sz="2400" b="1" dirty="0">
                <a:solidFill>
                  <a:srgbClr val="000000"/>
                </a:solidFill>
              </a:rPr>
              <a:t>on each page</a:t>
            </a:r>
            <a:r>
              <a:rPr lang="en-US" sz="2400" dirty="0">
                <a:solidFill>
                  <a:srgbClr val="000000"/>
                </a:solidFill>
              </a:rPr>
              <a:t> by the </a:t>
            </a:r>
            <a:r>
              <a:rPr lang="en-US" sz="2400" b="1" dirty="0">
                <a:solidFill>
                  <a:srgbClr val="000000"/>
                </a:solidFill>
              </a:rPr>
              <a:t>JSP Container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We can invoke them directly - without explicit declaration.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1" name="Google Shape;251;gfe11f6ae1b_0_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JSP Implicit Objects</a:t>
            </a:r>
            <a:endParaRPr/>
          </a:p>
        </p:txBody>
      </p:sp>
      <p:sp>
        <p:nvSpPr>
          <p:cNvPr id="252" name="Google Shape;252;gfe11f6ae1b_0_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B1C53-E5AC-031B-CF81-1E499E8F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057" y="3256431"/>
            <a:ext cx="5649113" cy="296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e11f6ae1b_0_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JSP Implicit Objects</a:t>
            </a:r>
            <a:endParaRPr/>
          </a:p>
        </p:txBody>
      </p:sp>
      <p:sp>
        <p:nvSpPr>
          <p:cNvPr id="252" name="Google Shape;252;gfe11f6ae1b_0_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5C16B-FD2B-ECB2-2A7A-9A9602D5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342" y="1801442"/>
            <a:ext cx="9167773" cy="44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6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request implicit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19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787857"/>
            <a:ext cx="8820150" cy="41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3200" dirty="0"/>
              <a:t>Understand the basics of </a:t>
            </a:r>
            <a:r>
              <a:rPr lang="en-US" sz="3200" b="1" dirty="0"/>
              <a:t>JSP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3200" dirty="0"/>
              <a:t>Know about </a:t>
            </a:r>
            <a:r>
              <a:rPr lang="en-US" sz="3200" b="1" dirty="0"/>
              <a:t>life cycle of JSP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3200" dirty="0"/>
              <a:t>Understand </a:t>
            </a:r>
            <a:r>
              <a:rPr lang="en-US" sz="3200" b="1" dirty="0"/>
              <a:t>different tags in JSP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3200" dirty="0"/>
              <a:t>Demonstrate about </a:t>
            </a:r>
            <a:r>
              <a:rPr lang="en-US" sz="3200" b="1" dirty="0"/>
              <a:t>JSP Implicit Objects</a:t>
            </a:r>
            <a:endParaRPr sz="3200" b="1" dirty="0"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262" r="7868" b="21726"/>
          <a:stretch/>
        </p:blipFill>
        <p:spPr>
          <a:xfrm>
            <a:off x="2443243" y="2021006"/>
            <a:ext cx="5921268" cy="154290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CA2BF-31D6-3772-8E09-D1AE0A60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05" y="1742374"/>
            <a:ext cx="11175595" cy="432864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Request implicit object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Out implicit object</a:t>
            </a:r>
          </a:p>
          <a:p>
            <a:pPr marL="114300" indent="0">
              <a:buNone/>
            </a:pPr>
            <a:r>
              <a:rPr lang="en-US" sz="1600" b="1" dirty="0"/>
              <a:t>		         </a:t>
            </a:r>
            <a:r>
              <a:rPr lang="en-US" sz="2400" b="1" dirty="0" err="1"/>
              <a:t>out.println</a:t>
            </a:r>
            <a:r>
              <a:rPr lang="en-US" sz="2400" b="1" dirty="0"/>
              <a:t>(</a:t>
            </a:r>
            <a:r>
              <a:rPr lang="en-US" sz="2400" b="1" dirty="0" err="1"/>
              <a:t>first_Name</a:t>
            </a:r>
            <a:r>
              <a:rPr lang="en-US" sz="2400" b="1" dirty="0"/>
              <a:t>);</a:t>
            </a:r>
          </a:p>
          <a:p>
            <a:pPr marL="114300" indent="0">
              <a:buNone/>
            </a:pPr>
            <a:endParaRPr lang="en-US" sz="2400" b="1" dirty="0"/>
          </a:p>
          <a:p>
            <a:pPr>
              <a:buFontTx/>
              <a:buChar char="-"/>
            </a:pPr>
            <a:r>
              <a:rPr lang="en-US" sz="2400" dirty="0"/>
              <a:t>Response implicit object</a:t>
            </a:r>
          </a:p>
          <a:p>
            <a:pPr marL="1041400" lvl="2" indent="0">
              <a:buNone/>
            </a:pPr>
            <a:r>
              <a:rPr lang="en-US" sz="2400" dirty="0"/>
              <a:t>	</a:t>
            </a:r>
            <a:r>
              <a:rPr lang="en-US" sz="2400" b="1" dirty="0" err="1"/>
              <a:t>response.sendRedirect</a:t>
            </a:r>
            <a:r>
              <a:rPr lang="en-US" sz="2400" b="1" dirty="0"/>
              <a:t>(“http://www.google.com”);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3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/>
              <a:t>JSF Tag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March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564A99-C73E-03AC-456D-57CA6E09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317" y="6356350"/>
            <a:ext cx="573197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CS5003 Data Structures &amp; Specialist Programming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E4620-2CD8-35EE-E0B6-6C232877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13" y="1772118"/>
            <a:ext cx="6838589" cy="439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475a4b780_1_4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Tags in JSP</a:t>
            </a:r>
            <a:endParaRPr dirty="0"/>
          </a:p>
        </p:txBody>
      </p:sp>
      <p:sp>
        <p:nvSpPr>
          <p:cNvPr id="216" name="Google Shape;216;g14475a4b780_1_4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AB38A-1522-3D34-835A-9C4AA23A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2" y="2444431"/>
            <a:ext cx="10863175" cy="30440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Comment Tag</a:t>
            </a:r>
            <a:endParaRPr dirty="0"/>
          </a:p>
        </p:txBody>
      </p:sp>
      <p:sp>
        <p:nvSpPr>
          <p:cNvPr id="225" name="Google Shape;225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021FD7D-33CB-B4F0-5344-C135305CFC5E}"/>
              </a:ext>
            </a:extLst>
          </p:cNvPr>
          <p:cNvSpPr txBox="1">
            <a:spLocks/>
          </p:cNvSpPr>
          <p:nvPr/>
        </p:nvSpPr>
        <p:spPr>
          <a:xfrm>
            <a:off x="178204" y="1727383"/>
            <a:ext cx="11175595" cy="432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en-US" sz="2400" dirty="0"/>
              <a:t>It includes text that has been added for information but that should be ignored.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F6442-C3D7-C6B4-96BC-01C8605A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618850"/>
            <a:ext cx="6053201" cy="162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475a4b780_1_55"/>
          <p:cNvSpPr txBox="1">
            <a:spLocks noGrp="1"/>
          </p:cNvSpPr>
          <p:nvPr>
            <p:ph type="body" idx="1"/>
          </p:nvPr>
        </p:nvSpPr>
        <p:spPr>
          <a:xfrm>
            <a:off x="178064" y="1576588"/>
            <a:ext cx="11175600" cy="369144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400" dirty="0"/>
              <a:t>Used to declare </a:t>
            </a:r>
            <a:r>
              <a:rPr lang="en-US" sz="2400" b="1" dirty="0"/>
              <a:t>variables</a:t>
            </a:r>
          </a:p>
        </p:txBody>
      </p:sp>
      <p:sp>
        <p:nvSpPr>
          <p:cNvPr id="233" name="Google Shape;233;g14475a4b780_1_5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Declaration Tag</a:t>
            </a:r>
            <a:endParaRPr dirty="0"/>
          </a:p>
        </p:txBody>
      </p:sp>
      <p:sp>
        <p:nvSpPr>
          <p:cNvPr id="234" name="Google Shape;234;g14475a4b780_1_5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11E60-8A47-2CB2-43E7-8342894E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46" y="2583392"/>
            <a:ext cx="4823974" cy="303731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475a4b780_1_6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</a:t>
            </a:r>
            <a:r>
              <a:rPr lang="en-US" dirty="0" err="1"/>
              <a:t>Scriplets</a:t>
            </a:r>
            <a:r>
              <a:rPr lang="en-US" dirty="0"/>
              <a:t> Tag</a:t>
            </a:r>
            <a:endParaRPr dirty="0"/>
          </a:p>
        </p:txBody>
      </p:sp>
      <p:sp>
        <p:nvSpPr>
          <p:cNvPr id="243" name="Google Shape;243;g14475a4b780_1_6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915BD-3A02-AE77-BCA4-F6D63D23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25" y="2457040"/>
            <a:ext cx="5228474" cy="1943920"/>
          </a:xfrm>
          <a:prstGeom prst="rect">
            <a:avLst/>
          </a:prstGeom>
        </p:spPr>
      </p:pic>
      <p:sp>
        <p:nvSpPr>
          <p:cNvPr id="7" name="Google Shape;232;g14475a4b780_1_55">
            <a:extLst>
              <a:ext uri="{FF2B5EF4-FFF2-40B4-BE49-F238E27FC236}">
                <a16:creationId xmlns:a16="http://schemas.microsoft.com/office/drawing/2014/main" id="{9E2D2559-63D2-8FD7-AE27-20C682B35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064" y="1576588"/>
            <a:ext cx="11175600" cy="369144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400" dirty="0"/>
              <a:t>Allows us to add Java codes</a:t>
            </a:r>
            <a:endParaRPr lang="en-US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475a4b780_1_6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JSP Expression Tag</a:t>
            </a:r>
            <a:endParaRPr dirty="0"/>
          </a:p>
        </p:txBody>
      </p:sp>
      <p:sp>
        <p:nvSpPr>
          <p:cNvPr id="243" name="Google Shape;243;g14475a4b780_1_6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" name="Google Shape;232;g14475a4b780_1_55">
            <a:extLst>
              <a:ext uri="{FF2B5EF4-FFF2-40B4-BE49-F238E27FC236}">
                <a16:creationId xmlns:a16="http://schemas.microsoft.com/office/drawing/2014/main" id="{9E2D2559-63D2-8FD7-AE27-20C682B35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064" y="1576588"/>
            <a:ext cx="11175600" cy="369144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400" dirty="0"/>
              <a:t>It performs evaluation and turns the expression into a string.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926A7-D6FE-E1E5-4402-07FD68F2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5" y="2517969"/>
            <a:ext cx="4272700" cy="25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7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475a4b780_1_6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JSP Action Tag</a:t>
            </a:r>
            <a:endParaRPr dirty="0"/>
          </a:p>
        </p:txBody>
      </p:sp>
      <p:sp>
        <p:nvSpPr>
          <p:cNvPr id="243" name="Google Shape;243;g14475a4b780_1_6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" name="Google Shape;232;g14475a4b780_1_55">
            <a:extLst>
              <a:ext uri="{FF2B5EF4-FFF2-40B4-BE49-F238E27FC236}">
                <a16:creationId xmlns:a16="http://schemas.microsoft.com/office/drawing/2014/main" id="{9E2D2559-63D2-8FD7-AE27-20C682B35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064" y="1576587"/>
            <a:ext cx="11175600" cy="43295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400" dirty="0"/>
              <a:t>Used to get rid of </a:t>
            </a:r>
            <a:r>
              <a:rPr lang="en-US" sz="2400" dirty="0" err="1"/>
              <a:t>Scriptlet</a:t>
            </a:r>
            <a:r>
              <a:rPr lang="en-US" sz="2400" dirty="0"/>
              <a:t> code in your JSP code</a:t>
            </a:r>
          </a:p>
          <a:p>
            <a:pPr lvl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400" dirty="0"/>
              <a:t>JSP </a:t>
            </a:r>
            <a:r>
              <a:rPr lang="en-US" sz="2400" dirty="0" err="1"/>
              <a:t>Scriptlets</a:t>
            </a:r>
            <a:r>
              <a:rPr lang="en-US" sz="2400" dirty="0"/>
              <a:t> are no longer used or taken into consideration.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2DC9-6971-9451-829C-4AF43C10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36" y="3384030"/>
            <a:ext cx="10245011" cy="10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04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475a4b780_1_6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JSP Action Tag</a:t>
            </a:r>
            <a:endParaRPr dirty="0"/>
          </a:p>
        </p:txBody>
      </p:sp>
      <p:sp>
        <p:nvSpPr>
          <p:cNvPr id="243" name="Google Shape;243;g14475a4b780_1_6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28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0CD80A5-EABA-EF85-F752-FD5CFF7B9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45723"/>
              </p:ext>
            </p:extLst>
          </p:nvPr>
        </p:nvGraphicFramePr>
        <p:xfrm>
          <a:off x="1019227" y="1996384"/>
          <a:ext cx="9488774" cy="373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776">
                  <a:extLst>
                    <a:ext uri="{9D8B030D-6E8A-4147-A177-3AD203B41FA5}">
                      <a16:colId xmlns:a16="http://schemas.microsoft.com/office/drawing/2014/main" val="3714796382"/>
                    </a:ext>
                  </a:extLst>
                </a:gridCol>
                <a:gridCol w="7464998">
                  <a:extLst>
                    <a:ext uri="{9D8B030D-6E8A-4147-A177-3AD203B41FA5}">
                      <a16:colId xmlns:a16="http://schemas.microsoft.com/office/drawing/2014/main" val="366172323"/>
                    </a:ext>
                  </a:extLst>
                </a:gridCol>
              </a:tblGrid>
              <a:tr h="44221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03609"/>
                  </a:ext>
                </a:extLst>
              </a:tr>
              <a:tr h="442210">
                <a:tc>
                  <a:txBody>
                    <a:bodyPr/>
                    <a:lstStyle/>
                    <a:p>
                      <a:r>
                        <a:rPr lang="en-US" sz="1800" dirty="0" err="1"/>
                        <a:t>jsp:forward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 used to send the request and response to additional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03748"/>
                  </a:ext>
                </a:extLst>
              </a:tr>
              <a:tr h="442210">
                <a:tc>
                  <a:txBody>
                    <a:bodyPr/>
                    <a:lstStyle/>
                    <a:p>
                      <a:r>
                        <a:rPr lang="en-US" sz="1800" dirty="0" err="1"/>
                        <a:t>jsp:include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 used to incorporate a different resource.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16811"/>
                  </a:ext>
                </a:extLst>
              </a:tr>
              <a:tr h="442210">
                <a:tc>
                  <a:txBody>
                    <a:bodyPr/>
                    <a:lstStyle/>
                    <a:p>
                      <a:r>
                        <a:rPr lang="en-US" sz="1800" dirty="0" err="1"/>
                        <a:t>jsp:body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 used to define an XML element's dynamically specified body.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06933"/>
                  </a:ext>
                </a:extLst>
              </a:tr>
              <a:tr h="442210">
                <a:tc>
                  <a:txBody>
                    <a:bodyPr/>
                    <a:lstStyle/>
                    <a:p>
                      <a:r>
                        <a:rPr lang="en-US" sz="1800" dirty="0" err="1"/>
                        <a:t>jsp:setProperty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is used to set a property's value in a bean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4238"/>
                  </a:ext>
                </a:extLst>
              </a:tr>
              <a:tr h="442210">
                <a:tc>
                  <a:txBody>
                    <a:bodyPr/>
                    <a:lstStyle/>
                    <a:p>
                      <a:r>
                        <a:rPr lang="en-US" sz="1800" dirty="0" err="1"/>
                        <a:t>jsp:getProperty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 used to print the value of the bean's 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50530"/>
                  </a:ext>
                </a:extLst>
              </a:tr>
              <a:tr h="442210">
                <a:tc>
                  <a:txBody>
                    <a:bodyPr/>
                    <a:lstStyle/>
                    <a:p>
                      <a:r>
                        <a:rPr lang="en-US" sz="1800" dirty="0" err="1"/>
                        <a:t>jsp:useBean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is used to locate or create bean objects.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77079"/>
                  </a:ext>
                </a:extLst>
              </a:tr>
              <a:tr h="442210">
                <a:tc>
                  <a:txBody>
                    <a:bodyPr/>
                    <a:lstStyle/>
                    <a:p>
                      <a:r>
                        <a:rPr lang="en-US" sz="1800" dirty="0" err="1"/>
                        <a:t>jsp:attribute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 used to define the properties of an XML element that is dynamically defined.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6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82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4"/>
            <a:ext cx="11175595" cy="4113858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400" dirty="0" err="1"/>
              <a:t>Jsp:forward</a:t>
            </a:r>
            <a:r>
              <a:rPr lang="en-US" sz="2400" dirty="0"/>
              <a:t> action tag is used to forward the request to another resource it may be </a:t>
            </a:r>
            <a:r>
              <a:rPr lang="en-US" sz="2400" dirty="0" err="1"/>
              <a:t>jsp</a:t>
            </a:r>
            <a:r>
              <a:rPr lang="en-US" sz="2400" dirty="0"/>
              <a:t>, html or another resource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Syntax: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400" b="1" dirty="0"/>
              <a:t>	&lt;</a:t>
            </a:r>
            <a:r>
              <a:rPr lang="en-US" sz="2400" b="1" dirty="0" err="1"/>
              <a:t>jsp:forward</a:t>
            </a:r>
            <a:r>
              <a:rPr lang="en-US" sz="2400" b="1" dirty="0"/>
              <a:t> page=“</a:t>
            </a:r>
            <a:r>
              <a:rPr lang="en-US" sz="2400" b="1" dirty="0" err="1"/>
              <a:t>relativeURL</a:t>
            </a:r>
            <a:r>
              <a:rPr lang="en-US" sz="2400" b="1" dirty="0"/>
              <a:t> | &lt;%=expression %&gt;”&gt; text &lt;/</a:t>
            </a:r>
            <a:r>
              <a:rPr lang="en-US" sz="2400" b="1" dirty="0" err="1"/>
              <a:t>jsp:forward</a:t>
            </a:r>
            <a:r>
              <a:rPr lang="en-US" sz="2400" b="1" dirty="0"/>
              <a:t>&gt;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Example: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en-US" sz="2400" b="1" dirty="0"/>
              <a:t>	&lt;</a:t>
            </a:r>
            <a:r>
              <a:rPr lang="en-US" sz="2400" b="1" dirty="0" err="1"/>
              <a:t>jsp:forward</a:t>
            </a:r>
            <a:r>
              <a:rPr lang="en-US" sz="2400" b="1" dirty="0"/>
              <a:t> page=</a:t>
            </a:r>
            <a:r>
              <a:rPr lang="en-US" sz="2400" b="1" i="1" dirty="0"/>
              <a:t>"home.html"&gt; Home &lt;/</a:t>
            </a:r>
            <a:r>
              <a:rPr lang="en-US" sz="2400" b="1" i="1" dirty="0" err="1"/>
              <a:t>jsp:forward</a:t>
            </a:r>
            <a:r>
              <a:rPr lang="en-US" sz="2400" b="1" i="1" dirty="0"/>
              <a:t>&gt;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Jsp:forward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24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199"/>
            <a:ext cx="11175600" cy="31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 b="1" dirty="0"/>
              <a:t>Send Redirect Method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Previous Week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ADVANCED PROGRAMMING AND TECHNOLOGIES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FD742-ACD7-40EC-817A-FF5AAA7A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73" y="2394064"/>
            <a:ext cx="8238654" cy="37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118781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400" dirty="0"/>
              <a:t>Jsp:include action tag is used to include the content of another resource it may be </a:t>
            </a:r>
            <a:r>
              <a:rPr lang="en-US" sz="2400" dirty="0" err="1"/>
              <a:t>jsp</a:t>
            </a:r>
            <a:r>
              <a:rPr lang="en-US" sz="2400" dirty="0"/>
              <a:t>, html or servlet. It includes the resource at request time.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Syntax: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2400" b="1" dirty="0"/>
              <a:t>	&lt;</a:t>
            </a:r>
            <a:r>
              <a:rPr lang="en-US" sz="2400" b="1" dirty="0" err="1"/>
              <a:t>jsp:forward</a:t>
            </a:r>
            <a:r>
              <a:rPr lang="en-US" sz="2400" b="1" dirty="0"/>
              <a:t> page=“</a:t>
            </a:r>
            <a:r>
              <a:rPr lang="en-US" sz="2400" b="1" dirty="0" err="1"/>
              <a:t>relativeURL</a:t>
            </a:r>
            <a:r>
              <a:rPr lang="en-US" sz="2400" b="1" dirty="0"/>
              <a:t> | &lt;%=expression %&gt;”&gt; text &lt;</a:t>
            </a:r>
            <a:r>
              <a:rPr lang="en-US" sz="2400" b="1" dirty="0" err="1"/>
              <a:t>jsp:include</a:t>
            </a:r>
            <a:r>
              <a:rPr lang="en-US" sz="2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Example: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b="1" dirty="0"/>
              <a:t>&lt;</a:t>
            </a:r>
            <a:r>
              <a:rPr lang="en-US" sz="2400" b="1" dirty="0" err="1"/>
              <a:t>jsp:include</a:t>
            </a:r>
            <a:r>
              <a:rPr lang="en-US" sz="2400" b="1" dirty="0"/>
              <a:t> page=</a:t>
            </a:r>
            <a:r>
              <a:rPr lang="en-US" sz="2400" b="1" i="1" dirty="0"/>
              <a:t>"Register.html"&gt; Register &lt;/</a:t>
            </a:r>
            <a:r>
              <a:rPr lang="en-US" sz="2400" b="1" i="1" dirty="0" err="1"/>
              <a:t>jsp:include</a:t>
            </a:r>
            <a:r>
              <a:rPr lang="en-US" sz="2400" b="1" i="1" dirty="0"/>
              <a:t>&gt;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Jsp:include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3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March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27FB22-8E89-2752-4C47-12BE6CBE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3200" dirty="0"/>
              <a:t>We understood the basics of </a:t>
            </a:r>
            <a:r>
              <a:rPr lang="en-US" sz="3200" b="1" dirty="0"/>
              <a:t>JSP.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3200" dirty="0"/>
              <a:t>We learned how the </a:t>
            </a:r>
            <a:r>
              <a:rPr lang="en-US" sz="3200" b="1" dirty="0"/>
              <a:t>life cycle of JSP </a:t>
            </a:r>
            <a:r>
              <a:rPr lang="en-US" sz="3200" dirty="0"/>
              <a:t>works.</a:t>
            </a:r>
            <a:endParaRPr lang="en-US" sz="3200" b="1" dirty="0"/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3200" dirty="0"/>
              <a:t>We identified the </a:t>
            </a:r>
            <a:r>
              <a:rPr lang="en-US" sz="3200" b="1" dirty="0"/>
              <a:t>different tags </a:t>
            </a:r>
            <a:r>
              <a:rPr lang="en-US" sz="3200" dirty="0"/>
              <a:t>that are used in JSP.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3200" dirty="0"/>
              <a:t>We learned the </a:t>
            </a:r>
            <a:r>
              <a:rPr lang="en-US" sz="3200" b="1" dirty="0"/>
              <a:t>JSP Implicit Objects </a:t>
            </a:r>
            <a:r>
              <a:rPr lang="en-US" sz="3200" dirty="0"/>
              <a:t>and observed its syntax.</a:t>
            </a:r>
            <a:endParaRPr lang="en-US" sz="3200" b="1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9AAEAA3-D6CE-6374-5656-3E094F49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317" y="6356350"/>
            <a:ext cx="573197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CS5003 Data Structures &amp; Specialist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Any Questions?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61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49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199"/>
            <a:ext cx="11175600" cy="31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 b="1" dirty="0"/>
              <a:t>Request Dispatcher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Previous Week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ADVANCED PROGRAMMING AND TECHNOLOGIES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07FBE-2B11-D422-89A7-82D9AB26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22" y="2538586"/>
            <a:ext cx="9953155" cy="34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70b33ba9a_0_24"/>
          <p:cNvSpPr txBox="1">
            <a:spLocks noGrp="1"/>
          </p:cNvSpPr>
          <p:nvPr>
            <p:ph type="body" idx="1"/>
          </p:nvPr>
        </p:nvSpPr>
        <p:spPr>
          <a:xfrm>
            <a:off x="0" y="2126425"/>
            <a:ext cx="6215100" cy="3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JSP stands for </a:t>
            </a:r>
            <a:r>
              <a:rPr lang="en-US" sz="2600" b="1"/>
              <a:t>Java Server Pages</a:t>
            </a:r>
            <a:endParaRPr sz="2000"/>
          </a:p>
        </p:txBody>
      </p:sp>
      <p:sp>
        <p:nvSpPr>
          <p:cNvPr id="83" name="Google Shape;83;g1c70b33ba9a_0_2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JSP</a:t>
            </a:r>
            <a:endParaRPr/>
          </a:p>
        </p:txBody>
      </p:sp>
      <p:sp>
        <p:nvSpPr>
          <p:cNvPr id="86" name="Google Shape;86;g1c70b33ba9a_0_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87" name="Google Shape;87;g1c70b33ba9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24" y="1914625"/>
            <a:ext cx="6796899" cy="37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70b33ba9a_0_82"/>
          <p:cNvSpPr txBox="1">
            <a:spLocks noGrp="1"/>
          </p:cNvSpPr>
          <p:nvPr>
            <p:ph type="body" idx="1"/>
          </p:nvPr>
        </p:nvSpPr>
        <p:spPr>
          <a:xfrm>
            <a:off x="69875" y="1771981"/>
            <a:ext cx="117324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440" dirty="0"/>
              <a:t>Java Server Page is a web development technology that supports dynamic content. This allows programmer to use specific jsp tags to insert java code inside html.</a:t>
            </a:r>
            <a:endParaRPr sz="2440" dirty="0"/>
          </a:p>
        </p:txBody>
      </p:sp>
      <p:sp>
        <p:nvSpPr>
          <p:cNvPr id="93" name="Google Shape;93;g1c70b33ba9a_0_8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Server Pages</a:t>
            </a:r>
            <a:endParaRPr/>
          </a:p>
        </p:txBody>
      </p:sp>
      <p:sp>
        <p:nvSpPr>
          <p:cNvPr id="96" name="Google Shape;96;g1c70b33ba9a_0_8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6311" b="5697"/>
          <a:stretch/>
        </p:blipFill>
        <p:spPr>
          <a:xfrm>
            <a:off x="173564" y="2987609"/>
            <a:ext cx="11822631" cy="2880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300175" y="1750365"/>
            <a:ext cx="10710600" cy="1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Enhances the</a:t>
            </a:r>
            <a:r>
              <a:rPr lang="en-US" sz="2400" b="1" dirty="0"/>
              <a:t> performance and scalability</a:t>
            </a:r>
            <a:r>
              <a:rPr lang="en-US" sz="2400" dirty="0"/>
              <a:t> of web pages</a:t>
            </a:r>
            <a:endParaRPr sz="2400"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114289" y="9929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Advantages of JSP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l="9251" t="7202" r="9096" b="9720"/>
          <a:stretch/>
        </p:blipFill>
        <p:spPr>
          <a:xfrm>
            <a:off x="3925747" y="2402436"/>
            <a:ext cx="4340506" cy="395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70b33ba9a_0_3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6" name="Google Shape;126;g1c70b33ba9a_0_34"/>
          <p:cNvSpPr txBox="1">
            <a:spLocks noGrp="1"/>
          </p:cNvSpPr>
          <p:nvPr>
            <p:ph type="title"/>
          </p:nvPr>
        </p:nvSpPr>
        <p:spPr>
          <a:xfrm>
            <a:off x="114289" y="1142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Advantages of JSP</a:t>
            </a:r>
            <a:endParaRPr/>
          </a:p>
        </p:txBody>
      </p:sp>
      <p:pic>
        <p:nvPicPr>
          <p:cNvPr id="127" name="Google Shape;127;g1c70b33ba9a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599" y="2388658"/>
            <a:ext cx="5418801" cy="3967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5;p4">
            <a:extLst>
              <a:ext uri="{FF2B5EF4-FFF2-40B4-BE49-F238E27FC236}">
                <a16:creationId xmlns:a16="http://schemas.microsoft.com/office/drawing/2014/main" id="{336E4B2D-6B89-6B84-A195-ED7449EA4400}"/>
              </a:ext>
            </a:extLst>
          </p:cNvPr>
          <p:cNvSpPr txBox="1">
            <a:spLocks/>
          </p:cNvSpPr>
          <p:nvPr/>
        </p:nvSpPr>
        <p:spPr>
          <a:xfrm>
            <a:off x="300175" y="1750365"/>
            <a:ext cx="10710600" cy="1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>
              <a:lnSpc>
                <a:spcPct val="110000"/>
              </a:lnSpc>
              <a:buNone/>
            </a:pPr>
            <a:r>
              <a:rPr lang="en-US" sz="2400" dirty="0"/>
              <a:t>JSP Enables the separation of content generation from content presentation. Which makes it more flexible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70b33ba9a_0_4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5" name="Google Shape;135;g1c70b33ba9a_0_46"/>
          <p:cNvSpPr txBox="1">
            <a:spLocks noGrp="1"/>
          </p:cNvSpPr>
          <p:nvPr>
            <p:ph type="body" idx="1"/>
          </p:nvPr>
        </p:nvSpPr>
        <p:spPr>
          <a:xfrm>
            <a:off x="300175" y="1735375"/>
            <a:ext cx="10710600" cy="91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buNone/>
            </a:pPr>
            <a:r>
              <a:rPr lang="en-US" sz="2400" dirty="0"/>
              <a:t>There is automatic deployment of a JSP, recompilation is done automatically when changes are made to JSP pages</a:t>
            </a:r>
            <a:endParaRPr sz="2400" dirty="0"/>
          </a:p>
        </p:txBody>
      </p:sp>
      <p:sp>
        <p:nvSpPr>
          <p:cNvPr id="136" name="Google Shape;136;g1c70b33ba9a_0_46"/>
          <p:cNvSpPr txBox="1">
            <a:spLocks noGrp="1"/>
          </p:cNvSpPr>
          <p:nvPr>
            <p:ph type="title"/>
          </p:nvPr>
        </p:nvSpPr>
        <p:spPr>
          <a:xfrm>
            <a:off x="114289" y="1142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Advantages of JSP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74101-8A43-D3C7-0A9F-CD1B2689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61" y="2647666"/>
            <a:ext cx="7668695" cy="3210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791</Words>
  <Application>Microsoft Office PowerPoint</Application>
  <PresentationFormat>Widescreen</PresentationFormat>
  <Paragraphs>167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CS5054 ADVANCED PROGRAMMING  AND  TECHNOLOGIES</vt:lpstr>
      <vt:lpstr>Agenda</vt:lpstr>
      <vt:lpstr>Previous Week</vt:lpstr>
      <vt:lpstr>Previous Week</vt:lpstr>
      <vt:lpstr>JSP</vt:lpstr>
      <vt:lpstr>Java Server Pages</vt:lpstr>
      <vt:lpstr>Advantages of JSP</vt:lpstr>
      <vt:lpstr>Advantages of JSP</vt:lpstr>
      <vt:lpstr>Advantages of JSP</vt:lpstr>
      <vt:lpstr>Life cycle of JSP</vt:lpstr>
      <vt:lpstr>JSP Translation Phase</vt:lpstr>
      <vt:lpstr>JSP Compilation Phase</vt:lpstr>
      <vt:lpstr>JSP Class Loading Phase</vt:lpstr>
      <vt:lpstr>JSP Initialization Phase</vt:lpstr>
      <vt:lpstr>JSP Request Processing Phase</vt:lpstr>
      <vt:lpstr> JSP Destroy Phase</vt:lpstr>
      <vt:lpstr>JSP Implicit Objects</vt:lpstr>
      <vt:lpstr>JSP Implicit Objects</vt:lpstr>
      <vt:lpstr>Example of request implicit object</vt:lpstr>
      <vt:lpstr>Implicit objects</vt:lpstr>
      <vt:lpstr>JSF Tag Libraries</vt:lpstr>
      <vt:lpstr>Tags in JSP</vt:lpstr>
      <vt:lpstr>Comment Tag</vt:lpstr>
      <vt:lpstr>Declaration Tag</vt:lpstr>
      <vt:lpstr>Java Scriplets Tag</vt:lpstr>
      <vt:lpstr>JSP Expression Tag</vt:lpstr>
      <vt:lpstr>JSP Action Tag</vt:lpstr>
      <vt:lpstr>JSP Action Tag</vt:lpstr>
      <vt:lpstr>Jsp:forward</vt:lpstr>
      <vt:lpstr>Jsp:include</vt:lpstr>
      <vt:lpstr>Summary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Akchayat Bikram Joshi</dc:creator>
  <cp:lastModifiedBy>Sandip Adhikari</cp:lastModifiedBy>
  <cp:revision>92</cp:revision>
  <dcterms:created xsi:type="dcterms:W3CDTF">2020-07-29T02:48:43Z</dcterms:created>
  <dcterms:modified xsi:type="dcterms:W3CDTF">2023-03-16T04:39:48Z</dcterms:modified>
</cp:coreProperties>
</file>