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71" r:id="rId2"/>
    <p:sldId id="257" r:id="rId3"/>
    <p:sldId id="258" r:id="rId4"/>
    <p:sldId id="289" r:id="rId5"/>
    <p:sldId id="259" r:id="rId6"/>
    <p:sldId id="290" r:id="rId7"/>
    <p:sldId id="260" r:id="rId8"/>
    <p:sldId id="272" r:id="rId9"/>
    <p:sldId id="291" r:id="rId10"/>
    <p:sldId id="292" r:id="rId11"/>
    <p:sldId id="293" r:id="rId12"/>
    <p:sldId id="261" r:id="rId13"/>
    <p:sldId id="262" r:id="rId14"/>
    <p:sldId id="263" r:id="rId15"/>
    <p:sldId id="264" r:id="rId16"/>
    <p:sldId id="267" r:id="rId17"/>
    <p:sldId id="294" r:id="rId18"/>
    <p:sldId id="279" r:id="rId19"/>
    <p:sldId id="268" r:id="rId20"/>
    <p:sldId id="269" r:id="rId21"/>
    <p:sldId id="295" r:id="rId22"/>
    <p:sldId id="296" r:id="rId23"/>
    <p:sldId id="297" r:id="rId24"/>
    <p:sldId id="278" r:id="rId25"/>
    <p:sldId id="277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uBeJoQ1L/cS9sFMEbICjP4fa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2675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2820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475a4b78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4475a4b780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4475a4b780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110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475a4b78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4475a4b780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4475a4b780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477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e16c29e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fe16c29e3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fe16c29e3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539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e16c29e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fe16c29e3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fe16c29e3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78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e16c29e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fe16c29e31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fe16c29e31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74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e16c29e3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fe16c29e31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fe16c29e31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228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e16c29e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fe16c29e31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fe16c29e31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67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8806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2666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56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5749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711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22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471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309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346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475a4b780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14475a4b78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958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041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75a4b7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75a4b780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4475a4b780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948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627"/>
                </a:srgbClr>
              </a:gs>
              <a:gs pos="80000">
                <a:srgbClr val="FFFFFF">
                  <a:alpha val="83529"/>
                </a:srgbClr>
              </a:gs>
              <a:gs pos="100000">
                <a:srgbClr val="FFFFFF">
                  <a:alpha val="83529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sp-setProperty-and-jsp-getProperty-action-ta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sp-setProperty-and-jsp-getProperty-action-ta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CS5054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5000">
                <a:solidFill>
                  <a:schemeClr val="dk1"/>
                </a:solidFill>
              </a:rPr>
              <a:t>ADVANCED PROGRAMMING 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AND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 TECHNOLOGIES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524000" y="4330064"/>
            <a:ext cx="9144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3200"/>
            </a:pPr>
            <a:r>
              <a:rPr lang="en-US" dirty="0"/>
              <a:t>Week 5 </a:t>
            </a:r>
            <a:r>
              <a:rPr lang="en-US"/>
              <a:t>- Lecture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JSP Directives</a:t>
            </a:r>
            <a:endParaRPr dirty="0"/>
          </a:p>
        </p:txBody>
      </p:sp>
      <p:sp>
        <p:nvSpPr>
          <p:cNvPr id="125" name="Google Shape;125;p1"/>
          <p:cNvSpPr txBox="1">
            <a:spLocks noGrp="1"/>
          </p:cNvSpPr>
          <p:nvPr>
            <p:ph type="ftr" idx="4294967295"/>
          </p:nvPr>
        </p:nvSpPr>
        <p:spPr>
          <a:xfrm>
            <a:off x="9061321" y="6356350"/>
            <a:ext cx="292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Prithivi Maharjan</a:t>
            </a:r>
            <a:endParaRPr dirty="0"/>
          </a:p>
        </p:txBody>
      </p:sp>
      <p:sp>
        <p:nvSpPr>
          <p:cNvPr id="2" name="Google Shape;125;p1">
            <a:extLst>
              <a:ext uri="{FF2B5EF4-FFF2-40B4-BE49-F238E27FC236}">
                <a16:creationId xmlns:a16="http://schemas.microsoft.com/office/drawing/2014/main" id="{A8FEC7C9-BD9D-C59A-722A-1D3A81F8D90F}"/>
              </a:ext>
            </a:extLst>
          </p:cNvPr>
          <p:cNvSpPr txBox="1">
            <a:spLocks/>
          </p:cNvSpPr>
          <p:nvPr/>
        </p:nvSpPr>
        <p:spPr>
          <a:xfrm>
            <a:off x="3745609" y="6356350"/>
            <a:ext cx="5315712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599267" cy="449244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Session Attribute</a:t>
            </a:r>
          </a:p>
          <a:p>
            <a:r>
              <a:rPr lang="en-US" sz="2400" dirty="0"/>
              <a:t>JSP page creates session by default.</a:t>
            </a:r>
          </a:p>
          <a:p>
            <a:r>
              <a:rPr lang="en-US" sz="2400" dirty="0"/>
              <a:t>Sometimes we don’t need a session to be created in JSP, and hence, we can set this attribute to false in that case. </a:t>
            </a:r>
          </a:p>
          <a:p>
            <a:r>
              <a:rPr lang="en-US" sz="2400" dirty="0"/>
              <a:t>The default value of the session attribute is true, and the session is created.</a:t>
            </a:r>
          </a:p>
          <a:p>
            <a:r>
              <a:rPr lang="en-US" sz="2400" dirty="0"/>
              <a:t>When it is set to false, then we can indicate the compiler to not create the session by default</a:t>
            </a:r>
          </a:p>
          <a:p>
            <a:r>
              <a:rPr lang="en-US" sz="2400" dirty="0"/>
              <a:t>Syntax is: </a:t>
            </a:r>
            <a:r>
              <a:rPr lang="en-US" sz="2400" b="1" dirty="0"/>
              <a:t>	</a:t>
            </a:r>
            <a:r>
              <a:rPr lang="en-US" sz="2000" b="1" dirty="0"/>
              <a:t>&lt;%@ page session="true/false"%&gt;</a:t>
            </a:r>
          </a:p>
          <a:p>
            <a:r>
              <a:rPr lang="en-US" sz="2400" dirty="0"/>
              <a:t>Example:</a:t>
            </a:r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000" b="1" dirty="0"/>
              <a:t>&lt;%@ page </a:t>
            </a:r>
            <a:r>
              <a:rPr lang="fr-FR" sz="2000" b="1" dirty="0" err="1"/>
              <a:t>language</a:t>
            </a:r>
            <a:r>
              <a:rPr lang="fr-FR" sz="2000" b="1" dirty="0"/>
              <a:t>="java" </a:t>
            </a:r>
            <a:r>
              <a:rPr lang="fr-FR" sz="2000" b="1" dirty="0" err="1"/>
              <a:t>contentType</a:t>
            </a:r>
            <a:r>
              <a:rPr lang="fr-FR" sz="2000" b="1" dirty="0"/>
              <a:t>="</a:t>
            </a:r>
            <a:r>
              <a:rPr lang="fr-FR" sz="2000" b="1" dirty="0" err="1"/>
              <a:t>text</a:t>
            </a:r>
            <a:r>
              <a:rPr lang="fr-FR" sz="2000" b="1" dirty="0"/>
              <a:t>/html; </a:t>
            </a:r>
            <a:r>
              <a:rPr lang="fr-FR" sz="2000" b="1" dirty="0" err="1"/>
              <a:t>charset</a:t>
            </a:r>
            <a:r>
              <a:rPr lang="fr-FR" sz="2000" b="1" dirty="0"/>
              <a:t>=ISO-8859-1" session="false"%&gt;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example of Page Directives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71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Error Attribute</a:t>
            </a:r>
          </a:p>
          <a:p>
            <a:r>
              <a:rPr lang="en-US" sz="2400" dirty="0"/>
              <a:t>This attribute is used to set the error page for the JSP page if JSP throws an exception and then it redirects to the exception page.</a:t>
            </a:r>
          </a:p>
          <a:p>
            <a:r>
              <a:rPr lang="en-US" sz="2400" dirty="0"/>
              <a:t>Syntax is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&lt;%@ page </a:t>
            </a:r>
            <a:r>
              <a:rPr lang="en-US" sz="2400" b="1" dirty="0" err="1"/>
              <a:t>errorPage</a:t>
            </a:r>
            <a:r>
              <a:rPr lang="en-US" sz="2400" b="1" dirty="0"/>
              <a:t>="value" %&gt;</a:t>
            </a:r>
            <a:r>
              <a:rPr lang="en-US" sz="2400" dirty="0"/>
              <a:t>	</a:t>
            </a:r>
          </a:p>
          <a:p>
            <a:r>
              <a:rPr lang="en-US" sz="2400" dirty="0"/>
              <a:t>Example is</a:t>
            </a:r>
          </a:p>
          <a:p>
            <a:pPr marL="114300" indent="0">
              <a:buNone/>
            </a:pPr>
            <a:r>
              <a:rPr lang="en-US" sz="2400" dirty="0"/>
              <a:t>            </a:t>
            </a:r>
            <a:r>
              <a:rPr lang="en-US" sz="2400" b="1" dirty="0"/>
              <a:t>&lt;%@ page language="java" </a:t>
            </a:r>
            <a:r>
              <a:rPr lang="en-US" sz="2400" b="1" dirty="0" err="1"/>
              <a:t>contentType</a:t>
            </a:r>
            <a:r>
              <a:rPr lang="en-US" sz="2400" b="1" dirty="0"/>
              <a:t>="text/html;" </a:t>
            </a:r>
            <a:r>
              <a:rPr lang="en-US" sz="2400" b="1" dirty="0" err="1"/>
              <a:t>pageEncoding</a:t>
            </a:r>
            <a:r>
              <a:rPr lang="en-US" sz="2400" b="1" dirty="0"/>
              <a:t>="ISO-8859-1" </a:t>
            </a:r>
            <a:r>
              <a:rPr lang="en-US" sz="2400" b="1" dirty="0" err="1"/>
              <a:t>errorPage</a:t>
            </a:r>
            <a:r>
              <a:rPr lang="en-US" sz="2400" b="1" dirty="0"/>
              <a:t>="</a:t>
            </a:r>
            <a:r>
              <a:rPr lang="en-US" sz="2400" b="1" dirty="0" err="1"/>
              <a:t>errorHandler.jsp</a:t>
            </a:r>
            <a:r>
              <a:rPr lang="en-US" sz="2400" b="1" dirty="0"/>
              <a:t>"%&gt;</a:t>
            </a:r>
          </a:p>
          <a:p>
            <a:pPr marL="114300" indent="0">
              <a:buNone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example of Page Directives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6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body" idx="1"/>
          </p:nvPr>
        </p:nvSpPr>
        <p:spPr>
          <a:xfrm>
            <a:off x="178200" y="1727352"/>
            <a:ext cx="11175600" cy="175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include directive</a:t>
            </a:r>
            <a:r>
              <a:rPr lang="en-US" sz="2400" dirty="0"/>
              <a:t> is </a:t>
            </a:r>
            <a:r>
              <a:rPr lang="en-US" sz="2400" b="1" dirty="0"/>
              <a:t>used to include</a:t>
            </a:r>
            <a:r>
              <a:rPr lang="en-US" sz="2400" dirty="0"/>
              <a:t> the </a:t>
            </a:r>
            <a:r>
              <a:rPr lang="en-US" sz="2400" b="1" dirty="0"/>
              <a:t>content of any resource</a:t>
            </a:r>
            <a:r>
              <a:rPr lang="en-US" sz="2400" dirty="0"/>
              <a:t>, whether it's a </a:t>
            </a:r>
            <a:r>
              <a:rPr lang="en-US" sz="2400" b="1" dirty="0"/>
              <a:t>jsp, html, or text file</a:t>
            </a:r>
            <a:r>
              <a:rPr lang="en-US" sz="2400" dirty="0"/>
              <a:t>.</a:t>
            </a:r>
            <a:endParaRPr sz="2400" dirty="0"/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 b="1" dirty="0"/>
              <a:t>Syntax:</a:t>
            </a:r>
            <a:endParaRPr sz="2400" b="1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/>
              <a:t>	</a:t>
            </a:r>
            <a:r>
              <a:rPr lang="en-US" sz="2400" dirty="0"/>
              <a:t>&lt;%@ include file=</a:t>
            </a:r>
            <a:r>
              <a:rPr lang="en-US" sz="2400" dirty="0">
                <a:solidFill>
                  <a:srgbClr val="0000FF"/>
                </a:solidFill>
              </a:rPr>
              <a:t>"resourceName"</a:t>
            </a:r>
            <a:r>
              <a:rPr lang="en-US" sz="2400" dirty="0"/>
              <a:t> %&gt;  </a:t>
            </a:r>
            <a:endParaRPr sz="2400" dirty="0">
              <a:solidFill>
                <a:srgbClr val="333333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JSP include directive</a:t>
            </a: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59" y="3480179"/>
            <a:ext cx="10457690" cy="250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475a4b780_1_18"/>
          <p:cNvSpPr txBox="1">
            <a:spLocks noGrp="1"/>
          </p:cNvSpPr>
          <p:nvPr>
            <p:ph type="body" idx="1"/>
          </p:nvPr>
        </p:nvSpPr>
        <p:spPr>
          <a:xfrm>
            <a:off x="178200" y="1727374"/>
            <a:ext cx="11175600" cy="487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The JavaServer Pages API allows you to define custom JSP tags that look like HTML or XML tags and a tag library is a set of user-defined tags that implement custom behavior.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The taglib directive declares that your JSP page uses a set of custom tags, identifies the location of the library, and provides a means for identifying the custom tags in your JSP page.</a:t>
            </a:r>
            <a:endParaRPr lang="en-US" sz="2400" b="1"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Syntax </a:t>
            </a:r>
            <a:r>
              <a:rPr lang="en-US" sz="2400" dirty="0"/>
              <a:t>of JSP Taglib directive: </a:t>
            </a:r>
            <a:r>
              <a:rPr lang="en-US" sz="2400" b="1" dirty="0"/>
              <a:t>&lt;%@ taglib </a:t>
            </a:r>
            <a:r>
              <a:rPr lang="en-US" sz="2400" b="1" dirty="0" err="1"/>
              <a:t>uri</a:t>
            </a:r>
            <a:r>
              <a:rPr lang="en-US" sz="2400" b="1" dirty="0"/>
              <a:t>="xyz" prefix="xyz"%&gt;</a:t>
            </a:r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500" b="1" dirty="0"/>
          </a:p>
        </p:txBody>
      </p:sp>
      <p:sp>
        <p:nvSpPr>
          <p:cNvPr id="123" name="Google Shape;123;g14475a4b780_1_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JSP Taglib directive</a:t>
            </a:r>
            <a:endParaRPr dirty="0"/>
          </a:p>
        </p:txBody>
      </p:sp>
      <p:sp>
        <p:nvSpPr>
          <p:cNvPr id="124" name="Google Shape;124;g14475a4b780_1_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475a4b780_1_2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JSP Taglib directive - Example</a:t>
            </a:r>
            <a:endParaRPr dirty="0"/>
          </a:p>
        </p:txBody>
      </p:sp>
      <p:sp>
        <p:nvSpPr>
          <p:cNvPr id="131" name="Google Shape;131;g14475a4b780_1_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32" name="Google Shape;132;g14475a4b780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2107749"/>
            <a:ext cx="10922002" cy="34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475a4b780_1_32"/>
          <p:cNvSpPr txBox="1">
            <a:spLocks noGrp="1"/>
          </p:cNvSpPr>
          <p:nvPr>
            <p:ph type="body" idx="1"/>
          </p:nvPr>
        </p:nvSpPr>
        <p:spPr>
          <a:xfrm>
            <a:off x="178200" y="1727375"/>
            <a:ext cx="11175600" cy="3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/>
              <a:t>The action tags </a:t>
            </a:r>
            <a:r>
              <a:rPr lang="en-US" sz="2400" dirty="0"/>
              <a:t>are used to </a:t>
            </a:r>
            <a:r>
              <a:rPr lang="en-US" sz="2400" b="1" dirty="0"/>
              <a:t>control page flow</a:t>
            </a:r>
            <a:r>
              <a:rPr lang="en-US" sz="2400" dirty="0"/>
              <a:t> and to </a:t>
            </a:r>
            <a:r>
              <a:rPr lang="en-US" sz="2400" b="1" dirty="0"/>
              <a:t>implement Java Beans</a:t>
            </a:r>
            <a:r>
              <a:rPr lang="en-US" sz="2400" dirty="0"/>
              <a:t>.</a:t>
            </a:r>
            <a:endParaRPr sz="24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/>
              <a:t>JavaBeans</a:t>
            </a:r>
            <a:r>
              <a:rPr lang="en-US" sz="2400" dirty="0"/>
              <a:t> are </a:t>
            </a:r>
            <a:r>
              <a:rPr lang="en-US" sz="2400" b="1" dirty="0"/>
              <a:t>classes provided by java</a:t>
            </a:r>
            <a:r>
              <a:rPr lang="en-US" sz="2400" dirty="0"/>
              <a:t>  that </a:t>
            </a:r>
            <a:r>
              <a:rPr lang="en-US" sz="2400" b="1" dirty="0"/>
              <a:t>combine many objects</a:t>
            </a:r>
            <a:r>
              <a:rPr lang="en-US" sz="2400" dirty="0"/>
              <a:t> into a </a:t>
            </a:r>
            <a:r>
              <a:rPr lang="en-US" sz="2400" b="1" dirty="0"/>
              <a:t>single entity </a:t>
            </a:r>
            <a:r>
              <a:rPr lang="en-US" sz="2400" dirty="0"/>
              <a:t>which is also known as the </a:t>
            </a:r>
            <a:r>
              <a:rPr lang="en-US" sz="2400" b="1" dirty="0"/>
              <a:t>bean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There are </a:t>
            </a:r>
            <a:r>
              <a:rPr lang="en-US" sz="2400" b="1" dirty="0"/>
              <a:t>various sorts of Standard Action Tags.</a:t>
            </a:r>
          </a:p>
        </p:txBody>
      </p:sp>
      <p:sp>
        <p:nvSpPr>
          <p:cNvPr id="139" name="Google Shape;139;g14475a4b780_1_3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JSP Action Tags</a:t>
            </a:r>
            <a:endParaRPr/>
          </a:p>
        </p:txBody>
      </p:sp>
      <p:sp>
        <p:nvSpPr>
          <p:cNvPr id="140" name="Google Shape;140;g14475a4b780_1_3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e16c29e31_0_14"/>
          <p:cNvSpPr txBox="1">
            <a:spLocks noGrp="1"/>
          </p:cNvSpPr>
          <p:nvPr>
            <p:ph type="body" idx="1"/>
          </p:nvPr>
        </p:nvSpPr>
        <p:spPr>
          <a:xfrm>
            <a:off x="178200" y="1727375"/>
            <a:ext cx="11175600" cy="441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The</a:t>
            </a:r>
            <a:r>
              <a:rPr lang="en-US" sz="2400" b="1" dirty="0"/>
              <a:t> </a:t>
            </a:r>
            <a:r>
              <a:rPr lang="en-US" sz="2400" b="1" dirty="0" err="1"/>
              <a:t>jsp</a:t>
            </a:r>
            <a:r>
              <a:rPr lang="en-US" sz="2400" b="1" dirty="0"/>
              <a:t> </a:t>
            </a:r>
            <a:r>
              <a:rPr lang="en-US" sz="2400" dirty="0" err="1"/>
              <a:t>useBean</a:t>
            </a:r>
            <a:r>
              <a:rPr lang="en-US" sz="2400" dirty="0"/>
              <a:t> action tag is used to locate or instantiate a bean class. 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If bean object of the Bean class is already created, it doesn’t create the bean depending on the scope. But if object of bean is not created, it instantiates the bean.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JavaBeans</a:t>
            </a:r>
            <a:r>
              <a:rPr lang="en-US" sz="2400" dirty="0"/>
              <a:t> are </a:t>
            </a:r>
            <a:r>
              <a:rPr lang="en-US" sz="2400" b="1" dirty="0"/>
              <a:t>classes provided</a:t>
            </a:r>
            <a:r>
              <a:rPr lang="en-US" sz="2400" dirty="0"/>
              <a:t> </a:t>
            </a:r>
            <a:r>
              <a:rPr lang="en-US" sz="2400" b="1" dirty="0"/>
              <a:t>by java</a:t>
            </a:r>
            <a:r>
              <a:rPr lang="en-US" sz="2400" dirty="0"/>
              <a:t>  that </a:t>
            </a:r>
            <a:r>
              <a:rPr lang="en-US" sz="2400" b="1" dirty="0"/>
              <a:t>combine many objects</a:t>
            </a:r>
            <a:r>
              <a:rPr lang="en-US" sz="2400" dirty="0"/>
              <a:t> into a </a:t>
            </a:r>
            <a:r>
              <a:rPr lang="en-US" sz="2400" b="1" dirty="0"/>
              <a:t>single entity</a:t>
            </a:r>
            <a:r>
              <a:rPr lang="en-US" sz="2400" dirty="0"/>
              <a:t> which is also </a:t>
            </a:r>
            <a:r>
              <a:rPr lang="en-US" sz="2400" b="1" dirty="0"/>
              <a:t>known </a:t>
            </a:r>
            <a:r>
              <a:rPr lang="en-US" sz="2400" dirty="0"/>
              <a:t>as the </a:t>
            </a:r>
            <a:r>
              <a:rPr lang="en-US" sz="2400" b="1" dirty="0"/>
              <a:t>bean.</a:t>
            </a:r>
          </a:p>
        </p:txBody>
      </p:sp>
      <p:sp>
        <p:nvSpPr>
          <p:cNvPr id="163" name="Google Shape;163;gfe16c29e31_0_1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JSP: useBean</a:t>
            </a:r>
            <a:endParaRPr dirty="0"/>
          </a:p>
        </p:txBody>
      </p:sp>
      <p:sp>
        <p:nvSpPr>
          <p:cNvPr id="164" name="Google Shape;164;gfe16c29e31_0_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e16c29e31_0_14"/>
          <p:cNvSpPr txBox="1">
            <a:spLocks noGrp="1"/>
          </p:cNvSpPr>
          <p:nvPr>
            <p:ph type="body" idx="1"/>
          </p:nvPr>
        </p:nvSpPr>
        <p:spPr>
          <a:xfrm>
            <a:off x="178200" y="1727375"/>
            <a:ext cx="11175600" cy="441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Syntax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&lt;jsp:useBean id= "</a:t>
            </a:r>
            <a:r>
              <a:rPr lang="en-US" sz="2000" b="1" dirty="0" err="1"/>
              <a:t>instanceName</a:t>
            </a:r>
            <a:r>
              <a:rPr lang="en-US" sz="2000" b="1" dirty="0"/>
              <a:t>" scope= "page | request | session | application" class= "</a:t>
            </a:r>
            <a:r>
              <a:rPr lang="en-US" sz="2000" b="1" dirty="0" err="1"/>
              <a:t>packageName.className</a:t>
            </a:r>
            <a:r>
              <a:rPr lang="en-US" sz="2000" b="1" dirty="0"/>
              <a:t>" type= "</a:t>
            </a:r>
            <a:r>
              <a:rPr lang="en-US" sz="2000" b="1" dirty="0" err="1"/>
              <a:t>packageName.className</a:t>
            </a:r>
            <a:r>
              <a:rPr lang="en-US" sz="2000" b="1" dirty="0"/>
              <a:t>"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/>
              <a:t>beanName</a:t>
            </a:r>
            <a:r>
              <a:rPr lang="en-US" sz="2000" b="1" dirty="0"/>
              <a:t>="</a:t>
            </a:r>
            <a:r>
              <a:rPr lang="en-US" sz="2000" b="1" dirty="0" err="1"/>
              <a:t>packageName.className</a:t>
            </a:r>
            <a:r>
              <a:rPr lang="en-US" sz="2000" b="1" dirty="0"/>
              <a:t> | &lt;%= expression &gt;" &gt;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jsp:useBean</a:t>
            </a:r>
            <a:r>
              <a:rPr lang="en-US" sz="2000" b="1" dirty="0"/>
              <a:t>&gt;</a:t>
            </a:r>
            <a:endParaRPr sz="2000" dirty="0"/>
          </a:p>
        </p:txBody>
      </p:sp>
      <p:sp>
        <p:nvSpPr>
          <p:cNvPr id="163" name="Google Shape;163;gfe16c29e31_0_1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JSP: useBean</a:t>
            </a:r>
            <a:endParaRPr dirty="0"/>
          </a:p>
        </p:txBody>
      </p:sp>
      <p:sp>
        <p:nvSpPr>
          <p:cNvPr id="164" name="Google Shape;164;gfe16c29e31_0_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23890-82FE-18F6-0050-7F9306EA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63" y="4293763"/>
            <a:ext cx="8731752" cy="18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8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4"/>
            <a:ext cx="11175595" cy="2771464"/>
          </a:xfrm>
        </p:spPr>
        <p:txBody>
          <a:bodyPr>
            <a:normAutofit/>
          </a:bodyPr>
          <a:lstStyle/>
          <a:p>
            <a:r>
              <a:rPr lang="en-US" sz="2400" dirty="0"/>
              <a:t>Class having no argument constructor</a:t>
            </a:r>
          </a:p>
          <a:p>
            <a:r>
              <a:rPr lang="en-US" sz="2400" dirty="0"/>
              <a:t>Having setter and getter method </a:t>
            </a:r>
          </a:p>
          <a:p>
            <a:r>
              <a:rPr lang="en-US" sz="2400" dirty="0"/>
              <a:t>Must implements Serializable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Bean Class?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18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07" y="3195907"/>
            <a:ext cx="7320794" cy="31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8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e16c29e31_0_21"/>
          <p:cNvSpPr txBox="1">
            <a:spLocks noGrp="1"/>
          </p:cNvSpPr>
          <p:nvPr>
            <p:ph type="body" idx="1"/>
          </p:nvPr>
        </p:nvSpPr>
        <p:spPr>
          <a:xfrm>
            <a:off x="178200" y="1727375"/>
            <a:ext cx="11175600" cy="392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jsp:setProperty</a:t>
            </a:r>
            <a:r>
              <a:rPr lang="en-US" sz="2800" dirty="0"/>
              <a:t> in </a:t>
            </a:r>
            <a:r>
              <a:rPr lang="en-US" sz="2800" b="1" dirty="0"/>
              <a:t>JSP</a:t>
            </a:r>
            <a:r>
              <a:rPr lang="en-US" sz="2800" dirty="0"/>
              <a:t> is used to </a:t>
            </a:r>
            <a:r>
              <a:rPr lang="en-US" sz="2800" b="1" dirty="0"/>
              <a:t>set the bean's property</a:t>
            </a:r>
            <a:r>
              <a:rPr lang="en-US" sz="2800" dirty="0"/>
              <a:t>.</a:t>
            </a:r>
            <a:endParaRPr sz="2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b="1" dirty="0"/>
              <a:t>Before</a:t>
            </a:r>
            <a:r>
              <a:rPr lang="en-US" sz="2800" dirty="0"/>
              <a:t> we </a:t>
            </a:r>
            <a:r>
              <a:rPr lang="en-US" sz="2800" b="1" dirty="0"/>
              <a:t>can set the property</a:t>
            </a:r>
            <a:r>
              <a:rPr lang="en-US" sz="2800" dirty="0"/>
              <a:t>, we must </a:t>
            </a:r>
            <a:r>
              <a:rPr lang="en-US" sz="2800" b="1" dirty="0"/>
              <a:t>first specify a bean</a:t>
            </a:r>
            <a:r>
              <a:rPr lang="en-US" sz="2800" dirty="0"/>
              <a:t> in our java classes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Syntax is </a:t>
            </a:r>
          </a:p>
          <a:p>
            <a:pPr marL="1041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&lt;jsp:setProperty name="xyz" property="xyz" value="xyz"/&gt;</a:t>
            </a:r>
            <a:endParaRPr sz="2800" dirty="0"/>
          </a:p>
        </p:txBody>
      </p:sp>
      <p:sp>
        <p:nvSpPr>
          <p:cNvPr id="171" name="Google Shape;171;gfe16c29e31_0_2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JSP: setProperty</a:t>
            </a:r>
            <a:endParaRPr/>
          </a:p>
        </p:txBody>
      </p:sp>
      <p:sp>
        <p:nvSpPr>
          <p:cNvPr id="172" name="Google Shape;172;gfe16c29e31_0_2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94681-7DFC-3C32-46B0-BCCD306B122F}"/>
              </a:ext>
            </a:extLst>
          </p:cNvPr>
          <p:cNvSpPr txBox="1"/>
          <p:nvPr/>
        </p:nvSpPr>
        <p:spPr>
          <a:xfrm>
            <a:off x="449705" y="5849373"/>
            <a:ext cx="6145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jsp:setProperty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jsp:getProperty</a:t>
            </a:r>
            <a:r>
              <a:rPr lang="en-US" dirty="0">
                <a:hlinkClick r:id="rId3"/>
              </a:rPr>
              <a:t> tags - </a:t>
            </a:r>
            <a:r>
              <a:rPr lang="en-US" dirty="0" err="1">
                <a:hlinkClick r:id="rId3"/>
              </a:rPr>
              <a:t>javatpoint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Define </a:t>
            </a:r>
            <a:r>
              <a:rPr lang="en-US" sz="2800" b="1" dirty="0"/>
              <a:t>JSP directives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Interpret </a:t>
            </a:r>
            <a:r>
              <a:rPr lang="en-US" sz="2800" b="1" dirty="0"/>
              <a:t>include directive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Discuss </a:t>
            </a:r>
            <a:r>
              <a:rPr lang="en-US" sz="2800" b="1" dirty="0"/>
              <a:t>taglib directive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Explain </a:t>
            </a:r>
            <a:r>
              <a:rPr lang="en-US" sz="2800" b="1" dirty="0"/>
              <a:t>JavaBean class</a:t>
            </a:r>
            <a:r>
              <a:rPr lang="en-US" sz="2800" dirty="0"/>
              <a:t> and </a:t>
            </a:r>
            <a:r>
              <a:rPr lang="en-US" sz="2800" b="1" dirty="0"/>
              <a:t>jsp:useBean action tag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Discuss  </a:t>
            </a:r>
            <a:r>
              <a:rPr lang="en-US" sz="2800" b="1" dirty="0"/>
              <a:t>jsp:setProperty</a:t>
            </a:r>
            <a:r>
              <a:rPr lang="en-US" sz="2800" dirty="0"/>
              <a:t> and </a:t>
            </a:r>
            <a:r>
              <a:rPr lang="en-US" sz="2800" b="1" dirty="0"/>
              <a:t>jsp:getProperty</a:t>
            </a:r>
            <a:r>
              <a:rPr lang="en-US" sz="2800" dirty="0"/>
              <a:t> </a:t>
            </a:r>
            <a:r>
              <a:rPr lang="en-US" sz="2800" b="1" dirty="0"/>
              <a:t>action tags</a:t>
            </a:r>
            <a:endParaRPr sz="2800" b="1" dirty="0"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e16c29e31_0_28"/>
          <p:cNvSpPr txBox="1">
            <a:spLocks noGrp="1"/>
          </p:cNvSpPr>
          <p:nvPr>
            <p:ph type="body" idx="1"/>
          </p:nvPr>
        </p:nvSpPr>
        <p:spPr>
          <a:xfrm>
            <a:off x="178200" y="1727375"/>
            <a:ext cx="11175600" cy="379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getProperty action tag </a:t>
            </a:r>
            <a:r>
              <a:rPr lang="en-US" sz="2800" dirty="0"/>
              <a:t>is used to </a:t>
            </a:r>
            <a:r>
              <a:rPr lang="en-US" sz="2800" b="1" dirty="0"/>
              <a:t>retrieve</a:t>
            </a:r>
            <a:r>
              <a:rPr lang="en-US" sz="2800" dirty="0"/>
              <a:t> a </a:t>
            </a:r>
            <a:r>
              <a:rPr lang="en-US" sz="2800" b="1" dirty="0"/>
              <a:t>property's value</a:t>
            </a:r>
            <a:r>
              <a:rPr lang="en-US" sz="2800" dirty="0"/>
              <a:t>, </a:t>
            </a:r>
            <a:r>
              <a:rPr lang="en-US" sz="2800" b="1" dirty="0"/>
              <a:t>transform it to a string</a:t>
            </a:r>
            <a:r>
              <a:rPr lang="en-US" sz="2800" dirty="0"/>
              <a:t>, and then </a:t>
            </a:r>
            <a:r>
              <a:rPr lang="en-US" sz="2800" b="1" dirty="0"/>
              <a:t>insert it </a:t>
            </a:r>
            <a:r>
              <a:rPr lang="en-US" sz="2800" dirty="0"/>
              <a:t>into the </a:t>
            </a:r>
            <a:r>
              <a:rPr lang="en-US" sz="2800" b="1" dirty="0"/>
              <a:t>output</a:t>
            </a:r>
            <a:r>
              <a:rPr lang="en-US" sz="2800" dirty="0"/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Syntax is	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/>
              <a:t>&lt;jsp:useBean id="myName" ... /&gt;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/>
              <a:t>...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/>
              <a:t>&lt;jsp:getProperty name="myName" property="someProperty" .../&gt;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sz="2800" dirty="0"/>
          </a:p>
        </p:txBody>
      </p:sp>
      <p:sp>
        <p:nvSpPr>
          <p:cNvPr id="179" name="Google Shape;179;gfe16c29e31_0_2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JSP: getProperty</a:t>
            </a:r>
            <a:endParaRPr dirty="0"/>
          </a:p>
        </p:txBody>
      </p:sp>
      <p:sp>
        <p:nvSpPr>
          <p:cNvPr id="180" name="Google Shape;180;gfe16c29e31_0_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7D82E-30CE-DAF7-BC0F-88D2208BA137}"/>
              </a:ext>
            </a:extLst>
          </p:cNvPr>
          <p:cNvSpPr txBox="1"/>
          <p:nvPr/>
        </p:nvSpPr>
        <p:spPr>
          <a:xfrm>
            <a:off x="449705" y="5849373"/>
            <a:ext cx="6145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jsp:setProperty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jsp:getProperty</a:t>
            </a:r>
            <a:r>
              <a:rPr lang="en-US" dirty="0">
                <a:hlinkClick r:id="rId3"/>
              </a:rPr>
              <a:t> tags - </a:t>
            </a:r>
            <a:r>
              <a:rPr lang="en-US" dirty="0" err="1">
                <a:hlinkClick r:id="rId3"/>
              </a:rPr>
              <a:t>javatpoint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e16c29e31_0_21"/>
          <p:cNvSpPr txBox="1">
            <a:spLocks noGrp="1"/>
          </p:cNvSpPr>
          <p:nvPr>
            <p:ph type="body" idx="1"/>
          </p:nvPr>
        </p:nvSpPr>
        <p:spPr>
          <a:xfrm>
            <a:off x="178200" y="1727375"/>
            <a:ext cx="11175600" cy="392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How to create and use a bean class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Use of different tag.</a:t>
            </a:r>
            <a:endParaRPr sz="2800" dirty="0"/>
          </a:p>
        </p:txBody>
      </p:sp>
      <p:sp>
        <p:nvSpPr>
          <p:cNvPr id="171" name="Google Shape;171;gfe16c29e31_0_2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Tutorial</a:t>
            </a:r>
            <a:endParaRPr dirty="0"/>
          </a:p>
        </p:txBody>
      </p:sp>
      <p:sp>
        <p:nvSpPr>
          <p:cNvPr id="172" name="Google Shape;172;gfe16c29e31_0_2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C6282-0898-26BE-D292-5E55C112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506" y="2224586"/>
            <a:ext cx="6136294" cy="3007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F8E4B-9742-2884-9130-4DEEEB04A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07" y="5403431"/>
            <a:ext cx="10853614" cy="6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3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Workshop</a:t>
            </a:r>
            <a:endParaRPr dirty="0"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7BE0D-EB9D-54FC-4A7E-4C66D16A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70" y="2148624"/>
            <a:ext cx="6649747" cy="39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We understood the  </a:t>
            </a:r>
            <a:r>
              <a:rPr lang="en-US" sz="2800" b="1" dirty="0"/>
              <a:t>JSP directives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We learned about the </a:t>
            </a:r>
            <a:r>
              <a:rPr lang="en-US" sz="2800" dirty="0" err="1"/>
              <a:t>taglib</a:t>
            </a:r>
            <a:r>
              <a:rPr lang="en-US" sz="2800" dirty="0"/>
              <a:t> directive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We observed the use case of </a:t>
            </a:r>
            <a:r>
              <a:rPr lang="en-US" sz="2800" b="1" dirty="0"/>
              <a:t>JavaBean class</a:t>
            </a:r>
            <a:r>
              <a:rPr lang="en-US" sz="2800" dirty="0"/>
              <a:t> and </a:t>
            </a:r>
            <a:r>
              <a:rPr lang="en-US" sz="2800" b="1" dirty="0"/>
              <a:t>jsp:useBean action tag</a:t>
            </a:r>
            <a:endParaRPr sz="2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We also learned to use </a:t>
            </a:r>
            <a:r>
              <a:rPr lang="en-US" sz="2800" b="1" dirty="0" err="1"/>
              <a:t>jsp:setProperty</a:t>
            </a:r>
            <a:r>
              <a:rPr lang="en-US" sz="2800" dirty="0"/>
              <a:t> and </a:t>
            </a:r>
            <a:r>
              <a:rPr lang="en-US" sz="2800" b="1" dirty="0"/>
              <a:t>jsp:getProperty</a:t>
            </a:r>
            <a:r>
              <a:rPr lang="en-US" sz="2800" dirty="0"/>
              <a:t> </a:t>
            </a:r>
            <a:r>
              <a:rPr lang="en-US" sz="2800" b="1" dirty="0"/>
              <a:t>action tags</a:t>
            </a:r>
            <a:endParaRPr sz="2800" b="1" dirty="0"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2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Any Questions?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64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>
            <a:spLocks noGrp="1"/>
          </p:cNvSpPr>
          <p:nvPr>
            <p:ph type="ctrTitle"/>
          </p:nvPr>
        </p:nvSpPr>
        <p:spPr>
          <a:xfrm>
            <a:off x="1524000" y="2780665"/>
            <a:ext cx="9144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43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173565" y="1757777"/>
            <a:ext cx="11547172" cy="243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/>
              <a:t>JSP directives</a:t>
            </a:r>
            <a:r>
              <a:rPr lang="en-US" sz="2400" dirty="0"/>
              <a:t> are </a:t>
            </a:r>
            <a:r>
              <a:rPr lang="en-US" sz="2400" b="1" dirty="0"/>
              <a:t>messages</a:t>
            </a:r>
            <a:r>
              <a:rPr lang="en-US" sz="2400" dirty="0"/>
              <a:t> that tell the </a:t>
            </a:r>
            <a:r>
              <a:rPr lang="en-US" sz="2400" b="1" dirty="0"/>
              <a:t>JSP web server</a:t>
            </a:r>
            <a:r>
              <a:rPr lang="en-US" sz="2400" dirty="0"/>
              <a:t> how to </a:t>
            </a:r>
            <a:r>
              <a:rPr lang="en-US" sz="2400" b="1" dirty="0"/>
              <a:t>convert</a:t>
            </a:r>
            <a:r>
              <a:rPr lang="en-US" sz="2400" dirty="0"/>
              <a:t> a </a:t>
            </a:r>
            <a:r>
              <a:rPr lang="en-US" sz="2400" b="1" dirty="0"/>
              <a:t>JSP page</a:t>
            </a:r>
            <a:r>
              <a:rPr lang="en-US" sz="2400" dirty="0"/>
              <a:t> into a </a:t>
            </a:r>
            <a:r>
              <a:rPr lang="en-US" sz="2400" b="1" dirty="0"/>
              <a:t>servlet</a:t>
            </a:r>
            <a:r>
              <a:rPr lang="en-US" sz="24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Directives in JSPs are instruction from JSPs to JSP Engine.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JSP Directives</a:t>
            </a:r>
            <a:endParaRPr dirty="0"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C5BABF-B1FD-DF4D-060A-B0B70AAF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63" y="2762791"/>
            <a:ext cx="3212973" cy="321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173564" y="1738841"/>
            <a:ext cx="11667199" cy="157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There are </a:t>
            </a:r>
            <a:r>
              <a:rPr lang="en-US" sz="2400" b="1" dirty="0"/>
              <a:t>three types</a:t>
            </a:r>
            <a:r>
              <a:rPr lang="en-US" sz="2400" dirty="0"/>
              <a:t> of </a:t>
            </a:r>
            <a:r>
              <a:rPr lang="en-US" sz="2400" b="1" dirty="0"/>
              <a:t>directives</a:t>
            </a:r>
            <a:r>
              <a:rPr lang="en-US" sz="2400" dirty="0"/>
              <a:t> and they are </a:t>
            </a:r>
            <a:r>
              <a:rPr lang="en-US" sz="2400" b="1" dirty="0"/>
              <a:t>page directive</a:t>
            </a:r>
            <a:r>
              <a:rPr lang="en-US" sz="2400" dirty="0"/>
              <a:t>, </a:t>
            </a:r>
            <a:r>
              <a:rPr lang="en-US" sz="2400" b="1" dirty="0"/>
              <a:t>include directive</a:t>
            </a:r>
            <a:r>
              <a:rPr lang="en-US" sz="2400" dirty="0"/>
              <a:t> and </a:t>
            </a:r>
            <a:r>
              <a:rPr lang="en-US" sz="2400" b="1" dirty="0" err="1"/>
              <a:t>taglib</a:t>
            </a:r>
            <a:r>
              <a:rPr lang="en-US" sz="2400" b="1" dirty="0"/>
              <a:t> directive.</a:t>
            </a:r>
            <a:endParaRPr lang="en-US" sz="2400" dirty="0"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JSP Directives</a:t>
            </a:r>
            <a:endParaRPr dirty="0"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t="14406"/>
          <a:stretch/>
        </p:blipFill>
        <p:spPr>
          <a:xfrm>
            <a:off x="3170317" y="3312954"/>
            <a:ext cx="5731974" cy="2301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7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114289" y="1142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Page Directive</a:t>
            </a:r>
            <a:endParaRPr dirty="0"/>
          </a:p>
        </p:txBody>
      </p:sp>
      <p:sp>
        <p:nvSpPr>
          <p:cNvPr id="4" name="Google Shape;82;p3">
            <a:extLst>
              <a:ext uri="{FF2B5EF4-FFF2-40B4-BE49-F238E27FC236}">
                <a16:creationId xmlns:a16="http://schemas.microsoft.com/office/drawing/2014/main" id="{36F3BFC0-5910-AF88-C1E8-7A8C1DC07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564" y="1738841"/>
            <a:ext cx="11667199" cy="330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It provides </a:t>
            </a:r>
            <a:r>
              <a:rPr lang="en-US" sz="2400" b="1" dirty="0"/>
              <a:t>attributes</a:t>
            </a:r>
            <a:r>
              <a:rPr lang="en-US" sz="2400" dirty="0"/>
              <a:t> that get applied to entire JSP page.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Like imported packages, classes, interfaces and so on.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 err="1"/>
              <a:t>Synatx</a:t>
            </a:r>
            <a:r>
              <a:rPr lang="en-US" sz="2400" b="1" dirty="0"/>
              <a:t> is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&lt;%@ page attribute="value" %&gt;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300175" y="1735375"/>
            <a:ext cx="10710600" cy="140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b="1" dirty="0"/>
              <a:t>The attribute of page directive are given below</a:t>
            </a:r>
            <a:endParaRPr sz="2400" b="1"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114289" y="41136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Page Directive</a:t>
            </a:r>
            <a:endParaRPr dirty="0"/>
          </a:p>
        </p:txBody>
      </p:sp>
      <p:pic>
        <p:nvPicPr>
          <p:cNvPr id="7" name="Google Shape;106;g14475a4b780_1_5"/>
          <p:cNvPicPr preferRelativeResize="0"/>
          <p:nvPr/>
        </p:nvPicPr>
        <p:blipFill rotWithShape="1">
          <a:blip r:embed="rId3">
            <a:alphaModFix/>
          </a:blip>
          <a:srcRect t="3824" b="3654"/>
          <a:stretch/>
        </p:blipFill>
        <p:spPr>
          <a:xfrm>
            <a:off x="1004597" y="2179032"/>
            <a:ext cx="10182806" cy="4059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475a4b780_1_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02" name="Google Shape;102;g14475a4b780_1_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103" name="Google Shape;103;g14475a4b780_1_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4" name="Google Shape;104;g14475a4b780_1_5"/>
          <p:cNvSpPr txBox="1">
            <a:spLocks noGrp="1"/>
          </p:cNvSpPr>
          <p:nvPr>
            <p:ph type="title"/>
          </p:nvPr>
        </p:nvSpPr>
        <p:spPr>
          <a:xfrm>
            <a:off x="114289" y="1142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Attribute example of Page Directives</a:t>
            </a:r>
            <a:endParaRPr dirty="0"/>
          </a:p>
        </p:txBody>
      </p:sp>
      <p:sp>
        <p:nvSpPr>
          <p:cNvPr id="105" name="Google Shape;105;g14475a4b780_1_5"/>
          <p:cNvSpPr txBox="1"/>
          <p:nvPr/>
        </p:nvSpPr>
        <p:spPr>
          <a:xfrm>
            <a:off x="298775" y="1638123"/>
            <a:ext cx="11475184" cy="453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>
              <a:spcBef>
                <a:spcPts val="1000"/>
              </a:spcBef>
              <a:buSzPts val="1800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Language attribute</a:t>
            </a:r>
          </a:p>
          <a:p>
            <a:pPr marL="457200" lvl="0" indent="-342900">
              <a:spcBef>
                <a:spcPts val="1000"/>
              </a:spcBef>
              <a:buSzPts val="180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It defines the programming language (underlying language) being used in the page.</a:t>
            </a:r>
          </a:p>
          <a:p>
            <a:pPr marL="457200" lvl="0" indent="-342900">
              <a:spcBef>
                <a:spcPts val="1000"/>
              </a:spcBef>
              <a:buSzPts val="180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Syntax of language:</a:t>
            </a:r>
          </a:p>
          <a:p>
            <a:pPr marL="114300" lvl="0">
              <a:spcBef>
                <a:spcPts val="1000"/>
              </a:spcBef>
              <a:buSzPts val="1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&lt;%@ page language="value" %&gt;</a:t>
            </a:r>
          </a:p>
          <a:p>
            <a:pPr marL="114300" lvl="0">
              <a:spcBef>
                <a:spcPts val="1000"/>
              </a:spcBef>
              <a:buSzPts val="18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71500" lvl="0" indent="-457200"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Example </a:t>
            </a:r>
          </a:p>
          <a:p>
            <a:pPr marL="114300" lvl="0">
              <a:spcBef>
                <a:spcPts val="1000"/>
              </a:spcBef>
              <a:buSzPts val="1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&lt;%@ page language="java" %&gt; </a:t>
            </a:r>
          </a:p>
          <a:p>
            <a:pPr marL="114300" lvl="0">
              <a:spcBef>
                <a:spcPts val="1000"/>
              </a:spcBef>
              <a:buSzPts val="18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14300" lvl="0">
              <a:spcBef>
                <a:spcPts val="1000"/>
              </a:spcBef>
              <a:buSzPts val="1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Note: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code in expression tags would be compiled using java compiler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Attribute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attribute is most used attribute in page directive attributes.It is used to tell the container to import other java classes, interfaces, enums, etc. while generating servlet code.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similar to import statements in java classes, interfaces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 of import:</a:t>
            </a:r>
          </a:p>
          <a:p>
            <a:pPr marL="11430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&lt;%@ page import="value" %&gt;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is </a:t>
            </a:r>
          </a:p>
          <a:p>
            <a:pPr marL="11430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&lt;%@page import=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java.sql.Connection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"%&gt;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example of Page Directives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5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/>
              <a:t>ContentType</a:t>
            </a:r>
            <a:r>
              <a:rPr lang="en-US" sz="2400" b="1" dirty="0"/>
              <a:t> Attribute</a:t>
            </a:r>
          </a:p>
          <a:p>
            <a:r>
              <a:rPr lang="en-US" sz="2400" dirty="0"/>
              <a:t>It defines the character encoding scheme i.e. it is used to set the content type and the character set of the response</a:t>
            </a:r>
          </a:p>
          <a:p>
            <a:r>
              <a:rPr lang="en-US" sz="2400" dirty="0"/>
              <a:t>The default type of </a:t>
            </a:r>
            <a:r>
              <a:rPr lang="en-US" sz="2400" dirty="0" err="1"/>
              <a:t>contentType</a:t>
            </a:r>
            <a:r>
              <a:rPr lang="en-US" sz="2400" dirty="0"/>
              <a:t> is “text/html; charset=ISO-8859-1”.</a:t>
            </a:r>
          </a:p>
          <a:p>
            <a:r>
              <a:rPr lang="en-US" sz="2400" dirty="0"/>
              <a:t>Syntax of the </a:t>
            </a:r>
            <a:r>
              <a:rPr lang="en-US" sz="2400" dirty="0" err="1"/>
              <a:t>contentType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&lt;%@ page </a:t>
            </a:r>
            <a:r>
              <a:rPr lang="en-US" sz="2400" b="1" dirty="0" err="1"/>
              <a:t>contentType</a:t>
            </a:r>
            <a:r>
              <a:rPr lang="en-US" sz="2400" b="1" dirty="0"/>
              <a:t>="value" %&gt;</a:t>
            </a:r>
          </a:p>
          <a:p>
            <a:r>
              <a:rPr lang="en-US" sz="2400" dirty="0"/>
              <a:t>Example</a:t>
            </a:r>
          </a:p>
          <a:p>
            <a:pPr marL="114300" indent="0">
              <a:buNone/>
            </a:pPr>
            <a:r>
              <a:rPr lang="en-US" sz="2400" dirty="0"/>
              <a:t>       	</a:t>
            </a:r>
            <a:r>
              <a:rPr lang="fr-FR" sz="2400" b="1" dirty="0"/>
              <a:t>&lt;%@ page </a:t>
            </a:r>
            <a:r>
              <a:rPr lang="fr-FR" sz="2400" b="1" dirty="0" err="1"/>
              <a:t>language</a:t>
            </a:r>
            <a:r>
              <a:rPr lang="fr-FR" sz="2400" b="1" dirty="0"/>
              <a:t>="java" </a:t>
            </a:r>
            <a:r>
              <a:rPr lang="fr-FR" sz="2400" b="1" dirty="0" err="1"/>
              <a:t>contentType</a:t>
            </a:r>
            <a:r>
              <a:rPr lang="fr-FR" sz="2400" b="1" dirty="0"/>
              <a:t>="</a:t>
            </a:r>
            <a:r>
              <a:rPr lang="fr-FR" sz="2400" b="1" dirty="0" err="1"/>
              <a:t>text</a:t>
            </a:r>
            <a:r>
              <a:rPr lang="fr-FR" sz="2400" b="1" dirty="0"/>
              <a:t>/html; </a:t>
            </a:r>
            <a:r>
              <a:rPr lang="fr-FR" sz="2400" b="1" dirty="0" err="1"/>
              <a:t>charset</a:t>
            </a:r>
            <a:r>
              <a:rPr lang="fr-FR" sz="2400" b="1" dirty="0"/>
              <a:t>=ISO-8859-1"%&gt;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example of Page Directives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85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1020</Words>
  <Application>Microsoft Office PowerPoint</Application>
  <PresentationFormat>Widescreen</PresentationFormat>
  <Paragraphs>191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CS5054 ADVANCED PROGRAMMING  AND  TECHNOLOGIES</vt:lpstr>
      <vt:lpstr>Agenda</vt:lpstr>
      <vt:lpstr>JSP Directives</vt:lpstr>
      <vt:lpstr>JSP Directives</vt:lpstr>
      <vt:lpstr>Page Directive</vt:lpstr>
      <vt:lpstr>Page Directive</vt:lpstr>
      <vt:lpstr>Attribute example of Page Directives</vt:lpstr>
      <vt:lpstr>Attribute example of Page Directives</vt:lpstr>
      <vt:lpstr>Attribute example of Page Directives</vt:lpstr>
      <vt:lpstr>Attribute example of Page Directives</vt:lpstr>
      <vt:lpstr>Attribute example of Page Directives</vt:lpstr>
      <vt:lpstr>JSP include directive</vt:lpstr>
      <vt:lpstr>JSP Taglib directive</vt:lpstr>
      <vt:lpstr>JSP Taglib directive - Example</vt:lpstr>
      <vt:lpstr>JSP Action Tags</vt:lpstr>
      <vt:lpstr>JSP: useBean</vt:lpstr>
      <vt:lpstr>JSP: useBean</vt:lpstr>
      <vt:lpstr>What is Bean Class?</vt:lpstr>
      <vt:lpstr>JSP: setProperty</vt:lpstr>
      <vt:lpstr>JSP: getProperty</vt:lpstr>
      <vt:lpstr>Tutorial</vt:lpstr>
      <vt:lpstr>Workshop</vt:lpstr>
      <vt:lpstr>Summary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Akchayat Bikram Joshi</dc:creator>
  <cp:lastModifiedBy>Sandip Adhikari</cp:lastModifiedBy>
  <cp:revision>71</cp:revision>
  <dcterms:created xsi:type="dcterms:W3CDTF">2020-07-29T02:48:43Z</dcterms:created>
  <dcterms:modified xsi:type="dcterms:W3CDTF">2023-03-23T04:45:59Z</dcterms:modified>
</cp:coreProperties>
</file>