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89" r:id="rId2"/>
    <p:sldId id="257" r:id="rId3"/>
    <p:sldId id="266" r:id="rId4"/>
    <p:sldId id="290" r:id="rId5"/>
    <p:sldId id="258" r:id="rId6"/>
    <p:sldId id="291" r:id="rId7"/>
    <p:sldId id="292" r:id="rId8"/>
    <p:sldId id="270" r:id="rId9"/>
    <p:sldId id="586" r:id="rId10"/>
    <p:sldId id="293" r:id="rId11"/>
    <p:sldId id="584" r:id="rId12"/>
    <p:sldId id="590" r:id="rId13"/>
    <p:sldId id="587" r:id="rId14"/>
    <p:sldId id="269" r:id="rId15"/>
    <p:sldId id="555" r:id="rId16"/>
    <p:sldId id="582" r:id="rId17"/>
    <p:sldId id="583" r:id="rId18"/>
    <p:sldId id="557" r:id="rId19"/>
    <p:sldId id="580" r:id="rId20"/>
    <p:sldId id="581" r:id="rId21"/>
    <p:sldId id="262" r:id="rId22"/>
    <p:sldId id="276" r:id="rId23"/>
    <p:sldId id="594" r:id="rId24"/>
    <p:sldId id="595" r:id="rId25"/>
    <p:sldId id="588" r:id="rId26"/>
    <p:sldId id="288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jjAesZCD0pujCXkmT07wof7g/T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08" autoAdjust="0"/>
  </p:normalViewPr>
  <p:slideViewPr>
    <p:cSldViewPr snapToGrid="0">
      <p:cViewPr varScale="1">
        <p:scale>
          <a:sx n="88" d="100"/>
          <a:sy n="88" d="100"/>
        </p:scale>
        <p:origin x="13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53297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ADVANCED PROGRAMMING AND TECHNOLOGIES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8735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fontAlgn="base"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0484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fontAlgn="base"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5598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fontAlgn="base"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9030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7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8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27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183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92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04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475a4b78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475a4b780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g14475a4b780_1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5659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5703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23888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7382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5b58b21a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5b58b21a8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145b58b21a8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0404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5b58b21a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5b58b21a8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145b58b21a8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6212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7130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5930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3025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6090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fontAlgn="base">
              <a:lnSpc>
                <a:spcPct val="150000"/>
              </a:lnSpc>
            </a:pPr>
            <a:r>
              <a:rPr lang="en-US" sz="1200" b="1" dirty="0"/>
              <a:t>void </a:t>
            </a:r>
            <a:r>
              <a:rPr lang="en-US" sz="1200" b="1" dirty="0" err="1"/>
              <a:t>init</a:t>
            </a:r>
            <a:r>
              <a:rPr lang="en-US" sz="1200" b="1" dirty="0"/>
              <a:t> (</a:t>
            </a:r>
            <a:r>
              <a:rPr lang="en-US" sz="1200" b="1" dirty="0" err="1"/>
              <a:t>FilterConfig</a:t>
            </a:r>
            <a:r>
              <a:rPr lang="en-US" sz="1200" b="1" dirty="0"/>
              <a:t> </a:t>
            </a:r>
            <a:r>
              <a:rPr lang="en-US" sz="1200" b="1" dirty="0" err="1"/>
              <a:t>filterConfig</a:t>
            </a:r>
            <a:r>
              <a:rPr lang="en-US" sz="1200" b="1" dirty="0"/>
              <a:t>):</a:t>
            </a:r>
            <a:r>
              <a:rPr lang="en-US" sz="1200" dirty="0"/>
              <a:t> It is called by the web container to indicate to a filter that it is being placed into service</a:t>
            </a:r>
          </a:p>
          <a:p>
            <a:pPr lvl="1" fontAlgn="base">
              <a:lnSpc>
                <a:spcPct val="150000"/>
              </a:lnSpc>
            </a:pPr>
            <a:r>
              <a:rPr lang="en-US" sz="1200" b="1" dirty="0"/>
              <a:t>void </a:t>
            </a:r>
            <a:r>
              <a:rPr lang="en-US" sz="1200" b="1" dirty="0" err="1"/>
              <a:t>doFilter</a:t>
            </a:r>
            <a:r>
              <a:rPr lang="en-US" sz="1200" b="1" dirty="0"/>
              <a:t> (</a:t>
            </a:r>
            <a:r>
              <a:rPr lang="en-US" sz="1200" b="1" dirty="0" err="1"/>
              <a:t>ServletRequest</a:t>
            </a:r>
            <a:r>
              <a:rPr lang="en-US" sz="1200" b="1" dirty="0"/>
              <a:t> request, </a:t>
            </a:r>
            <a:r>
              <a:rPr lang="en-US" sz="1200" b="1" dirty="0" err="1"/>
              <a:t>ServletResponse</a:t>
            </a:r>
            <a:r>
              <a:rPr lang="en-US" sz="1200" b="1" dirty="0"/>
              <a:t> response. </a:t>
            </a:r>
            <a:r>
              <a:rPr lang="en-US" sz="1200" b="1" dirty="0" err="1"/>
              <a:t>FilterChain</a:t>
            </a:r>
            <a:r>
              <a:rPr lang="en-US" sz="1200" b="1" dirty="0"/>
              <a:t> chain):</a:t>
            </a:r>
            <a:r>
              <a:rPr lang="en-US" sz="1200" dirty="0"/>
              <a:t> It is called by the container each time a request/response pair is passed through the chain due to a client request for a resource at the end of the chain</a:t>
            </a:r>
          </a:p>
          <a:p>
            <a:pPr lvl="1" fontAlgn="base">
              <a:lnSpc>
                <a:spcPct val="150000"/>
              </a:lnSpc>
            </a:pPr>
            <a:r>
              <a:rPr lang="en-US" sz="1200" b="1" dirty="0"/>
              <a:t>void destroy():</a:t>
            </a:r>
            <a:r>
              <a:rPr lang="en-US" sz="1200" dirty="0"/>
              <a:t> It is called by the web container to indicate to a filter that it is being taken out of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407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ubTitle" idx="1"/>
          </p:nvPr>
        </p:nvSpPr>
        <p:spPr>
          <a:xfrm>
            <a:off x="1524000" y="4067174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6" name="Google Shape;26;p11" descr="A picture containing drawing, foo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228600"/>
            <a:ext cx="645622" cy="53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618601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 descr="A picture containing street, person, riding, lamp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 t="7812" b="7813"/>
          <a:stretch/>
        </p:blipFill>
        <p:spPr>
          <a:xfrm>
            <a:off x="0" y="1714"/>
            <a:ext cx="12188952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/>
          <p:nvPr/>
        </p:nvSpPr>
        <p:spPr>
          <a:xfrm>
            <a:off x="-82210" y="-1714"/>
            <a:ext cx="12103694" cy="685971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7000">
                <a:srgbClr val="FFFFFF">
                  <a:alpha val="8235"/>
                </a:srgbClr>
              </a:gs>
              <a:gs pos="80000">
                <a:srgbClr val="FFFFFF">
                  <a:alpha val="83137"/>
                </a:srgbClr>
              </a:gs>
              <a:gs pos="100000">
                <a:srgbClr val="FFFFFF">
                  <a:alpha val="83137"/>
                </a:srgbClr>
              </a:gs>
            </a:gsLst>
            <a:lin ang="10800000" scaled="0"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10"/>
          <p:cNvGrpSpPr/>
          <p:nvPr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18" name="Google Shape;18;p10"/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 w="12700" cap="flat" cmpd="sng">
              <a:solidFill>
                <a:srgbClr val="232D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 w="12700" cap="flat" cmpd="sng">
              <a:solidFill>
                <a:srgbClr val="DA18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" name="Google Shape;20;p10" descr="A picture containing drawing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564" y="6341526"/>
            <a:ext cx="464545" cy="456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0" descr="A picture containing drawin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8625" y="6326116"/>
            <a:ext cx="1152377" cy="33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0" descr="A close up of a sign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32101" y="6341526"/>
            <a:ext cx="867700" cy="35707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4248">
          <p15:clr>
            <a:srgbClr val="F26B43"/>
          </p15:clr>
        </p15:guide>
        <p15:guide id="4" pos="72">
          <p15:clr>
            <a:srgbClr val="F26B43"/>
          </p15:clr>
        </p15:guide>
        <p15:guide id="5" pos="96">
          <p15:clr>
            <a:srgbClr val="F26B43"/>
          </p15:clr>
        </p15:guide>
        <p15:guide id="6" orient="horz" pos="144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080">
          <p15:clr>
            <a:srgbClr val="F26B43"/>
          </p15:clr>
        </p15:guide>
        <p15:guide id="9" orient="horz" pos="3912">
          <p15:clr>
            <a:srgbClr val="F26B43"/>
          </p15:clr>
        </p15:guide>
        <p15:guide id="10" pos="6720">
          <p15:clr>
            <a:srgbClr val="F26B43"/>
          </p15:clr>
        </p15:guide>
        <p15:guide id="11" pos="6624">
          <p15:clr>
            <a:srgbClr val="F26B43"/>
          </p15:clr>
        </p15:guide>
        <p15:guide id="12" pos="5904">
          <p15:clr>
            <a:srgbClr val="F26B43"/>
          </p15:clr>
        </p15:guide>
        <p15:guide id="13" orient="horz" pos="3984">
          <p15:clr>
            <a:srgbClr val="F26B43"/>
          </p15:clr>
        </p15:guide>
        <p15:guide id="14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dirty="0">
                <a:solidFill>
                  <a:schemeClr val="dk1"/>
                </a:solidFill>
              </a:rPr>
              <a:t>CS5054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sz="5000" dirty="0">
                <a:solidFill>
                  <a:schemeClr val="dk1"/>
                </a:solidFill>
              </a:rPr>
              <a:t>ADVANCED PROGRAMMING </a:t>
            </a:r>
            <a:endParaRPr sz="50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sz="5000" dirty="0">
                <a:solidFill>
                  <a:schemeClr val="dk1"/>
                </a:solidFill>
              </a:rPr>
              <a:t>AND</a:t>
            </a:r>
            <a:endParaRPr sz="50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sz="5000" dirty="0">
                <a:solidFill>
                  <a:schemeClr val="dk1"/>
                </a:solidFill>
              </a:rPr>
              <a:t> TECHNOLOGIES</a:t>
            </a:r>
            <a:endParaRPr sz="5000" dirty="0">
              <a:solidFill>
                <a:schemeClr val="dk1"/>
              </a:solidFill>
            </a:endParaRPr>
          </a:p>
        </p:txBody>
      </p:sp>
      <p:sp>
        <p:nvSpPr>
          <p:cNvPr id="123" name="Google Shape;123;p1"/>
          <p:cNvSpPr txBox="1">
            <a:spLocks noGrp="1"/>
          </p:cNvSpPr>
          <p:nvPr>
            <p:ph type="subTitle" idx="1"/>
          </p:nvPr>
        </p:nvSpPr>
        <p:spPr>
          <a:xfrm>
            <a:off x="1524000" y="4330064"/>
            <a:ext cx="9144000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2800" dirty="0"/>
              <a:t>Week 6 - Lecture</a:t>
            </a:r>
            <a:br>
              <a:rPr lang="en-US" sz="2800" dirty="0"/>
            </a:br>
            <a:r>
              <a:rPr lang="en-US" sz="2800" dirty="0"/>
              <a:t>State Management in JSP</a:t>
            </a:r>
            <a:endParaRPr sz="2800" dirty="0"/>
          </a:p>
        </p:txBody>
      </p:sp>
      <p:sp>
        <p:nvSpPr>
          <p:cNvPr id="2" name="Google Shape;125;p1">
            <a:extLst>
              <a:ext uri="{FF2B5EF4-FFF2-40B4-BE49-F238E27FC236}">
                <a16:creationId xmlns:a16="http://schemas.microsoft.com/office/drawing/2014/main" id="{2E07C960-3EF0-6E77-523C-3AABAD09FFFB}"/>
              </a:ext>
            </a:extLst>
          </p:cNvPr>
          <p:cNvSpPr txBox="1">
            <a:spLocks/>
          </p:cNvSpPr>
          <p:nvPr/>
        </p:nvSpPr>
        <p:spPr>
          <a:xfrm>
            <a:off x="9061321" y="6356350"/>
            <a:ext cx="2921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Prithivi Maharjan</a:t>
            </a:r>
            <a:endParaRPr lang="en-US" dirty="0"/>
          </a:p>
        </p:txBody>
      </p:sp>
      <p:sp>
        <p:nvSpPr>
          <p:cNvPr id="3" name="Google Shape;125;p1">
            <a:extLst>
              <a:ext uri="{FF2B5EF4-FFF2-40B4-BE49-F238E27FC236}">
                <a16:creationId xmlns:a16="http://schemas.microsoft.com/office/drawing/2014/main" id="{F23855CD-342A-542D-E1C1-89452BDE7516}"/>
              </a:ext>
            </a:extLst>
          </p:cNvPr>
          <p:cNvSpPr txBox="1">
            <a:spLocks/>
          </p:cNvSpPr>
          <p:nvPr/>
        </p:nvSpPr>
        <p:spPr>
          <a:xfrm>
            <a:off x="3745609" y="6356350"/>
            <a:ext cx="5315712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ADVANCED PROGRAMMING AND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6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8205" y="1727383"/>
            <a:ext cx="11175595" cy="4628967"/>
          </a:xfrm>
        </p:spPr>
        <p:txBody>
          <a:bodyPr>
            <a:normAutofit/>
          </a:bodyPr>
          <a:lstStyle/>
          <a:p>
            <a:pPr marL="114300" indent="0">
              <a:lnSpc>
                <a:spcPct val="100000"/>
              </a:lnSpc>
              <a:buNone/>
            </a:pPr>
            <a:r>
              <a:rPr lang="en-US" sz="2400" dirty="0"/>
              <a:t>Methods of filter Interface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Filter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10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E8D34B-E7FD-11A6-8CFE-8BC1708F0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415" y="2467617"/>
            <a:ext cx="9615170" cy="373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7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8205" y="1727383"/>
            <a:ext cx="11175595" cy="46289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A filter configuration object used by a servlet container to pass information to a filter during initialization.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Saving the servlet context in initialization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</a:t>
            </a:r>
            <a:r>
              <a:rPr lang="en-US" dirty="0" err="1"/>
              <a:t>FilterConfig</a:t>
            </a:r>
            <a:r>
              <a:rPr lang="en-US" dirty="0"/>
              <a:t>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11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020FDE-F1E7-E141-0785-7A76CCB27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73" y="4041866"/>
            <a:ext cx="11311061" cy="184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8205" y="1727383"/>
            <a:ext cx="11175595" cy="46289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Adding filters (.java files) in web.xml in application context level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Invokes </a:t>
            </a:r>
            <a:r>
              <a:rPr lang="en-US" sz="2400" dirty="0" err="1"/>
              <a:t>AuthenticationFilter</a:t>
            </a:r>
            <a:r>
              <a:rPr lang="en-US" sz="2400" dirty="0"/>
              <a:t> each time when page reloads.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</a:t>
            </a:r>
            <a:r>
              <a:rPr lang="en-US" dirty="0" err="1"/>
              <a:t>FilterConfig</a:t>
            </a:r>
            <a:r>
              <a:rPr lang="en-US" dirty="0"/>
              <a:t>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12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336159-C2AD-65D9-2567-606474C1B3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706"/>
          <a:stretch/>
        </p:blipFill>
        <p:spPr>
          <a:xfrm>
            <a:off x="1" y="3634727"/>
            <a:ext cx="2449286" cy="23000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C7ABE0C-741A-717B-2BA9-E3F2856D0EE3}"/>
              </a:ext>
            </a:extLst>
          </p:cNvPr>
          <p:cNvSpPr/>
          <p:nvPr/>
        </p:nvSpPr>
        <p:spPr>
          <a:xfrm>
            <a:off x="0" y="3712029"/>
            <a:ext cx="2133600" cy="1186543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3B9BD5-5A6E-09F3-375C-7E6E67F14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845" y="3634727"/>
            <a:ext cx="9540950" cy="23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3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8205" y="1727383"/>
            <a:ext cx="11175595" cy="46289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A </a:t>
            </a:r>
            <a:r>
              <a:rPr lang="en-US" sz="2400" dirty="0" err="1">
                <a:effectLst/>
              </a:rPr>
              <a:t>FilterChain</a:t>
            </a:r>
            <a:r>
              <a:rPr lang="en-US" sz="2400" dirty="0">
                <a:effectLst/>
              </a:rPr>
              <a:t> is an object provided by the servlet container to the developer.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Filters use the </a:t>
            </a:r>
            <a:r>
              <a:rPr lang="en-US" sz="2400" dirty="0" err="1">
                <a:effectLst/>
              </a:rPr>
              <a:t>FilterChain</a:t>
            </a:r>
            <a:r>
              <a:rPr lang="en-US" sz="2400" dirty="0">
                <a:effectLst/>
              </a:rPr>
              <a:t> to invoke the next filter in the chain, or if the calling filter is the last filter in the chain, to invoke the resource at the end of the chain.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564" y="161241"/>
            <a:ext cx="11180236" cy="1325563"/>
          </a:xfrm>
        </p:spPr>
        <p:txBody>
          <a:bodyPr/>
          <a:lstStyle/>
          <a:p>
            <a:r>
              <a:rPr lang="en-US" dirty="0"/>
              <a:t>Servlet </a:t>
            </a:r>
            <a:r>
              <a:rPr lang="en-US" dirty="0" err="1"/>
              <a:t>FilterChain</a:t>
            </a:r>
            <a:r>
              <a:rPr lang="en-US" dirty="0"/>
              <a:t>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13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B18B90-0DB6-9C8B-B5F4-ED66B476B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06" y="3977531"/>
            <a:ext cx="11125788" cy="158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0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</a:t>
            </a:r>
            <a:r>
              <a:rPr lang="en-US" dirty="0" err="1"/>
              <a:t>FilterChain</a:t>
            </a:r>
            <a:r>
              <a:rPr lang="en-US" dirty="0"/>
              <a:t>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14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60B8DE-B256-6824-4CDE-B53F39080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48" y="1856872"/>
            <a:ext cx="10517068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1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Session Tracking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March 20,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C74901A-A95D-4431-2643-5E3674B1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317" y="6356350"/>
            <a:ext cx="5731974" cy="36512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CS5003 Data Structures &amp; Specialist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58BBF-B761-6FEE-0CCB-0BF68499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 mechanism by which online businesses could personalize users’ browsing experiences, tailoring content to individual users.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Personalization enables businesses to communicate effectively with their customers and also helps users locate desired products and services.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095EFF-BB36-D17D-FAF7-DCAE3D0A1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676" y="3692782"/>
            <a:ext cx="8326012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9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Session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March 20,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C74901A-A95D-4431-2643-5E3674B1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317" y="6356350"/>
            <a:ext cx="5731974" cy="36512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CS5003 Data Structures &amp; Specialist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58BBF-B761-6FEE-0CCB-0BF68499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100000"/>
              </a:lnSpc>
              <a:buNone/>
            </a:pPr>
            <a:r>
              <a:rPr lang="en-US" sz="2400" dirty="0"/>
              <a:t>Example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Creating new session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B82BDB-2B12-8CCC-EE84-443062103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110" y="2984949"/>
            <a:ext cx="10333779" cy="19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0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Session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March 20,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C74901A-A95D-4431-2643-5E3674B1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317" y="6356350"/>
            <a:ext cx="5731974" cy="36512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CS5003 Data Structures &amp; Specialist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58BBF-B761-6FEE-0CCB-0BF68499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100000"/>
              </a:lnSpc>
              <a:buNone/>
            </a:pPr>
            <a:r>
              <a:rPr lang="en-US" sz="2400" dirty="0"/>
              <a:t>Example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Checking if session is available or not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521C74-B597-FF4A-9A7B-6AFF4A03F3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69"/>
          <a:stretch/>
        </p:blipFill>
        <p:spPr>
          <a:xfrm>
            <a:off x="345880" y="3058240"/>
            <a:ext cx="11500240" cy="298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0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Cookies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March 20,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C74901A-A95D-4431-2643-5E3674B1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317" y="6356350"/>
            <a:ext cx="5731974" cy="36512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CS5003 Data Structures &amp; Specialist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58BBF-B761-6FEE-0CCB-0BF684992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05" y="1727383"/>
            <a:ext cx="7313459" cy="44924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Cookies provide a tool for personalizing web pages.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 cookie is a piece of data stored by web browsers in a small text file on the user’s computer.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 cookie maintains information about the client during and between browser sessions.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B7D10F-3A9B-FB91-0B4D-D46AC590F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182" y="1339223"/>
            <a:ext cx="3862136" cy="494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2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Cookies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March 20,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C74901A-A95D-4431-2643-5E3674B1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317" y="6356350"/>
            <a:ext cx="5731974" cy="36512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CS5003 Data Structures &amp; Specialist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58BBF-B761-6FEE-0CCB-0BF68499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The first time a user visits the website, the user’s computer might receive a cookie from the server; this cookie is then reactivated each time the user revisits that site.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collected information is intended to be an anonymous record containing data that is used to personalize the user’s future visits to the site.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9F6B41-AED4-0FCA-A889-288F38945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943" y="3539294"/>
            <a:ext cx="4944114" cy="281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3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253625" y="1718201"/>
            <a:ext cx="11175600" cy="40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/>
              <a:t>Introduction to </a:t>
            </a:r>
            <a:r>
              <a:rPr lang="en-US" sz="2800" b="1" dirty="0"/>
              <a:t>state management</a:t>
            </a:r>
            <a:endParaRPr sz="2800" b="1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/>
              <a:t>Introduction to </a:t>
            </a:r>
            <a:r>
              <a:rPr lang="en-US" sz="2800" b="1" dirty="0"/>
              <a:t>Servlet Filter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/>
              <a:t>Interpret </a:t>
            </a:r>
            <a:r>
              <a:rPr lang="en-US" sz="2800" b="1" dirty="0"/>
              <a:t>Servlet Filter Methods</a:t>
            </a:r>
            <a:endParaRPr sz="2800" b="1" dirty="0"/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Discuss </a:t>
            </a:r>
            <a:r>
              <a:rPr lang="en-US" sz="2800" b="1" dirty="0"/>
              <a:t>Session and Cookies</a:t>
            </a:r>
            <a:endParaRPr sz="2800" b="1" dirty="0"/>
          </a:p>
        </p:txBody>
      </p:sp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Learning Objectives</a:t>
            </a:r>
            <a:endParaRPr/>
          </a:p>
        </p:txBody>
      </p:sp>
      <p:sp>
        <p:nvSpPr>
          <p:cNvPr id="75" name="Google Shape;75;p2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76" name="Google Shape;76;p2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sp>
        <p:nvSpPr>
          <p:cNvPr id="77" name="Google Shape;77;p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Cookie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March 20,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C74901A-A95D-4431-2643-5E3674B1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317" y="6356350"/>
            <a:ext cx="5731974" cy="36512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CS5003 Data Structures &amp; Specialist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58BBF-B761-6FEE-0CCB-0BF68499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100000"/>
              </a:lnSpc>
              <a:buNone/>
            </a:pPr>
            <a:r>
              <a:rPr lang="en-US" sz="2400" dirty="0"/>
              <a:t>Example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Creating Cookie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D71CD6-E3E3-3298-6E18-190DB01FB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70" y="3160286"/>
            <a:ext cx="11249260" cy="177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75a4b780_1_18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Useful Servlet Cookies Method</a:t>
            </a:r>
            <a:endParaRPr dirty="0"/>
          </a:p>
        </p:txBody>
      </p:sp>
      <p:sp>
        <p:nvSpPr>
          <p:cNvPr id="122" name="Google Shape;122;g14475a4b780_1_1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083" y="1801532"/>
            <a:ext cx="8441834" cy="442681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22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</p:spPr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5B000A-2F35-42C6-8A20-31BD98F43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67" y="1943919"/>
            <a:ext cx="3143689" cy="25721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A15B4F-481C-CFE4-D516-0BA689722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601" y="1794601"/>
            <a:ext cx="2092797" cy="278674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9B83DA-0F60-CC8F-172E-55371D499C54}"/>
              </a:ext>
            </a:extLst>
          </p:cNvPr>
          <p:cNvCxnSpPr>
            <a:cxnSpLocks/>
          </p:cNvCxnSpPr>
          <p:nvPr/>
        </p:nvCxnSpPr>
        <p:spPr>
          <a:xfrm>
            <a:off x="3872964" y="3080657"/>
            <a:ext cx="54414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B406C1-E369-E2D7-B686-748AA8647962}"/>
              </a:ext>
            </a:extLst>
          </p:cNvPr>
          <p:cNvSpPr txBox="1"/>
          <p:nvPr/>
        </p:nvSpPr>
        <p:spPr>
          <a:xfrm>
            <a:off x="5045699" y="2366988"/>
            <a:ext cx="2981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Login Request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F20245-5428-D0A7-14D2-C8DEC7F5D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762" y="3313550"/>
            <a:ext cx="1121221" cy="11212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C2551A-01BC-8271-5D8A-E229CAEB194A}"/>
              </a:ext>
            </a:extLst>
          </p:cNvPr>
          <p:cNvSpPr txBox="1"/>
          <p:nvPr/>
        </p:nvSpPr>
        <p:spPr>
          <a:xfrm>
            <a:off x="4299237" y="4434877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Create a session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AD8316E-701E-3961-1BB9-A07C6896C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624" y="3337950"/>
            <a:ext cx="1121221" cy="11212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3E65D6E-026E-8B09-0089-440A9AF8A90B}"/>
              </a:ext>
            </a:extLst>
          </p:cNvPr>
          <p:cNvSpPr txBox="1"/>
          <p:nvPr/>
        </p:nvSpPr>
        <p:spPr>
          <a:xfrm>
            <a:off x="7104986" y="4459171"/>
            <a:ext cx="1614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Store </a:t>
            </a:r>
            <a:r>
              <a:rPr lang="en-US" sz="2000" dirty="0" err="1"/>
              <a:t>userId</a:t>
            </a:r>
            <a:r>
              <a:rPr lang="en-US" sz="2000" dirty="0"/>
              <a:t> &amp; </a:t>
            </a:r>
          </a:p>
          <a:p>
            <a:pPr algn="ctr"/>
            <a:r>
              <a:rPr lang="en-US" sz="2000" dirty="0"/>
              <a:t>required info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C27470F3-81E8-F158-015F-4289AB590554}"/>
              </a:ext>
            </a:extLst>
          </p:cNvPr>
          <p:cNvSpPr/>
          <p:nvPr/>
        </p:nvSpPr>
        <p:spPr>
          <a:xfrm rot="16200000">
            <a:off x="6244018" y="2999408"/>
            <a:ext cx="663767" cy="515823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162ED7-B9E5-6D8D-FE64-BB14F204998C}"/>
              </a:ext>
            </a:extLst>
          </p:cNvPr>
          <p:cNvSpPr txBox="1"/>
          <p:nvPr/>
        </p:nvSpPr>
        <p:spPr>
          <a:xfrm>
            <a:off x="4480108" y="5966874"/>
            <a:ext cx="4191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Servlet</a:t>
            </a:r>
          </a:p>
        </p:txBody>
      </p:sp>
    </p:spTree>
    <p:extLst>
      <p:ext uri="{BB962C8B-B14F-4D97-AF65-F5344CB8AC3E}">
        <p14:creationId xmlns:p14="http://schemas.microsoft.com/office/powerpoint/2010/main" val="210093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 animBg="1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23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</p:spPr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5B000A-2F35-42C6-8A20-31BD98F43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67" y="1978185"/>
            <a:ext cx="3143689" cy="25721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A15B4F-481C-CFE4-D516-0BA689722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601" y="1828867"/>
            <a:ext cx="2092797" cy="278674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9B83DA-0F60-CC8F-172E-55371D499C54}"/>
              </a:ext>
            </a:extLst>
          </p:cNvPr>
          <p:cNvCxnSpPr>
            <a:cxnSpLocks/>
          </p:cNvCxnSpPr>
          <p:nvPr/>
        </p:nvCxnSpPr>
        <p:spPr>
          <a:xfrm>
            <a:off x="3872964" y="3114923"/>
            <a:ext cx="54414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B406C1-E369-E2D7-B686-748AA8647962}"/>
              </a:ext>
            </a:extLst>
          </p:cNvPr>
          <p:cNvSpPr txBox="1"/>
          <p:nvPr/>
        </p:nvSpPr>
        <p:spPr>
          <a:xfrm>
            <a:off x="4964684" y="2375678"/>
            <a:ext cx="3143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Logout Request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F20245-5428-D0A7-14D2-C8DEC7F5D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806" y="3306503"/>
            <a:ext cx="1121221" cy="11212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C2551A-01BC-8271-5D8A-E229CAEB194A}"/>
              </a:ext>
            </a:extLst>
          </p:cNvPr>
          <p:cNvSpPr txBox="1"/>
          <p:nvPr/>
        </p:nvSpPr>
        <p:spPr>
          <a:xfrm>
            <a:off x="4326281" y="4427830"/>
            <a:ext cx="2294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Delete the session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AD8316E-701E-3961-1BB9-A07C6896C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6668" y="3330903"/>
            <a:ext cx="1121221" cy="11212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3E65D6E-026E-8B09-0089-440A9AF8A90B}"/>
              </a:ext>
            </a:extLst>
          </p:cNvPr>
          <p:cNvSpPr txBox="1"/>
          <p:nvPr/>
        </p:nvSpPr>
        <p:spPr>
          <a:xfrm>
            <a:off x="7132030" y="4452124"/>
            <a:ext cx="1614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Clear data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637D65A-0C90-9A80-0C89-C765ED06C36F}"/>
              </a:ext>
            </a:extLst>
          </p:cNvPr>
          <p:cNvSpPr/>
          <p:nvPr/>
        </p:nvSpPr>
        <p:spPr>
          <a:xfrm rot="16200000">
            <a:off x="6224402" y="2674345"/>
            <a:ext cx="663767" cy="467024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9E61C-4100-B6AE-DF41-8232D4D4C385}"/>
              </a:ext>
            </a:extLst>
          </p:cNvPr>
          <p:cNvSpPr txBox="1"/>
          <p:nvPr/>
        </p:nvSpPr>
        <p:spPr>
          <a:xfrm>
            <a:off x="4350636" y="5416552"/>
            <a:ext cx="4191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Servlet</a:t>
            </a:r>
          </a:p>
        </p:txBody>
      </p:sp>
    </p:spTree>
    <p:extLst>
      <p:ext uri="{BB962C8B-B14F-4D97-AF65-F5344CB8AC3E}">
        <p14:creationId xmlns:p14="http://schemas.microsoft.com/office/powerpoint/2010/main" val="125506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5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24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</p:spPr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5B000A-2F35-42C6-8A20-31BD98F43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67" y="1901985"/>
            <a:ext cx="3143689" cy="25721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A15B4F-481C-CFE4-D516-0BA689722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601" y="1752667"/>
            <a:ext cx="2092797" cy="278674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9B83DA-0F60-CC8F-172E-55371D499C54}"/>
              </a:ext>
            </a:extLst>
          </p:cNvPr>
          <p:cNvCxnSpPr>
            <a:cxnSpLocks/>
          </p:cNvCxnSpPr>
          <p:nvPr/>
        </p:nvCxnSpPr>
        <p:spPr>
          <a:xfrm>
            <a:off x="3872964" y="3038723"/>
            <a:ext cx="54414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B406C1-E369-E2D7-B686-748AA8647962}"/>
              </a:ext>
            </a:extLst>
          </p:cNvPr>
          <p:cNvSpPr txBox="1"/>
          <p:nvPr/>
        </p:nvSpPr>
        <p:spPr>
          <a:xfrm>
            <a:off x="5353134" y="2288212"/>
            <a:ext cx="248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Opens any page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F20245-5428-D0A7-14D2-C8DEC7F5D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461" y="3258333"/>
            <a:ext cx="1121221" cy="11212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C2551A-01BC-8271-5D8A-E229CAEB194A}"/>
              </a:ext>
            </a:extLst>
          </p:cNvPr>
          <p:cNvSpPr txBox="1"/>
          <p:nvPr/>
        </p:nvSpPr>
        <p:spPr>
          <a:xfrm>
            <a:off x="4069678" y="4521502"/>
            <a:ext cx="2306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if session exits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6B36671-29E8-BAEA-036E-77057FE64CB2}"/>
              </a:ext>
            </a:extLst>
          </p:cNvPr>
          <p:cNvSpPr/>
          <p:nvPr/>
        </p:nvSpPr>
        <p:spPr>
          <a:xfrm rot="16200000">
            <a:off x="6244018" y="2637225"/>
            <a:ext cx="663767" cy="515823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88B716-5CEA-515B-FAD9-F992968A52B7}"/>
              </a:ext>
            </a:extLst>
          </p:cNvPr>
          <p:cNvSpPr txBox="1"/>
          <p:nvPr/>
        </p:nvSpPr>
        <p:spPr>
          <a:xfrm>
            <a:off x="4480108" y="5604691"/>
            <a:ext cx="4191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Servlet Filter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AEBEE6-6905-2191-BAAB-8AEA6CFAAC86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763680" y="3628395"/>
            <a:ext cx="1123410" cy="27838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2E4929-9779-AE61-87E4-4106D0F7573A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763681" y="3935013"/>
            <a:ext cx="1141638" cy="63662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264760E-1EC4-01EC-3F6C-C7A4E5FC3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090" y="3268905"/>
            <a:ext cx="537034" cy="7189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9AC3ED0-2754-B2BE-11E3-72BDEC0F1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319" y="4212149"/>
            <a:ext cx="537034" cy="71898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149FC22-70A1-F74A-3D28-66CB5AD0687D}"/>
              </a:ext>
            </a:extLst>
          </p:cNvPr>
          <p:cNvSpPr txBox="1"/>
          <p:nvPr/>
        </p:nvSpPr>
        <p:spPr>
          <a:xfrm>
            <a:off x="7465595" y="4447467"/>
            <a:ext cx="135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Login Page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0EA9AB-C8C8-1927-4768-A136FCFB066A}"/>
              </a:ext>
            </a:extLst>
          </p:cNvPr>
          <p:cNvSpPr txBox="1"/>
          <p:nvPr/>
        </p:nvSpPr>
        <p:spPr>
          <a:xfrm>
            <a:off x="7424124" y="3323283"/>
            <a:ext cx="135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Required Page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494598-A42B-94DE-5C31-72465A29FEFF}"/>
              </a:ext>
            </a:extLst>
          </p:cNvPr>
          <p:cNvSpPr txBox="1"/>
          <p:nvPr/>
        </p:nvSpPr>
        <p:spPr>
          <a:xfrm>
            <a:off x="5897938" y="3568870"/>
            <a:ext cx="90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True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8796F4-E008-F6BE-F70C-3667DBA98DB4}"/>
              </a:ext>
            </a:extLst>
          </p:cNvPr>
          <p:cNvSpPr txBox="1"/>
          <p:nvPr/>
        </p:nvSpPr>
        <p:spPr>
          <a:xfrm>
            <a:off x="5963356" y="4111063"/>
            <a:ext cx="90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1169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  <p:bldP spid="9" grpId="0"/>
      <p:bldP spid="27" grpId="0"/>
      <p:bldP spid="28" grpId="0"/>
      <p:bldP spid="29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253625" y="1718201"/>
            <a:ext cx="11175600" cy="40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/>
              <a:t>We understood the concept of </a:t>
            </a:r>
            <a:r>
              <a:rPr lang="en-US" sz="2800" b="1" dirty="0"/>
              <a:t>state management</a:t>
            </a:r>
            <a:endParaRPr sz="2800" b="1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/>
              <a:t>We learned about </a:t>
            </a:r>
            <a:r>
              <a:rPr lang="en-US" sz="2800" b="1" dirty="0"/>
              <a:t>Servlet Filter </a:t>
            </a:r>
            <a:r>
              <a:rPr lang="en-US" sz="2800" dirty="0"/>
              <a:t>and its different </a:t>
            </a:r>
            <a:r>
              <a:rPr lang="en-US" sz="2800" b="1" dirty="0"/>
              <a:t>Servlet Filter Methods</a:t>
            </a:r>
            <a:endParaRPr sz="2800" b="1" dirty="0"/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We also understood about the </a:t>
            </a:r>
            <a:r>
              <a:rPr lang="en-US" sz="2800" b="1" dirty="0"/>
              <a:t>Session and Cookies</a:t>
            </a:r>
            <a:endParaRPr sz="2800" b="1" dirty="0"/>
          </a:p>
        </p:txBody>
      </p:sp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75" name="Google Shape;75;p2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76" name="Google Shape;76;p2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sp>
        <p:nvSpPr>
          <p:cNvPr id="77" name="Google Shape;77;p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410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2"/>
          <p:cNvSpPr txBox="1">
            <a:spLocks noGrp="1"/>
          </p:cNvSpPr>
          <p:nvPr>
            <p:ph type="ctrTitle"/>
          </p:nvPr>
        </p:nvSpPr>
        <p:spPr>
          <a:xfrm>
            <a:off x="1524000" y="2780665"/>
            <a:ext cx="91440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532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5b58b21a8_0_3"/>
          <p:cNvSpPr txBox="1">
            <a:spLocks noGrp="1"/>
          </p:cNvSpPr>
          <p:nvPr>
            <p:ph type="body" idx="1"/>
          </p:nvPr>
        </p:nvSpPr>
        <p:spPr>
          <a:xfrm>
            <a:off x="178205" y="1637443"/>
            <a:ext cx="11175600" cy="449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 dirty="0"/>
              <a:t>To </a:t>
            </a:r>
            <a:r>
              <a:rPr lang="en-US" sz="2400" b="1" dirty="0"/>
              <a:t>determine </a:t>
            </a:r>
            <a:r>
              <a:rPr lang="en-US" sz="2400" dirty="0"/>
              <a:t>the </a:t>
            </a:r>
            <a:r>
              <a:rPr lang="en-US" sz="2400" b="1" dirty="0"/>
              <a:t>state of application at any one time, statement management </a:t>
            </a:r>
            <a:r>
              <a:rPr lang="en-US" sz="2400" dirty="0"/>
              <a:t>is used.</a:t>
            </a:r>
            <a:endParaRPr sz="2400" dirty="0"/>
          </a:p>
        </p:txBody>
      </p:sp>
      <p:sp>
        <p:nvSpPr>
          <p:cNvPr id="154" name="Google Shape;154;g145b58b21a8_0_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State Management</a:t>
            </a:r>
            <a:endParaRPr dirty="0"/>
          </a:p>
        </p:txBody>
      </p:sp>
      <p:sp>
        <p:nvSpPr>
          <p:cNvPr id="155" name="Google Shape;155;g145b58b21a8_0_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02CA0A-36E5-5EAD-FC9E-E9D9FBEFC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747" y="2736623"/>
            <a:ext cx="5047114" cy="36197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5b58b21a8_0_3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600" cy="449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 b="1" dirty="0"/>
              <a:t>State management</a:t>
            </a:r>
            <a:r>
              <a:rPr lang="en-US" sz="2400" dirty="0"/>
              <a:t> is the </a:t>
            </a:r>
            <a:r>
              <a:rPr lang="en-US" sz="2400" b="1" dirty="0"/>
              <a:t>process of retaining information</a:t>
            </a:r>
            <a:r>
              <a:rPr lang="en-US" sz="2400" dirty="0"/>
              <a:t> of an </a:t>
            </a:r>
            <a:r>
              <a:rPr lang="en-US" sz="2400" b="1" dirty="0"/>
              <a:t>application's inputs</a:t>
            </a:r>
            <a:r>
              <a:rPr lang="en-US" sz="2400" dirty="0"/>
              <a:t> </a:t>
            </a:r>
            <a:r>
              <a:rPr lang="en-US" sz="2400" b="1" dirty="0"/>
              <a:t>across</a:t>
            </a:r>
            <a:r>
              <a:rPr lang="en-US" sz="2400" dirty="0"/>
              <a:t> several </a:t>
            </a:r>
            <a:r>
              <a:rPr lang="en-US" sz="2400" b="1" dirty="0"/>
              <a:t>linked data flows</a:t>
            </a:r>
            <a:r>
              <a:rPr lang="en-US" sz="2400" dirty="0"/>
              <a:t> </a:t>
            </a:r>
            <a:r>
              <a:rPr lang="en-US" sz="2400" b="1" dirty="0"/>
              <a:t>between applications</a:t>
            </a:r>
            <a:r>
              <a:rPr lang="en-US" sz="2400" dirty="0"/>
              <a:t> that helps to create a more dynamic and personalized application. </a:t>
            </a:r>
            <a:endParaRPr sz="1600" dirty="0"/>
          </a:p>
        </p:txBody>
      </p:sp>
      <p:sp>
        <p:nvSpPr>
          <p:cNvPr id="154" name="Google Shape;154;g145b58b21a8_0_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 Management</a:t>
            </a:r>
            <a:endParaRPr/>
          </a:p>
        </p:txBody>
      </p:sp>
      <p:sp>
        <p:nvSpPr>
          <p:cNvPr id="155" name="Google Shape;155;g145b58b21a8_0_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7AB64-A52C-E1ED-686B-BF610E7B52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51"/>
          <a:stretch/>
        </p:blipFill>
        <p:spPr>
          <a:xfrm>
            <a:off x="1406725" y="3429000"/>
            <a:ext cx="9378550" cy="279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9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 Servlet Filters</a:t>
            </a:r>
            <a:endParaRPr dirty="0"/>
          </a:p>
        </p:txBody>
      </p:sp>
      <p:sp>
        <p:nvSpPr>
          <p:cNvPr id="84" name="Google Shape;84;p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85" name="Google Shape;85;p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ADVANCED PROGRAMMING AND TECHNOLOGIES</a:t>
            </a:r>
            <a:endParaRPr dirty="0"/>
          </a:p>
        </p:txBody>
      </p:sp>
      <p:sp>
        <p:nvSpPr>
          <p:cNvPr id="86" name="Google Shape;86;p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" name="Google Shape;153;g145b58b21a8_0_3">
            <a:extLst>
              <a:ext uri="{FF2B5EF4-FFF2-40B4-BE49-F238E27FC236}">
                <a16:creationId xmlns:a16="http://schemas.microsoft.com/office/drawing/2014/main" id="{17C79D88-B801-9E1B-97D2-E19FF15CEB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600" cy="449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2400" dirty="0"/>
              <a:t>Introduced in servlet </a:t>
            </a:r>
            <a:r>
              <a:rPr lang="en-US" sz="2400" b="1" dirty="0"/>
              <a:t>2.3 version </a:t>
            </a:r>
          </a:p>
          <a:p>
            <a:r>
              <a:rPr lang="en-US" sz="2400" dirty="0"/>
              <a:t>Managed by </a:t>
            </a:r>
            <a:r>
              <a:rPr lang="en-US" sz="2400" b="1" dirty="0"/>
              <a:t>Container</a:t>
            </a:r>
          </a:p>
          <a:p>
            <a:r>
              <a:rPr lang="en-US" sz="2400" dirty="0"/>
              <a:t>Follows the similar lifecycle like </a:t>
            </a:r>
            <a:r>
              <a:rPr lang="en-US" sz="2400" b="1" dirty="0"/>
              <a:t>Servlets’ lifecycle</a:t>
            </a:r>
            <a:r>
              <a:rPr lang="en-US" sz="2400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7376"/>
          <a:stretch/>
        </p:blipFill>
        <p:spPr>
          <a:xfrm>
            <a:off x="2691824" y="3170668"/>
            <a:ext cx="6808351" cy="31121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173564" y="235897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 Servlet Filters</a:t>
            </a:r>
            <a:endParaRPr dirty="0"/>
          </a:p>
        </p:txBody>
      </p:sp>
      <p:sp>
        <p:nvSpPr>
          <p:cNvPr id="84" name="Google Shape;84;p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85" name="Google Shape;85;p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6" name="Google Shape;153;g145b58b21a8_0_3">
            <a:extLst>
              <a:ext uri="{FF2B5EF4-FFF2-40B4-BE49-F238E27FC236}">
                <a16:creationId xmlns:a16="http://schemas.microsoft.com/office/drawing/2014/main" id="{17C79D88-B801-9E1B-97D2-E19FF15CEB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600" cy="449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2400" dirty="0"/>
              <a:t>Filters are used to </a:t>
            </a:r>
            <a:r>
              <a:rPr lang="en-US" sz="2400" b="1" dirty="0"/>
              <a:t>pre-process the request and post process the response</a:t>
            </a:r>
            <a:r>
              <a:rPr lang="en-US" sz="2400" dirty="0"/>
              <a:t>.</a:t>
            </a:r>
          </a:p>
          <a:p>
            <a:r>
              <a:rPr lang="en-US" sz="2400" dirty="0"/>
              <a:t>Preprocessing involves authentication, logging, authorization, change request information.</a:t>
            </a:r>
          </a:p>
          <a:p>
            <a:r>
              <a:rPr lang="en-US" sz="2400" dirty="0"/>
              <a:t>Post processing involves encrypting response compressing response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32634-47F7-8081-77F1-07ECF44679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909"/>
          <a:stretch/>
        </p:blipFill>
        <p:spPr>
          <a:xfrm>
            <a:off x="1509334" y="3805352"/>
            <a:ext cx="8508696" cy="251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2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8205" y="1727383"/>
            <a:ext cx="11175595" cy="4073809"/>
          </a:xfrm>
        </p:spPr>
        <p:txBody>
          <a:bodyPr>
            <a:normAutofit/>
          </a:bodyPr>
          <a:lstStyle/>
          <a:p>
            <a:pPr marL="114300" indent="0" fontAlgn="base">
              <a:lnSpc>
                <a:spcPct val="150000"/>
              </a:lnSpc>
              <a:buNone/>
            </a:pPr>
            <a:r>
              <a:rPr lang="en-US" sz="2800" dirty="0"/>
              <a:t>There are three interfaces of Servlet API:</a:t>
            </a:r>
          </a:p>
          <a:p>
            <a:pPr lvl="1" fontAlgn="base">
              <a:lnSpc>
                <a:spcPct val="150000"/>
              </a:lnSpc>
            </a:pPr>
            <a:r>
              <a:rPr lang="en-US" sz="2800" dirty="0"/>
              <a:t>Filter Interface</a:t>
            </a:r>
          </a:p>
          <a:p>
            <a:pPr lvl="1" fontAlgn="base">
              <a:lnSpc>
                <a:spcPct val="150000"/>
              </a:lnSpc>
            </a:pPr>
            <a:r>
              <a:rPr lang="en-US" sz="2800" dirty="0" err="1"/>
              <a:t>FilterChain</a:t>
            </a:r>
            <a:r>
              <a:rPr lang="en-US" sz="2800" dirty="0"/>
              <a:t> Interface</a:t>
            </a:r>
          </a:p>
          <a:p>
            <a:pPr lvl="1" fontAlgn="base">
              <a:lnSpc>
                <a:spcPct val="150000"/>
              </a:lnSpc>
            </a:pPr>
            <a:r>
              <a:rPr lang="en-US" sz="2800" dirty="0" err="1"/>
              <a:t>FilterConfig</a:t>
            </a:r>
            <a:r>
              <a:rPr lang="en-US" sz="2800" dirty="0"/>
              <a:t> Interface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Filter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7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F941B8-4DCD-DD81-E588-CD80853CCB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76"/>
          <a:stretch/>
        </p:blipFill>
        <p:spPr>
          <a:xfrm>
            <a:off x="4449948" y="2492842"/>
            <a:ext cx="7237616" cy="33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5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8205" y="1727383"/>
            <a:ext cx="11175595" cy="46289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Intercepts the client request and do some pre-processing.</a:t>
            </a:r>
          </a:p>
          <a:p>
            <a:pPr lvl="1">
              <a:lnSpc>
                <a:spcPct val="150000"/>
              </a:lnSpc>
              <a:buFontTx/>
              <a:buChar char="-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Filter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8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2284F9-2126-53A6-C1CA-0249A786FA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65" b="9441"/>
          <a:stretch/>
        </p:blipFill>
        <p:spPr>
          <a:xfrm>
            <a:off x="3708653" y="2593298"/>
            <a:ext cx="4774693" cy="376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2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8205" y="1727383"/>
            <a:ext cx="11175595" cy="46289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Implementing Filter Interface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Filter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9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BEFCEB-FECE-AEA3-E13A-21680F7D9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46" y="2887877"/>
            <a:ext cx="11550508" cy="108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868</Words>
  <Application>Microsoft Office PowerPoint</Application>
  <PresentationFormat>Widescreen</PresentationFormat>
  <Paragraphs>173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CS5054 ADVANCED PROGRAMMING  AND  TECHNOLOGIES</vt:lpstr>
      <vt:lpstr>Learning Objectives</vt:lpstr>
      <vt:lpstr>State Management</vt:lpstr>
      <vt:lpstr>State Management</vt:lpstr>
      <vt:lpstr> Servlet Filters</vt:lpstr>
      <vt:lpstr> Servlet Filters</vt:lpstr>
      <vt:lpstr>Servlet Filter API</vt:lpstr>
      <vt:lpstr>Servlet Filter Interface</vt:lpstr>
      <vt:lpstr>Servlet Filter Interface</vt:lpstr>
      <vt:lpstr>Servlet Filter Interface</vt:lpstr>
      <vt:lpstr>Servlet FilterConfig Interface</vt:lpstr>
      <vt:lpstr>Servlet FilterConfig Interface</vt:lpstr>
      <vt:lpstr>Servlet FilterChain Interface</vt:lpstr>
      <vt:lpstr>Servlet FilterChain Interface</vt:lpstr>
      <vt:lpstr>Session Tracking</vt:lpstr>
      <vt:lpstr>Session </vt:lpstr>
      <vt:lpstr>Session </vt:lpstr>
      <vt:lpstr>Cookies</vt:lpstr>
      <vt:lpstr>Cookies</vt:lpstr>
      <vt:lpstr>Cookie</vt:lpstr>
      <vt:lpstr>Useful Servlet Cookies Method</vt:lpstr>
      <vt:lpstr>Workflow</vt:lpstr>
      <vt:lpstr>Workflow</vt:lpstr>
      <vt:lpstr>Workflow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  State Management in JSP</dc:title>
  <dc:creator>Prithivi Maharjan</dc:creator>
  <cp:lastModifiedBy>prithivi maharjan</cp:lastModifiedBy>
  <cp:revision>99</cp:revision>
  <dcterms:created xsi:type="dcterms:W3CDTF">2020-07-29T02:48:43Z</dcterms:created>
  <dcterms:modified xsi:type="dcterms:W3CDTF">2023-03-20T11:27:56Z</dcterms:modified>
</cp:coreProperties>
</file>