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7" r:id="rId2"/>
    <p:sldId id="257" r:id="rId3"/>
    <p:sldId id="258" r:id="rId4"/>
    <p:sldId id="278" r:id="rId5"/>
    <p:sldId id="274" r:id="rId6"/>
    <p:sldId id="260" r:id="rId7"/>
    <p:sldId id="284" r:id="rId8"/>
    <p:sldId id="285" r:id="rId9"/>
    <p:sldId id="262" r:id="rId10"/>
    <p:sldId id="280" r:id="rId11"/>
    <p:sldId id="286" r:id="rId12"/>
    <p:sldId id="263" r:id="rId13"/>
    <p:sldId id="281" r:id="rId14"/>
    <p:sldId id="287" r:id="rId15"/>
    <p:sldId id="282" r:id="rId16"/>
    <p:sldId id="283" r:id="rId17"/>
    <p:sldId id="288" r:id="rId18"/>
    <p:sldId id="276" r:id="rId19"/>
    <p:sldId id="28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w3wzd9fHNV+nOsOzA5cZQ7Mt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30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7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15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75a4b78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4475a4b780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14475a4b780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2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177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45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75a4b78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4475a4b780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14475a4b780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889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658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95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27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36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210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35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228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75a4b780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14475a4b78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280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46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75a4b780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14475a4b78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609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20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1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7843"/>
                </a:srgbClr>
              </a:gs>
              <a:gs pos="80000">
                <a:srgbClr val="FFFFFF">
                  <a:alpha val="82745"/>
                </a:srgbClr>
              </a:gs>
              <a:gs pos="100000">
                <a:srgbClr val="FFFFFF">
                  <a:alpha val="8274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sz="2800"/>
              <a:t>Week 7</a:t>
            </a:r>
            <a:br>
              <a:rPr lang="en-US" sz="2800" dirty="0"/>
            </a:br>
            <a:r>
              <a:rPr lang="en-US" sz="2800" dirty="0"/>
              <a:t>Introduction to JSTL</a:t>
            </a:r>
            <a:endParaRPr sz="2800"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8601F451-1E8E-9625-86AC-F601E1600E5D}"/>
              </a:ext>
            </a:extLst>
          </p:cNvPr>
          <p:cNvSpPr txBox="1">
            <a:spLocks/>
          </p:cNvSpPr>
          <p:nvPr/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Prithivi Maharjan</a:t>
            </a:r>
            <a:endParaRPr lang="en-US" dirty="0"/>
          </a:p>
        </p:txBody>
      </p:sp>
      <p:sp>
        <p:nvSpPr>
          <p:cNvPr id="3" name="Google Shape;125;p1">
            <a:extLst>
              <a:ext uri="{FF2B5EF4-FFF2-40B4-BE49-F238E27FC236}">
                <a16:creationId xmlns:a16="http://schemas.microsoft.com/office/drawing/2014/main" id="{D8D6D399-ACC8-AE6E-BC81-C2350E96F917}"/>
              </a:ext>
            </a:extLst>
          </p:cNvPr>
          <p:cNvSpPr txBox="1">
            <a:spLocks/>
          </p:cNvSpPr>
          <p:nvPr/>
        </p:nvSpPr>
        <p:spPr>
          <a:xfrm>
            <a:off x="3745609" y="6356350"/>
            <a:ext cx="531571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Formatting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54C29CE-356B-0162-331E-5F8D68D4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48227"/>
              </p:ext>
            </p:extLst>
          </p:nvPr>
        </p:nvGraphicFramePr>
        <p:xfrm>
          <a:off x="286327" y="1843790"/>
          <a:ext cx="11065098" cy="414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1">
                  <a:extLst>
                    <a:ext uri="{9D8B030D-6E8A-4147-A177-3AD203B41FA5}">
                      <a16:colId xmlns:a16="http://schemas.microsoft.com/office/drawing/2014/main" val="3640206354"/>
                    </a:ext>
                  </a:extLst>
                </a:gridCol>
                <a:gridCol w="8552807">
                  <a:extLst>
                    <a:ext uri="{9D8B030D-6E8A-4147-A177-3AD203B41FA5}">
                      <a16:colId xmlns:a16="http://schemas.microsoft.com/office/drawing/2014/main" val="1367850436"/>
                    </a:ext>
                  </a:extLst>
                </a:gridCol>
              </a:tblGrid>
              <a:tr h="642738">
                <a:tc>
                  <a:txBody>
                    <a:bodyPr/>
                    <a:lstStyle/>
                    <a:p>
                      <a:r>
                        <a:rPr lang="en-US" sz="1800" dirty="0"/>
                        <a:t>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843616"/>
                  </a:ext>
                </a:extLst>
              </a:tr>
              <a:tr h="642738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fmt:formatNumber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Render numerical value with specific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149001"/>
                  </a:ext>
                </a:extLst>
              </a:tr>
              <a:tr h="642738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fmt:parseNumber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Parses a number, currency, or percentage represented in a string.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6822"/>
                  </a:ext>
                </a:extLst>
              </a:tr>
              <a:tr h="642738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fmt:formatDate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the pattern provided to format a date and/or a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6805"/>
                  </a:ext>
                </a:extLst>
              </a:tr>
              <a:tr h="642738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fmt:parseDate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Parses a date or time from a string representation.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256753"/>
                  </a:ext>
                </a:extLst>
              </a:tr>
              <a:tr h="927684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fmt:timeZone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 the time zone information for any nested time formatting or parsing operations in its body.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77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6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75a4b780_1_18"/>
          <p:cNvSpPr txBox="1">
            <a:spLocks noGrp="1"/>
          </p:cNvSpPr>
          <p:nvPr>
            <p:ph type="body" idx="1"/>
          </p:nvPr>
        </p:nvSpPr>
        <p:spPr>
          <a:xfrm>
            <a:off x="175825" y="1600200"/>
            <a:ext cx="11175600" cy="46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parseNumber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</a:t>
            </a:r>
          </a:p>
        </p:txBody>
      </p:sp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Formatting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7A1AA-7F72-FFE1-7B24-393E4BB6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6" y="2795674"/>
            <a:ext cx="11333688" cy="29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75a4b780_1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Structured Query Language (SQL) Tag Library</a:t>
            </a:r>
            <a:endParaRPr dirty="0"/>
          </a:p>
        </p:txBody>
      </p:sp>
      <p:sp>
        <p:nvSpPr>
          <p:cNvPr id="128" name="Google Shape;128;g14475a4b780_1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9" name="Google Shape;129;g14475a4b780_1_25"/>
          <p:cNvSpPr txBox="1"/>
          <p:nvPr/>
        </p:nvSpPr>
        <p:spPr>
          <a:xfrm>
            <a:off x="152399" y="1650100"/>
            <a:ext cx="11559309" cy="38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to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(Oracle, MySQL, Microsoft SQL Server).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manipulate databases i.e., creating, updating and deleting data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tag library in your project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&lt;%@ taglib prefix = "sql" uri = "http://java.sun.com/jsp/jstl/sql" %&gt;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SQL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54C29CE-356B-0162-331E-5F8D68D4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424"/>
              </p:ext>
            </p:extLst>
          </p:nvPr>
        </p:nvGraphicFramePr>
        <p:xfrm>
          <a:off x="288566" y="1830727"/>
          <a:ext cx="11065098" cy="42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1">
                  <a:extLst>
                    <a:ext uri="{9D8B030D-6E8A-4147-A177-3AD203B41FA5}">
                      <a16:colId xmlns:a16="http://schemas.microsoft.com/office/drawing/2014/main" val="3640206354"/>
                    </a:ext>
                  </a:extLst>
                </a:gridCol>
                <a:gridCol w="8552807">
                  <a:extLst>
                    <a:ext uri="{9D8B030D-6E8A-4147-A177-3AD203B41FA5}">
                      <a16:colId xmlns:a16="http://schemas.microsoft.com/office/drawing/2014/main" val="1367850436"/>
                    </a:ext>
                  </a:extLst>
                </a:gridCol>
              </a:tblGrid>
              <a:tr h="620043">
                <a:tc>
                  <a:txBody>
                    <a:bodyPr/>
                    <a:lstStyle/>
                    <a:p>
                      <a:r>
                        <a:rPr lang="en-US" sz="1800"/>
                        <a:t>Tags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843616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r>
                        <a:rPr lang="en-US" sz="1800" b="0"/>
                        <a:t>&lt;sql:setDataSource&gt;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a basic </a:t>
                      </a:r>
                      <a:r>
                        <a:rPr lang="en-US" sz="1800" dirty="0" err="1"/>
                        <a:t>DataSource</a:t>
                      </a:r>
                      <a:r>
                        <a:rPr lang="en-US" sz="1800" dirty="0"/>
                        <a:t> that should only be used for prototyping.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149001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r>
                        <a:rPr lang="en-US" sz="1800" b="0"/>
                        <a:t>&lt;sql:query&gt; 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carries out the SQL statement specified in its body or via the </a:t>
                      </a:r>
                      <a:r>
                        <a:rPr lang="en-US" sz="1800" dirty="0" err="1"/>
                        <a:t>sql</a:t>
                      </a:r>
                      <a:r>
                        <a:rPr lang="en-US" sz="1800" dirty="0"/>
                        <a:t> attribute.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6822"/>
                  </a:ext>
                </a:extLst>
              </a:tr>
              <a:tr h="8949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0"/>
                        <a:t>&lt;sql:update&gt;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runs the SQL update specified in the body of the statement or by using the </a:t>
                      </a:r>
                      <a:r>
                        <a:rPr lang="en-US" sz="1800" dirty="0" err="1"/>
                        <a:t>sql</a:t>
                      </a:r>
                      <a:r>
                        <a:rPr lang="en-US" sz="1800" dirty="0"/>
                        <a:t> attribute.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6805"/>
                  </a:ext>
                </a:extLst>
              </a:tr>
              <a:tr h="6321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0"/>
                        <a:t>&lt;sql:dateParam&gt;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the provided </a:t>
                      </a:r>
                      <a:r>
                        <a:rPr lang="en-US" sz="1800" dirty="0" err="1"/>
                        <a:t>java.util.Date</a:t>
                      </a:r>
                      <a:r>
                        <a:rPr lang="en-US" sz="1800" dirty="0"/>
                        <a:t> value for a parameter in a SQL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256753"/>
                  </a:ext>
                </a:extLst>
              </a:tr>
              <a:tr h="8949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sql:transaction</a:t>
                      </a:r>
                      <a:r>
                        <a:rPr lang="en-US" sz="1800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shared Connections with nested database action components that are configured to run all statements as a single transaction.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77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2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75a4b780_1_18"/>
          <p:cNvSpPr txBox="1">
            <a:spLocks noGrp="1"/>
          </p:cNvSpPr>
          <p:nvPr>
            <p:ph type="body" idx="1"/>
          </p:nvPr>
        </p:nvSpPr>
        <p:spPr>
          <a:xfrm>
            <a:off x="175825" y="1600200"/>
            <a:ext cx="11175600" cy="46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setDataSource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query tag</a:t>
            </a:r>
          </a:p>
        </p:txBody>
      </p:sp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SQL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1BE3A-2849-0AD1-2798-48C7E5D7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2717603"/>
            <a:ext cx="11762888" cy="29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75a4b780_1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JSTL Functions</a:t>
            </a:r>
            <a:endParaRPr dirty="0"/>
          </a:p>
        </p:txBody>
      </p:sp>
      <p:sp>
        <p:nvSpPr>
          <p:cNvPr id="128" name="Google Shape;128;g14475a4b780_1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9" name="Google Shape;129;g14475a4b780_1_25"/>
          <p:cNvSpPr txBox="1"/>
          <p:nvPr/>
        </p:nvSpPr>
        <p:spPr>
          <a:xfrm>
            <a:off x="152399" y="1650100"/>
            <a:ext cx="11559309" cy="38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various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functions.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functions are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manipulation.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JSTL functions in your project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&lt;%@ taglib prefix = "fn" uri = "http://java.sun.com/jsp/jstl/functions" %&gt;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0990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JSTL Functions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54C29CE-356B-0162-331E-5F8D68D4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0145"/>
              </p:ext>
            </p:extLst>
          </p:nvPr>
        </p:nvGraphicFramePr>
        <p:xfrm>
          <a:off x="288566" y="1825306"/>
          <a:ext cx="11065098" cy="42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1">
                  <a:extLst>
                    <a:ext uri="{9D8B030D-6E8A-4147-A177-3AD203B41FA5}">
                      <a16:colId xmlns:a16="http://schemas.microsoft.com/office/drawing/2014/main" val="3640206354"/>
                    </a:ext>
                  </a:extLst>
                </a:gridCol>
                <a:gridCol w="8552807">
                  <a:extLst>
                    <a:ext uri="{9D8B030D-6E8A-4147-A177-3AD203B41FA5}">
                      <a16:colId xmlns:a16="http://schemas.microsoft.com/office/drawing/2014/main" val="1367850436"/>
                    </a:ext>
                  </a:extLst>
                </a:gridCol>
              </a:tblGrid>
              <a:tr h="370711">
                <a:tc>
                  <a:txBody>
                    <a:bodyPr/>
                    <a:lstStyle/>
                    <a:p>
                      <a:r>
                        <a:rPr lang="en-US" sz="1800" dirty="0"/>
                        <a:t>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843616"/>
                  </a:ext>
                </a:extLst>
              </a:tr>
              <a:tr h="533676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fn:contains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Checks if string holds any value passed in this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149001"/>
                  </a:ext>
                </a:extLst>
              </a:tr>
              <a:tr h="533676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fn:endsWith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Checks if string ends with any value passed in this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6822"/>
                  </a:ext>
                </a:extLst>
              </a:tr>
              <a:tr h="7702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1" dirty="0" err="1"/>
                        <a:t>fn:length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total number of characters in a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6805"/>
                  </a:ext>
                </a:extLst>
              </a:tr>
              <a:tr h="5440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1" dirty="0" err="1"/>
                        <a:t>fn:startsWith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Checks if string starts with any value passed in this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256753"/>
                  </a:ext>
                </a:extLst>
              </a:tr>
              <a:tr h="7702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1" dirty="0" err="1"/>
                        <a:t>fn:toLowerCase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all the string in lowercase (small alphabets)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777074"/>
                  </a:ext>
                </a:extLst>
              </a:tr>
              <a:tr h="7702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800" b="1" dirty="0" err="1"/>
                        <a:t>fn:toUpperCase</a:t>
                      </a:r>
                      <a:r>
                        <a:rPr lang="en-US" sz="1800" b="1" dirty="0"/>
                        <a:t>()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all the string in uppercase (capital alphabets)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63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66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75a4b780_1_18"/>
          <p:cNvSpPr txBox="1">
            <a:spLocks noGrp="1"/>
          </p:cNvSpPr>
          <p:nvPr>
            <p:ph type="body" idx="1"/>
          </p:nvPr>
        </p:nvSpPr>
        <p:spPr>
          <a:xfrm>
            <a:off x="175825" y="1600200"/>
            <a:ext cx="11175600" cy="46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setDataSource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query tag</a:t>
            </a:r>
          </a:p>
        </p:txBody>
      </p:sp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SQL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BF1C-0466-AE2D-82A1-8790053B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73" y="3004213"/>
            <a:ext cx="111800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1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0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Define </a:t>
            </a:r>
            <a:r>
              <a:rPr lang="en-US" sz="2800" b="1" dirty="0"/>
              <a:t>Java Server Pages Standard Tag Library (JSTL)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Demonstrate </a:t>
            </a:r>
            <a:r>
              <a:rPr lang="en-US" sz="2800" b="1" dirty="0"/>
              <a:t>installation of JSTL library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Interpret </a:t>
            </a:r>
            <a:r>
              <a:rPr lang="en-US" sz="2800" b="1" dirty="0"/>
              <a:t>core tags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Discuss </a:t>
            </a:r>
            <a:r>
              <a:rPr lang="en-US" sz="2800" b="1" dirty="0"/>
              <a:t>formatting tags</a:t>
            </a:r>
            <a:endParaRPr sz="2800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8348" y="1724495"/>
            <a:ext cx="11614200" cy="2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4345" algn="l">
              <a:lnSpc>
                <a:spcPct val="150000"/>
              </a:lnSpc>
              <a:buSzPct val="64285"/>
            </a:pPr>
            <a:r>
              <a:rPr lang="en-US" sz="2400" dirty="0"/>
              <a:t>Collection of useful </a:t>
            </a:r>
            <a:r>
              <a:rPr lang="en-US" sz="2400" b="1" dirty="0"/>
              <a:t>JSP tags</a:t>
            </a:r>
          </a:p>
          <a:p>
            <a:pPr marL="474345" algn="l">
              <a:lnSpc>
                <a:spcPct val="150000"/>
              </a:lnSpc>
              <a:buSzPct val="64285"/>
            </a:pPr>
            <a:r>
              <a:rPr lang="en-US" sz="2400" dirty="0"/>
              <a:t>Encapsulates core functionality, common to many </a:t>
            </a:r>
            <a:r>
              <a:rPr lang="en-US" sz="2400" b="1" dirty="0"/>
              <a:t>JSP applications</a:t>
            </a:r>
            <a:endParaRPr sz="2400" b="1" dirty="0"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JavaServer Pages Standard Tag Library (JSTL)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4A64E-FB75-AE3E-B6AD-5F053D2C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093" y="3429000"/>
            <a:ext cx="7635813" cy="256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8348" y="1724495"/>
            <a:ext cx="11614200" cy="2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4345" algn="l">
              <a:lnSpc>
                <a:spcPct val="150000"/>
              </a:lnSpc>
              <a:buSzPct val="64285"/>
            </a:pPr>
            <a:r>
              <a:rPr lang="en-US" sz="2400" dirty="0"/>
              <a:t>Support for structural task like </a:t>
            </a:r>
            <a:r>
              <a:rPr lang="en-US" sz="2400" b="1" dirty="0"/>
              <a:t>iteration and conditionals</a:t>
            </a:r>
            <a:r>
              <a:rPr lang="en-US" sz="2400" dirty="0"/>
              <a:t>, tags for manipulating XML documents and SQL tags.</a:t>
            </a:r>
          </a:p>
          <a:p>
            <a:pPr marL="474345" algn="l">
              <a:lnSpc>
                <a:spcPct val="150000"/>
              </a:lnSpc>
              <a:buSzPct val="64285"/>
            </a:pPr>
            <a:r>
              <a:rPr lang="en-US" sz="2400" dirty="0"/>
              <a:t>Also provides a framework for integrating the existing </a:t>
            </a:r>
            <a:r>
              <a:rPr lang="en-US" sz="2400" b="1" dirty="0"/>
              <a:t>custom tags with the JSTL tags.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JavaServer Pages Standard Tag Library (JSTL)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4A64E-FB75-AE3E-B6AD-5F053D2C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093" y="3696974"/>
            <a:ext cx="7635813" cy="25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55" y="1683789"/>
            <a:ext cx="7805253" cy="4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75a4b780_1_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01" name="Google Shape;101;g14475a4b780_1_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02" name="Google Shape;102;g14475a4b780_1_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3" name="Google Shape;103;g14475a4b780_1_5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Core Tag Library</a:t>
            </a:r>
            <a:endParaRPr dirty="0"/>
          </a:p>
        </p:txBody>
      </p:sp>
      <p:sp>
        <p:nvSpPr>
          <p:cNvPr id="104" name="Google Shape;104;g14475a4b780_1_5"/>
          <p:cNvSpPr txBox="1"/>
          <p:nvPr/>
        </p:nvSpPr>
        <p:spPr>
          <a:xfrm>
            <a:off x="152399" y="1714500"/>
            <a:ext cx="115500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JSP,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tags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 tags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These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iteration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logic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forward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on.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 tags.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core tag library in your project</a:t>
            </a:r>
          </a:p>
          <a:p>
            <a:pPr marL="11430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&lt;%@ taglib prefix = "c" uri = "http://java.sun.com/jsp/jstl/core" %&gt;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Core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54C29CE-356B-0162-331E-5F8D68D4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04375"/>
              </p:ext>
            </p:extLst>
          </p:nvPr>
        </p:nvGraphicFramePr>
        <p:xfrm>
          <a:off x="286327" y="1843791"/>
          <a:ext cx="11065098" cy="422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1">
                  <a:extLst>
                    <a:ext uri="{9D8B030D-6E8A-4147-A177-3AD203B41FA5}">
                      <a16:colId xmlns:a16="http://schemas.microsoft.com/office/drawing/2014/main" val="3640206354"/>
                    </a:ext>
                  </a:extLst>
                </a:gridCol>
                <a:gridCol w="8552807">
                  <a:extLst>
                    <a:ext uri="{9D8B030D-6E8A-4147-A177-3AD203B41FA5}">
                      <a16:colId xmlns:a16="http://schemas.microsoft.com/office/drawing/2014/main" val="1367850436"/>
                    </a:ext>
                  </a:extLst>
                </a:gridCol>
              </a:tblGrid>
              <a:tr h="536073">
                <a:tc>
                  <a:txBody>
                    <a:bodyPr/>
                    <a:lstStyle/>
                    <a:p>
                      <a:r>
                        <a:rPr lang="en-US" sz="1800" dirty="0"/>
                        <a:t>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843616"/>
                  </a:ext>
                </a:extLst>
              </a:tr>
              <a:tr h="536073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c:import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Accepts URL and exposes its contents to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149001"/>
                  </a:ext>
                </a:extLst>
              </a:tr>
              <a:tr h="536073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c:out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to print the message in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6822"/>
                  </a:ext>
                </a:extLst>
              </a:tr>
              <a:tr h="536073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c:remove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scoped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6805"/>
                  </a:ext>
                </a:extLst>
              </a:tr>
              <a:tr h="536073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c:if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Conditional tag, evaluate if given condition is true or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256753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c:forEach</a:t>
                      </a:r>
                      <a:r>
                        <a:rPr lang="en-US" sz="1800" b="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Iteration tag, accepts different collection types.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777074"/>
                  </a:ext>
                </a:extLst>
              </a:tr>
              <a:tr h="773731">
                <a:tc>
                  <a:txBody>
                    <a:bodyPr/>
                    <a:lstStyle/>
                    <a:p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c:redirect</a:t>
                      </a:r>
                      <a:r>
                        <a:rPr lang="en-US" sz="1800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Redirects to a new URL.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5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75a4b780_1_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01" name="Google Shape;101;g14475a4b780_1_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02" name="Google Shape;102;g14475a4b780_1_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3" name="Google Shape;103;g14475a4b780_1_5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Core Tag Library</a:t>
            </a:r>
            <a:endParaRPr dirty="0"/>
          </a:p>
        </p:txBody>
      </p:sp>
      <p:sp>
        <p:nvSpPr>
          <p:cNvPr id="104" name="Google Shape;104;g14475a4b780_1_5"/>
          <p:cNvSpPr txBox="1"/>
          <p:nvPr/>
        </p:nvSpPr>
        <p:spPr>
          <a:xfrm>
            <a:off x="152399" y="1714500"/>
            <a:ext cx="115500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using forEach tag</a:t>
            </a:r>
          </a:p>
          <a:p>
            <a:pPr marL="11430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63CED-A97E-8007-0210-9D26EB2B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59" y="2724471"/>
            <a:ext cx="9149141" cy="29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75a4b780_1_18"/>
          <p:cNvSpPr txBox="1">
            <a:spLocks noGrp="1"/>
          </p:cNvSpPr>
          <p:nvPr>
            <p:ph type="body" idx="1"/>
          </p:nvPr>
        </p:nvSpPr>
        <p:spPr>
          <a:xfrm>
            <a:off x="175825" y="1600200"/>
            <a:ext cx="11175600" cy="46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JSTL formatting tags</a:t>
            </a:r>
            <a:r>
              <a:rPr lang="en-US" sz="2400" dirty="0"/>
              <a:t> are </a:t>
            </a:r>
            <a:r>
              <a:rPr lang="en-US" sz="2400" b="1" dirty="0"/>
              <a:t>used</a:t>
            </a:r>
            <a:r>
              <a:rPr lang="en-US" sz="2400" dirty="0"/>
              <a:t> to </a:t>
            </a:r>
            <a:r>
              <a:rPr lang="en-US" sz="2400" b="1" dirty="0"/>
              <a:t>format</a:t>
            </a:r>
            <a:r>
              <a:rPr lang="en-US" sz="2400" dirty="0"/>
              <a:t> and </a:t>
            </a:r>
            <a:r>
              <a:rPr lang="en-US" sz="2400" b="1" dirty="0"/>
              <a:t>display text</a:t>
            </a:r>
            <a:r>
              <a:rPr lang="en-US" sz="2400" dirty="0"/>
              <a:t>, </a:t>
            </a:r>
            <a:r>
              <a:rPr lang="en-US" sz="2400" b="1" dirty="0"/>
              <a:t>the date</a:t>
            </a:r>
            <a:r>
              <a:rPr lang="en-US" sz="2400" dirty="0"/>
              <a:t>, </a:t>
            </a:r>
            <a:r>
              <a:rPr lang="en-US" sz="2400" b="1" dirty="0"/>
              <a:t>the time</a:t>
            </a:r>
            <a:r>
              <a:rPr lang="en-US" sz="2400" dirty="0"/>
              <a:t>, and </a:t>
            </a:r>
            <a:r>
              <a:rPr lang="en-US" sz="2400" b="1" dirty="0"/>
              <a:t>numbers</a:t>
            </a:r>
            <a:r>
              <a:rPr lang="en-US" sz="2400" dirty="0"/>
              <a:t>.</a:t>
            </a:r>
          </a:p>
          <a:p>
            <a:pPr indent="-334327" algn="l">
              <a:lnSpc>
                <a:spcPct val="150000"/>
              </a:lnSpc>
              <a:buSzPct val="64285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tag library in your project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2873" indent="0" algn="l">
              <a:lnSpc>
                <a:spcPct val="150000"/>
              </a:lnSpc>
              <a:buSzPct val="64285"/>
              <a:buNone/>
            </a:pPr>
            <a:r>
              <a:rPr lang="en-US" sz="2400" dirty="0"/>
              <a:t>	&lt;%@ </a:t>
            </a:r>
            <a:r>
              <a:rPr lang="en-US" sz="2400" dirty="0" err="1"/>
              <a:t>taglib</a:t>
            </a:r>
            <a:r>
              <a:rPr lang="en-US" sz="2400" dirty="0"/>
              <a:t> prefix = "</a:t>
            </a:r>
            <a:r>
              <a:rPr lang="en-US" sz="2400" dirty="0" err="1"/>
              <a:t>fmt</a:t>
            </a:r>
            <a:r>
              <a:rPr lang="en-US" sz="2400" dirty="0"/>
              <a:t>" </a:t>
            </a:r>
            <a:r>
              <a:rPr lang="en-US" sz="2400" dirty="0" err="1"/>
              <a:t>uri</a:t>
            </a:r>
            <a:r>
              <a:rPr lang="en-US" sz="2400" dirty="0"/>
              <a:t> = "http://java.sun.com/</a:t>
            </a:r>
            <a:r>
              <a:rPr lang="en-US" sz="2400" dirty="0" err="1"/>
              <a:t>jsp</a:t>
            </a:r>
            <a:r>
              <a:rPr lang="en-US" sz="2400" dirty="0"/>
              <a:t>/</a:t>
            </a:r>
            <a:r>
              <a:rPr lang="en-US" sz="2400" dirty="0" err="1"/>
              <a:t>jstl</a:t>
            </a:r>
            <a:r>
              <a:rPr lang="en-US" sz="2400" dirty="0"/>
              <a:t>/</a:t>
            </a:r>
            <a:r>
              <a:rPr lang="en-US" sz="2400" dirty="0" err="1"/>
              <a:t>fmt</a:t>
            </a:r>
            <a:r>
              <a:rPr lang="en-US" sz="2400" dirty="0"/>
              <a:t>" %&gt;</a:t>
            </a:r>
            <a:endParaRPr sz="2400" dirty="0"/>
          </a:p>
        </p:txBody>
      </p:sp>
      <p:sp>
        <p:nvSpPr>
          <p:cNvPr id="120" name="Google Shape;120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Formatting Tag Library</a:t>
            </a:r>
            <a:endParaRPr dirty="0"/>
          </a:p>
        </p:txBody>
      </p:sp>
      <p:sp>
        <p:nvSpPr>
          <p:cNvPr id="121" name="Google Shape;121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823</Words>
  <Application>Microsoft Office PowerPoint</Application>
  <PresentationFormat>Widescreen</PresentationFormat>
  <Paragraphs>162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CS5054 ADVANCED PROGRAMMING  AND  TECHNOLOGIES</vt:lpstr>
      <vt:lpstr>Agenda</vt:lpstr>
      <vt:lpstr>JavaServer Pages Standard Tag Library (JSTL)</vt:lpstr>
      <vt:lpstr>JavaServer Pages Standard Tag Library (JSTL)</vt:lpstr>
      <vt:lpstr>Types of Tag</vt:lpstr>
      <vt:lpstr>Core Tag Library</vt:lpstr>
      <vt:lpstr>Core Tag Library</vt:lpstr>
      <vt:lpstr>Core Tag Library</vt:lpstr>
      <vt:lpstr>Formatting Tag Library</vt:lpstr>
      <vt:lpstr>Formatting Tag Library</vt:lpstr>
      <vt:lpstr>Formatting Tag Library</vt:lpstr>
      <vt:lpstr>Structured Query Language (SQL) Tag Library</vt:lpstr>
      <vt:lpstr>SQL Tag Library</vt:lpstr>
      <vt:lpstr>SQL Tag Library</vt:lpstr>
      <vt:lpstr>JSTL Functions</vt:lpstr>
      <vt:lpstr>JSTL Functions</vt:lpstr>
      <vt:lpstr>SQL Tag Library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Prithivi Maharjan</dc:creator>
  <cp:lastModifiedBy>Sandip Adhikari</cp:lastModifiedBy>
  <cp:revision>73</cp:revision>
  <dcterms:created xsi:type="dcterms:W3CDTF">2020-07-29T02:48:43Z</dcterms:created>
  <dcterms:modified xsi:type="dcterms:W3CDTF">2023-04-07T04:25:49Z</dcterms:modified>
</cp:coreProperties>
</file>