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25"/>
  </p:notesMasterIdLst>
  <p:sldIdLst>
    <p:sldId id="526" r:id="rId3"/>
    <p:sldId id="257" r:id="rId4"/>
    <p:sldId id="309" r:id="rId5"/>
    <p:sldId id="480" r:id="rId6"/>
    <p:sldId id="459" r:id="rId7"/>
    <p:sldId id="513" r:id="rId8"/>
    <p:sldId id="529" r:id="rId9"/>
    <p:sldId id="514" r:id="rId10"/>
    <p:sldId id="530" r:id="rId11"/>
    <p:sldId id="515" r:id="rId12"/>
    <p:sldId id="531" r:id="rId13"/>
    <p:sldId id="516" r:id="rId14"/>
    <p:sldId id="517" r:id="rId15"/>
    <p:sldId id="518" r:id="rId16"/>
    <p:sldId id="520" r:id="rId17"/>
    <p:sldId id="519" r:id="rId18"/>
    <p:sldId id="521" r:id="rId19"/>
    <p:sldId id="523" r:id="rId20"/>
    <p:sldId id="527" r:id="rId21"/>
    <p:sldId id="528" r:id="rId22"/>
    <p:sldId id="483" r:id="rId23"/>
    <p:sldId id="4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820"/>
    <a:srgbClr val="232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94FEF-79C7-422E-A922-ACD1692B101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DF485-1498-41DC-9C66-C452E1824E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046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4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9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5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40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51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3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1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85-1498-41DC-9C66-C452E1824E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2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drawing, food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645622" cy="539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51F1-3282-47F9-9630-51C6D66CC659}" type="datetime4">
              <a:rPr lang="en-US" smtClean="0"/>
              <a:t>April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618601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ED7E-853D-416C-9682-8FC91A46527D}" type="datetime4">
              <a:rPr lang="en-US" smtClean="0"/>
              <a:t>April 16,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6C46-9347-4BA3-B499-5C6FE32C8ABC}" type="datetime4">
              <a:rPr lang="en-US" smtClean="0"/>
              <a:t>April 16,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6071773-6ADB-4380-B441-D721170DD658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FCD-924C-4308-8AC7-22CE34D17AD4}" type="datetime4">
              <a:rPr lang="en-US" smtClean="0"/>
              <a:t>April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51F1-3282-47F9-9630-51C6D66CC659}" type="datetime4">
              <a:rPr lang="en-US" smtClean="0"/>
              <a:t>April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618601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ED7E-853D-416C-9682-8FC91A46527D}" type="datetime4">
              <a:rPr lang="en-US" smtClean="0"/>
              <a:t>April 16,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6C46-9347-4BA3-B499-5C6FE32C8ABC}" type="datetime4">
              <a:rPr lang="en-US" smtClean="0"/>
              <a:t>April 16,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drawing, food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645622" cy="539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6071773-6ADB-4380-B441-D721170DD658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FCD-924C-4308-8AC7-22CE34D17AD4}" type="datetime4">
              <a:rPr lang="en-US" smtClean="0"/>
              <a:t>April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1714"/>
            <a:ext cx="12188952" cy="685628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82210" y="-1714"/>
            <a:ext cx="12103694" cy="68597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E311-D08E-43DA-A05D-2C19376808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  </a:t>
            </a:r>
            <a:fld id="{22ACD728-7C25-4072-A556-DBFBB2F97A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" y="6341526"/>
            <a:ext cx="464545" cy="456971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" y="6326116"/>
            <a:ext cx="1152377" cy="335187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01" y="6341526"/>
            <a:ext cx="867700" cy="357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1714"/>
            <a:ext cx="12188952" cy="685628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82210" y="-1714"/>
            <a:ext cx="12103694" cy="68597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E311-D08E-43DA-A05D-2C19376808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  </a:t>
            </a:r>
            <a:fld id="{22ACD728-7C25-4072-A556-DBFBB2F97A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" y="6341526"/>
            <a:ext cx="464545" cy="456971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" y="6326116"/>
            <a:ext cx="1152377" cy="335187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01" y="6341526"/>
            <a:ext cx="867700" cy="357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</a:rPr>
              <a:t>CS5054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5000" dirty="0">
                <a:solidFill>
                  <a:schemeClr val="dk1"/>
                </a:solidFill>
              </a:rPr>
              <a:t>ADVANCED PROGRAMMING 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AND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 TECHNOLOGIES</a:t>
            </a:r>
            <a:endParaRPr sz="5000" dirty="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524000" y="4330064"/>
            <a:ext cx="9144000" cy="140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800" dirty="0"/>
              <a:t>Week 8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400" dirty="0"/>
              <a:t>Design Patterns (MVC &amp; MVP)</a:t>
            </a:r>
            <a:endParaRPr dirty="0"/>
          </a:p>
        </p:txBody>
      </p:sp>
      <p:sp>
        <p:nvSpPr>
          <p:cNvPr id="2" name="Google Shape;124;p1">
            <a:extLst>
              <a:ext uri="{FF2B5EF4-FFF2-40B4-BE49-F238E27FC236}">
                <a16:creationId xmlns:a16="http://schemas.microsoft.com/office/drawing/2014/main" id="{C6757755-F923-BF91-5576-517B9EA4CF74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sp>
        <p:nvSpPr>
          <p:cNvPr id="3" name="Google Shape;125;p1">
            <a:extLst>
              <a:ext uri="{FF2B5EF4-FFF2-40B4-BE49-F238E27FC236}">
                <a16:creationId xmlns:a16="http://schemas.microsoft.com/office/drawing/2014/main" id="{1174101E-A0F5-DE44-9988-EB6A048DEAFB}"/>
              </a:ext>
            </a:extLst>
          </p:cNvPr>
          <p:cNvSpPr txBox="1">
            <a:spLocks noGrp="1"/>
          </p:cNvSpPr>
          <p:nvPr/>
        </p:nvSpPr>
        <p:spPr>
          <a:xfrm>
            <a:off x="9072840" y="6381572"/>
            <a:ext cx="2921700" cy="26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Prithivi Maharjan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controller interprets user input, changing the model and display according to the data it gathers.</a:t>
            </a:r>
          </a:p>
          <a:p>
            <a:pPr marL="0" indent="0">
              <a:buNone/>
            </a:pPr>
            <a:r>
              <a:rPr lang="en-US" sz="2800" dirty="0"/>
              <a:t>Responsible to handle business logics.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78FDD7A-D03B-44D1-7983-B872C5C4E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4282" r="8406"/>
          <a:stretch/>
        </p:blipFill>
        <p:spPr bwMode="auto">
          <a:xfrm>
            <a:off x="3839043" y="3279098"/>
            <a:ext cx="4513913" cy="279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4;p1">
            <a:extLst>
              <a:ext uri="{FF2B5EF4-FFF2-40B4-BE49-F238E27FC236}">
                <a16:creationId xmlns:a16="http://schemas.microsoft.com/office/drawing/2014/main" id="{B5CE9B21-5F98-842A-7E2C-A5BF97BFFBED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5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6" y="1727383"/>
            <a:ext cx="6867172" cy="4492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Managing controller package in our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Google Shape;124;p1">
            <a:extLst>
              <a:ext uri="{FF2B5EF4-FFF2-40B4-BE49-F238E27FC236}">
                <a16:creationId xmlns:a16="http://schemas.microsoft.com/office/drawing/2014/main" id="{B5CE9B21-5F98-842A-7E2C-A5BF97BFFBED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F1723-080D-36FC-AB1A-6BD095A8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49" y="1844586"/>
            <a:ext cx="4283490" cy="44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Model-View-Controller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Google Shape;124;p1">
            <a:extLst>
              <a:ext uri="{FF2B5EF4-FFF2-40B4-BE49-F238E27FC236}">
                <a16:creationId xmlns:a16="http://schemas.microsoft.com/office/drawing/2014/main" id="{A1DA2013-60BA-B52B-FC6F-65A0B85A3E7B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5A6E94-F1BA-5FF8-CCD3-ADD063457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0549"/>
            <a:ext cx="11963854" cy="37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Model-View-Presenter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391435-AB9B-7907-1DA7-65594DB9D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5"/>
          <a:stretch/>
        </p:blipFill>
        <p:spPr bwMode="auto">
          <a:xfrm>
            <a:off x="1500785" y="1792212"/>
            <a:ext cx="9190430" cy="44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24;p1">
            <a:extLst>
              <a:ext uri="{FF2B5EF4-FFF2-40B4-BE49-F238E27FC236}">
                <a16:creationId xmlns:a16="http://schemas.microsoft.com/office/drawing/2014/main" id="{8E5A4A22-311D-6375-41F3-4B2EDD208C8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1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Model-View-Presenter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665C5-A4F6-7566-CE37-BCEDE7BA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303" y="1742556"/>
            <a:ext cx="4677428" cy="4458322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FCCA541-27D9-808A-34E8-0D1AA085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6" y="1727383"/>
            <a:ext cx="6638098" cy="4492441"/>
          </a:xfrm>
        </p:spPr>
        <p:txBody>
          <a:bodyPr anchor="ctr"/>
          <a:lstStyle/>
          <a:p>
            <a:r>
              <a:rPr lang="en-US" sz="3200" dirty="0">
                <a:sym typeface="+mn-ea"/>
              </a:rPr>
              <a:t>Data access layer like a database API or REST API often fills the role of a model.</a:t>
            </a:r>
          </a:p>
          <a:p>
            <a:r>
              <a:rPr lang="en-US" sz="3200" dirty="0">
                <a:sym typeface="+mn-ea"/>
              </a:rPr>
              <a:t>Responsible to handle the business logic and database communication.</a:t>
            </a:r>
          </a:p>
        </p:txBody>
      </p:sp>
      <p:sp>
        <p:nvSpPr>
          <p:cNvPr id="2" name="Google Shape;124;p1">
            <a:extLst>
              <a:ext uri="{FF2B5EF4-FFF2-40B4-BE49-F238E27FC236}">
                <a16:creationId xmlns:a16="http://schemas.microsoft.com/office/drawing/2014/main" id="{EE932CB3-5739-6257-1DEC-E454CC50193B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Model-View-Presenter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9A001-1801-F62D-911C-CF8D605B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570" y="1557505"/>
            <a:ext cx="2487522" cy="4798845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53C5AF0-8A16-B350-EAD3-63441AE9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6" y="1727383"/>
            <a:ext cx="8630364" cy="4492441"/>
          </a:xfrm>
        </p:spPr>
        <p:txBody>
          <a:bodyPr anchor="ctr"/>
          <a:lstStyle/>
          <a:p>
            <a:r>
              <a:rPr lang="en-US" sz="3200" dirty="0">
                <a:sym typeface="+mn-ea"/>
              </a:rPr>
              <a:t>Provides the visualization of the data.</a:t>
            </a:r>
          </a:p>
          <a:p>
            <a:r>
              <a:rPr lang="en-US" sz="3200" dirty="0">
                <a:sym typeface="+mn-ea"/>
              </a:rPr>
              <a:t>Notifies the presenter according to the user action.</a:t>
            </a:r>
          </a:p>
          <a:p>
            <a:endParaRPr lang="en-US" sz="3200" dirty="0">
              <a:sym typeface="+mn-ea"/>
            </a:endParaRPr>
          </a:p>
        </p:txBody>
      </p:sp>
      <p:sp>
        <p:nvSpPr>
          <p:cNvPr id="2" name="Google Shape;124;p1">
            <a:extLst>
              <a:ext uri="{FF2B5EF4-FFF2-40B4-BE49-F238E27FC236}">
                <a16:creationId xmlns:a16="http://schemas.microsoft.com/office/drawing/2014/main" id="{FDADE405-BE71-825A-88BC-2DCB52FE4CD3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6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Model-View-Presenter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3148D-C1F1-D7EE-0F10-16E4A03E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163" y="1658171"/>
            <a:ext cx="2349007" cy="454270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9DF3975-7B07-1EDD-0BB4-124FBC34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5" y="1727383"/>
            <a:ext cx="9122957" cy="4492441"/>
          </a:xfrm>
        </p:spPr>
        <p:txBody>
          <a:bodyPr anchor="ctr"/>
          <a:lstStyle/>
          <a:p>
            <a:r>
              <a:rPr lang="en-US" sz="3200" dirty="0">
                <a:sym typeface="+mn-ea"/>
              </a:rPr>
              <a:t>Responsible to load data from model.</a:t>
            </a:r>
          </a:p>
          <a:p>
            <a:r>
              <a:rPr lang="en-US" sz="3200" dirty="0">
                <a:sym typeface="+mn-ea"/>
              </a:rPr>
              <a:t>Applies UI logic which decides what to send data to Model.</a:t>
            </a:r>
          </a:p>
          <a:p>
            <a:r>
              <a:rPr lang="en-US" sz="3200" dirty="0">
                <a:sym typeface="+mn-ea"/>
              </a:rPr>
              <a:t>Takes action according to the users’ action.</a:t>
            </a:r>
          </a:p>
        </p:txBody>
      </p:sp>
      <p:sp>
        <p:nvSpPr>
          <p:cNvPr id="2" name="Google Shape;124;p1">
            <a:extLst>
              <a:ext uri="{FF2B5EF4-FFF2-40B4-BE49-F238E27FC236}">
                <a16:creationId xmlns:a16="http://schemas.microsoft.com/office/drawing/2014/main" id="{2FC48C62-80F6-9997-2729-97AFB4D4936D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7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Difference between MVP &amp; 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D7DC516B-E6CC-6FFC-0D1B-649DD3184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32019"/>
              </p:ext>
            </p:extLst>
          </p:nvPr>
        </p:nvGraphicFramePr>
        <p:xfrm>
          <a:off x="177800" y="1727199"/>
          <a:ext cx="11176000" cy="179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3771956227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657970169"/>
                    </a:ext>
                  </a:extLst>
                </a:gridCol>
              </a:tblGrid>
              <a:tr h="48736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MVP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MVC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6882"/>
                  </a:ext>
                </a:extLst>
              </a:tr>
              <a:tr h="1272382">
                <a:tc>
                  <a:txBody>
                    <a:bodyPr/>
                    <a:lstStyle/>
                    <a:p>
                      <a:pPr algn="just"/>
                      <a:r>
                        <a:rPr lang="en-US" sz="2400"/>
                        <a:t>The user is shown the output with the help of the presenter. Only the model has a really close connection to the view.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The controller serves as a link between the view and model layers, giving the application's user interface.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9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DF347A4-D1D1-C3C0-8E48-9058B38F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43" y="3668489"/>
            <a:ext cx="2914747" cy="2255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F81E8C-4602-DA47-5DB2-CFE261BB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52" y="3668489"/>
            <a:ext cx="2914746" cy="2255933"/>
          </a:xfrm>
          <a:prstGeom prst="rect">
            <a:avLst/>
          </a:prstGeom>
        </p:spPr>
      </p:pic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0F4FBA03-55C8-536E-90C6-AA9133133C9D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67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Difference between MVP &amp; 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D7DC516B-E6CC-6FFC-0D1B-649DD3184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530619"/>
              </p:ext>
            </p:extLst>
          </p:nvPr>
        </p:nvGraphicFramePr>
        <p:xfrm>
          <a:off x="177800" y="1727199"/>
          <a:ext cx="11176000" cy="179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3771956227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657970169"/>
                    </a:ext>
                  </a:extLst>
                </a:gridCol>
              </a:tblGrid>
              <a:tr h="4873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MVC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6882"/>
                  </a:ext>
                </a:extLst>
              </a:tr>
              <a:tr h="1272382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Business logic &amp; other logics are present only in model layer where the data is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Business logic &amp; UI are separate, hence testing is done easily on the layers as separate.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975"/>
                  </a:ext>
                </a:extLst>
              </a:tr>
            </a:tbl>
          </a:graphicData>
        </a:graphic>
      </p:graphicFrame>
      <p:pic>
        <p:nvPicPr>
          <p:cNvPr id="4102" name="Picture 6" descr="See the source image">
            <a:extLst>
              <a:ext uri="{FF2B5EF4-FFF2-40B4-BE49-F238E27FC236}">
                <a16:creationId xmlns:a16="http://schemas.microsoft.com/office/drawing/2014/main" id="{B5DB7294-1E33-791E-4424-D50026F4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26" y="3429000"/>
            <a:ext cx="2735581" cy="273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ee the source image">
            <a:extLst>
              <a:ext uri="{FF2B5EF4-FFF2-40B4-BE49-F238E27FC236}">
                <a16:creationId xmlns:a16="http://schemas.microsoft.com/office/drawing/2014/main" id="{7CBE0032-19BC-7842-F224-5903819B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01" y="3620770"/>
            <a:ext cx="2735580" cy="273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9D53351F-066A-F839-3306-414D95530A77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9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Difference between MVP &amp; 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D7DC516B-E6CC-6FFC-0D1B-649DD3184D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800" y="1727199"/>
          <a:ext cx="1117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3771956227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657970169"/>
                    </a:ext>
                  </a:extLst>
                </a:gridCol>
              </a:tblGrid>
              <a:tr h="48736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MVP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688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E5A414C-C7F4-16A2-650C-782DFB69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6" y="2282429"/>
            <a:ext cx="5563376" cy="3762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69EF76-908E-8B00-BD3A-39F50327F274}"/>
              </a:ext>
            </a:extLst>
          </p:cNvPr>
          <p:cNvCxnSpPr/>
          <p:nvPr/>
        </p:nvCxnSpPr>
        <p:spPr>
          <a:xfrm>
            <a:off x="5763682" y="2245359"/>
            <a:ext cx="0" cy="387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330EB6EB-2527-C4F8-6836-972E49B5F69F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9DC38-C415-D80A-4FCF-41971B407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62" y="2518864"/>
            <a:ext cx="561100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>
                <a:sym typeface="+mn-ea"/>
              </a:rPr>
              <a:t>Understanding </a:t>
            </a:r>
            <a:r>
              <a:rPr lang="en-US" sz="3200" dirty="0">
                <a:sym typeface="+mn-ea"/>
              </a:rPr>
              <a:t>Model-View-Controller</a:t>
            </a:r>
          </a:p>
          <a:p>
            <a:pPr lvl="0"/>
            <a:r>
              <a:rPr lang="en-US" sz="3200" dirty="0">
                <a:sym typeface="+mn-ea"/>
              </a:rPr>
              <a:t>Understanding Model-View-Presenter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610B0947-2EF3-446A-0EE6-951E21679C9C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MVC in eclipse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330EB6EB-2527-C4F8-6836-972E49B5F69F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10DFD-6A17-C6D2-131D-6124667F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64" y="1752715"/>
            <a:ext cx="4033674" cy="4517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87682-EEBF-8DEB-AB53-B39220971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864" y="1775496"/>
            <a:ext cx="3062363" cy="44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We studied about the MVC and MVP system architecture.</a:t>
            </a:r>
          </a:p>
          <a:p>
            <a:pPr lvl="0"/>
            <a:r>
              <a:rPr lang="en-US" sz="3200" dirty="0">
                <a:sym typeface="+mn-ea"/>
              </a:rPr>
              <a:t>We learned the entire process of MVC and MVP.</a:t>
            </a:r>
            <a:endParaRPr lang="en-US" sz="3200" dirty="0"/>
          </a:p>
          <a:p>
            <a:pPr lvl="0"/>
            <a:r>
              <a:rPr lang="en-US" sz="3200" dirty="0">
                <a:sym typeface="+mn-ea"/>
              </a:rPr>
              <a:t>We understood the difference between MVC and MVP.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ym typeface="+mn-ea"/>
              </a:rPr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CDB71F6E-694B-31DE-F235-48F3D5B3AFBE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2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0" y="2780665"/>
            <a:ext cx="9144000" cy="120015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9638030" y="6356350"/>
            <a:ext cx="1342390" cy="365125"/>
          </a:xfrm>
        </p:spPr>
        <p:txBody>
          <a:bodyPr/>
          <a:lstStyle/>
          <a:p>
            <a:fld id="{4646CFCD-924C-4308-8AC7-22CE34D17AD4}" type="datetime4">
              <a:rPr lang="en-US" smtClean="0"/>
              <a:t>April 16,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0911840" y="6356350"/>
            <a:ext cx="685800" cy="365125"/>
          </a:xfrm>
        </p:spPr>
        <p:txBody>
          <a:bodyPr/>
          <a:lstStyle/>
          <a:p>
            <a:fld id="{22ACD728-7C25-4072-A556-DBFBB2F97ABB}" type="slidenum">
              <a:rPr lang="en-US" smtClean="0"/>
              <a:t>22</a:t>
            </a:fld>
            <a:endParaRPr lang="en-US"/>
          </a:p>
        </p:txBody>
      </p:sp>
      <p:sp>
        <p:nvSpPr>
          <p:cNvPr id="2" name="Google Shape;124;p1">
            <a:extLst>
              <a:ext uri="{FF2B5EF4-FFF2-40B4-BE49-F238E27FC236}">
                <a16:creationId xmlns:a16="http://schemas.microsoft.com/office/drawing/2014/main" id="{ED040ADC-410B-BAC1-7ADC-E1CEA58042FB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Learned about </a:t>
            </a:r>
            <a:r>
              <a:rPr lang="en-US" sz="3200" b="1" dirty="0"/>
              <a:t>Java Server Pages Tag Library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3FE93-5DB5-2569-AD21-F1CA6DAB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093" y="2855407"/>
            <a:ext cx="7635813" cy="2568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Learned about </a:t>
            </a:r>
            <a:r>
              <a:rPr lang="en-US" sz="3200" b="1" dirty="0"/>
              <a:t>types of tag library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2D443D6D-3B2F-261F-89BF-CBD63E0B1E84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12704-A737-4E7A-7102-6BDF7526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98" y="2398909"/>
            <a:ext cx="6278604" cy="36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In short MVC, is the design pattern for system development.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Model-View-Controller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78FDD7A-D03B-44D1-7983-B872C5C4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68" y="2343153"/>
            <a:ext cx="7018864" cy="394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FF073DA9-B547-A655-11E4-48FDFFDC57BA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1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are kept in a model component.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78FDD7A-D03B-44D1-7983-B872C5C4E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0" r="29984" b="56213"/>
          <a:stretch/>
        </p:blipFill>
        <p:spPr bwMode="auto">
          <a:xfrm>
            <a:off x="3049995" y="2778681"/>
            <a:ext cx="4857750" cy="283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4C14CF7A-1A6F-FAAE-9907-16408B5B5D07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04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Model classes are created in model package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4C14CF7A-1A6F-FAAE-9907-16408B5B5D07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F3FE0-A070-F91A-B2EE-5A31852E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1" y="3204081"/>
            <a:ext cx="2943422" cy="1539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9DB1EE-F205-AA54-4F8F-C50CC37DB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916" y="2273152"/>
            <a:ext cx="6825884" cy="39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View describes how data is shown in the program.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78FDD7A-D03B-44D1-7983-B872C5C4E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3" t="43064" r="51562"/>
          <a:stretch/>
        </p:blipFill>
        <p:spPr bwMode="auto">
          <a:xfrm>
            <a:off x="3813438" y="2428484"/>
            <a:ext cx="3900488" cy="385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010BD2BF-2B4D-8BE3-4042-1F08D3F57DF5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Managing view in our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16,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010BD2BF-2B4D-8BE3-4042-1F08D3F57DF5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D41FE1-DCC6-D9C5-9396-816398BB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6" y="2596906"/>
            <a:ext cx="5934288" cy="3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498</Words>
  <Application>Microsoft Office PowerPoint</Application>
  <PresentationFormat>Widescreen</PresentationFormat>
  <Paragraphs>141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1_Office Theme</vt:lpstr>
      <vt:lpstr>CS5054 ADVANCED PROGRAMMING  AND  TECHNOLOGIES</vt:lpstr>
      <vt:lpstr>Agenda</vt:lpstr>
      <vt:lpstr>In previous week</vt:lpstr>
      <vt:lpstr>In previous week</vt:lpstr>
      <vt:lpstr>Model-View-Controller</vt:lpstr>
      <vt:lpstr>Model</vt:lpstr>
      <vt:lpstr>Model</vt:lpstr>
      <vt:lpstr>View</vt:lpstr>
      <vt:lpstr>View</vt:lpstr>
      <vt:lpstr>Controller</vt:lpstr>
      <vt:lpstr>Controller</vt:lpstr>
      <vt:lpstr>Model-View-Controller</vt:lpstr>
      <vt:lpstr>Model-View-Presenter</vt:lpstr>
      <vt:lpstr>Model-View-Presenter</vt:lpstr>
      <vt:lpstr>Model-View-Presenter</vt:lpstr>
      <vt:lpstr>Model-View-Presenter</vt:lpstr>
      <vt:lpstr>Difference between MVP &amp; MVC</vt:lpstr>
      <vt:lpstr>Difference between MVP &amp; MVC</vt:lpstr>
      <vt:lpstr>Difference between MVP &amp; MVC</vt:lpstr>
      <vt:lpstr>MVC in eclipse project</vt:lpstr>
      <vt:lpstr>Summary</vt:lpstr>
      <vt:lpstr>Thank You</vt:lpstr>
    </vt:vector>
  </TitlesOfParts>
  <Company>Islington Colelge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All Modules</dc:subject>
  <dc:creator>Akchayat Bikram Joshi</dc:creator>
  <cp:lastModifiedBy>Sandip Adhikari</cp:lastModifiedBy>
  <cp:revision>225</cp:revision>
  <dcterms:created xsi:type="dcterms:W3CDTF">2020-07-29T02:48:00Z</dcterms:created>
  <dcterms:modified xsi:type="dcterms:W3CDTF">2023-04-16T03:56:39Z</dcterms:modified>
  <cp:category>Lecture, Tutorial and Workshop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4556B706972C47DB93CA510DAB28E7D6</vt:lpwstr>
  </property>
</Properties>
</file>