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5" r:id="rId2"/>
  </p:sldMasterIdLst>
  <p:notesMasterIdLst>
    <p:notesMasterId r:id="rId61"/>
  </p:notesMasterIdLst>
  <p:sldIdLst>
    <p:sldId id="256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26" r:id="rId11"/>
    <p:sldId id="327" r:id="rId12"/>
    <p:sldId id="328" r:id="rId13"/>
    <p:sldId id="316" r:id="rId14"/>
    <p:sldId id="317" r:id="rId15"/>
    <p:sldId id="335" r:id="rId16"/>
    <p:sldId id="318" r:id="rId17"/>
    <p:sldId id="329" r:id="rId18"/>
    <p:sldId id="336" r:id="rId19"/>
    <p:sldId id="319" r:id="rId20"/>
    <p:sldId id="330" r:id="rId21"/>
    <p:sldId id="331" r:id="rId22"/>
    <p:sldId id="320" r:id="rId23"/>
    <p:sldId id="332" r:id="rId24"/>
    <p:sldId id="321" r:id="rId25"/>
    <p:sldId id="322" r:id="rId26"/>
    <p:sldId id="323" r:id="rId27"/>
    <p:sldId id="333" r:id="rId28"/>
    <p:sldId id="334" r:id="rId29"/>
    <p:sldId id="324" r:id="rId30"/>
    <p:sldId id="337" r:id="rId31"/>
    <p:sldId id="338" r:id="rId32"/>
    <p:sldId id="339" r:id="rId33"/>
    <p:sldId id="325" r:id="rId34"/>
    <p:sldId id="340" r:id="rId35"/>
    <p:sldId id="341" r:id="rId36"/>
    <p:sldId id="342" r:id="rId37"/>
    <p:sldId id="366" r:id="rId38"/>
    <p:sldId id="367" r:id="rId39"/>
    <p:sldId id="368" r:id="rId40"/>
    <p:sldId id="365" r:id="rId41"/>
    <p:sldId id="352" r:id="rId42"/>
    <p:sldId id="354" r:id="rId43"/>
    <p:sldId id="353" r:id="rId44"/>
    <p:sldId id="359" r:id="rId45"/>
    <p:sldId id="355" r:id="rId46"/>
    <p:sldId id="356" r:id="rId47"/>
    <p:sldId id="360" r:id="rId48"/>
    <p:sldId id="346" r:id="rId49"/>
    <p:sldId id="347" r:id="rId50"/>
    <p:sldId id="348" r:id="rId51"/>
    <p:sldId id="349" r:id="rId52"/>
    <p:sldId id="350" r:id="rId53"/>
    <p:sldId id="361" r:id="rId54"/>
    <p:sldId id="362" r:id="rId55"/>
    <p:sldId id="345" r:id="rId56"/>
    <p:sldId id="344" r:id="rId57"/>
    <p:sldId id="364" r:id="rId58"/>
    <p:sldId id="363" r:id="rId59"/>
    <p:sldId id="285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M7peXpE5cKATa3JtPS9tcgvHN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BF14F6-49E3-41E0-AC27-2D22D1CC1F02}">
  <a:tblStyle styleId="{B5BF14F6-49E3-41E0-AC27-2D22D1CC1F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616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04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3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2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6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0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8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2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6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7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7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2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5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9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9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3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1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4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8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5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9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8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55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0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1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8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9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9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9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285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19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69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5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4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9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81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6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82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06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05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4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24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6071773-6ADB-4380-B441-D721170DD658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5" name="Google Shape;95;p3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 descr="A picture containing street, person, riding, lamp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3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23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23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3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3" descr="A close up of a sig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8" descr="A picture containing street, person, riding, lamp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8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28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72" name="Google Shape;72;p28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" name="Google Shape;74;p28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8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8" descr="A close up of a sig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sz="5000" dirty="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5"/>
            <a:ext cx="9144000" cy="1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800" dirty="0"/>
              <a:t>Week 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400" dirty="0"/>
              <a:t>Design Patterns (MVC &amp; MVP)</a:t>
            </a:r>
            <a:endParaRPr dirty="0"/>
          </a:p>
        </p:txBody>
      </p:sp>
      <p:sp>
        <p:nvSpPr>
          <p:cNvPr id="124" name="Google Shape;124;p1"/>
          <p:cNvSpPr txBox="1">
            <a:spLocks noGrp="1"/>
          </p:cNvSpPr>
          <p:nvPr>
            <p:ph type="ftr" idx="4294967295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125" name="Google Shape;125;p1"/>
          <p:cNvSpPr txBox="1">
            <a:spLocks noGrp="1"/>
          </p:cNvSpPr>
          <p:nvPr>
            <p:ph type="ftr" idx="4294967295"/>
          </p:nvPr>
        </p:nvSpPr>
        <p:spPr>
          <a:xfrm>
            <a:off x="9061321" y="6356350"/>
            <a:ext cx="292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Prithivi Maharjan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697402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Only for reference: We can also add other methods like </a:t>
            </a:r>
            <a:r>
              <a:rPr lang="en-US" sz="2400" dirty="0" err="1"/>
              <a:t>selectAllQuery</a:t>
            </a:r>
            <a:r>
              <a:rPr lang="en-US" sz="2400" dirty="0"/>
              <a:t> below in this file.</a:t>
            </a:r>
          </a:p>
          <a:p>
            <a:pPr lvl="0"/>
            <a:r>
              <a:rPr lang="en-US" sz="2400" dirty="0"/>
              <a:t>This function retrieves the entire data of the table according to the query.</a:t>
            </a:r>
          </a:p>
          <a:p>
            <a:pPr lvl="0"/>
            <a:r>
              <a:rPr lang="en-US" sz="2400" dirty="0"/>
              <a:t>Do remember that each Db query should be handled from this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DbConnection.java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C4DF9-7235-FD22-B6B1-9A7958A6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5" y="3508725"/>
            <a:ext cx="10113061" cy="32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697402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will be implementing Login system completely. So, we need to add this </a:t>
            </a:r>
            <a:r>
              <a:rPr lang="en-US" sz="2400" dirty="0" err="1"/>
              <a:t>isUserRegistered</a:t>
            </a:r>
            <a:r>
              <a:rPr lang="en-US" sz="2400" dirty="0"/>
              <a:t> method in this file.</a:t>
            </a:r>
          </a:p>
          <a:p>
            <a:pPr lvl="0"/>
            <a:r>
              <a:rPr lang="en-US" sz="2400" dirty="0"/>
              <a:t>We will use this method when logging in, to check if user is registered or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DbConnection.java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FD1666-FD1B-CC0D-1A63-0F485529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97" y="3111071"/>
            <a:ext cx="12214397" cy="37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Inside </a:t>
            </a:r>
            <a:r>
              <a:rPr lang="en-US" sz="2400" dirty="0" err="1"/>
              <a:t>controller.filters.login</a:t>
            </a:r>
            <a:r>
              <a:rPr lang="en-US" sz="2400" dirty="0"/>
              <a:t> package you can copy your </a:t>
            </a:r>
            <a:r>
              <a:rPr lang="en-US" sz="2400" b="1" dirty="0"/>
              <a:t>week 6</a:t>
            </a:r>
            <a:r>
              <a:rPr lang="en-US" sz="2400" dirty="0"/>
              <a:t> AuthenticationFilter.java and RequestLoggingFilter.java file</a:t>
            </a:r>
          </a:p>
          <a:p>
            <a:r>
              <a:rPr lang="en-US" sz="2400" dirty="0"/>
              <a:t>Similarly, inside </a:t>
            </a:r>
            <a:r>
              <a:rPr lang="en-US" sz="2400" dirty="0" err="1"/>
              <a:t>controller.servlets.login</a:t>
            </a:r>
            <a:r>
              <a:rPr lang="en-US" sz="2400" dirty="0"/>
              <a:t> package you can copy your </a:t>
            </a:r>
            <a:r>
              <a:rPr lang="en-US" sz="2400" b="1" dirty="0"/>
              <a:t>week 6</a:t>
            </a:r>
            <a:r>
              <a:rPr lang="en-US" sz="2400" dirty="0"/>
              <a:t> LoginServlet.java and LogoutServlet.java file</a:t>
            </a:r>
          </a:p>
          <a:p>
            <a:pPr lvl="0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MyConstants.java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9142D-F062-38AD-1927-D0CA50CC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76" y="3587122"/>
            <a:ext cx="5233657" cy="27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You can use week 6 java file here.</a:t>
            </a:r>
          </a:p>
          <a:p>
            <a:pPr lvl="0"/>
            <a:r>
              <a:rPr lang="en-US" sz="2400" dirty="0"/>
              <a:t>Comparing to week 6 we have changed few codes in this file.</a:t>
            </a:r>
          </a:p>
          <a:p>
            <a:pPr lvl="0"/>
            <a:r>
              <a:rPr lang="en-US" sz="2400" dirty="0"/>
              <a:t> We checked extra condition in if condition (!</a:t>
            </a:r>
            <a:r>
              <a:rPr lang="en-US" sz="2400" dirty="0" err="1"/>
              <a:t>uri.contains</a:t>
            </a:r>
            <a:r>
              <a:rPr lang="en-US" sz="2400" dirty="0"/>
              <a:t>(“</a:t>
            </a:r>
            <a:r>
              <a:rPr lang="en-US" sz="2400" dirty="0" err="1"/>
              <a:t>css</a:t>
            </a:r>
            <a:r>
              <a:rPr lang="en-US" sz="2400" dirty="0"/>
              <a:t>”)).</a:t>
            </a:r>
          </a:p>
          <a:p>
            <a:pPr lvl="1"/>
            <a:r>
              <a:rPr lang="en-US" sz="2400" dirty="0"/>
              <a:t>CSS file is loading .JSP/HTML while </a:t>
            </a:r>
            <a:r>
              <a:rPr lang="en-US" sz="2400" dirty="0" err="1"/>
              <a:t>doFilter</a:t>
            </a:r>
            <a:r>
              <a:rPr lang="en-US" sz="2400" dirty="0"/>
              <a:t>() method is invoked. To fix this and load CSS in our .JSP/HTML we need to check this condition.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AuthenticationFilter.java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F089E-5B2A-2EF0-E9DA-5A582199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4539"/>
            <a:ext cx="11714852" cy="235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can use week6 requestloggingfilter.java file here too.</a:t>
            </a:r>
          </a:p>
          <a:p>
            <a:pPr lvl="0"/>
            <a:r>
              <a:rPr lang="en-US" sz="2400" dirty="0"/>
              <a:t>No changes made in this file. You can just copy and paste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RequestLoggingFilter.java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9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As you can see we have deleted the global variable USER_ID and USER_PASSWORD.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LoginServlet.java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BBEB4-15D5-C917-A616-7EE0D358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8060"/>
            <a:ext cx="11961670" cy="31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 week 6, we checked if the username and password is “admin” or not. </a:t>
            </a:r>
          </a:p>
          <a:p>
            <a:pPr lvl="0"/>
            <a:r>
              <a:rPr lang="en-US" sz="2400" dirty="0"/>
              <a:t>Now we will change this code and check if the username and password lies under our database table or not.</a:t>
            </a:r>
          </a:p>
          <a:p>
            <a:pPr lvl="0"/>
            <a:r>
              <a:rPr lang="en-US" sz="2400" dirty="0"/>
              <a:t>To check, we have used the </a:t>
            </a:r>
            <a:r>
              <a:rPr lang="en-US" sz="2400" dirty="0" err="1"/>
              <a:t>DbConnection</a:t>
            </a:r>
            <a:r>
              <a:rPr lang="en-US" sz="2400" dirty="0"/>
              <a:t> </a:t>
            </a:r>
            <a:r>
              <a:rPr lang="en-US" sz="2400" dirty="0" err="1"/>
              <a:t>class’</a:t>
            </a:r>
            <a:r>
              <a:rPr lang="en-US" sz="2400" dirty="0"/>
              <a:t> method named </a:t>
            </a:r>
            <a:r>
              <a:rPr lang="en-US" sz="2400" dirty="0" err="1"/>
              <a:t>isUserRegistered</a:t>
            </a:r>
            <a:r>
              <a:rPr lang="en-US" sz="2400" dirty="0"/>
              <a:t> that we have created in </a:t>
            </a:r>
            <a:r>
              <a:rPr lang="en-US" sz="2400"/>
              <a:t>slide 11.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LoginServlet.java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59FD9B-B9E4-B87E-4501-F7CA92B1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9" y="3997055"/>
            <a:ext cx="11879896" cy="2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can use week6 logoutServlet.java file here too.</a:t>
            </a:r>
          </a:p>
          <a:p>
            <a:pPr lvl="0"/>
            <a:r>
              <a:rPr lang="en-US" sz="2400" dirty="0"/>
              <a:t>No changes made in this file. You can just copy and paste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LogoutServlet.java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0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You can set the landing page file name in welcome-file-list, welcome-file tag.</a:t>
            </a:r>
          </a:p>
          <a:p>
            <a:pPr lvl="0"/>
            <a:r>
              <a:rPr lang="en-US" sz="2400" dirty="0"/>
              <a:t>In my case I have set up </a:t>
            </a:r>
            <a:r>
              <a:rPr lang="en-US" sz="2400" dirty="0" err="1"/>
              <a:t>home.jsp</a:t>
            </a:r>
            <a:r>
              <a:rPr lang="en-US" sz="2400" dirty="0"/>
              <a:t> as our landing page.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Web.xml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8DF1F-86D3-7A62-A4F8-443737C1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4" y="3177914"/>
            <a:ext cx="11155424" cy="16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Like we have done in week 6 you need to ad the filter and filter-mapping in your web.xml file for </a:t>
            </a:r>
            <a:r>
              <a:rPr lang="en-US" sz="2400" dirty="0" err="1"/>
              <a:t>RequestLoggingFilter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Do confirm that your filter-class path is valid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Web.xml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5EBDE-AEEC-DFF4-1F23-D7F0B67A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" y="3189533"/>
            <a:ext cx="12084998" cy="29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Full login implementation following MVC Architecture which includes</a:t>
            </a:r>
          </a:p>
          <a:p>
            <a:pPr lvl="1"/>
            <a:r>
              <a:rPr lang="en-US" sz="3200" dirty="0"/>
              <a:t>Servlet</a:t>
            </a:r>
          </a:p>
          <a:p>
            <a:pPr lvl="1"/>
            <a:r>
              <a:rPr lang="en-US" sz="3200" dirty="0"/>
              <a:t>Servlet Filter</a:t>
            </a:r>
          </a:p>
          <a:p>
            <a:pPr lvl="1"/>
            <a:r>
              <a:rPr lang="en-US" sz="3200" dirty="0"/>
              <a:t>JSP</a:t>
            </a:r>
          </a:p>
          <a:p>
            <a:pPr lvl="1"/>
            <a:r>
              <a:rPr lang="en-US" sz="3200" dirty="0"/>
              <a:t>Session</a:t>
            </a:r>
          </a:p>
          <a:p>
            <a:pPr lvl="1"/>
            <a:r>
              <a:rPr lang="en-US" sz="3200" dirty="0"/>
              <a:t>Cookies</a:t>
            </a:r>
          </a:p>
          <a:p>
            <a:pPr lvl="1"/>
            <a:r>
              <a:rPr lang="en-US" sz="3200" dirty="0"/>
              <a:t>Custom Constants</a:t>
            </a:r>
          </a:p>
          <a:p>
            <a:pPr lvl="1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Similarly we also need to create the filter and filter mapping for </a:t>
            </a:r>
            <a:r>
              <a:rPr lang="en-US" sz="2400" dirty="0" err="1"/>
              <a:t>AuthenticationFilter</a:t>
            </a:r>
            <a:r>
              <a:rPr lang="en-US" sz="24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Web.xml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EB3A1-2E68-952E-0CC6-B051E502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6390"/>
            <a:ext cx="11960022" cy="23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Inside </a:t>
            </a:r>
            <a:r>
              <a:rPr lang="en-US" sz="2400" dirty="0" err="1"/>
              <a:t>controller.statemanagement</a:t>
            </a:r>
            <a:r>
              <a:rPr lang="en-US" sz="2400" dirty="0"/>
              <a:t> package create a new file called SessionManage.java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SessionManage.java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80691-4263-1C87-6BE6-B517397E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91" y="2881489"/>
            <a:ext cx="4484381" cy="31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0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Then add a method as shown below.</a:t>
            </a:r>
          </a:p>
          <a:p>
            <a:pPr lvl="0"/>
            <a:r>
              <a:rPr lang="en-US" sz="2400" dirty="0"/>
              <a:t>This method checks if session exists or not according to the </a:t>
            </a:r>
            <a:r>
              <a:rPr lang="en-US" sz="2400" dirty="0" err="1"/>
              <a:t>userSession</a:t>
            </a:r>
            <a:r>
              <a:rPr lang="en-US" sz="2400" dirty="0"/>
              <a:t> parameter.</a:t>
            </a:r>
          </a:p>
          <a:p>
            <a:pPr lvl="0"/>
            <a:r>
              <a:rPr lang="en-US" sz="2400" dirty="0"/>
              <a:t>We will use this method when we need to check if session exists or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SessionManage.java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6A586-1EAD-57E8-D1B1-01AA03A6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12" y="3243651"/>
            <a:ext cx="11411976" cy="30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This is just an example. We can create different model classes in our model package.</a:t>
            </a:r>
          </a:p>
          <a:p>
            <a:pPr lvl="0"/>
            <a:r>
              <a:rPr lang="en-US" sz="2400" dirty="0"/>
              <a:t>For now we are working on login feature. We will ignore this slide.</a:t>
            </a:r>
          </a:p>
          <a:p>
            <a:pPr lvl="0"/>
            <a:r>
              <a:rPr lang="en-US" sz="2400" b="1" dirty="0"/>
              <a:t>Do not create any file in model package for now.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F870A-E3B9-B407-BCB2-277EBBA5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325" y="3429000"/>
            <a:ext cx="6797350" cy="24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6" y="1727383"/>
            <a:ext cx="7586700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As shown in figure create new folders inside webapp</a:t>
            </a:r>
          </a:p>
          <a:p>
            <a:pPr lvl="1"/>
            <a:r>
              <a:rPr lang="en-US" sz="2400" dirty="0"/>
              <a:t>CSS</a:t>
            </a:r>
          </a:p>
          <a:p>
            <a:pPr lvl="1" indent="0">
              <a:buNone/>
            </a:pPr>
            <a:r>
              <a:rPr lang="en-US" sz="2400" dirty="0"/>
              <a:t>Contains all the CSS file of each page i.e., home.css, login.css about.css, profile.css and so on.</a:t>
            </a:r>
          </a:p>
          <a:p>
            <a:pPr lvl="1"/>
            <a:r>
              <a:rPr lang="en-US" sz="2400" dirty="0"/>
              <a:t>Pages</a:t>
            </a:r>
          </a:p>
          <a:p>
            <a:pPr marL="974725" lvl="1" indent="0">
              <a:buNone/>
            </a:pPr>
            <a:r>
              <a:rPr lang="en-US" sz="2400" dirty="0"/>
              <a:t>Contains other pages like about, profile, contact and so on</a:t>
            </a:r>
          </a:p>
          <a:p>
            <a:pPr marL="342900" indent="-342900"/>
            <a:r>
              <a:rPr lang="en-US" sz="2400" dirty="0"/>
              <a:t>Then inside webapp create 2 new </a:t>
            </a:r>
            <a:r>
              <a:rPr lang="en-US" sz="2400" dirty="0" err="1"/>
              <a:t>jsp</a:t>
            </a:r>
            <a:r>
              <a:rPr lang="en-US" sz="2400" dirty="0"/>
              <a:t> file named home and login.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896B65-57C1-BFF8-EF32-2EEF262B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71" y="1259218"/>
            <a:ext cx="4246923" cy="46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can link </a:t>
            </a:r>
            <a:r>
              <a:rPr lang="en-US" sz="2400" dirty="0" err="1"/>
              <a:t>css</a:t>
            </a:r>
            <a:r>
              <a:rPr lang="en-US" sz="2400" dirty="0"/>
              <a:t> with this format.</a:t>
            </a:r>
          </a:p>
          <a:p>
            <a:pPr lvl="0"/>
            <a:r>
              <a:rPr lang="en-US" sz="2400" dirty="0"/>
              <a:t>The code ${</a:t>
            </a:r>
            <a:r>
              <a:rPr lang="en-US" sz="2400" dirty="0" err="1"/>
              <a:t>pageContext.request.contextPath</a:t>
            </a:r>
            <a:r>
              <a:rPr lang="en-US" sz="2400" dirty="0"/>
              <a:t>} retrieves the root directory path. Then we can point to /</a:t>
            </a:r>
            <a:r>
              <a:rPr lang="en-US" sz="2400" dirty="0" err="1"/>
              <a:t>css</a:t>
            </a:r>
            <a:r>
              <a:rPr lang="en-US" sz="2400" dirty="0"/>
              <a:t>/login.css. In short this is absolute path.</a:t>
            </a:r>
          </a:p>
          <a:p>
            <a:pPr lvl="0"/>
            <a:r>
              <a:rPr lang="en-US" sz="2400" dirty="0"/>
              <a:t>So, no matter form which location this file is loaded, it can link to CSS with the help of absolute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Login.jsp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4F7FE-975F-0B28-B9B7-7AB374DF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4" y="4211474"/>
            <a:ext cx="11698054" cy="17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Login.jsp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3C95C0-D0E8-E589-7722-D01C8253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Inside LoginServlet.java we have redirected to </a:t>
            </a:r>
            <a:r>
              <a:rPr lang="en-US" sz="2400" dirty="0" err="1"/>
              <a:t>login.jsp</a:t>
            </a:r>
            <a:r>
              <a:rPr lang="en-US" sz="2400" dirty="0"/>
              <a:t> file if there is any problem in login credential.</a:t>
            </a:r>
          </a:p>
          <a:p>
            <a:r>
              <a:rPr lang="en-US" sz="2400" dirty="0"/>
              <a:t>We have attached an </a:t>
            </a:r>
            <a:r>
              <a:rPr lang="en-US" sz="2400" dirty="0" err="1"/>
              <a:t>errorMessage</a:t>
            </a:r>
            <a:r>
              <a:rPr lang="en-US" sz="2400" dirty="0"/>
              <a:t> attribute to this redirection.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A6707343-7752-8097-1F12-EB431FE8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4" y="3538889"/>
            <a:ext cx="11788370" cy="169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5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Login.jsp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F32F33-0987-0D69-F1E8-73A5F04E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6" y="1727383"/>
            <a:ext cx="4421504" cy="4492441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000" dirty="0"/>
              <a:t>Then we will add the login form which navigates to </a:t>
            </a:r>
            <a:r>
              <a:rPr lang="en-US" sz="2000" dirty="0" err="1"/>
              <a:t>LoginServlet</a:t>
            </a:r>
            <a:r>
              <a:rPr lang="en-US" sz="2000" dirty="0"/>
              <a:t> with post method when login submit button is clicked.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r>
              <a:rPr lang="en-US" sz="2000" dirty="0" err="1"/>
              <a:t>LoginServlet</a:t>
            </a:r>
            <a:r>
              <a:rPr lang="en-US" sz="2000" dirty="0"/>
              <a:t> is created in slide number 14. As we have done code in this servlet:</a:t>
            </a:r>
          </a:p>
          <a:p>
            <a:r>
              <a:rPr lang="en-US" dirty="0"/>
              <a:t>When credentials are incorrect it will navigate us to login page where we can show error messages to user.</a:t>
            </a:r>
          </a:p>
          <a:p>
            <a:r>
              <a:rPr lang="en-US" dirty="0"/>
              <a:t>If credentials are correct it will redirect us to 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C22A9-1AC3-552C-B30D-08781AA2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73" y="1576452"/>
            <a:ext cx="7316221" cy="47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First we create a new object of </a:t>
            </a:r>
            <a:r>
              <a:rPr lang="en-US" sz="2400" dirty="0" err="1"/>
              <a:t>SessionManage</a:t>
            </a:r>
            <a:r>
              <a:rPr lang="en-US" sz="2400" dirty="0"/>
              <a:t> globally.</a:t>
            </a:r>
          </a:p>
          <a:p>
            <a:pPr lvl="0"/>
            <a:r>
              <a:rPr lang="en-US" sz="2400" dirty="0"/>
              <a:t>Then store the </a:t>
            </a:r>
            <a:r>
              <a:rPr lang="en-US" sz="2400" dirty="0" err="1"/>
              <a:t>mainPath</a:t>
            </a:r>
            <a:r>
              <a:rPr lang="en-US" sz="2400" dirty="0"/>
              <a:t> to globally.</a:t>
            </a:r>
          </a:p>
          <a:p>
            <a:pPr lvl="0"/>
            <a:r>
              <a:rPr lang="en-US" sz="2400" dirty="0"/>
              <a:t>And fetched the current session user attribute globally.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home.jsp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4B511-F73C-A92C-7A65-6765F936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75" y="3429000"/>
            <a:ext cx="8952552" cy="23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Give a suitable title name.</a:t>
            </a:r>
          </a:p>
          <a:p>
            <a:pPr lvl="0"/>
            <a:r>
              <a:rPr lang="en-US" sz="2400" dirty="0"/>
              <a:t>When linking CSS file, we have given the absolute path. Here you can reuse the </a:t>
            </a:r>
            <a:r>
              <a:rPr lang="en-US" sz="2400" dirty="0" err="1"/>
              <a:t>mainPath</a:t>
            </a:r>
            <a:r>
              <a:rPr lang="en-US" sz="2400" dirty="0"/>
              <a:t> that we have created in our previous slide.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home.jsp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7E9F6-2712-BD9A-3669-969560AF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92" y="3640228"/>
            <a:ext cx="10565616" cy="19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6" y="1727383"/>
            <a:ext cx="6117664" cy="4492441"/>
          </a:xfrm>
        </p:spPr>
        <p:txBody>
          <a:bodyPr/>
          <a:lstStyle/>
          <a:p>
            <a:pPr lvl="0"/>
            <a:r>
              <a:rPr lang="en-US" sz="3200" dirty="0"/>
              <a:t>This is how our java file looks like at the end of this tutorial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DEE49-BD01-AE49-1F86-767ABBBD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52" y="1364105"/>
            <a:ext cx="4398182" cy="48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Then create a navigation bar as per your required pages 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home.jsp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E6EDF-1FF6-848F-F54D-DF76C04D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68" y="2943385"/>
            <a:ext cx="8616027" cy="2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6" y="1727383"/>
            <a:ext cx="5151176" cy="4492441"/>
          </a:xfrm>
        </p:spPr>
        <p:txBody>
          <a:bodyPr>
            <a:normAutofit/>
          </a:bodyPr>
          <a:lstStyle/>
          <a:p>
            <a:pPr marL="230188" lvl="0" indent="-230188"/>
            <a:r>
              <a:rPr lang="en-US" sz="2000" dirty="0"/>
              <a:t>For the last navigation item we have added the login/logout button.</a:t>
            </a:r>
          </a:p>
          <a:p>
            <a:pPr marL="230188" lvl="0" indent="-230188"/>
            <a:r>
              <a:rPr lang="en-US" sz="2000" dirty="0"/>
              <a:t>Inside &lt;li&gt; tag we created a form which consists only </a:t>
            </a:r>
            <a:r>
              <a:rPr lang="en-US" sz="2000" i="1" dirty="0"/>
              <a:t>input type submit</a:t>
            </a:r>
            <a:r>
              <a:rPr lang="en-US" sz="2000" dirty="0"/>
              <a:t>.</a:t>
            </a:r>
          </a:p>
          <a:p>
            <a:pPr marL="230188" lvl="0" indent="-230188"/>
            <a:r>
              <a:rPr lang="en-US" sz="2000" dirty="0"/>
              <a:t>If the user is logged in (or the session of user is found), it </a:t>
            </a:r>
            <a:r>
              <a:rPr lang="en-US" sz="2000" u="sng" dirty="0"/>
              <a:t>will display logout text in button</a:t>
            </a:r>
            <a:r>
              <a:rPr lang="en-US" sz="2000" dirty="0"/>
              <a:t> then redirects it to </a:t>
            </a:r>
            <a:r>
              <a:rPr lang="en-US" sz="2000" u="sng" dirty="0" err="1"/>
              <a:t>LogoutServlet</a:t>
            </a:r>
            <a:r>
              <a:rPr lang="en-US" sz="2000" u="sng" dirty="0"/>
              <a:t>.</a:t>
            </a:r>
          </a:p>
          <a:p>
            <a:pPr marL="230188" indent="-230188"/>
            <a:r>
              <a:rPr lang="en-US" sz="2000" dirty="0"/>
              <a:t>Else the user is not logged in (or the session of user is not found), it </a:t>
            </a:r>
            <a:r>
              <a:rPr lang="en-US" sz="2000" u="sng" dirty="0"/>
              <a:t>will display login text in button</a:t>
            </a:r>
            <a:r>
              <a:rPr lang="en-US" sz="2000" dirty="0"/>
              <a:t> which will  redirect to </a:t>
            </a:r>
            <a:r>
              <a:rPr lang="en-US" sz="2000" u="sng" dirty="0" err="1"/>
              <a:t>Login.jsp</a:t>
            </a:r>
            <a:r>
              <a:rPr lang="en-US" sz="2000" dirty="0"/>
              <a:t> page.</a:t>
            </a:r>
            <a:endParaRPr lang="en-US" sz="2000" u="sng" dirty="0"/>
          </a:p>
          <a:p>
            <a:pPr lvl="0"/>
            <a:endParaRPr lang="en-US" sz="20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home.jsp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1217B-C51D-F33A-C26B-5C6EDFDC0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44" y="1576450"/>
            <a:ext cx="6418203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When system is initially started it will not found any ongoing session and redirects to </a:t>
            </a:r>
            <a:r>
              <a:rPr lang="en-US" sz="2400" dirty="0" err="1"/>
              <a:t>login.jsp</a:t>
            </a:r>
            <a:r>
              <a:rPr lang="en-US" sz="2400" dirty="0"/>
              <a:t> instead of </a:t>
            </a:r>
            <a:r>
              <a:rPr lang="en-US" sz="2400" dirty="0" err="1"/>
              <a:t>home.jsp</a:t>
            </a:r>
            <a:r>
              <a:rPr lang="en-US" sz="2400" dirty="0"/>
              <a:t> page.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9C47E-BA18-BA14-7453-03916604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15" y="2426367"/>
            <a:ext cx="6268888" cy="3662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06721-4BD3-E2D8-994C-FDAAF83020F6}"/>
              </a:ext>
            </a:extLst>
          </p:cNvPr>
          <p:cNvSpPr txBox="1"/>
          <p:nvPr/>
        </p:nvSpPr>
        <p:spPr>
          <a:xfrm>
            <a:off x="374397" y="2798617"/>
            <a:ext cx="492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Even if we change the </a:t>
            </a:r>
            <a:r>
              <a:rPr lang="en-US" sz="1800" dirty="0" err="1"/>
              <a:t>url</a:t>
            </a:r>
            <a:r>
              <a:rPr lang="en-US" sz="1800" dirty="0"/>
              <a:t>, it should redirect us to </a:t>
            </a:r>
            <a:r>
              <a:rPr lang="en-US" sz="1800" dirty="0" err="1"/>
              <a:t>login.jsp</a:t>
            </a:r>
            <a:r>
              <a:rPr lang="en-US" sz="1800" dirty="0"/>
              <a:t> page </a:t>
            </a:r>
          </a:p>
        </p:txBody>
      </p:sp>
    </p:spTree>
    <p:extLst>
      <p:ext uri="{BB962C8B-B14F-4D97-AF65-F5344CB8AC3E}">
        <p14:creationId xmlns:p14="http://schemas.microsoft.com/office/powerpoint/2010/main" val="21712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If the username or password is incorrect it should show the error message.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2A352F-49A0-90E7-F081-56C2FAA6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35" y="2449463"/>
            <a:ext cx="4875330" cy="36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If username and password is matched in database. It should redirect us to home page.</a:t>
            </a:r>
          </a:p>
          <a:p>
            <a:pPr lvl="0"/>
            <a:r>
              <a:rPr lang="en-US" sz="2000" dirty="0"/>
              <a:t>Try changing our URL to </a:t>
            </a:r>
            <a:r>
              <a:rPr lang="en-US" sz="2000" dirty="0" err="1"/>
              <a:t>login.jsp</a:t>
            </a:r>
            <a:r>
              <a:rPr lang="en-US" sz="2000" dirty="0"/>
              <a:t>. It should redirect us to </a:t>
            </a:r>
            <a:r>
              <a:rPr lang="en-US" sz="2000" dirty="0" err="1"/>
              <a:t>home.jsp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Try changing our URL to any other pages except logout. It should navigate to that page.</a:t>
            </a:r>
          </a:p>
          <a:p>
            <a:pPr lvl="0"/>
            <a:r>
              <a:rPr lang="en-US" sz="2000" dirty="0"/>
              <a:t>Remember that our button is named as </a:t>
            </a:r>
            <a:r>
              <a:rPr lang="en-US" sz="2000" b="1" dirty="0"/>
              <a:t>“Logout”</a:t>
            </a:r>
          </a:p>
          <a:p>
            <a:pPr lvl="0"/>
            <a:r>
              <a:rPr lang="en-US" sz="2000" dirty="0"/>
              <a:t>The logout button should redirect us to </a:t>
            </a:r>
            <a:r>
              <a:rPr lang="en-US" sz="2000" b="1" dirty="0" err="1"/>
              <a:t>LogoutServlet</a:t>
            </a:r>
            <a:r>
              <a:rPr lang="en-US" sz="2000" dirty="0"/>
              <a:t> will should redirect us to </a:t>
            </a:r>
            <a:r>
              <a:rPr lang="en-US" sz="2000" b="1" dirty="0"/>
              <a:t>login page.</a:t>
            </a:r>
          </a:p>
          <a:p>
            <a:r>
              <a:rPr lang="en-US" sz="2000" b="1" dirty="0"/>
              <a:t>You can download the required CSS and JSP file from </a:t>
            </a:r>
            <a:r>
              <a:rPr lang="en-US" sz="2000" b="1" dirty="0" err="1"/>
              <a:t>MstNepal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CA0D8-1A2C-9E42-A9D2-00ACA0E7D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96"/>
          <a:stretch/>
        </p:blipFill>
        <p:spPr>
          <a:xfrm>
            <a:off x="1295788" y="4714033"/>
            <a:ext cx="8935787" cy="13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5917795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have added a new button named “Create your new account”.</a:t>
            </a:r>
          </a:p>
          <a:p>
            <a:pPr lvl="0"/>
            <a:r>
              <a:rPr lang="en-US" sz="2400" dirty="0"/>
              <a:t>On click it will redirect us to </a:t>
            </a:r>
            <a:r>
              <a:rPr lang="en-US" sz="2400" dirty="0" err="1"/>
              <a:t>register.jsp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F0DD86-A6C5-061B-B121-A36DBE3D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2" y="1820652"/>
            <a:ext cx="5518430" cy="43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5917795" cy="4492441"/>
          </a:xfrm>
        </p:spPr>
        <p:txBody>
          <a:bodyPr>
            <a:normAutofit/>
          </a:bodyPr>
          <a:lstStyle/>
          <a:p>
            <a:pPr marL="50800" lvl="0" indent="0">
              <a:lnSpc>
                <a:spcPct val="100000"/>
              </a:lnSpc>
              <a:buNone/>
            </a:pPr>
            <a:r>
              <a:rPr lang="en-US" sz="2400" dirty="0"/>
              <a:t>To upload the image from html form, first we will configure where to upload the 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EAE99-2741-C61E-B478-6C87ECD8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27" y="1727383"/>
            <a:ext cx="3885172" cy="45106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79927-8195-BA1C-DC78-18C2412B6C12}"/>
              </a:ext>
            </a:extLst>
          </p:cNvPr>
          <p:cNvSpPr/>
          <p:nvPr/>
        </p:nvSpPr>
        <p:spPr>
          <a:xfrm>
            <a:off x="7443216" y="5065776"/>
            <a:ext cx="2121408" cy="49377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515031" cy="4492441"/>
          </a:xfrm>
        </p:spPr>
        <p:txBody>
          <a:bodyPr>
            <a:normAutofit/>
          </a:bodyPr>
          <a:lstStyle/>
          <a:p>
            <a:pPr marL="50800" lvl="0" indent="0">
              <a:lnSpc>
                <a:spcPct val="100000"/>
              </a:lnSpc>
              <a:buNone/>
            </a:pPr>
            <a:r>
              <a:rPr lang="en-US" sz="2400" dirty="0"/>
              <a:t>Navigate to your </a:t>
            </a:r>
            <a:r>
              <a:rPr lang="en-US" sz="2400" dirty="0" err="1"/>
              <a:t>xampp</a:t>
            </a:r>
            <a:r>
              <a:rPr lang="en-US" sz="2400" dirty="0"/>
              <a:t> installed folder. Then go to tomcat/webapps and create a new folder named 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6D409-DF04-B0EA-C5B5-B7468A40B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20" y="2870316"/>
            <a:ext cx="7721747" cy="31463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4FDF29-FD6D-D009-E78E-0F3CBF8C44B6}"/>
              </a:ext>
            </a:extLst>
          </p:cNvPr>
          <p:cNvSpPr/>
          <p:nvPr/>
        </p:nvSpPr>
        <p:spPr>
          <a:xfrm>
            <a:off x="2122320" y="2870316"/>
            <a:ext cx="3973680" cy="49377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4106E4-7366-9362-DDD7-E3661E62131D}"/>
              </a:ext>
            </a:extLst>
          </p:cNvPr>
          <p:cNvSpPr/>
          <p:nvPr/>
        </p:nvSpPr>
        <p:spPr>
          <a:xfrm>
            <a:off x="2908888" y="4710225"/>
            <a:ext cx="1060704" cy="49377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05E3DC-7C22-A919-445A-B7D0F279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741" y="2740076"/>
            <a:ext cx="5570550" cy="354801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515031" cy="44924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Then we can use XAMPP application tomcat server to upload the image in created folder</a:t>
            </a:r>
          </a:p>
          <a:p>
            <a:pPr>
              <a:lnSpc>
                <a:spcPct val="100000"/>
              </a:lnSpc>
            </a:pPr>
            <a:r>
              <a:rPr lang="en-US" dirty="0"/>
              <a:t>To use it we need to start the Tomcat server. If there is any port issue we need to change its port number.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FDF29-FD6D-D009-E78E-0F3CBF8C44B6}"/>
              </a:ext>
            </a:extLst>
          </p:cNvPr>
          <p:cNvSpPr/>
          <p:nvPr/>
        </p:nvSpPr>
        <p:spPr>
          <a:xfrm>
            <a:off x="3129083" y="4433452"/>
            <a:ext cx="4731062" cy="36022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Inside model package, create a new java file named User.java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56651-A9DD-F095-297C-227C4339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47" y="3092695"/>
            <a:ext cx="8518305" cy="24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6" y="1727383"/>
            <a:ext cx="6117664" cy="4492441"/>
          </a:xfrm>
        </p:spPr>
        <p:txBody>
          <a:bodyPr/>
          <a:lstStyle/>
          <a:p>
            <a:pPr lvl="0"/>
            <a:r>
              <a:rPr lang="en-US" sz="3200" dirty="0"/>
              <a:t>This is how our webapp folder looks like at the end of this tutorial</a:t>
            </a:r>
          </a:p>
          <a:p>
            <a:r>
              <a:rPr lang="en-US" sz="3200" b="1" dirty="0"/>
              <a:t>You can download the required CSS and JSP file from </a:t>
            </a:r>
            <a:r>
              <a:rPr lang="en-US" sz="3200" b="1" dirty="0" err="1"/>
              <a:t>MstNepal</a:t>
            </a:r>
            <a:endParaRPr lang="en-US" sz="3200" b="1" dirty="0"/>
          </a:p>
          <a:p>
            <a:pPr lv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EF755-FBCF-F0E9-7AB6-07504719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07" y="1206667"/>
            <a:ext cx="3885536" cy="5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 this way we can add the information into variable from constructor too.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7A418-C9C1-8593-E926-418E8BC5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" y="2297481"/>
            <a:ext cx="11291365" cy="44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To auto import the getter and setter methods right click anywhere in the user model class.</a:t>
            </a:r>
          </a:p>
          <a:p>
            <a:pPr lvl="0"/>
            <a:r>
              <a:rPr lang="en-US" sz="2400" dirty="0"/>
              <a:t>Then go to Source&gt;Generate Getters and Setters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289167-11F7-D89E-ED87-C0A6620B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79" y="3183962"/>
            <a:ext cx="8336006" cy="29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6" y="1727383"/>
            <a:ext cx="6056339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Then select all the variables that you want to create getter and setter methods.</a:t>
            </a:r>
          </a:p>
          <a:p>
            <a:pPr lvl="0"/>
            <a:r>
              <a:rPr lang="en-US" sz="2400" dirty="0"/>
              <a:t>After selecting click on generate.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F3D4A-8BC3-0C33-4865-DC91BB79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5" y="366010"/>
            <a:ext cx="5522117" cy="56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467232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 </a:t>
            </a:r>
            <a:r>
              <a:rPr lang="en-US" sz="2400" b="1" dirty="0"/>
              <a:t>MyConstants.java </a:t>
            </a:r>
            <a:r>
              <a:rPr lang="en-US" sz="2400" dirty="0"/>
              <a:t>file we have added 2 new static variable.</a:t>
            </a:r>
          </a:p>
          <a:p>
            <a:pPr lvl="0"/>
            <a:r>
              <a:rPr lang="en-US" sz="2400" b="1" i="1" dirty="0"/>
              <a:t>IMAGE_DIR </a:t>
            </a:r>
            <a:r>
              <a:rPr lang="en-US" sz="2400" dirty="0"/>
              <a:t>holds the string value which navigates where to upload image.</a:t>
            </a:r>
          </a:p>
          <a:p>
            <a:pPr lvl="0"/>
            <a:r>
              <a:rPr lang="en-US" sz="2400" b="1" i="1" dirty="0"/>
              <a:t>IMAGE_DIR_SAVE_PATH </a:t>
            </a:r>
            <a:r>
              <a:rPr lang="en-US" sz="2400" dirty="0"/>
              <a:t>sets the absolute path to </a:t>
            </a:r>
            <a:r>
              <a:rPr lang="en-US" sz="2400" b="1" i="1" dirty="0"/>
              <a:t>IMAGE_DIR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Now we will use these path to </a:t>
            </a:r>
            <a:r>
              <a:rPr lang="en-US" sz="2400" b="1" dirty="0"/>
              <a:t>upload</a:t>
            </a:r>
            <a:r>
              <a:rPr lang="en-US" sz="2400" dirty="0"/>
              <a:t> image inside </a:t>
            </a:r>
            <a:r>
              <a:rPr lang="en-US" sz="2400" b="1" dirty="0"/>
              <a:t>webapps/images folder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C148B-5F2B-AD22-52F3-59184374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3" y="4248727"/>
            <a:ext cx="11098875" cy="11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4347613" cy="4492441"/>
          </a:xfrm>
        </p:spPr>
        <p:txBody>
          <a:bodyPr>
            <a:normAutofit/>
          </a:bodyPr>
          <a:lstStyle/>
          <a:p>
            <a:pPr lvl="0" algn="l"/>
            <a:r>
              <a:rPr lang="en-US" dirty="0"/>
              <a:t>Inside user model class, create a new method as shown in image.</a:t>
            </a:r>
          </a:p>
          <a:p>
            <a:pPr lvl="0" algn="l"/>
            <a:r>
              <a:rPr lang="en-US" dirty="0"/>
              <a:t>This method creates a new folder in server for images if </a:t>
            </a:r>
            <a:r>
              <a:rPr lang="en-US" b="1" i="1" dirty="0"/>
              <a:t>IMAGE_DIR_SAVE_PATH </a:t>
            </a:r>
            <a:r>
              <a:rPr lang="en-US" dirty="0"/>
              <a:t>does not exists.</a:t>
            </a:r>
          </a:p>
          <a:p>
            <a:pPr lvl="0" algn="l"/>
            <a:r>
              <a:rPr lang="en-US" dirty="0"/>
              <a:t>If the parameter path is not null or empty, it will return us the image whole path till destination.</a:t>
            </a:r>
          </a:p>
          <a:p>
            <a:pPr lvl="0" algn="l"/>
            <a:r>
              <a:rPr lang="en-US" dirty="0"/>
              <a:t>If the parameter path is null or empty, it will set download.png as a default image for every user.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E4EEF-BEC7-F856-0C0C-ACC5591C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5" y="1576451"/>
            <a:ext cx="7303250" cy="47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If you have not noticed yet, you can see inside constructor we have used </a:t>
            </a:r>
            <a:r>
              <a:rPr lang="en-US" sz="2400" dirty="0" err="1"/>
              <a:t>getImageUrl</a:t>
            </a:r>
            <a:r>
              <a:rPr lang="en-US" sz="2400" dirty="0"/>
              <a:t>(part) to get the default/full path of the image.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3820E-9C3C-14F6-AC7F-AA492F9A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75" y="3104604"/>
            <a:ext cx="7104050" cy="2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Lastly, go to the image </a:t>
            </a:r>
            <a:r>
              <a:rPr lang="en-US" sz="2400" dirty="0" err="1"/>
              <a:t>url</a:t>
            </a:r>
            <a:r>
              <a:rPr lang="en-US" sz="2400" dirty="0"/>
              <a:t> setter method and update its data.</a:t>
            </a:r>
          </a:p>
          <a:p>
            <a:pPr lvl="0"/>
            <a:r>
              <a:rPr lang="en-US" sz="2400" dirty="0"/>
              <a:t>In parameter accept part and use the </a:t>
            </a:r>
            <a:r>
              <a:rPr lang="en-US" sz="2400" dirty="0" err="1"/>
              <a:t>getImageUrl</a:t>
            </a:r>
            <a:r>
              <a:rPr lang="en-US" sz="2400" dirty="0"/>
              <a:t> method that we have created in this file to get the full path.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15032-8A8E-9DC9-5C75-FB0415B6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1" y="3498524"/>
            <a:ext cx="10724925" cy="15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5917795" cy="449244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Create a new registration file inside webapp&gt;pages&gt;</a:t>
            </a:r>
            <a:r>
              <a:rPr lang="en-US" sz="2400" dirty="0" err="1"/>
              <a:t>register.jsp</a:t>
            </a:r>
            <a:r>
              <a:rPr lang="en-US" sz="2400" dirty="0"/>
              <a:t> and give your own design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This registration form accepts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username, password, role and profile picture as per the requirements.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You can download the required CSS and JSP file from </a:t>
            </a:r>
            <a:r>
              <a:rPr lang="en-US" sz="2400" b="1" dirty="0" err="1"/>
              <a:t>MstNepal</a:t>
            </a:r>
            <a:endParaRPr lang="en-US" sz="2400" b="1" dirty="0"/>
          </a:p>
          <a:p>
            <a:pPr marL="50800" lv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EAE99-2741-C61E-B478-6C87ECD8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27" y="1727383"/>
            <a:ext cx="3885172" cy="45106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79927-8195-BA1C-DC78-18C2412B6C12}"/>
              </a:ext>
            </a:extLst>
          </p:cNvPr>
          <p:cNvSpPr/>
          <p:nvPr/>
        </p:nvSpPr>
        <p:spPr>
          <a:xfrm>
            <a:off x="7443216" y="5065776"/>
            <a:ext cx="2121408" cy="49377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Inside the form tag of </a:t>
            </a:r>
            <a:r>
              <a:rPr lang="en-US" sz="2400" dirty="0" err="1"/>
              <a:t>register.jsp</a:t>
            </a:r>
            <a:r>
              <a:rPr lang="en-US" sz="2400" dirty="0"/>
              <a:t> give the path to </a:t>
            </a:r>
            <a:r>
              <a:rPr lang="en-US" sz="2400" dirty="0" err="1"/>
              <a:t>UserRegister</a:t>
            </a:r>
            <a:r>
              <a:rPr lang="en-US" sz="2400" dirty="0"/>
              <a:t> servlet, method type post and </a:t>
            </a:r>
            <a:r>
              <a:rPr lang="en-US" sz="2400" b="1" dirty="0" err="1"/>
              <a:t>enctype</a:t>
            </a:r>
            <a:r>
              <a:rPr lang="en-US" sz="2400" dirty="0"/>
              <a:t> as shown below.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We will use </a:t>
            </a:r>
            <a:r>
              <a:rPr lang="en-US" sz="2400" b="1" dirty="0"/>
              <a:t>multipart</a:t>
            </a:r>
            <a:r>
              <a:rPr lang="en-US" sz="2400" dirty="0"/>
              <a:t> to upload our image. The image file can be selected from </a:t>
            </a:r>
            <a:r>
              <a:rPr lang="en-US" sz="2400" b="1" dirty="0"/>
              <a:t>“input type file”</a:t>
            </a:r>
          </a:p>
          <a:p>
            <a:pPr lvl="0">
              <a:lnSpc>
                <a:spcPct val="150000"/>
              </a:lnSpc>
            </a:pPr>
            <a:r>
              <a:rPr lang="en-US" sz="2400" b="1" dirty="0"/>
              <a:t>You can download the required CSS and JSP file from </a:t>
            </a:r>
            <a:r>
              <a:rPr lang="en-US" sz="2400" b="1" dirty="0" err="1"/>
              <a:t>MstNepal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563" y="174066"/>
            <a:ext cx="11180236" cy="1325563"/>
          </a:xfrm>
        </p:spPr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A8622-153B-92B1-C16D-E30E8CD8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3" y="4942054"/>
            <a:ext cx="11538763" cy="93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76055-4D25-944B-97E4-15478D73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770" y="5926337"/>
            <a:ext cx="8671579" cy="5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Create a new servlet file named </a:t>
            </a:r>
            <a:r>
              <a:rPr lang="en-US" sz="2400" dirty="0" err="1"/>
              <a:t>UserServlet</a:t>
            </a:r>
            <a:r>
              <a:rPr lang="en-US" sz="2400" dirty="0"/>
              <a:t> with </a:t>
            </a:r>
            <a:r>
              <a:rPr lang="en-US" sz="2400" dirty="0" err="1"/>
              <a:t>url</a:t>
            </a:r>
            <a:r>
              <a:rPr lang="en-US" sz="2400" dirty="0"/>
              <a:t> pattern “</a:t>
            </a:r>
            <a:r>
              <a:rPr lang="en-US" sz="2400" dirty="0" err="1"/>
              <a:t>UserServlet</a:t>
            </a:r>
            <a:r>
              <a:rPr lang="en-US" sz="2400" dirty="0"/>
              <a:t>” and </a:t>
            </a:r>
            <a:r>
              <a:rPr lang="en-US" sz="2400" dirty="0" err="1"/>
              <a:t>asyncSupported</a:t>
            </a:r>
            <a:r>
              <a:rPr lang="en-US" sz="2400" dirty="0"/>
              <a:t> = true.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We need </a:t>
            </a:r>
            <a:r>
              <a:rPr lang="en-US" sz="2400" dirty="0" err="1"/>
              <a:t>MultipartConfig</a:t>
            </a:r>
            <a:r>
              <a:rPr lang="en-US" sz="2400" dirty="0"/>
              <a:t> annotation as shown below to upload image </a:t>
            </a:r>
            <a:r>
              <a:rPr lang="en-US" sz="2400"/>
              <a:t>in our server.</a:t>
            </a:r>
            <a:endParaRPr lang="en-US" sz="2400" dirty="0"/>
          </a:p>
          <a:p>
            <a:pPr lvl="0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A8832-A3F1-3AB8-277F-9785D4E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9" y="3973603"/>
            <a:ext cx="11547842" cy="19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583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Lets start by creating packages to manage java file in MVC architecture.</a:t>
            </a:r>
          </a:p>
          <a:p>
            <a:pPr lvl="0"/>
            <a:r>
              <a:rPr lang="en-US" sz="2800" dirty="0"/>
              <a:t>Create the listed packages in your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Packages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71B5F-4379-3CA5-6BD3-BC3AF189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85" y="2976697"/>
            <a:ext cx="5371429" cy="32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Inside </a:t>
            </a:r>
            <a:r>
              <a:rPr lang="en-US" sz="2400" dirty="0" err="1"/>
              <a:t>doPost</a:t>
            </a:r>
            <a:r>
              <a:rPr lang="en-US" sz="2400" dirty="0"/>
              <a:t> method we will retrieve all the data sent from the </a:t>
            </a:r>
            <a:r>
              <a:rPr lang="en-US" sz="2400" dirty="0" err="1"/>
              <a:t>register.jsp</a:t>
            </a:r>
            <a:r>
              <a:rPr lang="en-US" sz="2400" dirty="0"/>
              <a:t> form.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Notice that we need to store the image in </a:t>
            </a:r>
            <a:r>
              <a:rPr lang="en-US" sz="2400" b="1" dirty="0"/>
              <a:t>Part object/class.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Then we will add all the information into </a:t>
            </a:r>
            <a:r>
              <a:rPr lang="en-US" sz="2400" b="1" dirty="0" err="1"/>
              <a:t>userModel</a:t>
            </a:r>
            <a:r>
              <a:rPr lang="en-US" sz="2400" b="1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5886C-8D20-DC9C-B04A-FFC49176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4" y="3378140"/>
            <a:ext cx="11839160" cy="28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Below the </a:t>
            </a:r>
            <a:r>
              <a:rPr lang="en-US" sz="2400" dirty="0" err="1"/>
              <a:t>userModel</a:t>
            </a:r>
            <a:r>
              <a:rPr lang="en-US" sz="2400" dirty="0"/>
              <a:t> code, we will add the code to </a:t>
            </a:r>
            <a:r>
              <a:rPr lang="en-US" sz="2400" b="1" dirty="0"/>
              <a:t>upload</a:t>
            </a:r>
            <a:r>
              <a:rPr lang="en-US" sz="2400" dirty="0"/>
              <a:t> the image in our </a:t>
            </a:r>
            <a:r>
              <a:rPr lang="en-US" sz="2400" b="1" dirty="0"/>
              <a:t>server</a:t>
            </a:r>
            <a:r>
              <a:rPr lang="en-US" sz="2400" dirty="0"/>
              <a:t> </a:t>
            </a:r>
            <a:r>
              <a:rPr lang="en-US" sz="2400" b="1" dirty="0"/>
              <a:t>path</a:t>
            </a:r>
            <a:r>
              <a:rPr lang="en-US" sz="2400" dirty="0"/>
              <a:t> if the filename is not empty or not null.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As we have programmed in user model class, if the user have not uploaded the image in the form then it will return the default image path in filename variable.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87049-A6D9-67B5-CB5E-4C250340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09" y="3623953"/>
            <a:ext cx="9464982" cy="26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/>
              <a:t>Then we will upload the user information using </a:t>
            </a:r>
            <a:r>
              <a:rPr lang="en-US" sz="2000" dirty="0" err="1"/>
              <a:t>registerUser</a:t>
            </a:r>
            <a:r>
              <a:rPr lang="en-US" sz="2000" dirty="0"/>
              <a:t> method and check whether the user is already existed or there is something working or our user is successfully registered.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According to the return type of </a:t>
            </a:r>
            <a:r>
              <a:rPr lang="en-US" sz="2000" dirty="0" err="1"/>
              <a:t>registerUser</a:t>
            </a:r>
            <a:r>
              <a:rPr lang="en-US" sz="2000" dirty="0"/>
              <a:t> method we will navigate it to login or </a:t>
            </a:r>
            <a:r>
              <a:rPr lang="en-US" sz="2000" dirty="0" err="1"/>
              <a:t>ron</a:t>
            </a:r>
            <a:r>
              <a:rPr lang="en-US" sz="2000" dirty="0"/>
              <a:t> same register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DDFE8-5A04-179B-F871-1A657B60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83" y="3511568"/>
            <a:ext cx="11106421" cy="27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8099" cy="449244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Then we will upload the user information using </a:t>
            </a:r>
            <a:r>
              <a:rPr lang="en-US" dirty="0" err="1"/>
              <a:t>registerUser</a:t>
            </a:r>
            <a:r>
              <a:rPr lang="en-US" dirty="0"/>
              <a:t> method and check whether the user is already existed or there is something working or our user is successfully registered.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According to the return type of </a:t>
            </a:r>
            <a:r>
              <a:rPr lang="en-US" dirty="0" err="1"/>
              <a:t>registerUser</a:t>
            </a:r>
            <a:r>
              <a:rPr lang="en-US" dirty="0"/>
              <a:t> method we will navigate it to login or </a:t>
            </a:r>
            <a:r>
              <a:rPr lang="en-US" dirty="0" err="1"/>
              <a:t>ron</a:t>
            </a:r>
            <a:r>
              <a:rPr lang="en-US" dirty="0"/>
              <a:t> same register page.</a:t>
            </a:r>
          </a:p>
          <a:p>
            <a:pPr lvl="0">
              <a:lnSpc>
                <a:spcPct val="100000"/>
              </a:lnSpc>
            </a:pPr>
            <a:r>
              <a:rPr lang="en-US" dirty="0" err="1"/>
              <a:t>DbConnection</a:t>
            </a:r>
            <a:r>
              <a:rPr lang="en-US" dirty="0"/>
              <a:t> file is also provided in </a:t>
            </a:r>
            <a:r>
              <a:rPr lang="en-US" dirty="0" err="1"/>
              <a:t>MstNepal</a:t>
            </a:r>
            <a:r>
              <a:rPr lang="en-US" dirty="0"/>
              <a:t>. Do observe and understand what </a:t>
            </a:r>
            <a:r>
              <a:rPr lang="en-US" dirty="0" err="1"/>
              <a:t>registerUser</a:t>
            </a:r>
            <a:r>
              <a:rPr lang="en-US" dirty="0"/>
              <a:t> method is programmed for.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DDFE8-5A04-179B-F871-1A657B60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4" y="3676073"/>
            <a:ext cx="11143727" cy="25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Download the Password Encryption zipped file provided in week 8 folder (My Second Teacher)</a:t>
            </a:r>
          </a:p>
          <a:p>
            <a:pPr lvl="0"/>
            <a:r>
              <a:rPr lang="en-US" sz="2400" dirty="0"/>
              <a:t>Then copy it inside the model package.</a:t>
            </a:r>
          </a:p>
          <a:p>
            <a:pPr lvl="0"/>
            <a:r>
              <a:rPr lang="en-US" sz="2400" dirty="0"/>
              <a:t>Do understand what is AES encryption and its code provided in this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</a:t>
            </a:r>
            <a:r>
              <a:rPr lang="en-US" dirty="0" err="1"/>
              <a:t>Encrption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3DF94-8F0D-E18D-6573-26A553F0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70" y="3807349"/>
            <a:ext cx="7922860" cy="21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can use the encrypt method when registering the user to encrypt the password so that no one can see the users’ password. Even in database.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</a:t>
            </a:r>
            <a:r>
              <a:rPr lang="en-US" dirty="0" err="1"/>
              <a:t>Encrption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82734-FA30-8849-FD47-8CE58B7D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71" y="2991461"/>
            <a:ext cx="10022828" cy="27301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87DE36-D86F-31B4-FB07-BCF37026555F}"/>
              </a:ext>
            </a:extLst>
          </p:cNvPr>
          <p:cNvSpPr/>
          <p:nvPr/>
        </p:nvSpPr>
        <p:spPr>
          <a:xfrm>
            <a:off x="1330971" y="4257342"/>
            <a:ext cx="9196544" cy="73890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You can see in our </a:t>
            </a:r>
            <a:r>
              <a:rPr lang="en-US" sz="2400" dirty="0" err="1"/>
              <a:t>MySql</a:t>
            </a:r>
            <a:r>
              <a:rPr lang="en-US" sz="2400" dirty="0"/>
              <a:t> database the password is encrypted.</a:t>
            </a:r>
          </a:p>
          <a:p>
            <a:pPr lvl="0"/>
            <a:r>
              <a:rPr lang="en-US" sz="2400" dirty="0"/>
              <a:t>We can see also the role and image file name uploaded in the database.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</a:t>
            </a:r>
            <a:r>
              <a:rPr lang="en-US" dirty="0" err="1"/>
              <a:t>Encrption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F20AA-2CC2-F870-61F3-0F5A470C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9" y="3121891"/>
            <a:ext cx="11133391" cy="25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can use its decrypt method to decrypt the password when logging into the website to check if the password matches or not.</a:t>
            </a:r>
          </a:p>
          <a:p>
            <a:pPr lvl="0"/>
            <a:r>
              <a:rPr lang="en-US" sz="2400" dirty="0"/>
              <a:t>You can look upon provided </a:t>
            </a:r>
            <a:r>
              <a:rPr lang="en-US" sz="2400" dirty="0" err="1"/>
              <a:t>DbConnection</a:t>
            </a:r>
            <a:r>
              <a:rPr lang="en-US" sz="2400" dirty="0"/>
              <a:t> file’ </a:t>
            </a:r>
            <a:r>
              <a:rPr lang="en-US" sz="2400" dirty="0" err="1"/>
              <a:t>isUserRegistered</a:t>
            </a:r>
            <a:r>
              <a:rPr lang="en-US" sz="2400" dirty="0"/>
              <a:t> method to find this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</a:t>
            </a:r>
            <a:r>
              <a:rPr lang="en-US" dirty="0" err="1"/>
              <a:t>Encrption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A0830-9139-B210-ACA3-D907DA52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27" y="3558310"/>
            <a:ext cx="11524946" cy="21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/>
          <a:lstStyle/>
          <a:p>
            <a:pPr lvl="0"/>
            <a:r>
              <a:rPr lang="en-US" sz="3200" dirty="0"/>
              <a:t>Inside resources package create a new file named MyConstants.java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MyConstants.java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BE1717-B735-B96E-E7A3-424D5BED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112" y="2529220"/>
            <a:ext cx="4834477" cy="36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Constants file contains all the static final variables that we will use in our 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MyConstants.java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2E5FB-6FF1-3260-21EE-60CF3D3C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4" y="2362077"/>
            <a:ext cx="11561529" cy="44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727383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Now we will create DbConnection.java file inside </a:t>
            </a:r>
            <a:r>
              <a:rPr lang="en-US" sz="2400" dirty="0" err="1"/>
              <a:t>controller.dbconnection</a:t>
            </a:r>
            <a:r>
              <a:rPr lang="en-US" sz="2400" dirty="0"/>
              <a:t> package</a:t>
            </a:r>
          </a:p>
          <a:p>
            <a:pPr lvl="0"/>
            <a:r>
              <a:rPr lang="en-US" sz="2400" dirty="0"/>
              <a:t>In this file we will write all the codes that are required to communicate with XAMPP MySQL database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DbConnection.java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3ECA6-90D0-3A8A-AC92-5330421E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787" y="2793310"/>
            <a:ext cx="5013036" cy="34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205" y="1697402"/>
            <a:ext cx="11394201" cy="449244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Like we have done before we will create a </a:t>
            </a:r>
            <a:r>
              <a:rPr lang="en-US" sz="2400" dirty="0" err="1"/>
              <a:t>getConnection</a:t>
            </a:r>
            <a:r>
              <a:rPr lang="en-US" sz="2400" dirty="0"/>
              <a:t> method that will return Connection. Notice that we have used final variables that we created in MyConstants.java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DbConnection.java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D81-EA75-4C93-8CF3-EE82F1A9BD23}" type="datetime4">
              <a:rPr lang="en-US" smtClean="0"/>
              <a:t>April 8,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Google Shape;124;p1">
            <a:extLst>
              <a:ext uri="{FF2B5EF4-FFF2-40B4-BE49-F238E27FC236}">
                <a16:creationId xmlns:a16="http://schemas.microsoft.com/office/drawing/2014/main" id="{8BF71EB8-7A1E-B6B9-8736-94ABC99B33D6}"/>
              </a:ext>
            </a:extLst>
          </p:cNvPr>
          <p:cNvSpPr txBox="1">
            <a:spLocks noGrp="1"/>
          </p:cNvSpPr>
          <p:nvPr/>
        </p:nvSpPr>
        <p:spPr>
          <a:xfrm>
            <a:off x="3489301" y="6318834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ADVANCED PROGRAMMING AND TECHNOLOGIES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3DA5AD-022A-1962-45E5-A65C2C06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3" y="2899938"/>
            <a:ext cx="10126664" cy="39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2618</Words>
  <Application>Microsoft Office PowerPoint</Application>
  <PresentationFormat>Widescreen</PresentationFormat>
  <Paragraphs>365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Office Theme</vt:lpstr>
      <vt:lpstr>1_Office Theme</vt:lpstr>
      <vt:lpstr>CS5054 ADVANCED PROGRAMMING  AND  TECHNOLOGIES</vt:lpstr>
      <vt:lpstr>Agenda</vt:lpstr>
      <vt:lpstr>MVC Architecture</vt:lpstr>
      <vt:lpstr>MVC Architecture</vt:lpstr>
      <vt:lpstr>Managing Packages</vt:lpstr>
      <vt:lpstr>MyConstants.java</vt:lpstr>
      <vt:lpstr>MyConstants.java</vt:lpstr>
      <vt:lpstr>DbConnection.java</vt:lpstr>
      <vt:lpstr>DbConnection.java</vt:lpstr>
      <vt:lpstr>DbConnection.java</vt:lpstr>
      <vt:lpstr>DbConnection.java</vt:lpstr>
      <vt:lpstr>MyConstants.java</vt:lpstr>
      <vt:lpstr>AuthenticationFilter.java</vt:lpstr>
      <vt:lpstr>RequestLoggingFilter.java</vt:lpstr>
      <vt:lpstr>LoginServlet.java</vt:lpstr>
      <vt:lpstr>LoginServlet.java</vt:lpstr>
      <vt:lpstr>LogoutServlet.java</vt:lpstr>
      <vt:lpstr>Web.xml</vt:lpstr>
      <vt:lpstr>Web.xml</vt:lpstr>
      <vt:lpstr>Web.xml</vt:lpstr>
      <vt:lpstr>SessionManage.java</vt:lpstr>
      <vt:lpstr>SessionManage.java</vt:lpstr>
      <vt:lpstr>Model Package</vt:lpstr>
      <vt:lpstr>Design Part</vt:lpstr>
      <vt:lpstr>Login.jsp</vt:lpstr>
      <vt:lpstr>Login.jsp</vt:lpstr>
      <vt:lpstr>Login.jsp</vt:lpstr>
      <vt:lpstr>home.jsp</vt:lpstr>
      <vt:lpstr>home.jsp</vt:lpstr>
      <vt:lpstr>home.jsp</vt:lpstr>
      <vt:lpstr>home.jsp</vt:lpstr>
      <vt:lpstr>Output</vt:lpstr>
      <vt:lpstr>Output</vt:lpstr>
      <vt:lpstr>Output</vt:lpstr>
      <vt:lpstr>User Registration</vt:lpstr>
      <vt:lpstr>Configuration</vt:lpstr>
      <vt:lpstr>Configuration</vt:lpstr>
      <vt:lpstr>Configuration</vt:lpstr>
      <vt:lpstr>User Model</vt:lpstr>
      <vt:lpstr>User Model</vt:lpstr>
      <vt:lpstr>User Model</vt:lpstr>
      <vt:lpstr>User Model</vt:lpstr>
      <vt:lpstr>User Model</vt:lpstr>
      <vt:lpstr>User Model</vt:lpstr>
      <vt:lpstr>User Model</vt:lpstr>
      <vt:lpstr>User Model</vt:lpstr>
      <vt:lpstr>User Registration</vt:lpstr>
      <vt:lpstr>User Registration</vt:lpstr>
      <vt:lpstr>User Registration</vt:lpstr>
      <vt:lpstr>User Registration</vt:lpstr>
      <vt:lpstr>User Registration</vt:lpstr>
      <vt:lpstr>User Registration</vt:lpstr>
      <vt:lpstr>User Registration</vt:lpstr>
      <vt:lpstr>Password Encrption</vt:lpstr>
      <vt:lpstr>Password Encrption</vt:lpstr>
      <vt:lpstr>Password Encrption</vt:lpstr>
      <vt:lpstr>Password Encrption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Prithivi Maharjan</dc:creator>
  <cp:lastModifiedBy>prithivi maharjan</cp:lastModifiedBy>
  <cp:revision>107</cp:revision>
  <dcterms:created xsi:type="dcterms:W3CDTF">2020-07-29T02:48:00Z</dcterms:created>
  <dcterms:modified xsi:type="dcterms:W3CDTF">2023-04-08T13:36:36Z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4556B706972C47DB93CA510DAB28E7D6</vt:lpwstr>
  </property>
</Properties>
</file>