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0" r:id="rId4"/>
  </p:sldMasterIdLst>
  <p:notesMasterIdLst>
    <p:notesMasterId r:id="rId19"/>
  </p:notesMasterIdLst>
  <p:sldIdLst>
    <p:sldId id="256" r:id="rId5"/>
    <p:sldId id="261" r:id="rId6"/>
    <p:sldId id="324" r:id="rId7"/>
    <p:sldId id="323" r:id="rId8"/>
    <p:sldId id="361" r:id="rId9"/>
    <p:sldId id="362" r:id="rId10"/>
    <p:sldId id="265" r:id="rId11"/>
    <p:sldId id="292" r:id="rId12"/>
    <p:sldId id="287" r:id="rId13"/>
    <p:sldId id="284" r:id="rId14"/>
    <p:sldId id="442" r:id="rId15"/>
    <p:sldId id="280" r:id="rId16"/>
    <p:sldId id="399" r:id="rId17"/>
    <p:sldId id="264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5" userDrawn="1">
          <p15:clr>
            <a:srgbClr val="A4A3A4"/>
          </p15:clr>
        </p15:guide>
        <p15:guide id="2" pos="2925" userDrawn="1">
          <p15:clr>
            <a:srgbClr val="A4A3A4"/>
          </p15:clr>
        </p15:guide>
        <p15:guide id="3" orient="horz" pos="20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8" d="100"/>
          <a:sy n="138" d="100"/>
        </p:scale>
        <p:origin x="114" y="168"/>
      </p:cViewPr>
      <p:guideLst>
        <p:guide orient="horz" pos="1705"/>
        <p:guide pos="2925"/>
        <p:guide orient="horz" pos="20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>
                <a:ea typeface="Malgun Gothic" panose="020B0503020000020004" pitchFamily="50" charset="-127"/>
              </a:rPr>
              <a:t>FREE PPT </a:t>
            </a:r>
            <a:endParaRPr lang="en-US" altLang="ko-KR" dirty="0">
              <a:ea typeface="Malgun Gothic" panose="020B0503020000020004" pitchFamily="50" charset="-127"/>
            </a:endParaRPr>
          </a:p>
          <a:p>
            <a:pPr lvl="0"/>
            <a:r>
              <a:rPr lang="en-US" altLang="ko-KR" dirty="0">
                <a:ea typeface="Malgun Gothic" panose="020B0503020000020004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  <a:endParaRPr lang="en-US" altLang="ko-KR" dirty="0"/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-1" fmla="*/ 2217761 w 4572000"/>
              <a:gd name="connsiteY0-2" fmla="*/ 0 h 5143500"/>
              <a:gd name="connsiteX1-3" fmla="*/ 4572000 w 4572000"/>
              <a:gd name="connsiteY1-4" fmla="*/ 0 h 5143500"/>
              <a:gd name="connsiteX2-5" fmla="*/ 4572000 w 4572000"/>
              <a:gd name="connsiteY2-6" fmla="*/ 5143500 h 5143500"/>
              <a:gd name="connsiteX3-7" fmla="*/ 0 w 4572000"/>
              <a:gd name="connsiteY3-8" fmla="*/ 5143500 h 5143500"/>
              <a:gd name="connsiteX4-9" fmla="*/ 2217761 w 4572000"/>
              <a:gd name="connsiteY4-10" fmla="*/ 0 h 5143500"/>
              <a:gd name="connsiteX0-11" fmla="*/ 2354239 w 4572000"/>
              <a:gd name="connsiteY0-12" fmla="*/ 0 h 5157147"/>
              <a:gd name="connsiteX1-13" fmla="*/ 4572000 w 4572000"/>
              <a:gd name="connsiteY1-14" fmla="*/ 13647 h 5157147"/>
              <a:gd name="connsiteX2-15" fmla="*/ 4572000 w 4572000"/>
              <a:gd name="connsiteY2-16" fmla="*/ 5157147 h 5157147"/>
              <a:gd name="connsiteX3-17" fmla="*/ 0 w 4572000"/>
              <a:gd name="connsiteY3-18" fmla="*/ 5157147 h 5157147"/>
              <a:gd name="connsiteX4-19" fmla="*/ 2354239 w 4572000"/>
              <a:gd name="connsiteY4-20" fmla="*/ 0 h 5157147"/>
              <a:gd name="connsiteX0-21" fmla="*/ 2347415 w 4572000"/>
              <a:gd name="connsiteY0-22" fmla="*/ 0 h 5150323"/>
              <a:gd name="connsiteX1-23" fmla="*/ 4572000 w 4572000"/>
              <a:gd name="connsiteY1-24" fmla="*/ 6823 h 5150323"/>
              <a:gd name="connsiteX2-25" fmla="*/ 4572000 w 4572000"/>
              <a:gd name="connsiteY2-26" fmla="*/ 5150323 h 5150323"/>
              <a:gd name="connsiteX3-27" fmla="*/ 0 w 4572000"/>
              <a:gd name="connsiteY3-28" fmla="*/ 5150323 h 5150323"/>
              <a:gd name="connsiteX4-29" fmla="*/ 2347415 w 4572000"/>
              <a:gd name="connsiteY4-30" fmla="*/ 0 h 51503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6" Type="http://schemas.openxmlformats.org/officeDocument/2006/relationships/image" Target="../media/image16.jpeg"/><Relationship Id="rId5" Type="http://schemas.openxmlformats.org/officeDocument/2006/relationships/tags" Target="../tags/tag1.xml"/><Relationship Id="rId4" Type="http://schemas.openxmlformats.org/officeDocument/2006/relationships/image" Target="../media/image15.png"/><Relationship Id="rId3" Type="http://schemas.microsoft.com/office/2007/relationships/hdphoto" Target="../media/image14.wdp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605" y="3004820"/>
            <a:ext cx="4166870" cy="15938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ko-KR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algun Gothic" panose="020B0503020000020004" pitchFamily="50" charset="-127"/>
              </a:rPr>
              <a:t>Web-Based Kombolcha Textile Online Shopping Platform</a:t>
            </a:r>
            <a:endParaRPr lang="en-US" altLang="ko-KR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Malgun Gothic" panose="020B0503020000020004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216535"/>
            <a:ext cx="808990" cy="678180"/>
          </a:xfrm>
          <a:prstGeom prst="rect">
            <a:avLst/>
          </a:prstGeom>
        </p:spPr>
      </p:pic>
      <p:pic>
        <p:nvPicPr>
          <p:cNvPr id="277" name="Google Shape;277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5650" y="267335"/>
            <a:ext cx="3345815" cy="25107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/>
          <p:nvPr>
            <p:ph type="body" sz="quarter" idx="11"/>
          </p:nvPr>
        </p:nvSpPr>
        <p:spPr>
          <a:xfrm>
            <a:off x="5002313" y="3146911"/>
            <a:ext cx="4032448" cy="576064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1</a:t>
            </a:r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/>
          <p:nvPr>
            <p:custDataLst>
              <p:tags r:id="rId5"/>
            </p:custDataLst>
          </p:nvPr>
        </p:nvGraphicFramePr>
        <p:xfrm>
          <a:off x="4500245" y="3435350"/>
          <a:ext cx="4271645" cy="1024890"/>
        </p:xfrm>
        <a:graphic>
          <a:graphicData uri="http://schemas.openxmlformats.org/drawingml/2006/table">
            <a:tbl>
              <a:tblPr/>
              <a:tblGrid>
                <a:gridCol w="2910840"/>
                <a:gridCol w="1360805"/>
              </a:tblGrid>
              <a:tr h="314960">
                <a:tc>
                  <a:txBody>
                    <a:bodyPr/>
                    <a:p>
                      <a:pPr marL="8572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A0 Addis Abeba Unicode" panose="02000000000000000000" charset="0"/>
                          <a:ea typeface="CIDFont"/>
                          <a:cs typeface="A0 Addis Abeba Unicode" panose="02000000000000000000" charset="0"/>
                        </a:rPr>
                        <a:t>HABTAMU AYENEW FEKADU </a:t>
                      </a:r>
                      <a:endParaRPr lang="en-US" altLang="ko-KR" sz="1200">
                        <a:solidFill>
                          <a:srgbClr val="000000"/>
                        </a:solidFill>
                        <a:latin typeface="A0 Addis Abeba Unicode" panose="02000000000000000000" charset="0"/>
                        <a:ea typeface="CIDFont"/>
                        <a:cs typeface="A0 Addis Abeba Unicode" panose="02000000000000000000" charset="0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000" b="1" i="0">
                          <a:solidFill>
                            <a:srgbClr val="000000"/>
                          </a:solidFill>
                          <a:latin typeface="A0 Addis Abeba Unicode" panose="02000000000000000000" charset="0"/>
                          <a:ea typeface="SimSun" panose="02010600030101010101" pitchFamily="2" charset="-122"/>
                          <a:cs typeface="A0 Addis Abeba Unicode" panose="02000000000000000000" charset="0"/>
                        </a:rPr>
                        <a:t>WOUR/1200/13</a:t>
                      </a:r>
                      <a:endParaRPr lang="en-US" altLang="ko-KR" sz="1000" b="1" i="0">
                        <a:solidFill>
                          <a:srgbClr val="000000"/>
                        </a:solidFill>
                        <a:latin typeface="A0 Addis Abeba Unicode" panose="02000000000000000000" charset="0"/>
                        <a:ea typeface="SimSun" panose="02010600030101010101" pitchFamily="2" charset="-122"/>
                        <a:cs typeface="A0 Addis Abeba Unicode" panose="02000000000000000000" charset="0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30">
                <a:tc>
                  <a:txBody>
                    <a:bodyPr/>
                    <a:p>
                      <a:pPr marL="8572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A0 Addis Abeba Unicode" panose="02000000000000000000" charset="0"/>
                          <a:ea typeface="CIDFont"/>
                          <a:cs typeface="A0 Addis Abeba Unicode" panose="02000000000000000000" charset="0"/>
                        </a:rPr>
                        <a:t>DANIEL TADESSE BEKELE </a:t>
                      </a:r>
                      <a:endParaRPr lang="en-US" altLang="ko-KR" sz="1200">
                        <a:solidFill>
                          <a:srgbClr val="000000"/>
                        </a:solidFill>
                        <a:latin typeface="A0 Addis Abeba Unicode" panose="02000000000000000000" charset="0"/>
                        <a:ea typeface="CIDFont"/>
                        <a:cs typeface="A0 Addis Abeba Unicode" panose="02000000000000000000" charset="0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000" b="1" i="0">
                          <a:solidFill>
                            <a:srgbClr val="000000"/>
                          </a:solidFill>
                          <a:latin typeface="A0 Addis Abeba Unicode" panose="02000000000000000000" charset="0"/>
                          <a:ea typeface="SimSun" panose="02010600030101010101" pitchFamily="2" charset="-122"/>
                          <a:cs typeface="A0 Addis Abeba Unicode" panose="02000000000000000000" charset="0"/>
                        </a:rPr>
                        <a:t>WOUR/0693/13</a:t>
                      </a:r>
                      <a:endParaRPr lang="en-US" altLang="ko-KR" sz="1000" b="1" i="0">
                        <a:solidFill>
                          <a:srgbClr val="000000"/>
                        </a:solidFill>
                        <a:latin typeface="A0 Addis Abeba Unicode" panose="02000000000000000000" charset="0"/>
                        <a:ea typeface="SimSun" panose="02010600030101010101" pitchFamily="2" charset="-122"/>
                        <a:cs typeface="A0 Addis Abeba Unicode" panose="02000000000000000000" charset="0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305">
                <a:tc>
                  <a:txBody>
                    <a:bodyPr/>
                    <a:p>
                      <a:pPr marL="8572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A0 Addis Abeba Unicode" panose="02000000000000000000" charset="0"/>
                          <a:ea typeface="CIDFont"/>
                          <a:cs typeface="A0 Addis Abeba Unicode" panose="02000000000000000000" charset="0"/>
                        </a:rPr>
                        <a:t>ETSUBDINK GASHAW MEQUANNT </a:t>
                      </a:r>
                      <a:endParaRPr lang="en-US" altLang="ko-KR" sz="1200">
                        <a:solidFill>
                          <a:srgbClr val="000000"/>
                        </a:solidFill>
                        <a:latin typeface="A0 Addis Abeba Unicode" panose="02000000000000000000" charset="0"/>
                        <a:ea typeface="CIDFont"/>
                        <a:cs typeface="A0 Addis Abeba Unicode" panose="02000000000000000000" charset="0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000" b="1" i="0">
                          <a:solidFill>
                            <a:srgbClr val="000000"/>
                          </a:solidFill>
                          <a:latin typeface="A0 Addis Abeba Unicode" panose="02000000000000000000" charset="0"/>
                          <a:ea typeface="SimSun" panose="02010600030101010101" pitchFamily="2" charset="-122"/>
                          <a:cs typeface="A0 Addis Abeba Unicode" panose="02000000000000000000" charset="0"/>
                        </a:rPr>
                        <a:t>WOUR/4067/13</a:t>
                      </a:r>
                      <a:endParaRPr lang="en-US" altLang="ko-KR" sz="1000" b="1" i="0">
                        <a:solidFill>
                          <a:srgbClr val="000000"/>
                        </a:solidFill>
                        <a:latin typeface="A0 Addis Abeba Unicode" panose="02000000000000000000" charset="0"/>
                        <a:ea typeface="SimSun" panose="02010600030101010101" pitchFamily="2" charset="-122"/>
                        <a:cs typeface="A0 Addis Abeba Unicode" panose="02000000000000000000" charset="0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295">
                <a:tc>
                  <a:txBody>
                    <a:bodyPr/>
                    <a:p>
                      <a:pPr marL="8572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A0 Addis Abeba Unicode" panose="02000000000000000000" charset="0"/>
                          <a:ea typeface="CIDFont"/>
                          <a:cs typeface="A0 Addis Abeba Unicode" panose="02000000000000000000" charset="0"/>
                        </a:rPr>
                        <a:t>EYERUS TESFAYE GEBREMESKEL</a:t>
                      </a:r>
                      <a:endParaRPr lang="en-US" altLang="ko-KR" sz="1200">
                        <a:solidFill>
                          <a:srgbClr val="000000"/>
                        </a:solidFill>
                        <a:latin typeface="A0 Addis Abeba Unicode" panose="02000000000000000000" charset="0"/>
                        <a:ea typeface="CIDFont"/>
                        <a:cs typeface="A0 Addis Abeba Unicode" panose="02000000000000000000" charset="0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000" b="1" i="0">
                          <a:solidFill>
                            <a:srgbClr val="000000"/>
                          </a:solidFill>
                          <a:latin typeface="A0 Addis Abeba Unicode" panose="02000000000000000000" charset="0"/>
                          <a:ea typeface="SimSun" panose="02010600030101010101" pitchFamily="2" charset="-122"/>
                          <a:cs typeface="A0 Addis Abeba Unicode" panose="02000000000000000000" charset="0"/>
                        </a:rPr>
                        <a:t>WOUR/0964/13</a:t>
                      </a:r>
                      <a:endParaRPr lang="en-US" altLang="ko-KR" sz="1000" b="1" i="0">
                        <a:solidFill>
                          <a:srgbClr val="000000"/>
                        </a:solidFill>
                        <a:latin typeface="A0 Addis Abeba Unicode" panose="02000000000000000000" charset="0"/>
                        <a:ea typeface="SimSun" panose="02010600030101010101" pitchFamily="2" charset="-122"/>
                        <a:cs typeface="A0 Addis Abeba Unicode" panose="02000000000000000000" charset="0"/>
                      </a:endParaRPr>
                    </a:p>
                  </a:txBody>
                  <a:tcPr marL="68580" marR="68580" marT="0" marB="0" anchor="b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964743109" name="Picture 2" descr="C:\Users\KIoT\Pictures\downloadj.jpgdownloadj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45" b="45"/>
          <a:stretch>
            <a:fillRect/>
          </a:stretch>
        </p:blipFill>
        <p:spPr>
          <a:xfrm>
            <a:off x="8073390" y="195580"/>
            <a:ext cx="698500" cy="6985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  <p:pic>
        <p:nvPicPr>
          <p:cNvPr id="278" name="Google Shape;278;p1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942205" y="1156335"/>
            <a:ext cx="3145155" cy="17837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4932045" y="4639310"/>
            <a:ext cx="2450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Oct-2024 G.C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215" y="156845"/>
            <a:ext cx="7200900" cy="7391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Existing System VS P</a:t>
            </a:r>
            <a:r>
              <a:rPr lang="en-US" altLang="ko-KR" b="1" dirty="0">
                <a:solidFill>
                  <a:schemeClr val="bg1"/>
                </a:solidFill>
                <a:sym typeface="+mn-ea"/>
              </a:rPr>
              <a:t>roposed</a:t>
            </a:r>
            <a:endParaRPr lang="en-US" altLang="ko-KR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Placeholder 13"/>
          <p:cNvSpPr txBox="1"/>
          <p:nvPr/>
        </p:nvSpPr>
        <p:spPr>
          <a:xfrm>
            <a:off x="4651375" y="1247775"/>
            <a:ext cx="4176395" cy="60515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anose="020B0604020202020204" pitchFamily="34" charset="0"/>
              </a:rPr>
              <a:t>Existing System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13"/>
          <p:cNvSpPr txBox="1"/>
          <p:nvPr/>
        </p:nvSpPr>
        <p:spPr>
          <a:xfrm>
            <a:off x="108898" y="3045649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Proposed e-commerce website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Placeholder 2" descr="images"/>
          <p:cNvPicPr>
            <a:picLocks noChangeAspect="1"/>
          </p:cNvPicPr>
          <p:nvPr>
            <p:ph type="pic" idx="12"/>
          </p:nvPr>
        </p:nvPicPr>
        <p:blipFill>
          <a:blip r:embed="rId1"/>
          <a:srcRect t="33828" b="34349"/>
          <a:stretch>
            <a:fillRect/>
          </a:stretch>
        </p:blipFill>
        <p:spPr>
          <a:xfrm>
            <a:off x="5845810" y="4371975"/>
            <a:ext cx="1297305" cy="6705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23215" y="3670300"/>
            <a:ext cx="3917315" cy="147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tx1"/>
                </a:solidFill>
              </a:rPr>
              <a:t>Real-time product updates.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tx1"/>
                </a:solidFill>
              </a:rPr>
              <a:t>Secure transactions.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solidFill>
                  <a:schemeClr val="tx1"/>
                </a:solidFill>
              </a:rPr>
              <a:t>Responsive UI with Tailwind CSS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1038860"/>
            <a:ext cx="4681220" cy="207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215" y="156845"/>
            <a:ext cx="7200900" cy="7391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Existing System VS P</a:t>
            </a:r>
            <a:r>
              <a:rPr lang="en-US" altLang="ko-KR" b="1" dirty="0">
                <a:solidFill>
                  <a:schemeClr val="bg1"/>
                </a:solidFill>
                <a:sym typeface="+mn-ea"/>
              </a:rPr>
              <a:t>roposed</a:t>
            </a:r>
            <a:endParaRPr lang="en-US" altLang="ko-KR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Placeholder 13"/>
          <p:cNvSpPr txBox="1"/>
          <p:nvPr/>
        </p:nvSpPr>
        <p:spPr>
          <a:xfrm>
            <a:off x="4651375" y="1247775"/>
            <a:ext cx="4176395" cy="60515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anose="020B0604020202020204" pitchFamily="34" charset="0"/>
              </a:rPr>
              <a:t>Existing System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Placeholder 2" descr="images"/>
          <p:cNvPicPr>
            <a:picLocks noChangeAspect="1"/>
          </p:cNvPicPr>
          <p:nvPr>
            <p:ph type="pic" idx="12"/>
          </p:nvPr>
        </p:nvPicPr>
        <p:blipFill>
          <a:blip r:embed="rId1"/>
          <a:srcRect t="33828" b="34349"/>
          <a:stretch>
            <a:fillRect/>
          </a:stretch>
        </p:blipFill>
        <p:spPr>
          <a:xfrm>
            <a:off x="5845810" y="4371975"/>
            <a:ext cx="1297305" cy="6705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72000" y="1852930"/>
            <a:ext cx="4330065" cy="2138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×"/>
            </a:pPr>
            <a:r>
              <a:rPr lang="en-US">
                <a:solidFill>
                  <a:srgbClr val="FF0000"/>
                </a:solidFill>
              </a:rPr>
              <a:t>fully local system.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9244" r="23881"/>
          <a:stretch>
            <a:fillRect/>
          </a:stretch>
        </p:blipFill>
        <p:spPr>
          <a:xfrm>
            <a:off x="-108585" y="1134110"/>
            <a:ext cx="4680585" cy="39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452" y="55539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49458" y="2540942"/>
            <a:ext cx="2988996" cy="1383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You can simply impress your audience an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13"/>
          <p:cNvSpPr txBox="1"/>
          <p:nvPr/>
        </p:nvSpPr>
        <p:spPr>
          <a:xfrm>
            <a:off x="755650" y="650240"/>
            <a:ext cx="4464050" cy="702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Esential System</a:t>
            </a:r>
            <a:r>
              <a:rPr lang="en-US" sz="24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Use Case</a:t>
            </a:r>
            <a:r>
              <a:rPr lang="en-US" sz="2400" b="1" dirty="0">
                <a:latin typeface="+mj-lt"/>
                <a:cs typeface="Arial" panose="020B0604020202020204" pitchFamily="34" charset="0"/>
              </a:rPr>
              <a:t> </a:t>
            </a:r>
            <a:endParaRPr lang="en-US" sz="2400" b="1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Diagram</a:t>
            </a:r>
            <a:endParaRPr lang="en-US" sz="2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0" name="Page-1"/>
          <p:cNvGrpSpPr/>
          <p:nvPr/>
        </p:nvGrpSpPr>
        <p:grpSpPr>
          <a:xfrm>
            <a:off x="1624965" y="1727200"/>
            <a:ext cx="5981700" cy="2956560"/>
            <a:chOff x="932008" y="255117"/>
            <a:chExt cx="4623898" cy="3628347"/>
          </a:xfrm>
        </p:grpSpPr>
        <p:grpSp>
          <p:nvGrpSpPr>
            <p:cNvPr id="101" name="System Container"/>
            <p:cNvGrpSpPr/>
            <p:nvPr/>
          </p:nvGrpSpPr>
          <p:grpSpPr>
            <a:xfrm>
              <a:off x="1888252" y="255117"/>
              <a:ext cx="2834647" cy="3628347"/>
              <a:chOff x="1888252" y="255117"/>
              <a:chExt cx="2834647" cy="3628347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1888252" y="255118"/>
                <a:ext cx="2834647" cy="3628346"/>
              </a:xfrm>
              <a:custGeom>
                <a:avLst/>
                <a:gdLst/>
                <a:ahLst/>
                <a:cxnLst/>
                <a:rect l="l" t="t" r="r" b="b"/>
                <a:pathLst>
                  <a:path w="2834646" h="3628346" stroke="0">
                    <a:moveTo>
                      <a:pt x="66000" y="0"/>
                    </a:moveTo>
                    <a:lnTo>
                      <a:pt x="2768646" y="0"/>
                    </a:lnTo>
                    <a:cubicBezTo>
                      <a:pt x="2805078" y="0"/>
                      <a:pt x="2834646" y="29568"/>
                      <a:pt x="2834646" y="66000"/>
                    </a:cubicBezTo>
                    <a:lnTo>
                      <a:pt x="2834646" y="3562346"/>
                    </a:lnTo>
                    <a:cubicBezTo>
                      <a:pt x="2834646" y="3598778"/>
                      <a:pt x="2805078" y="3628346"/>
                      <a:pt x="2768646" y="3628346"/>
                    </a:cubicBezTo>
                    <a:lnTo>
                      <a:pt x="66000" y="3628346"/>
                    </a:lnTo>
                    <a:cubicBezTo>
                      <a:pt x="29568" y="3628346"/>
                      <a:pt x="0" y="3598778"/>
                      <a:pt x="0" y="3562346"/>
                    </a:cubicBezTo>
                    <a:lnTo>
                      <a:pt x="0" y="66000"/>
                    </a:lnTo>
                    <a:cubicBezTo>
                      <a:pt x="0" y="29568"/>
                      <a:pt x="29568" y="0"/>
                      <a:pt x="66000" y="0"/>
                    </a:cubicBezTo>
                    <a:close/>
                  </a:path>
                  <a:path w="2834646" h="3628346" fill="none">
                    <a:moveTo>
                      <a:pt x="66000" y="0"/>
                    </a:moveTo>
                    <a:lnTo>
                      <a:pt x="2768646" y="0"/>
                    </a:lnTo>
                    <a:cubicBezTo>
                      <a:pt x="2805078" y="0"/>
                      <a:pt x="2834646" y="29568"/>
                      <a:pt x="2834646" y="66000"/>
                    </a:cubicBezTo>
                    <a:lnTo>
                      <a:pt x="2834646" y="3562346"/>
                    </a:lnTo>
                    <a:cubicBezTo>
                      <a:pt x="2834646" y="3598778"/>
                      <a:pt x="2805078" y="3628346"/>
                      <a:pt x="2768646" y="3628346"/>
                    </a:cubicBezTo>
                    <a:lnTo>
                      <a:pt x="66000" y="3628346"/>
                    </a:lnTo>
                    <a:cubicBezTo>
                      <a:pt x="29568" y="3628346"/>
                      <a:pt x="0" y="3598778"/>
                      <a:pt x="0" y="3562346"/>
                    </a:cubicBezTo>
                    <a:lnTo>
                      <a:pt x="0" y="66000"/>
                    </a:lnTo>
                    <a:cubicBezTo>
                      <a:pt x="0" y="29568"/>
                      <a:pt x="29568" y="0"/>
                      <a:pt x="66000" y="0"/>
                    </a:cubicBezTo>
                    <a:close/>
                  </a:path>
                </a:pathLst>
              </a:custGeom>
              <a:noFill/>
              <a:ln w="6000" cap="flat">
                <a:solidFill>
                  <a:srgbClr val="101843"/>
                </a:solidFill>
              </a:ln>
            </p:spPr>
          </p:sp>
          <p:grpSp>
            <p:nvGrpSpPr>
              <p:cNvPr id="4" name="Group 2"/>
              <p:cNvGrpSpPr/>
              <p:nvPr/>
            </p:nvGrpSpPr>
            <p:grpSpPr>
              <a:xfrm>
                <a:off x="1888252" y="255117"/>
                <a:ext cx="2807448" cy="293390"/>
                <a:chOff x="1888252" y="255117"/>
                <a:chExt cx="2807448" cy="293390"/>
              </a:xfrm>
            </p:grpSpPr>
            <p:sp>
              <p:nvSpPr>
                <p:cNvPr id="103" name="Freeform 103"/>
                <p:cNvSpPr/>
                <p:nvPr/>
              </p:nvSpPr>
              <p:spPr>
                <a:xfrm>
                  <a:off x="1888252" y="255118"/>
                  <a:ext cx="2714646" cy="180000"/>
                </a:xfrm>
                <a:custGeom>
                  <a:avLst/>
                  <a:gdLst/>
                  <a:ahLst/>
                  <a:cxnLst/>
                  <a:rect l="l" t="t" r="r" b="b"/>
                  <a:pathLst/>
                </a:custGeom>
                <a:noFill/>
                <a:ln w="6000" cap="flat">
                  <a:solidFill>
                    <a:srgbClr val="101843"/>
                  </a:solidFill>
                </a:ln>
              </p:spPr>
            </p:sp>
            <p:sp>
              <p:nvSpPr>
                <p:cNvPr id="5" name="Text 3"/>
                <p:cNvSpPr txBox="1"/>
                <p:nvPr/>
              </p:nvSpPr>
              <p:spPr>
                <a:xfrm>
                  <a:off x="1981054" y="255117"/>
                  <a:ext cx="2714646" cy="293390"/>
                </a:xfrm>
                <a:prstGeom prst="rect">
                  <a:avLst/>
                </a:prstGeom>
                <a:noFill/>
              </p:spPr>
              <p:txBody>
                <a:bodyPr wrap="square" lIns="22860" tIns="22860" rIns="22860" bIns="22860" rtlCol="0" anchor="ctr"/>
                <a:lstStyle/>
                <a:p>
                  <a:pPr algn="ctr">
                    <a:lnSpc>
                      <a:spcPct val="83000"/>
                    </a:lnSpc>
                    <a:spcAft>
                      <a:spcPts val="800"/>
                    </a:spcAft>
                  </a:pPr>
                  <a:r>
                    <a:rPr lang="en-US" altLang="zh-CN" sz="2200" b="1" kern="100">
                      <a:solidFill>
                        <a:srgbClr val="191919"/>
                      </a:solidFill>
                      <a:latin typeface="Arial" panose="020B0604020202020204"/>
                      <a:ea typeface="Arial" panose="020B0604020202020204"/>
                      <a:cs typeface="Times New Roman" panose="02020603050405020304"/>
                      <a:sym typeface="Times New Roman" panose="02020603050405020304"/>
                    </a:rPr>
                    <a:t>E-</a:t>
                  </a:r>
                  <a:r>
                    <a:rPr lang="en-US" altLang="zh-CN" sz="2000" b="1" kern="100">
                      <a:solidFill>
                        <a:srgbClr val="191919"/>
                      </a:solidFill>
                      <a:latin typeface="Arial" panose="020B0604020202020204"/>
                      <a:ea typeface="Arial" panose="020B0604020202020204"/>
                      <a:cs typeface="Times New Roman" panose="02020603050405020304"/>
                      <a:sym typeface="Times New Roman" panose="02020603050405020304"/>
                    </a:rPr>
                    <a:t>commerce</a:t>
                  </a:r>
                  <a:endParaRPr lang="en-US" altLang="zh-CN" sz="700" kern="10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</p:grpSp>
        </p:grpSp>
        <p:grpSp>
          <p:nvGrpSpPr>
            <p:cNvPr id="104" name="Actor"/>
            <p:cNvGrpSpPr/>
            <p:nvPr/>
          </p:nvGrpSpPr>
          <p:grpSpPr>
            <a:xfrm>
              <a:off x="932008" y="1028976"/>
              <a:ext cx="519555" cy="546753"/>
              <a:chOff x="932008" y="1028976"/>
              <a:chExt cx="519555" cy="546753"/>
            </a:xfrm>
          </p:grpSpPr>
          <p:sp>
            <p:nvSpPr>
              <p:cNvPr id="105" name="Freeform 105"/>
              <p:cNvSpPr/>
              <p:nvPr/>
            </p:nvSpPr>
            <p:spPr>
              <a:xfrm>
                <a:off x="1168630" y="1134576"/>
                <a:ext cx="192000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92000" h="254400" fill="none">
                    <a:moveTo>
                      <a:pt x="96000" y="0"/>
                    </a:moveTo>
                    <a:lnTo>
                      <a:pt x="96000" y="127200"/>
                    </a:lnTo>
                    <a:lnTo>
                      <a:pt x="0" y="254400"/>
                    </a:lnTo>
                    <a:moveTo>
                      <a:pt x="96000" y="127200"/>
                    </a:moveTo>
                    <a:lnTo>
                      <a:pt x="192000" y="254400"/>
                    </a:lnTo>
                    <a:moveTo>
                      <a:pt x="0" y="50880"/>
                    </a:moveTo>
                    <a:lnTo>
                      <a:pt x="192000" y="50880"/>
                    </a:lnTo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106" name="Freeform 106"/>
              <p:cNvSpPr/>
              <p:nvPr/>
            </p:nvSpPr>
            <p:spPr>
              <a:xfrm>
                <a:off x="1211830" y="1028976"/>
                <a:ext cx="1056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105600" h="105600" stroke="0">
                    <a:moveTo>
                      <a:pt x="0" y="52800"/>
                    </a:moveTo>
                    <a:cubicBezTo>
                      <a:pt x="0" y="23639"/>
                      <a:pt x="23639" y="0"/>
                      <a:pt x="52800" y="0"/>
                    </a:cubicBezTo>
                    <a:cubicBezTo>
                      <a:pt x="81961" y="0"/>
                      <a:pt x="105600" y="23639"/>
                      <a:pt x="105600" y="52800"/>
                    </a:cubicBezTo>
                    <a:cubicBezTo>
                      <a:pt x="105600" y="81961"/>
                      <a:pt x="81961" y="105600"/>
                      <a:pt x="52800" y="105600"/>
                    </a:cubicBezTo>
                    <a:cubicBezTo>
                      <a:pt x="23639" y="105600"/>
                      <a:pt x="0" y="81961"/>
                      <a:pt x="0" y="52800"/>
                    </a:cubicBezTo>
                    <a:close/>
                  </a:path>
                  <a:path w="105600" h="105600" fill="none">
                    <a:moveTo>
                      <a:pt x="0" y="52800"/>
                    </a:moveTo>
                    <a:cubicBezTo>
                      <a:pt x="0" y="23639"/>
                      <a:pt x="23639" y="0"/>
                      <a:pt x="52800" y="0"/>
                    </a:cubicBezTo>
                    <a:cubicBezTo>
                      <a:pt x="81961" y="0"/>
                      <a:pt x="105600" y="23639"/>
                      <a:pt x="105600" y="52800"/>
                    </a:cubicBezTo>
                    <a:cubicBezTo>
                      <a:pt x="105600" y="81961"/>
                      <a:pt x="81961" y="105600"/>
                      <a:pt x="52800" y="105600"/>
                    </a:cubicBezTo>
                    <a:cubicBezTo>
                      <a:pt x="23639" y="105600"/>
                      <a:pt x="0" y="81961"/>
                      <a:pt x="0" y="52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6" name="Text 4"/>
              <p:cNvSpPr txBox="1"/>
              <p:nvPr/>
            </p:nvSpPr>
            <p:spPr>
              <a:xfrm>
                <a:off x="932008" y="1365815"/>
                <a:ext cx="519555" cy="209914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Merchant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07" name="Actor"/>
            <p:cNvGrpSpPr/>
            <p:nvPr/>
          </p:nvGrpSpPr>
          <p:grpSpPr>
            <a:xfrm>
              <a:off x="5250520" y="405354"/>
              <a:ext cx="192000" cy="360000"/>
              <a:chOff x="5250520" y="405354"/>
              <a:chExt cx="192000" cy="3600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5250520" y="510954"/>
                <a:ext cx="192000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92000" h="254400" fill="none">
                    <a:moveTo>
                      <a:pt x="96000" y="0"/>
                    </a:moveTo>
                    <a:lnTo>
                      <a:pt x="96000" y="127200"/>
                    </a:lnTo>
                    <a:lnTo>
                      <a:pt x="0" y="254400"/>
                    </a:lnTo>
                    <a:moveTo>
                      <a:pt x="96000" y="127200"/>
                    </a:moveTo>
                    <a:lnTo>
                      <a:pt x="192000" y="254400"/>
                    </a:lnTo>
                    <a:moveTo>
                      <a:pt x="0" y="50880"/>
                    </a:moveTo>
                    <a:lnTo>
                      <a:pt x="192000" y="50880"/>
                    </a:lnTo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109" name="Freeform 109"/>
              <p:cNvSpPr/>
              <p:nvPr/>
            </p:nvSpPr>
            <p:spPr>
              <a:xfrm>
                <a:off x="5293720" y="405354"/>
                <a:ext cx="1056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105600" h="105600" stroke="0">
                    <a:moveTo>
                      <a:pt x="0" y="52800"/>
                    </a:moveTo>
                    <a:cubicBezTo>
                      <a:pt x="0" y="23639"/>
                      <a:pt x="23639" y="0"/>
                      <a:pt x="52800" y="0"/>
                    </a:cubicBezTo>
                    <a:cubicBezTo>
                      <a:pt x="81961" y="0"/>
                      <a:pt x="105600" y="23639"/>
                      <a:pt x="105600" y="52800"/>
                    </a:cubicBezTo>
                    <a:cubicBezTo>
                      <a:pt x="105600" y="81961"/>
                      <a:pt x="81961" y="105600"/>
                      <a:pt x="52800" y="105600"/>
                    </a:cubicBezTo>
                    <a:cubicBezTo>
                      <a:pt x="23639" y="105600"/>
                      <a:pt x="0" y="81961"/>
                      <a:pt x="0" y="52800"/>
                    </a:cubicBezTo>
                    <a:close/>
                  </a:path>
                  <a:path w="105600" h="105600" fill="none">
                    <a:moveTo>
                      <a:pt x="0" y="52800"/>
                    </a:moveTo>
                    <a:cubicBezTo>
                      <a:pt x="0" y="23639"/>
                      <a:pt x="23639" y="0"/>
                      <a:pt x="52800" y="0"/>
                    </a:cubicBezTo>
                    <a:cubicBezTo>
                      <a:pt x="81961" y="0"/>
                      <a:pt x="105600" y="23639"/>
                      <a:pt x="105600" y="52800"/>
                    </a:cubicBezTo>
                    <a:cubicBezTo>
                      <a:pt x="105600" y="81961"/>
                      <a:pt x="81961" y="105600"/>
                      <a:pt x="52800" y="105600"/>
                    </a:cubicBezTo>
                    <a:cubicBezTo>
                      <a:pt x="23639" y="105600"/>
                      <a:pt x="0" y="81961"/>
                      <a:pt x="0" y="52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3" name="Text 5"/>
              <p:cNvSpPr txBox="1"/>
              <p:nvPr/>
            </p:nvSpPr>
            <p:spPr>
              <a:xfrm>
                <a:off x="5131415" y="742453"/>
                <a:ext cx="450000" cy="210000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New user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11" name="Actor"/>
            <p:cNvGrpSpPr/>
            <p:nvPr/>
          </p:nvGrpSpPr>
          <p:grpSpPr>
            <a:xfrm>
              <a:off x="5363906" y="1520787"/>
              <a:ext cx="192000" cy="360000"/>
              <a:chOff x="5363906" y="1520787"/>
              <a:chExt cx="192000" cy="360000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5363906" y="1626387"/>
                <a:ext cx="192000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92000" h="254400" fill="none">
                    <a:moveTo>
                      <a:pt x="96000" y="0"/>
                    </a:moveTo>
                    <a:lnTo>
                      <a:pt x="96000" y="127200"/>
                    </a:lnTo>
                    <a:lnTo>
                      <a:pt x="0" y="254400"/>
                    </a:lnTo>
                    <a:moveTo>
                      <a:pt x="96000" y="127200"/>
                    </a:moveTo>
                    <a:lnTo>
                      <a:pt x="192000" y="254400"/>
                    </a:lnTo>
                    <a:moveTo>
                      <a:pt x="0" y="50880"/>
                    </a:moveTo>
                    <a:lnTo>
                      <a:pt x="192000" y="50880"/>
                    </a:lnTo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113" name="Freeform 113"/>
              <p:cNvSpPr/>
              <p:nvPr/>
            </p:nvSpPr>
            <p:spPr>
              <a:xfrm>
                <a:off x="5407106" y="1520787"/>
                <a:ext cx="1056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105600" h="105600" stroke="0">
                    <a:moveTo>
                      <a:pt x="0" y="52800"/>
                    </a:moveTo>
                    <a:cubicBezTo>
                      <a:pt x="0" y="23639"/>
                      <a:pt x="23639" y="0"/>
                      <a:pt x="52800" y="0"/>
                    </a:cubicBezTo>
                    <a:cubicBezTo>
                      <a:pt x="81961" y="0"/>
                      <a:pt x="105600" y="23639"/>
                      <a:pt x="105600" y="52800"/>
                    </a:cubicBezTo>
                    <a:cubicBezTo>
                      <a:pt x="105600" y="81961"/>
                      <a:pt x="81961" y="105600"/>
                      <a:pt x="52800" y="105600"/>
                    </a:cubicBezTo>
                    <a:cubicBezTo>
                      <a:pt x="23639" y="105600"/>
                      <a:pt x="0" y="81961"/>
                      <a:pt x="0" y="52800"/>
                    </a:cubicBezTo>
                    <a:close/>
                  </a:path>
                  <a:path w="105600" h="105600" fill="none">
                    <a:moveTo>
                      <a:pt x="0" y="52800"/>
                    </a:moveTo>
                    <a:cubicBezTo>
                      <a:pt x="0" y="23639"/>
                      <a:pt x="23639" y="0"/>
                      <a:pt x="52800" y="0"/>
                    </a:cubicBezTo>
                    <a:cubicBezTo>
                      <a:pt x="81961" y="0"/>
                      <a:pt x="105600" y="23639"/>
                      <a:pt x="105600" y="52800"/>
                    </a:cubicBezTo>
                    <a:cubicBezTo>
                      <a:pt x="105600" y="81961"/>
                      <a:pt x="81961" y="105600"/>
                      <a:pt x="52800" y="105600"/>
                    </a:cubicBezTo>
                    <a:cubicBezTo>
                      <a:pt x="23639" y="105600"/>
                      <a:pt x="0" y="81961"/>
                      <a:pt x="0" y="52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8" name="Text 6"/>
              <p:cNvSpPr txBox="1"/>
              <p:nvPr/>
            </p:nvSpPr>
            <p:spPr>
              <a:xfrm>
                <a:off x="5106801" y="1857886"/>
                <a:ext cx="726000" cy="210000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Registered user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0" name="Group 7"/>
            <p:cNvGrpSpPr/>
            <p:nvPr/>
          </p:nvGrpSpPr>
          <p:grpSpPr>
            <a:xfrm>
              <a:off x="3509669" y="595276"/>
              <a:ext cx="530079" cy="311811"/>
              <a:chOff x="3509669" y="595276"/>
              <a:chExt cx="530079" cy="311811"/>
            </a:xfrm>
          </p:grpSpPr>
          <p:sp>
            <p:nvSpPr>
              <p:cNvPr id="117" name="Use Case"/>
              <p:cNvSpPr/>
              <p:nvPr/>
            </p:nvSpPr>
            <p:spPr>
              <a:xfrm>
                <a:off x="3509669" y="595276"/>
                <a:ext cx="530079" cy="311811"/>
              </a:xfrm>
              <a:custGeom>
                <a:avLst/>
                <a:gdLst>
                  <a:gd name="connsiteX0" fmla="*/ 0 w 530079"/>
                  <a:gd name="connsiteY0" fmla="*/ 155906 h 311811"/>
                  <a:gd name="connsiteX1" fmla="*/ 265039 w 530079"/>
                  <a:gd name="connsiteY1" fmla="*/ 0 h 311811"/>
                  <a:gd name="connsiteX2" fmla="*/ 530079 w 530079"/>
                  <a:gd name="connsiteY2" fmla="*/ 155906 h 311811"/>
                  <a:gd name="connsiteX3" fmla="*/ 265039 w 530079"/>
                  <a:gd name="connsiteY3" fmla="*/ 311811 h 311811"/>
                </a:gdLst>
                <a:ahLst/>
                <a:cxnLst>
                  <a:cxn ang="10800000">
                    <a:pos x="connsiteX0" y="connsiteY0"/>
                  </a:cxn>
                  <a:cxn ang="16200000">
                    <a:pos x="connsiteX1" y="connsiteY1"/>
                  </a:cxn>
                  <a:cxn ang="0">
                    <a:pos x="connsiteX2" y="connsiteY2"/>
                  </a:cxn>
                  <a:cxn ang="5400000">
                    <a:pos x="connsiteX3" y="connsiteY3"/>
                  </a:cxn>
                </a:cxnLst>
                <a:rect l="l" t="t" r="r" b="b"/>
                <a:pathLst>
                  <a:path w="530079" h="311811" stroke="0">
                    <a:moveTo>
                      <a:pt x="0" y="155906"/>
                    </a:moveTo>
                    <a:cubicBezTo>
                      <a:pt x="0" y="69801"/>
                      <a:pt x="118662" y="0"/>
                      <a:pt x="265039" y="0"/>
                    </a:cubicBezTo>
                    <a:cubicBezTo>
                      <a:pt x="411416" y="0"/>
                      <a:pt x="530079" y="69801"/>
                      <a:pt x="530079" y="155906"/>
                    </a:cubicBezTo>
                    <a:cubicBezTo>
                      <a:pt x="530079" y="242010"/>
                      <a:pt x="411416" y="311811"/>
                      <a:pt x="265039" y="311811"/>
                    </a:cubicBezTo>
                    <a:cubicBezTo>
                      <a:pt x="118662" y="311811"/>
                      <a:pt x="0" y="242010"/>
                      <a:pt x="0" y="155906"/>
                    </a:cubicBezTo>
                    <a:close/>
                  </a:path>
                  <a:path w="530079" h="311811" fill="none">
                    <a:moveTo>
                      <a:pt x="0" y="155906"/>
                    </a:moveTo>
                    <a:cubicBezTo>
                      <a:pt x="0" y="69801"/>
                      <a:pt x="118662" y="0"/>
                      <a:pt x="265039" y="0"/>
                    </a:cubicBezTo>
                    <a:cubicBezTo>
                      <a:pt x="411416" y="0"/>
                      <a:pt x="530079" y="69801"/>
                      <a:pt x="530079" y="155906"/>
                    </a:cubicBezTo>
                    <a:cubicBezTo>
                      <a:pt x="530079" y="242010"/>
                      <a:pt x="411416" y="311811"/>
                      <a:pt x="265039" y="311811"/>
                    </a:cubicBezTo>
                    <a:cubicBezTo>
                      <a:pt x="118662" y="311811"/>
                      <a:pt x="0" y="242010"/>
                      <a:pt x="0" y="1559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14" name="Text 8"/>
              <p:cNvSpPr txBox="1"/>
              <p:nvPr/>
            </p:nvSpPr>
            <p:spPr>
              <a:xfrm>
                <a:off x="3509669" y="595276"/>
                <a:ext cx="530079" cy="311811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Register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5" name="Group 9"/>
            <p:cNvGrpSpPr/>
            <p:nvPr/>
          </p:nvGrpSpPr>
          <p:grpSpPr>
            <a:xfrm>
              <a:off x="3509669" y="1141996"/>
              <a:ext cx="566929" cy="399082"/>
              <a:chOff x="3509669" y="1141996"/>
              <a:chExt cx="566929" cy="399082"/>
            </a:xfrm>
          </p:grpSpPr>
          <p:sp>
            <p:nvSpPr>
              <p:cNvPr id="119" name="Use Case"/>
              <p:cNvSpPr/>
              <p:nvPr/>
            </p:nvSpPr>
            <p:spPr>
              <a:xfrm>
                <a:off x="3509669" y="1141996"/>
                <a:ext cx="566929" cy="360000"/>
              </a:xfrm>
              <a:custGeom>
                <a:avLst/>
                <a:gdLst>
                  <a:gd name="connsiteX0" fmla="*/ 0 w 566929"/>
                  <a:gd name="connsiteY0" fmla="*/ 180000 h 360000"/>
                  <a:gd name="connsiteX1" fmla="*/ 283465 w 566929"/>
                  <a:gd name="connsiteY1" fmla="*/ 0 h 360000"/>
                  <a:gd name="connsiteX2" fmla="*/ 566929 w 566929"/>
                  <a:gd name="connsiteY2" fmla="*/ 180000 h 360000"/>
                  <a:gd name="connsiteX3" fmla="*/ 283465 w 566929"/>
                  <a:gd name="connsiteY3" fmla="*/ 360000 h 360000"/>
                </a:gdLst>
                <a:ahLst/>
                <a:cxnLst>
                  <a:cxn ang="10800000">
                    <a:pos x="connsiteX0" y="connsiteY0"/>
                  </a:cxn>
                  <a:cxn ang="16200000">
                    <a:pos x="connsiteX1" y="connsiteY1"/>
                  </a:cxn>
                  <a:cxn ang="0">
                    <a:pos x="connsiteX2" y="connsiteY2"/>
                  </a:cxn>
                  <a:cxn ang="5400000">
                    <a:pos x="connsiteX3" y="connsiteY3"/>
                  </a:cxn>
                </a:cxnLst>
                <a:rect l="l" t="t" r="r" b="b"/>
                <a:pathLst>
                  <a:path w="566929" h="360000" stroke="0">
                    <a:moveTo>
                      <a:pt x="0" y="180000"/>
                    </a:moveTo>
                    <a:cubicBezTo>
                      <a:pt x="0" y="80589"/>
                      <a:pt x="126912" y="0"/>
                      <a:pt x="283465" y="0"/>
                    </a:cubicBezTo>
                    <a:cubicBezTo>
                      <a:pt x="440018" y="0"/>
                      <a:pt x="566929" y="80589"/>
                      <a:pt x="566929" y="180000"/>
                    </a:cubicBezTo>
                    <a:cubicBezTo>
                      <a:pt x="566929" y="279411"/>
                      <a:pt x="440018" y="360000"/>
                      <a:pt x="283465" y="360000"/>
                    </a:cubicBezTo>
                    <a:cubicBezTo>
                      <a:pt x="126912" y="360000"/>
                      <a:pt x="0" y="279411"/>
                      <a:pt x="0" y="180000"/>
                    </a:cubicBezTo>
                    <a:close/>
                  </a:path>
                  <a:path w="566929" h="360000" fill="none">
                    <a:moveTo>
                      <a:pt x="0" y="180000"/>
                    </a:moveTo>
                    <a:cubicBezTo>
                      <a:pt x="0" y="80589"/>
                      <a:pt x="126912" y="0"/>
                      <a:pt x="283465" y="0"/>
                    </a:cubicBezTo>
                    <a:cubicBezTo>
                      <a:pt x="440018" y="0"/>
                      <a:pt x="566929" y="80589"/>
                      <a:pt x="566929" y="180000"/>
                    </a:cubicBezTo>
                    <a:cubicBezTo>
                      <a:pt x="566929" y="279411"/>
                      <a:pt x="440018" y="360000"/>
                      <a:pt x="283465" y="360000"/>
                    </a:cubicBezTo>
                    <a:cubicBezTo>
                      <a:pt x="126912" y="360000"/>
                      <a:pt x="0" y="279411"/>
                      <a:pt x="0" y="180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16" name="Text 10"/>
              <p:cNvSpPr txBox="1"/>
              <p:nvPr/>
            </p:nvSpPr>
            <p:spPr>
              <a:xfrm>
                <a:off x="3509669" y="1146268"/>
                <a:ext cx="566590" cy="394810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product search and view item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Group 11"/>
            <p:cNvGrpSpPr/>
            <p:nvPr/>
          </p:nvGrpSpPr>
          <p:grpSpPr>
            <a:xfrm>
              <a:off x="2898425" y="2609764"/>
              <a:ext cx="552756" cy="296693"/>
              <a:chOff x="2898425" y="2609764"/>
              <a:chExt cx="552756" cy="296693"/>
            </a:xfrm>
          </p:grpSpPr>
          <p:sp>
            <p:nvSpPr>
              <p:cNvPr id="121" name="Use Case"/>
              <p:cNvSpPr/>
              <p:nvPr/>
            </p:nvSpPr>
            <p:spPr>
              <a:xfrm>
                <a:off x="2898425" y="2609764"/>
                <a:ext cx="552756" cy="296693"/>
              </a:xfrm>
              <a:custGeom>
                <a:avLst/>
                <a:gdLst>
                  <a:gd name="connsiteX0" fmla="*/ 0 w 552756"/>
                  <a:gd name="connsiteY0" fmla="*/ 148346 h 296693"/>
                  <a:gd name="connsiteX1" fmla="*/ 276378 w 552756"/>
                  <a:gd name="connsiteY1" fmla="*/ 0 h 296693"/>
                  <a:gd name="connsiteX2" fmla="*/ 552756 w 552756"/>
                  <a:gd name="connsiteY2" fmla="*/ 148346 h 296693"/>
                  <a:gd name="connsiteX3" fmla="*/ 276378 w 552756"/>
                  <a:gd name="connsiteY3" fmla="*/ 296693 h 296693"/>
                </a:gdLst>
                <a:ahLst/>
                <a:cxnLst>
                  <a:cxn ang="10800000">
                    <a:pos x="connsiteX0" y="connsiteY0"/>
                  </a:cxn>
                  <a:cxn ang="16200000">
                    <a:pos x="connsiteX1" y="connsiteY1"/>
                  </a:cxn>
                  <a:cxn ang="0">
                    <a:pos x="connsiteX2" y="connsiteY2"/>
                  </a:cxn>
                  <a:cxn ang="5400000">
                    <a:pos x="connsiteX3" y="connsiteY3"/>
                  </a:cxn>
                </a:cxnLst>
                <a:rect l="l" t="t" r="r" b="b"/>
                <a:pathLst>
                  <a:path w="552756" h="296693" stroke="0">
                    <a:moveTo>
                      <a:pt x="0" y="148346"/>
                    </a:moveTo>
                    <a:cubicBezTo>
                      <a:pt x="0" y="66417"/>
                      <a:pt x="123739" y="0"/>
                      <a:pt x="276378" y="0"/>
                    </a:cubicBezTo>
                    <a:cubicBezTo>
                      <a:pt x="429017" y="0"/>
                      <a:pt x="552756" y="66417"/>
                      <a:pt x="552756" y="148346"/>
                    </a:cubicBezTo>
                    <a:cubicBezTo>
                      <a:pt x="552756" y="230276"/>
                      <a:pt x="429017" y="296693"/>
                      <a:pt x="276378" y="296693"/>
                    </a:cubicBezTo>
                    <a:cubicBezTo>
                      <a:pt x="123739" y="296693"/>
                      <a:pt x="0" y="230276"/>
                      <a:pt x="0" y="148346"/>
                    </a:cubicBezTo>
                    <a:close/>
                  </a:path>
                  <a:path w="552756" h="296693" fill="none">
                    <a:moveTo>
                      <a:pt x="0" y="148346"/>
                    </a:moveTo>
                    <a:cubicBezTo>
                      <a:pt x="0" y="66417"/>
                      <a:pt x="123739" y="0"/>
                      <a:pt x="276378" y="0"/>
                    </a:cubicBezTo>
                    <a:cubicBezTo>
                      <a:pt x="429017" y="0"/>
                      <a:pt x="552756" y="66417"/>
                      <a:pt x="552756" y="148346"/>
                    </a:cubicBezTo>
                    <a:cubicBezTo>
                      <a:pt x="552756" y="230276"/>
                      <a:pt x="429017" y="296693"/>
                      <a:pt x="276378" y="296693"/>
                    </a:cubicBezTo>
                    <a:cubicBezTo>
                      <a:pt x="123739" y="296693"/>
                      <a:pt x="0" y="230276"/>
                      <a:pt x="0" y="1483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18" name="Text 12"/>
              <p:cNvSpPr txBox="1"/>
              <p:nvPr/>
            </p:nvSpPr>
            <p:spPr>
              <a:xfrm>
                <a:off x="2898425" y="2609764"/>
                <a:ext cx="552756" cy="300000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checkout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9" name="Group 13"/>
            <p:cNvGrpSpPr/>
            <p:nvPr/>
          </p:nvGrpSpPr>
          <p:grpSpPr>
            <a:xfrm>
              <a:off x="2906929" y="3059055"/>
              <a:ext cx="544252" cy="296693"/>
              <a:chOff x="2906929" y="3059055"/>
              <a:chExt cx="544252" cy="296693"/>
            </a:xfrm>
          </p:grpSpPr>
          <p:sp>
            <p:nvSpPr>
              <p:cNvPr id="122" name="Use Case"/>
              <p:cNvSpPr/>
              <p:nvPr/>
            </p:nvSpPr>
            <p:spPr>
              <a:xfrm>
                <a:off x="2906929" y="3059055"/>
                <a:ext cx="544252" cy="296693"/>
              </a:xfrm>
              <a:custGeom>
                <a:avLst/>
                <a:gdLst>
                  <a:gd name="connsiteX0" fmla="*/ 0 w 544252"/>
                  <a:gd name="connsiteY0" fmla="*/ 148346 h 296693"/>
                  <a:gd name="connsiteX1" fmla="*/ 272126 w 544252"/>
                  <a:gd name="connsiteY1" fmla="*/ 0 h 296693"/>
                  <a:gd name="connsiteX2" fmla="*/ 544252 w 544252"/>
                  <a:gd name="connsiteY2" fmla="*/ 148346 h 296693"/>
                  <a:gd name="connsiteX3" fmla="*/ 272126 w 544252"/>
                  <a:gd name="connsiteY3" fmla="*/ 296693 h 296693"/>
                </a:gdLst>
                <a:ahLst/>
                <a:cxnLst>
                  <a:cxn ang="10800000">
                    <a:pos x="connsiteX0" y="connsiteY0"/>
                  </a:cxn>
                  <a:cxn ang="16200000">
                    <a:pos x="connsiteX1" y="connsiteY1"/>
                  </a:cxn>
                  <a:cxn ang="0">
                    <a:pos x="connsiteX2" y="connsiteY2"/>
                  </a:cxn>
                  <a:cxn ang="5400000">
                    <a:pos x="connsiteX3" y="connsiteY3"/>
                  </a:cxn>
                </a:cxnLst>
                <a:rect l="l" t="t" r="r" b="b"/>
                <a:pathLst>
                  <a:path w="544252" h="296693" stroke="0">
                    <a:moveTo>
                      <a:pt x="0" y="148346"/>
                    </a:moveTo>
                    <a:cubicBezTo>
                      <a:pt x="0" y="66417"/>
                      <a:pt x="121835" y="0"/>
                      <a:pt x="272126" y="0"/>
                    </a:cubicBezTo>
                    <a:cubicBezTo>
                      <a:pt x="422417" y="0"/>
                      <a:pt x="544252" y="66417"/>
                      <a:pt x="544252" y="148346"/>
                    </a:cubicBezTo>
                    <a:cubicBezTo>
                      <a:pt x="544252" y="230276"/>
                      <a:pt x="422417" y="296693"/>
                      <a:pt x="272126" y="296693"/>
                    </a:cubicBezTo>
                    <a:cubicBezTo>
                      <a:pt x="121835" y="296693"/>
                      <a:pt x="0" y="230276"/>
                      <a:pt x="0" y="148346"/>
                    </a:cubicBezTo>
                    <a:close/>
                  </a:path>
                  <a:path w="544252" h="296693" fill="none">
                    <a:moveTo>
                      <a:pt x="0" y="148346"/>
                    </a:moveTo>
                    <a:cubicBezTo>
                      <a:pt x="0" y="66417"/>
                      <a:pt x="121835" y="0"/>
                      <a:pt x="272126" y="0"/>
                    </a:cubicBezTo>
                    <a:cubicBezTo>
                      <a:pt x="422417" y="0"/>
                      <a:pt x="544252" y="66417"/>
                      <a:pt x="544252" y="148346"/>
                    </a:cubicBezTo>
                    <a:cubicBezTo>
                      <a:pt x="544252" y="230276"/>
                      <a:pt x="422417" y="296693"/>
                      <a:pt x="272126" y="296693"/>
                    </a:cubicBezTo>
                    <a:cubicBezTo>
                      <a:pt x="121835" y="296693"/>
                      <a:pt x="0" y="230276"/>
                      <a:pt x="0" y="1483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20" name="Text 14"/>
              <p:cNvSpPr txBox="1"/>
              <p:nvPr/>
            </p:nvSpPr>
            <p:spPr>
              <a:xfrm>
                <a:off x="2906929" y="3047055"/>
                <a:ext cx="544252" cy="324000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submit review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1" name="Group 15"/>
            <p:cNvGrpSpPr/>
            <p:nvPr/>
          </p:nvGrpSpPr>
          <p:grpSpPr>
            <a:xfrm>
              <a:off x="2906929" y="3508346"/>
              <a:ext cx="544252" cy="296693"/>
              <a:chOff x="2906929" y="3508346"/>
              <a:chExt cx="544252" cy="296693"/>
            </a:xfrm>
          </p:grpSpPr>
          <p:sp>
            <p:nvSpPr>
              <p:cNvPr id="123" name="Use Case"/>
              <p:cNvSpPr/>
              <p:nvPr/>
            </p:nvSpPr>
            <p:spPr>
              <a:xfrm>
                <a:off x="2906929" y="3508346"/>
                <a:ext cx="544252" cy="296693"/>
              </a:xfrm>
              <a:custGeom>
                <a:avLst/>
                <a:gdLst>
                  <a:gd name="connsiteX0" fmla="*/ 0 w 544252"/>
                  <a:gd name="connsiteY0" fmla="*/ 148346 h 296693"/>
                  <a:gd name="connsiteX1" fmla="*/ 272126 w 544252"/>
                  <a:gd name="connsiteY1" fmla="*/ 0 h 296693"/>
                  <a:gd name="connsiteX2" fmla="*/ 544252 w 544252"/>
                  <a:gd name="connsiteY2" fmla="*/ 148346 h 296693"/>
                  <a:gd name="connsiteX3" fmla="*/ 272126 w 544252"/>
                  <a:gd name="connsiteY3" fmla="*/ 296693 h 296693"/>
                </a:gdLst>
                <a:ahLst/>
                <a:cxnLst>
                  <a:cxn ang="10800000">
                    <a:pos x="connsiteX0" y="connsiteY0"/>
                  </a:cxn>
                  <a:cxn ang="16200000">
                    <a:pos x="connsiteX1" y="connsiteY1"/>
                  </a:cxn>
                  <a:cxn ang="0">
                    <a:pos x="connsiteX2" y="connsiteY2"/>
                  </a:cxn>
                  <a:cxn ang="5400000">
                    <a:pos x="connsiteX3" y="connsiteY3"/>
                  </a:cxn>
                </a:cxnLst>
                <a:rect l="l" t="t" r="r" b="b"/>
                <a:pathLst>
                  <a:path w="544252" h="296693" stroke="0">
                    <a:moveTo>
                      <a:pt x="0" y="148346"/>
                    </a:moveTo>
                    <a:cubicBezTo>
                      <a:pt x="0" y="66417"/>
                      <a:pt x="121835" y="0"/>
                      <a:pt x="272126" y="0"/>
                    </a:cubicBezTo>
                    <a:cubicBezTo>
                      <a:pt x="422417" y="0"/>
                      <a:pt x="544252" y="66417"/>
                      <a:pt x="544252" y="148346"/>
                    </a:cubicBezTo>
                    <a:cubicBezTo>
                      <a:pt x="544252" y="230276"/>
                      <a:pt x="422417" y="296693"/>
                      <a:pt x="272126" y="296693"/>
                    </a:cubicBezTo>
                    <a:cubicBezTo>
                      <a:pt x="121835" y="296693"/>
                      <a:pt x="0" y="230276"/>
                      <a:pt x="0" y="148346"/>
                    </a:cubicBezTo>
                    <a:close/>
                  </a:path>
                  <a:path w="544252" h="296693" fill="none">
                    <a:moveTo>
                      <a:pt x="0" y="148346"/>
                    </a:moveTo>
                    <a:cubicBezTo>
                      <a:pt x="0" y="66417"/>
                      <a:pt x="121835" y="0"/>
                      <a:pt x="272126" y="0"/>
                    </a:cubicBezTo>
                    <a:cubicBezTo>
                      <a:pt x="422417" y="0"/>
                      <a:pt x="544252" y="66417"/>
                      <a:pt x="544252" y="148346"/>
                    </a:cubicBezTo>
                    <a:cubicBezTo>
                      <a:pt x="544252" y="230276"/>
                      <a:pt x="422417" y="296693"/>
                      <a:pt x="272126" y="296693"/>
                    </a:cubicBezTo>
                    <a:cubicBezTo>
                      <a:pt x="121835" y="296693"/>
                      <a:pt x="0" y="230276"/>
                      <a:pt x="0" y="1483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22" name="Text 16"/>
              <p:cNvSpPr txBox="1"/>
              <p:nvPr/>
            </p:nvSpPr>
            <p:spPr>
              <a:xfrm>
                <a:off x="2906929" y="3496346"/>
                <a:ext cx="544252" cy="324000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access order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Group 17"/>
            <p:cNvGrpSpPr/>
            <p:nvPr/>
          </p:nvGrpSpPr>
          <p:grpSpPr>
            <a:xfrm>
              <a:off x="3546520" y="1979953"/>
              <a:ext cx="530079" cy="324614"/>
              <a:chOff x="3546520" y="1979953"/>
              <a:chExt cx="530079" cy="324614"/>
            </a:xfrm>
          </p:grpSpPr>
          <p:sp>
            <p:nvSpPr>
              <p:cNvPr id="130" name="Use Case"/>
              <p:cNvSpPr/>
              <p:nvPr/>
            </p:nvSpPr>
            <p:spPr>
              <a:xfrm>
                <a:off x="3546520" y="1979953"/>
                <a:ext cx="530079" cy="324614"/>
              </a:xfrm>
              <a:custGeom>
                <a:avLst/>
                <a:gdLst>
                  <a:gd name="connsiteX0" fmla="*/ 0 w 530079"/>
                  <a:gd name="connsiteY0" fmla="*/ 162307 h 324614"/>
                  <a:gd name="connsiteX1" fmla="*/ 265039 w 530079"/>
                  <a:gd name="connsiteY1" fmla="*/ 0 h 324614"/>
                  <a:gd name="connsiteX2" fmla="*/ 530079 w 530079"/>
                  <a:gd name="connsiteY2" fmla="*/ 162307 h 324614"/>
                  <a:gd name="connsiteX3" fmla="*/ 265039 w 530079"/>
                  <a:gd name="connsiteY3" fmla="*/ 324614 h 324614"/>
                </a:gdLst>
                <a:ahLst/>
                <a:cxnLst>
                  <a:cxn ang="10800000">
                    <a:pos x="connsiteX0" y="connsiteY0"/>
                  </a:cxn>
                  <a:cxn ang="16200000">
                    <a:pos x="connsiteX1" y="connsiteY1"/>
                  </a:cxn>
                  <a:cxn ang="0">
                    <a:pos x="connsiteX2" y="connsiteY2"/>
                  </a:cxn>
                  <a:cxn ang="5400000">
                    <a:pos x="connsiteX3" y="connsiteY3"/>
                  </a:cxn>
                </a:cxnLst>
                <a:rect l="l" t="t" r="r" b="b"/>
                <a:pathLst>
                  <a:path w="530079" h="324614" stroke="0">
                    <a:moveTo>
                      <a:pt x="0" y="162307"/>
                    </a:moveTo>
                    <a:cubicBezTo>
                      <a:pt x="0" y="72667"/>
                      <a:pt x="118662" y="0"/>
                      <a:pt x="265039" y="0"/>
                    </a:cubicBezTo>
                    <a:cubicBezTo>
                      <a:pt x="411416" y="0"/>
                      <a:pt x="530079" y="72667"/>
                      <a:pt x="530079" y="162307"/>
                    </a:cubicBezTo>
                    <a:cubicBezTo>
                      <a:pt x="530079" y="251947"/>
                      <a:pt x="411416" y="324614"/>
                      <a:pt x="265039" y="324614"/>
                    </a:cubicBezTo>
                    <a:cubicBezTo>
                      <a:pt x="118662" y="324614"/>
                      <a:pt x="0" y="251947"/>
                      <a:pt x="0" y="162307"/>
                    </a:cubicBezTo>
                    <a:close/>
                  </a:path>
                  <a:path w="530079" h="324614" fill="none">
                    <a:moveTo>
                      <a:pt x="0" y="162307"/>
                    </a:moveTo>
                    <a:cubicBezTo>
                      <a:pt x="0" y="72667"/>
                      <a:pt x="118662" y="0"/>
                      <a:pt x="265039" y="0"/>
                    </a:cubicBezTo>
                    <a:cubicBezTo>
                      <a:pt x="411416" y="0"/>
                      <a:pt x="530079" y="72667"/>
                      <a:pt x="530079" y="162307"/>
                    </a:cubicBezTo>
                    <a:cubicBezTo>
                      <a:pt x="530079" y="251947"/>
                      <a:pt x="411416" y="324614"/>
                      <a:pt x="265039" y="324614"/>
                    </a:cubicBezTo>
                    <a:cubicBezTo>
                      <a:pt x="118662" y="324614"/>
                      <a:pt x="0" y="251947"/>
                      <a:pt x="0" y="1623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24" name="Text 18"/>
              <p:cNvSpPr txBox="1"/>
              <p:nvPr/>
            </p:nvSpPr>
            <p:spPr>
              <a:xfrm>
                <a:off x="3546520" y="1979953"/>
                <a:ext cx="530079" cy="324614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make purchase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sp>
          <p:nvSpPr>
            <p:cNvPr id="147" name="Association"/>
            <p:cNvSpPr/>
            <p:nvPr/>
          </p:nvSpPr>
          <p:spPr>
            <a:xfrm>
              <a:off x="4039748" y="585354"/>
              <a:ext cx="1210772" cy="165827"/>
            </a:xfrm>
            <a:custGeom>
              <a:avLst/>
              <a:gdLst/>
              <a:ahLst/>
              <a:cxnLst/>
              <a:rect l="l" t="t" r="r" b="b"/>
              <a:pathLst>
                <a:path w="1210772" h="165827" fill="none">
                  <a:moveTo>
                    <a:pt x="0" y="165827"/>
                  </a:moveTo>
                  <a:lnTo>
                    <a:pt x="1210772" y="0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sp>
          <p:nvSpPr>
            <p:cNvPr id="148" name="Association"/>
            <p:cNvSpPr/>
            <p:nvPr/>
          </p:nvSpPr>
          <p:spPr>
            <a:xfrm>
              <a:off x="4064111" y="585354"/>
              <a:ext cx="1186409" cy="683641"/>
            </a:xfrm>
            <a:custGeom>
              <a:avLst/>
              <a:gdLst/>
              <a:ahLst/>
              <a:cxnLst/>
              <a:rect l="l" t="t" r="r" b="b"/>
              <a:pathLst>
                <a:path w="1186409" h="683641" fill="none">
                  <a:moveTo>
                    <a:pt x="0" y="683641"/>
                  </a:moveTo>
                  <a:lnTo>
                    <a:pt x="1186409" y="0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sp>
          <p:nvSpPr>
            <p:cNvPr id="150" name="Association"/>
            <p:cNvSpPr/>
            <p:nvPr/>
          </p:nvSpPr>
          <p:spPr>
            <a:xfrm>
              <a:off x="4043107" y="1406946"/>
              <a:ext cx="1320798" cy="270321"/>
            </a:xfrm>
            <a:custGeom>
              <a:avLst/>
              <a:gdLst/>
              <a:ahLst/>
              <a:cxnLst/>
              <a:rect l="l" t="t" r="r" b="b"/>
              <a:pathLst>
                <a:path w="1320798" h="270321" fill="none">
                  <a:moveTo>
                    <a:pt x="0" y="0"/>
                  </a:moveTo>
                  <a:lnTo>
                    <a:pt x="1320798" y="270321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sp>
          <p:nvSpPr>
            <p:cNvPr id="151" name="Association"/>
            <p:cNvSpPr/>
            <p:nvPr/>
          </p:nvSpPr>
          <p:spPr>
            <a:xfrm>
              <a:off x="4076598" y="1700787"/>
              <a:ext cx="1287307" cy="441472"/>
            </a:xfrm>
            <a:custGeom>
              <a:avLst/>
              <a:gdLst/>
              <a:ahLst/>
              <a:cxnLst/>
              <a:rect l="l" t="t" r="r" b="b"/>
              <a:pathLst>
                <a:path w="1287307" h="441472" fill="none">
                  <a:moveTo>
                    <a:pt x="0" y="441472"/>
                  </a:moveTo>
                  <a:lnTo>
                    <a:pt x="1287307" y="0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grpSp>
          <p:nvGrpSpPr>
            <p:cNvPr id="25" name="Group 19"/>
            <p:cNvGrpSpPr/>
            <p:nvPr/>
          </p:nvGrpSpPr>
          <p:grpSpPr>
            <a:xfrm>
              <a:off x="2262425" y="637795"/>
              <a:ext cx="623622" cy="311811"/>
              <a:chOff x="2262425" y="637795"/>
              <a:chExt cx="623622" cy="311811"/>
            </a:xfrm>
          </p:grpSpPr>
          <p:sp>
            <p:nvSpPr>
              <p:cNvPr id="152" name="Use Case"/>
              <p:cNvSpPr/>
              <p:nvPr/>
            </p:nvSpPr>
            <p:spPr>
              <a:xfrm>
                <a:off x="2262425" y="637795"/>
                <a:ext cx="623622" cy="311811"/>
              </a:xfrm>
              <a:custGeom>
                <a:avLst/>
                <a:gdLst>
                  <a:gd name="connsiteX0" fmla="*/ 0 w 623622"/>
                  <a:gd name="connsiteY0" fmla="*/ 155906 h 311811"/>
                  <a:gd name="connsiteX1" fmla="*/ 311811 w 623622"/>
                  <a:gd name="connsiteY1" fmla="*/ 0 h 311811"/>
                  <a:gd name="connsiteX2" fmla="*/ 623622 w 623622"/>
                  <a:gd name="connsiteY2" fmla="*/ 155906 h 311811"/>
                  <a:gd name="connsiteX3" fmla="*/ 311811 w 623622"/>
                  <a:gd name="connsiteY3" fmla="*/ 311811 h 311811"/>
                </a:gdLst>
                <a:ahLst/>
                <a:cxnLst>
                  <a:cxn ang="10800000">
                    <a:pos x="connsiteX0" y="connsiteY0"/>
                  </a:cxn>
                  <a:cxn ang="16200000">
                    <a:pos x="connsiteX1" y="connsiteY1"/>
                  </a:cxn>
                  <a:cxn ang="0">
                    <a:pos x="connsiteX2" y="connsiteY2"/>
                  </a:cxn>
                  <a:cxn ang="5400000">
                    <a:pos x="connsiteX3" y="connsiteY3"/>
                  </a:cxn>
                </a:cxnLst>
                <a:rect l="l" t="t" r="r" b="b"/>
                <a:pathLst>
                  <a:path w="623622" h="311811" stroke="0">
                    <a:moveTo>
                      <a:pt x="0" y="155906"/>
                    </a:moveTo>
                    <a:cubicBezTo>
                      <a:pt x="0" y="69801"/>
                      <a:pt x="139603" y="0"/>
                      <a:pt x="311811" y="0"/>
                    </a:cubicBezTo>
                    <a:cubicBezTo>
                      <a:pt x="484019" y="0"/>
                      <a:pt x="623622" y="69801"/>
                      <a:pt x="623622" y="155906"/>
                    </a:cubicBezTo>
                    <a:cubicBezTo>
                      <a:pt x="623622" y="242010"/>
                      <a:pt x="484019" y="311811"/>
                      <a:pt x="311811" y="311811"/>
                    </a:cubicBezTo>
                    <a:cubicBezTo>
                      <a:pt x="139603" y="311811"/>
                      <a:pt x="0" y="242010"/>
                      <a:pt x="0" y="155906"/>
                    </a:cubicBezTo>
                    <a:close/>
                  </a:path>
                  <a:path w="623622" h="311811" fill="none">
                    <a:moveTo>
                      <a:pt x="0" y="155906"/>
                    </a:moveTo>
                    <a:cubicBezTo>
                      <a:pt x="0" y="69801"/>
                      <a:pt x="139603" y="0"/>
                      <a:pt x="311811" y="0"/>
                    </a:cubicBezTo>
                    <a:cubicBezTo>
                      <a:pt x="484019" y="0"/>
                      <a:pt x="623622" y="69801"/>
                      <a:pt x="623622" y="155906"/>
                    </a:cubicBezTo>
                    <a:cubicBezTo>
                      <a:pt x="623622" y="242010"/>
                      <a:pt x="484019" y="311811"/>
                      <a:pt x="311811" y="311811"/>
                    </a:cubicBezTo>
                    <a:cubicBezTo>
                      <a:pt x="139603" y="311811"/>
                      <a:pt x="0" y="242010"/>
                      <a:pt x="0" y="1559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26" name="Text 20"/>
              <p:cNvSpPr txBox="1"/>
              <p:nvPr/>
            </p:nvSpPr>
            <p:spPr>
              <a:xfrm>
                <a:off x="2262425" y="631795"/>
                <a:ext cx="623622" cy="324000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add new product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7" name="Group 21"/>
            <p:cNvGrpSpPr/>
            <p:nvPr/>
          </p:nvGrpSpPr>
          <p:grpSpPr>
            <a:xfrm>
              <a:off x="2262425" y="1249134"/>
              <a:ext cx="623622" cy="360000"/>
              <a:chOff x="2262425" y="1249134"/>
              <a:chExt cx="623622" cy="360000"/>
            </a:xfrm>
          </p:grpSpPr>
          <p:sp>
            <p:nvSpPr>
              <p:cNvPr id="153" name="Use Case"/>
              <p:cNvSpPr/>
              <p:nvPr/>
            </p:nvSpPr>
            <p:spPr>
              <a:xfrm>
                <a:off x="2262425" y="1249134"/>
                <a:ext cx="623622" cy="360000"/>
              </a:xfrm>
              <a:custGeom>
                <a:avLst/>
                <a:gdLst>
                  <a:gd name="connsiteX0" fmla="*/ 0 w 623622"/>
                  <a:gd name="connsiteY0" fmla="*/ 180000 h 360000"/>
                  <a:gd name="connsiteX1" fmla="*/ 311811 w 623622"/>
                  <a:gd name="connsiteY1" fmla="*/ 0 h 360000"/>
                  <a:gd name="connsiteX2" fmla="*/ 623622 w 623622"/>
                  <a:gd name="connsiteY2" fmla="*/ 180000 h 360000"/>
                  <a:gd name="connsiteX3" fmla="*/ 311811 w 623622"/>
                  <a:gd name="connsiteY3" fmla="*/ 360000 h 360000"/>
                </a:gdLst>
                <a:ahLst/>
                <a:cxnLst>
                  <a:cxn ang="10800000">
                    <a:pos x="connsiteX0" y="connsiteY0"/>
                  </a:cxn>
                  <a:cxn ang="16200000">
                    <a:pos x="connsiteX1" y="connsiteY1"/>
                  </a:cxn>
                  <a:cxn ang="0">
                    <a:pos x="connsiteX2" y="connsiteY2"/>
                  </a:cxn>
                  <a:cxn ang="5400000">
                    <a:pos x="connsiteX3" y="connsiteY3"/>
                  </a:cxn>
                </a:cxnLst>
                <a:rect l="l" t="t" r="r" b="b"/>
                <a:pathLst>
                  <a:path w="623622" h="360000" stroke="0">
                    <a:moveTo>
                      <a:pt x="0" y="180000"/>
                    </a:moveTo>
                    <a:cubicBezTo>
                      <a:pt x="0" y="80589"/>
                      <a:pt x="139603" y="0"/>
                      <a:pt x="311811" y="0"/>
                    </a:cubicBezTo>
                    <a:cubicBezTo>
                      <a:pt x="484019" y="0"/>
                      <a:pt x="623622" y="80589"/>
                      <a:pt x="623622" y="180000"/>
                    </a:cubicBezTo>
                    <a:cubicBezTo>
                      <a:pt x="623622" y="279411"/>
                      <a:pt x="484019" y="360000"/>
                      <a:pt x="311811" y="360000"/>
                    </a:cubicBezTo>
                    <a:cubicBezTo>
                      <a:pt x="139603" y="360000"/>
                      <a:pt x="0" y="279411"/>
                      <a:pt x="0" y="180000"/>
                    </a:cubicBezTo>
                    <a:close/>
                  </a:path>
                  <a:path w="623622" h="360000" fill="none">
                    <a:moveTo>
                      <a:pt x="0" y="180000"/>
                    </a:moveTo>
                    <a:cubicBezTo>
                      <a:pt x="0" y="80589"/>
                      <a:pt x="139603" y="0"/>
                      <a:pt x="311811" y="0"/>
                    </a:cubicBezTo>
                    <a:cubicBezTo>
                      <a:pt x="484019" y="0"/>
                      <a:pt x="623622" y="80589"/>
                      <a:pt x="623622" y="180000"/>
                    </a:cubicBezTo>
                    <a:cubicBezTo>
                      <a:pt x="623622" y="279411"/>
                      <a:pt x="484019" y="360000"/>
                      <a:pt x="311811" y="360000"/>
                    </a:cubicBezTo>
                    <a:cubicBezTo>
                      <a:pt x="139603" y="360000"/>
                      <a:pt x="0" y="279411"/>
                      <a:pt x="0" y="180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28" name="Text 22"/>
              <p:cNvSpPr txBox="1"/>
              <p:nvPr/>
            </p:nvSpPr>
            <p:spPr>
              <a:xfrm>
                <a:off x="2262425" y="1249134"/>
                <a:ext cx="623622" cy="360000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Reply feedback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9" name="Group 23"/>
            <p:cNvGrpSpPr/>
            <p:nvPr/>
          </p:nvGrpSpPr>
          <p:grpSpPr>
            <a:xfrm>
              <a:off x="3546520" y="1589551"/>
              <a:ext cx="623622" cy="324614"/>
              <a:chOff x="3546520" y="1589551"/>
              <a:chExt cx="623622" cy="324614"/>
            </a:xfrm>
          </p:grpSpPr>
          <p:sp>
            <p:nvSpPr>
              <p:cNvPr id="154" name="Use Case"/>
              <p:cNvSpPr/>
              <p:nvPr/>
            </p:nvSpPr>
            <p:spPr>
              <a:xfrm>
                <a:off x="3546520" y="1589551"/>
                <a:ext cx="623622" cy="324614"/>
              </a:xfrm>
              <a:custGeom>
                <a:avLst/>
                <a:gdLst>
                  <a:gd name="connsiteX0" fmla="*/ 0 w 623622"/>
                  <a:gd name="connsiteY0" fmla="*/ 162307 h 324614"/>
                  <a:gd name="connsiteX1" fmla="*/ 311811 w 623622"/>
                  <a:gd name="connsiteY1" fmla="*/ 0 h 324614"/>
                  <a:gd name="connsiteX2" fmla="*/ 623622 w 623622"/>
                  <a:gd name="connsiteY2" fmla="*/ 162307 h 324614"/>
                  <a:gd name="connsiteX3" fmla="*/ 311811 w 623622"/>
                  <a:gd name="connsiteY3" fmla="*/ 324614 h 324614"/>
                </a:gdLst>
                <a:ahLst/>
                <a:cxnLst>
                  <a:cxn ang="10800000">
                    <a:pos x="connsiteX0" y="connsiteY0"/>
                  </a:cxn>
                  <a:cxn ang="16200000">
                    <a:pos x="connsiteX1" y="connsiteY1"/>
                  </a:cxn>
                  <a:cxn ang="0">
                    <a:pos x="connsiteX2" y="connsiteY2"/>
                  </a:cxn>
                  <a:cxn ang="5400000">
                    <a:pos x="connsiteX3" y="connsiteY3"/>
                  </a:cxn>
                </a:cxnLst>
                <a:rect l="l" t="t" r="r" b="b"/>
                <a:pathLst>
                  <a:path w="623622" h="324614" stroke="0">
                    <a:moveTo>
                      <a:pt x="0" y="162307"/>
                    </a:moveTo>
                    <a:cubicBezTo>
                      <a:pt x="0" y="72667"/>
                      <a:pt x="139603" y="0"/>
                      <a:pt x="311811" y="0"/>
                    </a:cubicBezTo>
                    <a:cubicBezTo>
                      <a:pt x="484019" y="0"/>
                      <a:pt x="623622" y="72667"/>
                      <a:pt x="623622" y="162307"/>
                    </a:cubicBezTo>
                    <a:cubicBezTo>
                      <a:pt x="623622" y="251947"/>
                      <a:pt x="484019" y="324614"/>
                      <a:pt x="311811" y="324614"/>
                    </a:cubicBezTo>
                    <a:cubicBezTo>
                      <a:pt x="139603" y="324614"/>
                      <a:pt x="0" y="251947"/>
                      <a:pt x="0" y="162307"/>
                    </a:cubicBezTo>
                    <a:close/>
                  </a:path>
                  <a:path w="623622" h="324614" fill="none">
                    <a:moveTo>
                      <a:pt x="0" y="162307"/>
                    </a:moveTo>
                    <a:cubicBezTo>
                      <a:pt x="0" y="72667"/>
                      <a:pt x="139603" y="0"/>
                      <a:pt x="311811" y="0"/>
                    </a:cubicBezTo>
                    <a:cubicBezTo>
                      <a:pt x="484019" y="0"/>
                      <a:pt x="623622" y="72667"/>
                      <a:pt x="623622" y="162307"/>
                    </a:cubicBezTo>
                    <a:cubicBezTo>
                      <a:pt x="623622" y="251947"/>
                      <a:pt x="484019" y="324614"/>
                      <a:pt x="311811" y="324614"/>
                    </a:cubicBezTo>
                    <a:cubicBezTo>
                      <a:pt x="139603" y="324614"/>
                      <a:pt x="0" y="251947"/>
                      <a:pt x="0" y="1623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30" name="Text 24"/>
              <p:cNvSpPr txBox="1"/>
              <p:nvPr/>
            </p:nvSpPr>
            <p:spPr>
              <a:xfrm>
                <a:off x="3546520" y="1589551"/>
                <a:ext cx="623622" cy="330000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post feedback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sp>
          <p:nvSpPr>
            <p:cNvPr id="155" name="Association"/>
            <p:cNvSpPr/>
            <p:nvPr/>
          </p:nvSpPr>
          <p:spPr>
            <a:xfrm>
              <a:off x="4170142" y="1700787"/>
              <a:ext cx="1193764" cy="51071"/>
            </a:xfrm>
            <a:custGeom>
              <a:avLst/>
              <a:gdLst/>
              <a:ahLst/>
              <a:cxnLst/>
              <a:rect l="l" t="t" r="r" b="b"/>
              <a:pathLst>
                <a:path w="1193764" h="51071" fill="none">
                  <a:moveTo>
                    <a:pt x="0" y="51071"/>
                  </a:moveTo>
                  <a:lnTo>
                    <a:pt x="1193764" y="0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sp>
          <p:nvSpPr>
            <p:cNvPr id="156" name="Association"/>
            <p:cNvSpPr/>
            <p:nvPr/>
          </p:nvSpPr>
          <p:spPr>
            <a:xfrm>
              <a:off x="3451181" y="1718795"/>
              <a:ext cx="1860215" cy="1039315"/>
            </a:xfrm>
            <a:custGeom>
              <a:avLst/>
              <a:gdLst/>
              <a:ahLst/>
              <a:cxnLst/>
              <a:rect l="l" t="t" r="r" b="b"/>
              <a:pathLst>
                <a:path w="1860215" h="1039315" fill="none">
                  <a:moveTo>
                    <a:pt x="0" y="1039315"/>
                  </a:moveTo>
                  <a:lnTo>
                    <a:pt x="1860215" y="0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sp>
          <p:nvSpPr>
            <p:cNvPr id="157" name="Association"/>
            <p:cNvSpPr/>
            <p:nvPr/>
          </p:nvSpPr>
          <p:spPr>
            <a:xfrm>
              <a:off x="3439642" y="1700787"/>
              <a:ext cx="1924263" cy="1463738"/>
            </a:xfrm>
            <a:custGeom>
              <a:avLst/>
              <a:gdLst/>
              <a:ahLst/>
              <a:cxnLst/>
              <a:rect l="l" t="t" r="r" b="b"/>
              <a:pathLst>
                <a:path w="1924263" h="1463738" fill="none">
                  <a:moveTo>
                    <a:pt x="0" y="1463738"/>
                  </a:moveTo>
                  <a:lnTo>
                    <a:pt x="1924263" y="0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sp>
          <p:nvSpPr>
            <p:cNvPr id="158" name="Association"/>
            <p:cNvSpPr/>
            <p:nvPr/>
          </p:nvSpPr>
          <p:spPr>
            <a:xfrm>
              <a:off x="3451181" y="1700787"/>
              <a:ext cx="1912724" cy="1955906"/>
            </a:xfrm>
            <a:custGeom>
              <a:avLst/>
              <a:gdLst/>
              <a:ahLst/>
              <a:cxnLst/>
              <a:rect l="l" t="t" r="r" b="b"/>
              <a:pathLst>
                <a:path w="1912724" h="1955906" fill="none">
                  <a:moveTo>
                    <a:pt x="0" y="1955906"/>
                  </a:moveTo>
                  <a:lnTo>
                    <a:pt x="1912724" y="0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sp>
          <p:nvSpPr>
            <p:cNvPr id="159" name="Association"/>
            <p:cNvSpPr/>
            <p:nvPr/>
          </p:nvSpPr>
          <p:spPr>
            <a:xfrm>
              <a:off x="1360630" y="793701"/>
              <a:ext cx="901795" cy="415276"/>
            </a:xfrm>
            <a:custGeom>
              <a:avLst/>
              <a:gdLst/>
              <a:ahLst/>
              <a:cxnLst/>
              <a:rect l="l" t="t" r="r" b="b"/>
              <a:pathLst>
                <a:path w="901795" h="415276" fill="none">
                  <a:moveTo>
                    <a:pt x="0" y="415276"/>
                  </a:moveTo>
                  <a:lnTo>
                    <a:pt x="901795" y="0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sp>
          <p:nvSpPr>
            <p:cNvPr id="160" name="Association"/>
            <p:cNvSpPr/>
            <p:nvPr/>
          </p:nvSpPr>
          <p:spPr>
            <a:xfrm>
              <a:off x="1360630" y="1208976"/>
              <a:ext cx="901795" cy="220157"/>
            </a:xfrm>
            <a:custGeom>
              <a:avLst/>
              <a:gdLst/>
              <a:ahLst/>
              <a:cxnLst/>
              <a:rect l="l" t="t" r="r" b="b"/>
              <a:pathLst>
                <a:path w="901795" h="220157" fill="none">
                  <a:moveTo>
                    <a:pt x="0" y="0"/>
                  </a:moveTo>
                  <a:lnTo>
                    <a:pt x="901795" y="220157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grpSp>
          <p:nvGrpSpPr>
            <p:cNvPr id="31" name="Group 25"/>
            <p:cNvGrpSpPr/>
            <p:nvPr/>
          </p:nvGrpSpPr>
          <p:grpSpPr>
            <a:xfrm>
              <a:off x="2262425" y="1744252"/>
              <a:ext cx="623622" cy="410079"/>
              <a:chOff x="2262425" y="1744252"/>
              <a:chExt cx="623622" cy="410079"/>
            </a:xfrm>
          </p:grpSpPr>
          <p:sp>
            <p:nvSpPr>
              <p:cNvPr id="161" name="Use Case"/>
              <p:cNvSpPr/>
              <p:nvPr/>
            </p:nvSpPr>
            <p:spPr>
              <a:xfrm>
                <a:off x="2262425" y="1744252"/>
                <a:ext cx="623622" cy="410079"/>
              </a:xfrm>
              <a:custGeom>
                <a:avLst/>
                <a:gdLst>
                  <a:gd name="connsiteX0" fmla="*/ 0 w 623622"/>
                  <a:gd name="connsiteY0" fmla="*/ 205039 h 410079"/>
                  <a:gd name="connsiteX1" fmla="*/ 311811 w 623622"/>
                  <a:gd name="connsiteY1" fmla="*/ 0 h 410079"/>
                  <a:gd name="connsiteX2" fmla="*/ 623622 w 623622"/>
                  <a:gd name="connsiteY2" fmla="*/ 205039 h 410079"/>
                  <a:gd name="connsiteX3" fmla="*/ 311811 w 623622"/>
                  <a:gd name="connsiteY3" fmla="*/ 410079 h 410079"/>
                </a:gdLst>
                <a:ahLst/>
                <a:cxnLst>
                  <a:cxn ang="10800000">
                    <a:pos x="connsiteX0" y="connsiteY0"/>
                  </a:cxn>
                  <a:cxn ang="16200000">
                    <a:pos x="connsiteX1" y="connsiteY1"/>
                  </a:cxn>
                  <a:cxn ang="0">
                    <a:pos x="connsiteX2" y="connsiteY2"/>
                  </a:cxn>
                  <a:cxn ang="5400000">
                    <a:pos x="connsiteX3" y="connsiteY3"/>
                  </a:cxn>
                </a:cxnLst>
                <a:rect l="l" t="t" r="r" b="b"/>
                <a:pathLst>
                  <a:path w="623622" h="410079" stroke="0">
                    <a:moveTo>
                      <a:pt x="0" y="205039"/>
                    </a:moveTo>
                    <a:cubicBezTo>
                      <a:pt x="0" y="91799"/>
                      <a:pt x="139603" y="0"/>
                      <a:pt x="311811" y="0"/>
                    </a:cubicBezTo>
                    <a:cubicBezTo>
                      <a:pt x="484019" y="0"/>
                      <a:pt x="623622" y="91799"/>
                      <a:pt x="623622" y="205039"/>
                    </a:cubicBezTo>
                    <a:cubicBezTo>
                      <a:pt x="623622" y="318279"/>
                      <a:pt x="484019" y="410079"/>
                      <a:pt x="311811" y="410079"/>
                    </a:cubicBezTo>
                    <a:cubicBezTo>
                      <a:pt x="139603" y="410079"/>
                      <a:pt x="0" y="318279"/>
                      <a:pt x="0" y="205039"/>
                    </a:cubicBezTo>
                    <a:close/>
                  </a:path>
                  <a:path w="623622" h="410079" fill="none">
                    <a:moveTo>
                      <a:pt x="0" y="205039"/>
                    </a:moveTo>
                    <a:cubicBezTo>
                      <a:pt x="0" y="91799"/>
                      <a:pt x="139603" y="0"/>
                      <a:pt x="311811" y="0"/>
                    </a:cubicBezTo>
                    <a:cubicBezTo>
                      <a:pt x="484019" y="0"/>
                      <a:pt x="623622" y="91799"/>
                      <a:pt x="623622" y="205039"/>
                    </a:cubicBezTo>
                    <a:cubicBezTo>
                      <a:pt x="623622" y="318279"/>
                      <a:pt x="484019" y="410079"/>
                      <a:pt x="311811" y="410079"/>
                    </a:cubicBezTo>
                    <a:cubicBezTo>
                      <a:pt x="139603" y="410079"/>
                      <a:pt x="0" y="318279"/>
                      <a:pt x="0" y="2050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32" name="Text 26"/>
              <p:cNvSpPr txBox="1"/>
              <p:nvPr/>
            </p:nvSpPr>
            <p:spPr>
              <a:xfrm>
                <a:off x="2262425" y="1744252"/>
                <a:ext cx="623622" cy="414000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add and reject user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sp>
          <p:nvSpPr>
            <p:cNvPr id="162" name="Association"/>
            <p:cNvSpPr/>
            <p:nvPr/>
          </p:nvSpPr>
          <p:spPr>
            <a:xfrm>
              <a:off x="1381984" y="1214190"/>
              <a:ext cx="880441" cy="735102"/>
            </a:xfrm>
            <a:custGeom>
              <a:avLst/>
              <a:gdLst/>
              <a:ahLst/>
              <a:cxnLst/>
              <a:rect l="l" t="t" r="r" b="b"/>
              <a:pathLst>
                <a:path w="880441" h="735102" fill="none">
                  <a:moveTo>
                    <a:pt x="0" y="0"/>
                  </a:moveTo>
                  <a:lnTo>
                    <a:pt x="880441" y="735102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sp>
          <p:nvSpPr>
            <p:cNvPr id="163" name="Association"/>
            <p:cNvSpPr/>
            <p:nvPr/>
          </p:nvSpPr>
          <p:spPr>
            <a:xfrm>
              <a:off x="1360630" y="1208976"/>
              <a:ext cx="1537795" cy="1549134"/>
            </a:xfrm>
            <a:custGeom>
              <a:avLst/>
              <a:gdLst/>
              <a:ahLst/>
              <a:cxnLst/>
              <a:rect l="l" t="t" r="r" b="b"/>
              <a:pathLst>
                <a:path w="1537795" h="1549134" fill="none">
                  <a:moveTo>
                    <a:pt x="0" y="0"/>
                  </a:moveTo>
                  <a:lnTo>
                    <a:pt x="1537795" y="1549134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grpSp>
          <p:nvGrpSpPr>
            <p:cNvPr id="166" name="Actor"/>
            <p:cNvGrpSpPr/>
            <p:nvPr/>
          </p:nvGrpSpPr>
          <p:grpSpPr>
            <a:xfrm>
              <a:off x="992792" y="2768031"/>
              <a:ext cx="440681" cy="546753"/>
              <a:chOff x="992792" y="2768031"/>
              <a:chExt cx="440681" cy="546753"/>
            </a:xfrm>
          </p:grpSpPr>
          <p:sp>
            <p:nvSpPr>
              <p:cNvPr id="167" name="Freeform 167"/>
              <p:cNvSpPr/>
              <p:nvPr/>
            </p:nvSpPr>
            <p:spPr>
              <a:xfrm>
                <a:off x="1168630" y="2873631"/>
                <a:ext cx="192000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92000" h="254400" fill="none">
                    <a:moveTo>
                      <a:pt x="96000" y="0"/>
                    </a:moveTo>
                    <a:lnTo>
                      <a:pt x="96000" y="127200"/>
                    </a:lnTo>
                    <a:lnTo>
                      <a:pt x="0" y="254400"/>
                    </a:lnTo>
                    <a:moveTo>
                      <a:pt x="96000" y="127200"/>
                    </a:moveTo>
                    <a:lnTo>
                      <a:pt x="192000" y="254400"/>
                    </a:lnTo>
                    <a:moveTo>
                      <a:pt x="0" y="50880"/>
                    </a:moveTo>
                    <a:lnTo>
                      <a:pt x="192000" y="50880"/>
                    </a:lnTo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168" name="Freeform 168"/>
              <p:cNvSpPr/>
              <p:nvPr/>
            </p:nvSpPr>
            <p:spPr>
              <a:xfrm>
                <a:off x="1211830" y="2768031"/>
                <a:ext cx="105600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105600" h="105600" stroke="0">
                    <a:moveTo>
                      <a:pt x="0" y="52800"/>
                    </a:moveTo>
                    <a:cubicBezTo>
                      <a:pt x="0" y="23639"/>
                      <a:pt x="23639" y="0"/>
                      <a:pt x="52800" y="0"/>
                    </a:cubicBezTo>
                    <a:cubicBezTo>
                      <a:pt x="81961" y="0"/>
                      <a:pt x="105600" y="23639"/>
                      <a:pt x="105600" y="52800"/>
                    </a:cubicBezTo>
                    <a:cubicBezTo>
                      <a:pt x="105600" y="81961"/>
                      <a:pt x="81961" y="105600"/>
                      <a:pt x="52800" y="105600"/>
                    </a:cubicBezTo>
                    <a:cubicBezTo>
                      <a:pt x="23639" y="105600"/>
                      <a:pt x="0" y="81961"/>
                      <a:pt x="0" y="52800"/>
                    </a:cubicBezTo>
                    <a:close/>
                  </a:path>
                  <a:path w="105600" h="105600" fill="none">
                    <a:moveTo>
                      <a:pt x="0" y="52800"/>
                    </a:moveTo>
                    <a:cubicBezTo>
                      <a:pt x="0" y="23639"/>
                      <a:pt x="23639" y="0"/>
                      <a:pt x="52800" y="0"/>
                    </a:cubicBezTo>
                    <a:cubicBezTo>
                      <a:pt x="81961" y="0"/>
                      <a:pt x="105600" y="23639"/>
                      <a:pt x="105600" y="52800"/>
                    </a:cubicBezTo>
                    <a:cubicBezTo>
                      <a:pt x="105600" y="81961"/>
                      <a:pt x="81961" y="105600"/>
                      <a:pt x="52800" y="105600"/>
                    </a:cubicBezTo>
                    <a:cubicBezTo>
                      <a:pt x="23639" y="105600"/>
                      <a:pt x="0" y="81961"/>
                      <a:pt x="0" y="52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33" name="Text 27"/>
              <p:cNvSpPr txBox="1"/>
              <p:nvPr/>
            </p:nvSpPr>
            <p:spPr>
              <a:xfrm>
                <a:off x="992792" y="3104870"/>
                <a:ext cx="440681" cy="209914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admin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34" name="Group 28"/>
            <p:cNvGrpSpPr/>
            <p:nvPr/>
          </p:nvGrpSpPr>
          <p:grpSpPr>
            <a:xfrm>
              <a:off x="2262425" y="2694803"/>
              <a:ext cx="623622" cy="360000"/>
              <a:chOff x="2262425" y="2694803"/>
              <a:chExt cx="623622" cy="360000"/>
            </a:xfrm>
          </p:grpSpPr>
          <p:sp>
            <p:nvSpPr>
              <p:cNvPr id="169" name="Use Case"/>
              <p:cNvSpPr/>
              <p:nvPr/>
            </p:nvSpPr>
            <p:spPr>
              <a:xfrm>
                <a:off x="2262425" y="2694803"/>
                <a:ext cx="623622" cy="360000"/>
              </a:xfrm>
              <a:custGeom>
                <a:avLst/>
                <a:gdLst>
                  <a:gd name="connsiteX0" fmla="*/ 0 w 623622"/>
                  <a:gd name="connsiteY0" fmla="*/ 180000 h 360000"/>
                  <a:gd name="connsiteX1" fmla="*/ 311811 w 623622"/>
                  <a:gd name="connsiteY1" fmla="*/ 0 h 360000"/>
                  <a:gd name="connsiteX2" fmla="*/ 623622 w 623622"/>
                  <a:gd name="connsiteY2" fmla="*/ 180000 h 360000"/>
                  <a:gd name="connsiteX3" fmla="*/ 311811 w 623622"/>
                  <a:gd name="connsiteY3" fmla="*/ 360000 h 360000"/>
                </a:gdLst>
                <a:ahLst/>
                <a:cxnLst>
                  <a:cxn ang="10800000">
                    <a:pos x="connsiteX0" y="connsiteY0"/>
                  </a:cxn>
                  <a:cxn ang="16200000">
                    <a:pos x="connsiteX1" y="connsiteY1"/>
                  </a:cxn>
                  <a:cxn ang="0">
                    <a:pos x="connsiteX2" y="connsiteY2"/>
                  </a:cxn>
                  <a:cxn ang="5400000">
                    <a:pos x="connsiteX3" y="connsiteY3"/>
                  </a:cxn>
                </a:cxnLst>
                <a:rect l="l" t="t" r="r" b="b"/>
                <a:pathLst>
                  <a:path w="623622" h="360000" stroke="0">
                    <a:moveTo>
                      <a:pt x="0" y="180000"/>
                    </a:moveTo>
                    <a:cubicBezTo>
                      <a:pt x="0" y="80589"/>
                      <a:pt x="139603" y="0"/>
                      <a:pt x="311811" y="0"/>
                    </a:cubicBezTo>
                    <a:cubicBezTo>
                      <a:pt x="484019" y="0"/>
                      <a:pt x="623622" y="80589"/>
                      <a:pt x="623622" y="180000"/>
                    </a:cubicBezTo>
                    <a:cubicBezTo>
                      <a:pt x="623622" y="279411"/>
                      <a:pt x="484019" y="360000"/>
                      <a:pt x="311811" y="360000"/>
                    </a:cubicBezTo>
                    <a:cubicBezTo>
                      <a:pt x="139603" y="360000"/>
                      <a:pt x="0" y="279411"/>
                      <a:pt x="0" y="180000"/>
                    </a:cubicBezTo>
                    <a:close/>
                  </a:path>
                  <a:path w="623622" h="360000" fill="none">
                    <a:moveTo>
                      <a:pt x="0" y="180000"/>
                    </a:moveTo>
                    <a:cubicBezTo>
                      <a:pt x="0" y="80589"/>
                      <a:pt x="139603" y="0"/>
                      <a:pt x="311811" y="0"/>
                    </a:cubicBezTo>
                    <a:cubicBezTo>
                      <a:pt x="484019" y="0"/>
                      <a:pt x="623622" y="80589"/>
                      <a:pt x="623622" y="180000"/>
                    </a:cubicBezTo>
                    <a:cubicBezTo>
                      <a:pt x="623622" y="279411"/>
                      <a:pt x="484019" y="360000"/>
                      <a:pt x="311811" y="360000"/>
                    </a:cubicBezTo>
                    <a:cubicBezTo>
                      <a:pt x="139603" y="360000"/>
                      <a:pt x="0" y="279411"/>
                      <a:pt x="0" y="180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35" name="Text 29"/>
              <p:cNvSpPr txBox="1"/>
              <p:nvPr/>
            </p:nvSpPr>
            <p:spPr>
              <a:xfrm>
                <a:off x="2262425" y="2694803"/>
                <a:ext cx="623622" cy="360000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 algn="ctr">
                  <a:lnSpc>
                    <a:spcPct val="83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add </a:t>
                </a: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merchant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36" name="Group 30"/>
            <p:cNvGrpSpPr/>
            <p:nvPr/>
          </p:nvGrpSpPr>
          <p:grpSpPr>
            <a:xfrm>
              <a:off x="2262425" y="3174803"/>
              <a:ext cx="623622" cy="360000"/>
              <a:chOff x="2262425" y="3174803"/>
              <a:chExt cx="623622" cy="360000"/>
            </a:xfrm>
          </p:grpSpPr>
          <p:sp>
            <p:nvSpPr>
              <p:cNvPr id="170" name="Use Case"/>
              <p:cNvSpPr/>
              <p:nvPr/>
            </p:nvSpPr>
            <p:spPr>
              <a:xfrm>
                <a:off x="2262425" y="3174803"/>
                <a:ext cx="623622" cy="360000"/>
              </a:xfrm>
              <a:custGeom>
                <a:avLst/>
                <a:gdLst>
                  <a:gd name="connsiteX0" fmla="*/ 0 w 623622"/>
                  <a:gd name="connsiteY0" fmla="*/ 180000 h 360000"/>
                  <a:gd name="connsiteX1" fmla="*/ 311811 w 623622"/>
                  <a:gd name="connsiteY1" fmla="*/ 0 h 360000"/>
                  <a:gd name="connsiteX2" fmla="*/ 623622 w 623622"/>
                  <a:gd name="connsiteY2" fmla="*/ 180000 h 360000"/>
                  <a:gd name="connsiteX3" fmla="*/ 311811 w 623622"/>
                  <a:gd name="connsiteY3" fmla="*/ 360000 h 360000"/>
                </a:gdLst>
                <a:ahLst/>
                <a:cxnLst>
                  <a:cxn ang="10800000">
                    <a:pos x="connsiteX0" y="connsiteY0"/>
                  </a:cxn>
                  <a:cxn ang="16200000">
                    <a:pos x="connsiteX1" y="connsiteY1"/>
                  </a:cxn>
                  <a:cxn ang="0">
                    <a:pos x="connsiteX2" y="connsiteY2"/>
                  </a:cxn>
                  <a:cxn ang="5400000">
                    <a:pos x="connsiteX3" y="connsiteY3"/>
                  </a:cxn>
                </a:cxnLst>
                <a:rect l="l" t="t" r="r" b="b"/>
                <a:pathLst>
                  <a:path w="623622" h="360000" stroke="0">
                    <a:moveTo>
                      <a:pt x="0" y="180000"/>
                    </a:moveTo>
                    <a:cubicBezTo>
                      <a:pt x="0" y="80589"/>
                      <a:pt x="139603" y="0"/>
                      <a:pt x="311811" y="0"/>
                    </a:cubicBezTo>
                    <a:cubicBezTo>
                      <a:pt x="484019" y="0"/>
                      <a:pt x="623622" y="80589"/>
                      <a:pt x="623622" y="180000"/>
                    </a:cubicBezTo>
                    <a:cubicBezTo>
                      <a:pt x="623622" y="279411"/>
                      <a:pt x="484019" y="360000"/>
                      <a:pt x="311811" y="360000"/>
                    </a:cubicBezTo>
                    <a:cubicBezTo>
                      <a:pt x="139603" y="360000"/>
                      <a:pt x="0" y="279411"/>
                      <a:pt x="0" y="180000"/>
                    </a:cubicBezTo>
                    <a:close/>
                  </a:path>
                  <a:path w="623622" h="360000" fill="none">
                    <a:moveTo>
                      <a:pt x="0" y="180000"/>
                    </a:moveTo>
                    <a:cubicBezTo>
                      <a:pt x="0" y="80589"/>
                      <a:pt x="139603" y="0"/>
                      <a:pt x="311811" y="0"/>
                    </a:cubicBezTo>
                    <a:cubicBezTo>
                      <a:pt x="484019" y="0"/>
                      <a:pt x="623622" y="80589"/>
                      <a:pt x="623622" y="180000"/>
                    </a:cubicBezTo>
                    <a:cubicBezTo>
                      <a:pt x="623622" y="279411"/>
                      <a:pt x="484019" y="360000"/>
                      <a:pt x="311811" y="360000"/>
                    </a:cubicBezTo>
                    <a:cubicBezTo>
                      <a:pt x="139603" y="360000"/>
                      <a:pt x="0" y="279411"/>
                      <a:pt x="0" y="180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00" cap="flat">
                <a:solidFill>
                  <a:srgbClr val="101843"/>
                </a:solidFill>
              </a:ln>
            </p:spPr>
          </p:sp>
          <p:sp>
            <p:nvSpPr>
              <p:cNvPr id="37" name="Text 31"/>
              <p:cNvSpPr txBox="1"/>
              <p:nvPr/>
            </p:nvSpPr>
            <p:spPr>
              <a:xfrm>
                <a:off x="2262425" y="3174803"/>
                <a:ext cx="623622" cy="360000"/>
              </a:xfrm>
              <a:prstGeom prst="rect">
                <a:avLst/>
              </a:prstGeom>
              <a:noFill/>
            </p:spPr>
            <p:txBody>
              <a:bodyPr wrap="square" lIns="22860" tIns="22860" rIns="22860" bIns="22860" rtlCol="0" anchor="ctr"/>
              <a:lstStyle/>
              <a:p>
                <a:pPr>
                  <a:lnSpc>
                    <a:spcPct val="108000"/>
                  </a:lnSpc>
                  <a:spcAft>
                    <a:spcPts val="800"/>
                  </a:spcAft>
                </a:pPr>
                <a:r>
                  <a:rPr lang="en-US" altLang="zh-CN" sz="700" b="1" kern="100">
                    <a:solidFill>
                      <a:srgbClr val="191919"/>
                    </a:solidFill>
                    <a:latin typeface="Arial" panose="020B0604020202020204"/>
                    <a:ea typeface="Arial" panose="020B0604020202020204"/>
                    <a:cs typeface="Times New Roman" panose="02020603050405020304"/>
                    <a:sym typeface="Times New Roman" panose="02020603050405020304"/>
                  </a:rPr>
                  <a:t>view report</a:t>
                </a:r>
                <a:endParaRPr lang="en-US" altLang="zh-CN" sz="700" b="1" kern="1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sp>
          <p:nvSpPr>
            <p:cNvPr id="171" name="Association"/>
            <p:cNvSpPr/>
            <p:nvPr/>
          </p:nvSpPr>
          <p:spPr>
            <a:xfrm>
              <a:off x="1360630" y="2874803"/>
              <a:ext cx="901795" cy="73228"/>
            </a:xfrm>
            <a:custGeom>
              <a:avLst/>
              <a:gdLst/>
              <a:ahLst/>
              <a:cxnLst/>
              <a:rect l="l" t="t" r="r" b="b"/>
              <a:pathLst>
                <a:path w="901795" h="73228" fill="none">
                  <a:moveTo>
                    <a:pt x="0" y="73228"/>
                  </a:moveTo>
                  <a:lnTo>
                    <a:pt x="901795" y="0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  <p:sp>
          <p:nvSpPr>
            <p:cNvPr id="172" name="Association"/>
            <p:cNvSpPr/>
            <p:nvPr/>
          </p:nvSpPr>
          <p:spPr>
            <a:xfrm>
              <a:off x="1387666" y="2945836"/>
              <a:ext cx="882602" cy="368674"/>
            </a:xfrm>
            <a:custGeom>
              <a:avLst/>
              <a:gdLst/>
              <a:ahLst/>
              <a:cxnLst/>
              <a:rect l="l" t="t" r="r" b="b"/>
              <a:pathLst>
                <a:path w="882602" h="368674" fill="none">
                  <a:moveTo>
                    <a:pt x="0" y="0"/>
                  </a:moveTo>
                  <a:lnTo>
                    <a:pt x="882602" y="368674"/>
                  </a:lnTo>
                </a:path>
              </a:pathLst>
            </a:custGeom>
            <a:noFill/>
            <a:ln w="6000" cap="flat">
              <a:solidFill>
                <a:srgbClr val="191919"/>
              </a:solidFill>
            </a:ln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2676760" y="1442769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3"/>
          <p:cNvSpPr txBox="1"/>
          <p:nvPr/>
        </p:nvSpPr>
        <p:spPr>
          <a:xfrm>
            <a:off x="755650" y="498475"/>
            <a:ext cx="4346575" cy="92646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System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Use Case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  <a:endParaRPr lang="en-US" sz="2800" b="1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Diagram</a:t>
            </a:r>
            <a:endParaRPr lang="en-US" sz="2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564005"/>
            <a:ext cx="8742045" cy="3314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775" y="2317120"/>
            <a:ext cx="4283968" cy="47357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6000" dirty="0">
                <a:sym typeface="+mn-ea"/>
              </a:rPr>
              <a:t>Thank you</a:t>
            </a:r>
            <a:endParaRPr lang="en-US" altLang="ko-KR" sz="6000" dirty="0">
              <a:sym typeface="+mn-ea"/>
            </a:endParaRPr>
          </a:p>
        </p:txBody>
      </p:sp>
      <p:sp>
        <p:nvSpPr>
          <p:cNvPr id="100" name="Oval 50"/>
          <p:cNvSpPr>
            <a:spLocks noChangeAspect="1"/>
          </p:cNvSpPr>
          <p:nvPr/>
        </p:nvSpPr>
        <p:spPr>
          <a:xfrm>
            <a:off x="4899660" y="2258060"/>
            <a:ext cx="636270" cy="71882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361392"/>
            <a:ext cx="4608512" cy="723697"/>
            <a:chOff x="803640" y="3317186"/>
            <a:chExt cx="2059657" cy="723697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80508"/>
              <a:ext cx="2059657" cy="4603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Explain the need for an eCommerce platform.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Mention the technologies used (Next.js, TypeScript, etc.).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17186"/>
              <a:ext cx="2059657" cy="3683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Introduction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68188"/>
            <a:ext cx="5315585" cy="913447"/>
            <a:chOff x="803640" y="3332743"/>
            <a:chExt cx="2375665" cy="913447"/>
          </a:xfrm>
        </p:grpSpPr>
        <p:sp>
          <p:nvSpPr>
            <p:cNvPr id="14" name="TextBox 13"/>
            <p:cNvSpPr txBox="1"/>
            <p:nvPr/>
          </p:nvSpPr>
          <p:spPr>
            <a:xfrm>
              <a:off x="835709" y="3570550"/>
              <a:ext cx="2343596" cy="67564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Key challenges include limited access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</a:b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32743"/>
              <a:ext cx="2059657" cy="3371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Statement of the Problem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59428"/>
            <a:ext cx="4608512" cy="723699"/>
            <a:chOff x="803640" y="3332744"/>
            <a:chExt cx="2059657" cy="723699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64953"/>
              <a:ext cx="2059657" cy="4914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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General objective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Specific Objectives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32744"/>
              <a:ext cx="2059657" cy="3371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Objective of the project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065906"/>
            <a:ext cx="4608512" cy="692899"/>
            <a:chOff x="803640" y="3347983"/>
            <a:chExt cx="2059657" cy="692899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80507"/>
              <a:ext cx="2059657" cy="4603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Highlight the boundaries of the project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which are outside the scope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47983"/>
              <a:ext cx="2059657" cy="306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Project Scope and Limitation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9"/>
          <p:cNvSpPr/>
          <p:nvPr/>
        </p:nvSpPr>
        <p:spPr>
          <a:xfrm>
            <a:off x="230505" y="1341755"/>
            <a:ext cx="1654175" cy="1630680"/>
          </a:xfrm>
          <a:custGeom>
            <a:avLst/>
            <a:gdLst>
              <a:gd name="connsiteX0" fmla="*/ 518928 w 2984467"/>
              <a:gd name="connsiteY0" fmla="*/ 0 h 3314248"/>
              <a:gd name="connsiteX1" fmla="*/ 747055 w 2984467"/>
              <a:gd name="connsiteY1" fmla="*/ 851383 h 3314248"/>
              <a:gd name="connsiteX2" fmla="*/ 1141172 w 2984467"/>
              <a:gd name="connsiteY2" fmla="*/ 1378602 h 3314248"/>
              <a:gd name="connsiteX3" fmla="*/ 1092775 w 2984467"/>
              <a:gd name="connsiteY3" fmla="*/ 1145350 h 3314248"/>
              <a:gd name="connsiteX4" fmla="*/ 825824 w 2984467"/>
              <a:gd name="connsiteY4" fmla="*/ 1145350 h 3314248"/>
              <a:gd name="connsiteX5" fmla="*/ 1041264 w 2984467"/>
              <a:gd name="connsiteY5" fmla="*/ 1949381 h 3314248"/>
              <a:gd name="connsiteX6" fmla="*/ 1141172 w 2984467"/>
              <a:gd name="connsiteY6" fmla="*/ 1949381 h 3314248"/>
              <a:gd name="connsiteX7" fmla="*/ 1141172 w 2984467"/>
              <a:gd name="connsiteY7" fmla="*/ 2243347 h 3314248"/>
              <a:gd name="connsiteX8" fmla="*/ 1120031 w 2984467"/>
              <a:gd name="connsiteY8" fmla="*/ 2243347 h 3314248"/>
              <a:gd name="connsiteX9" fmla="*/ 1188524 w 2984467"/>
              <a:gd name="connsiteY9" fmla="*/ 2498965 h 3314248"/>
              <a:gd name="connsiteX10" fmla="*/ 2848391 w 2984467"/>
              <a:gd name="connsiteY10" fmla="*/ 2498965 h 3314248"/>
              <a:gd name="connsiteX11" fmla="*/ 2848391 w 2984467"/>
              <a:gd name="connsiteY11" fmla="*/ 2788949 h 3314248"/>
              <a:gd name="connsiteX12" fmla="*/ 2984467 w 2984467"/>
              <a:gd name="connsiteY12" fmla="*/ 3027056 h 3314248"/>
              <a:gd name="connsiteX13" fmla="*/ 2697276 w 2984467"/>
              <a:gd name="connsiteY13" fmla="*/ 3314248 h 3314248"/>
              <a:gd name="connsiteX14" fmla="*/ 2410084 w 2984467"/>
              <a:gd name="connsiteY14" fmla="*/ 3027056 h 3314248"/>
              <a:gd name="connsiteX15" fmla="*/ 2540252 w 2984467"/>
              <a:gd name="connsiteY15" fmla="*/ 2792932 h 3314248"/>
              <a:gd name="connsiteX16" fmla="*/ 1267292 w 2984467"/>
              <a:gd name="connsiteY16" fmla="*/ 2792932 h 3314248"/>
              <a:gd name="connsiteX17" fmla="*/ 1269489 w 2984467"/>
              <a:gd name="connsiteY17" fmla="*/ 2801136 h 3314248"/>
              <a:gd name="connsiteX18" fmla="*/ 1387490 w 2984467"/>
              <a:gd name="connsiteY18" fmla="*/ 3027056 h 3314248"/>
              <a:gd name="connsiteX19" fmla="*/ 1100298 w 2984467"/>
              <a:gd name="connsiteY19" fmla="*/ 3314248 h 3314248"/>
              <a:gd name="connsiteX20" fmla="*/ 813106 w 2984467"/>
              <a:gd name="connsiteY20" fmla="*/ 3027056 h 3314248"/>
              <a:gd name="connsiteX21" fmla="*/ 959943 w 2984467"/>
              <a:gd name="connsiteY21" fmla="*/ 2781695 h 3314248"/>
              <a:gd name="connsiteX22" fmla="*/ 297574 w 2984467"/>
              <a:gd name="connsiteY22" fmla="*/ 309696 h 3314248"/>
              <a:gd name="connsiteX23" fmla="*/ 0 w 2984467"/>
              <a:gd name="connsiteY23" fmla="*/ 309696 h 3314248"/>
              <a:gd name="connsiteX24" fmla="*/ 0 w 2984467"/>
              <a:gd name="connsiteY24" fmla="*/ 15729 h 3314248"/>
              <a:gd name="connsiteX25" fmla="*/ 460224 w 2984467"/>
              <a:gd name="connsiteY25" fmla="*/ 15729 h 3314248"/>
              <a:gd name="connsiteX26" fmla="*/ 518928 w 2984467"/>
              <a:gd name="connsiteY26" fmla="*/ 0 h 3314248"/>
              <a:gd name="connsiteX0-1" fmla="*/ 518928 w 2984467"/>
              <a:gd name="connsiteY0-2" fmla="*/ 0 h 3314248"/>
              <a:gd name="connsiteX1-3" fmla="*/ 747055 w 2984467"/>
              <a:gd name="connsiteY1-4" fmla="*/ 851383 h 3314248"/>
              <a:gd name="connsiteX2-5" fmla="*/ 1141172 w 2984467"/>
              <a:gd name="connsiteY2-6" fmla="*/ 1378602 h 3314248"/>
              <a:gd name="connsiteX3-7" fmla="*/ 825824 w 2984467"/>
              <a:gd name="connsiteY3-8" fmla="*/ 1145350 h 3314248"/>
              <a:gd name="connsiteX4-9" fmla="*/ 1041264 w 2984467"/>
              <a:gd name="connsiteY4-10" fmla="*/ 1949381 h 3314248"/>
              <a:gd name="connsiteX5-11" fmla="*/ 1141172 w 2984467"/>
              <a:gd name="connsiteY5-12" fmla="*/ 1949381 h 3314248"/>
              <a:gd name="connsiteX6-13" fmla="*/ 1141172 w 2984467"/>
              <a:gd name="connsiteY6-14" fmla="*/ 2243347 h 3314248"/>
              <a:gd name="connsiteX7-15" fmla="*/ 1120031 w 2984467"/>
              <a:gd name="connsiteY7-16" fmla="*/ 2243347 h 3314248"/>
              <a:gd name="connsiteX8-17" fmla="*/ 1188524 w 2984467"/>
              <a:gd name="connsiteY8-18" fmla="*/ 2498965 h 3314248"/>
              <a:gd name="connsiteX9-19" fmla="*/ 2848391 w 2984467"/>
              <a:gd name="connsiteY9-20" fmla="*/ 2498965 h 3314248"/>
              <a:gd name="connsiteX10-21" fmla="*/ 2848391 w 2984467"/>
              <a:gd name="connsiteY10-22" fmla="*/ 2788949 h 3314248"/>
              <a:gd name="connsiteX11-23" fmla="*/ 2984467 w 2984467"/>
              <a:gd name="connsiteY11-24" fmla="*/ 3027056 h 3314248"/>
              <a:gd name="connsiteX12-25" fmla="*/ 2697276 w 2984467"/>
              <a:gd name="connsiteY12-26" fmla="*/ 3314248 h 3314248"/>
              <a:gd name="connsiteX13-27" fmla="*/ 2410084 w 2984467"/>
              <a:gd name="connsiteY13-28" fmla="*/ 3027056 h 3314248"/>
              <a:gd name="connsiteX14-29" fmla="*/ 2540252 w 2984467"/>
              <a:gd name="connsiteY14-30" fmla="*/ 2792932 h 3314248"/>
              <a:gd name="connsiteX15-31" fmla="*/ 1267292 w 2984467"/>
              <a:gd name="connsiteY15-32" fmla="*/ 2792932 h 3314248"/>
              <a:gd name="connsiteX16-33" fmla="*/ 1269489 w 2984467"/>
              <a:gd name="connsiteY16-34" fmla="*/ 2801136 h 3314248"/>
              <a:gd name="connsiteX17-35" fmla="*/ 1387490 w 2984467"/>
              <a:gd name="connsiteY17-36" fmla="*/ 3027056 h 3314248"/>
              <a:gd name="connsiteX18-37" fmla="*/ 1100298 w 2984467"/>
              <a:gd name="connsiteY18-38" fmla="*/ 3314248 h 3314248"/>
              <a:gd name="connsiteX19-39" fmla="*/ 813106 w 2984467"/>
              <a:gd name="connsiteY19-40" fmla="*/ 3027056 h 3314248"/>
              <a:gd name="connsiteX20-41" fmla="*/ 959943 w 2984467"/>
              <a:gd name="connsiteY20-42" fmla="*/ 2781695 h 3314248"/>
              <a:gd name="connsiteX21-43" fmla="*/ 297574 w 2984467"/>
              <a:gd name="connsiteY21-44" fmla="*/ 309696 h 3314248"/>
              <a:gd name="connsiteX22-45" fmla="*/ 0 w 2984467"/>
              <a:gd name="connsiteY22-46" fmla="*/ 309696 h 3314248"/>
              <a:gd name="connsiteX23-47" fmla="*/ 0 w 2984467"/>
              <a:gd name="connsiteY23-48" fmla="*/ 15729 h 3314248"/>
              <a:gd name="connsiteX24-49" fmla="*/ 460224 w 2984467"/>
              <a:gd name="connsiteY24-50" fmla="*/ 15729 h 3314248"/>
              <a:gd name="connsiteX25-51" fmla="*/ 518928 w 2984467"/>
              <a:gd name="connsiteY25-52" fmla="*/ 0 h 3314248"/>
              <a:gd name="connsiteX0-53" fmla="*/ 518928 w 2984467"/>
              <a:gd name="connsiteY0-54" fmla="*/ 0 h 3314248"/>
              <a:gd name="connsiteX1-55" fmla="*/ 747055 w 2984467"/>
              <a:gd name="connsiteY1-56" fmla="*/ 851383 h 3314248"/>
              <a:gd name="connsiteX2-57" fmla="*/ 825824 w 2984467"/>
              <a:gd name="connsiteY2-58" fmla="*/ 1145350 h 3314248"/>
              <a:gd name="connsiteX3-59" fmla="*/ 1041264 w 2984467"/>
              <a:gd name="connsiteY3-60" fmla="*/ 1949381 h 3314248"/>
              <a:gd name="connsiteX4-61" fmla="*/ 1141172 w 2984467"/>
              <a:gd name="connsiteY4-62" fmla="*/ 1949381 h 3314248"/>
              <a:gd name="connsiteX5-63" fmla="*/ 1141172 w 2984467"/>
              <a:gd name="connsiteY5-64" fmla="*/ 2243347 h 3314248"/>
              <a:gd name="connsiteX6-65" fmla="*/ 1120031 w 2984467"/>
              <a:gd name="connsiteY6-66" fmla="*/ 2243347 h 3314248"/>
              <a:gd name="connsiteX7-67" fmla="*/ 1188524 w 2984467"/>
              <a:gd name="connsiteY7-68" fmla="*/ 2498965 h 3314248"/>
              <a:gd name="connsiteX8-69" fmla="*/ 2848391 w 2984467"/>
              <a:gd name="connsiteY8-70" fmla="*/ 2498965 h 3314248"/>
              <a:gd name="connsiteX9-71" fmla="*/ 2848391 w 2984467"/>
              <a:gd name="connsiteY9-72" fmla="*/ 2788949 h 3314248"/>
              <a:gd name="connsiteX10-73" fmla="*/ 2984467 w 2984467"/>
              <a:gd name="connsiteY10-74" fmla="*/ 3027056 h 3314248"/>
              <a:gd name="connsiteX11-75" fmla="*/ 2697276 w 2984467"/>
              <a:gd name="connsiteY11-76" fmla="*/ 3314248 h 3314248"/>
              <a:gd name="connsiteX12-77" fmla="*/ 2410084 w 2984467"/>
              <a:gd name="connsiteY12-78" fmla="*/ 3027056 h 3314248"/>
              <a:gd name="connsiteX13-79" fmla="*/ 2540252 w 2984467"/>
              <a:gd name="connsiteY13-80" fmla="*/ 2792932 h 3314248"/>
              <a:gd name="connsiteX14-81" fmla="*/ 1267292 w 2984467"/>
              <a:gd name="connsiteY14-82" fmla="*/ 2792932 h 3314248"/>
              <a:gd name="connsiteX15-83" fmla="*/ 1269489 w 2984467"/>
              <a:gd name="connsiteY15-84" fmla="*/ 2801136 h 3314248"/>
              <a:gd name="connsiteX16-85" fmla="*/ 1387490 w 2984467"/>
              <a:gd name="connsiteY16-86" fmla="*/ 3027056 h 3314248"/>
              <a:gd name="connsiteX17-87" fmla="*/ 1100298 w 2984467"/>
              <a:gd name="connsiteY17-88" fmla="*/ 3314248 h 3314248"/>
              <a:gd name="connsiteX18-89" fmla="*/ 813106 w 2984467"/>
              <a:gd name="connsiteY18-90" fmla="*/ 3027056 h 3314248"/>
              <a:gd name="connsiteX19-91" fmla="*/ 959943 w 2984467"/>
              <a:gd name="connsiteY19-92" fmla="*/ 2781695 h 3314248"/>
              <a:gd name="connsiteX20-93" fmla="*/ 297574 w 2984467"/>
              <a:gd name="connsiteY20-94" fmla="*/ 309696 h 3314248"/>
              <a:gd name="connsiteX21-95" fmla="*/ 0 w 2984467"/>
              <a:gd name="connsiteY21-96" fmla="*/ 309696 h 3314248"/>
              <a:gd name="connsiteX22-97" fmla="*/ 0 w 2984467"/>
              <a:gd name="connsiteY22-98" fmla="*/ 15729 h 3314248"/>
              <a:gd name="connsiteX23-99" fmla="*/ 460224 w 2984467"/>
              <a:gd name="connsiteY23-100" fmla="*/ 15729 h 3314248"/>
              <a:gd name="connsiteX24-101" fmla="*/ 518928 w 2984467"/>
              <a:gd name="connsiteY24-102" fmla="*/ 0 h 3314248"/>
              <a:gd name="connsiteX0-103" fmla="*/ 518928 w 2984467"/>
              <a:gd name="connsiteY0-104" fmla="*/ 0 h 3314248"/>
              <a:gd name="connsiteX1-105" fmla="*/ 747055 w 2984467"/>
              <a:gd name="connsiteY1-106" fmla="*/ 851383 h 3314248"/>
              <a:gd name="connsiteX2-107" fmla="*/ 825824 w 2984467"/>
              <a:gd name="connsiteY2-108" fmla="*/ 1145350 h 3314248"/>
              <a:gd name="connsiteX3-109" fmla="*/ 1041264 w 2984467"/>
              <a:gd name="connsiteY3-110" fmla="*/ 1949381 h 3314248"/>
              <a:gd name="connsiteX4-111" fmla="*/ 1141172 w 2984467"/>
              <a:gd name="connsiteY4-112" fmla="*/ 2243347 h 3314248"/>
              <a:gd name="connsiteX5-113" fmla="*/ 1120031 w 2984467"/>
              <a:gd name="connsiteY5-114" fmla="*/ 2243347 h 3314248"/>
              <a:gd name="connsiteX6-115" fmla="*/ 1188524 w 2984467"/>
              <a:gd name="connsiteY6-116" fmla="*/ 2498965 h 3314248"/>
              <a:gd name="connsiteX7-117" fmla="*/ 2848391 w 2984467"/>
              <a:gd name="connsiteY7-118" fmla="*/ 2498965 h 3314248"/>
              <a:gd name="connsiteX8-119" fmla="*/ 2848391 w 2984467"/>
              <a:gd name="connsiteY8-120" fmla="*/ 2788949 h 3314248"/>
              <a:gd name="connsiteX9-121" fmla="*/ 2984467 w 2984467"/>
              <a:gd name="connsiteY9-122" fmla="*/ 3027056 h 3314248"/>
              <a:gd name="connsiteX10-123" fmla="*/ 2697276 w 2984467"/>
              <a:gd name="connsiteY10-124" fmla="*/ 3314248 h 3314248"/>
              <a:gd name="connsiteX11-125" fmla="*/ 2410084 w 2984467"/>
              <a:gd name="connsiteY11-126" fmla="*/ 3027056 h 3314248"/>
              <a:gd name="connsiteX12-127" fmla="*/ 2540252 w 2984467"/>
              <a:gd name="connsiteY12-128" fmla="*/ 2792932 h 3314248"/>
              <a:gd name="connsiteX13-129" fmla="*/ 1267292 w 2984467"/>
              <a:gd name="connsiteY13-130" fmla="*/ 2792932 h 3314248"/>
              <a:gd name="connsiteX14-131" fmla="*/ 1269489 w 2984467"/>
              <a:gd name="connsiteY14-132" fmla="*/ 2801136 h 3314248"/>
              <a:gd name="connsiteX15-133" fmla="*/ 1387490 w 2984467"/>
              <a:gd name="connsiteY15-134" fmla="*/ 3027056 h 3314248"/>
              <a:gd name="connsiteX16-135" fmla="*/ 1100298 w 2984467"/>
              <a:gd name="connsiteY16-136" fmla="*/ 3314248 h 3314248"/>
              <a:gd name="connsiteX17-137" fmla="*/ 813106 w 2984467"/>
              <a:gd name="connsiteY17-138" fmla="*/ 3027056 h 3314248"/>
              <a:gd name="connsiteX18-139" fmla="*/ 959943 w 2984467"/>
              <a:gd name="connsiteY18-140" fmla="*/ 2781695 h 3314248"/>
              <a:gd name="connsiteX19-141" fmla="*/ 297574 w 2984467"/>
              <a:gd name="connsiteY19-142" fmla="*/ 309696 h 3314248"/>
              <a:gd name="connsiteX20-143" fmla="*/ 0 w 2984467"/>
              <a:gd name="connsiteY20-144" fmla="*/ 309696 h 3314248"/>
              <a:gd name="connsiteX21-145" fmla="*/ 0 w 2984467"/>
              <a:gd name="connsiteY21-146" fmla="*/ 15729 h 3314248"/>
              <a:gd name="connsiteX22-147" fmla="*/ 460224 w 2984467"/>
              <a:gd name="connsiteY22-148" fmla="*/ 15729 h 3314248"/>
              <a:gd name="connsiteX23-149" fmla="*/ 518928 w 2984467"/>
              <a:gd name="connsiteY23-150" fmla="*/ 0 h 3314248"/>
              <a:gd name="connsiteX0-151" fmla="*/ 518928 w 2984467"/>
              <a:gd name="connsiteY0-152" fmla="*/ 0 h 3314248"/>
              <a:gd name="connsiteX1-153" fmla="*/ 747055 w 2984467"/>
              <a:gd name="connsiteY1-154" fmla="*/ 851383 h 3314248"/>
              <a:gd name="connsiteX2-155" fmla="*/ 825824 w 2984467"/>
              <a:gd name="connsiteY2-156" fmla="*/ 1145350 h 3314248"/>
              <a:gd name="connsiteX3-157" fmla="*/ 1041264 w 2984467"/>
              <a:gd name="connsiteY3-158" fmla="*/ 1949381 h 3314248"/>
              <a:gd name="connsiteX4-159" fmla="*/ 1141172 w 2984467"/>
              <a:gd name="connsiteY4-160" fmla="*/ 2243347 h 3314248"/>
              <a:gd name="connsiteX5-161" fmla="*/ 1188524 w 2984467"/>
              <a:gd name="connsiteY5-162" fmla="*/ 2498965 h 3314248"/>
              <a:gd name="connsiteX6-163" fmla="*/ 2848391 w 2984467"/>
              <a:gd name="connsiteY6-164" fmla="*/ 2498965 h 3314248"/>
              <a:gd name="connsiteX7-165" fmla="*/ 2848391 w 2984467"/>
              <a:gd name="connsiteY7-166" fmla="*/ 2788949 h 3314248"/>
              <a:gd name="connsiteX8-167" fmla="*/ 2984467 w 2984467"/>
              <a:gd name="connsiteY8-168" fmla="*/ 3027056 h 3314248"/>
              <a:gd name="connsiteX9-169" fmla="*/ 2697276 w 2984467"/>
              <a:gd name="connsiteY9-170" fmla="*/ 3314248 h 3314248"/>
              <a:gd name="connsiteX10-171" fmla="*/ 2410084 w 2984467"/>
              <a:gd name="connsiteY10-172" fmla="*/ 3027056 h 3314248"/>
              <a:gd name="connsiteX11-173" fmla="*/ 2540252 w 2984467"/>
              <a:gd name="connsiteY11-174" fmla="*/ 2792932 h 3314248"/>
              <a:gd name="connsiteX12-175" fmla="*/ 1267292 w 2984467"/>
              <a:gd name="connsiteY12-176" fmla="*/ 2792932 h 3314248"/>
              <a:gd name="connsiteX13-177" fmla="*/ 1269489 w 2984467"/>
              <a:gd name="connsiteY13-178" fmla="*/ 2801136 h 3314248"/>
              <a:gd name="connsiteX14-179" fmla="*/ 1387490 w 2984467"/>
              <a:gd name="connsiteY14-180" fmla="*/ 3027056 h 3314248"/>
              <a:gd name="connsiteX15-181" fmla="*/ 1100298 w 2984467"/>
              <a:gd name="connsiteY15-182" fmla="*/ 3314248 h 3314248"/>
              <a:gd name="connsiteX16-183" fmla="*/ 813106 w 2984467"/>
              <a:gd name="connsiteY16-184" fmla="*/ 3027056 h 3314248"/>
              <a:gd name="connsiteX17-185" fmla="*/ 959943 w 2984467"/>
              <a:gd name="connsiteY17-186" fmla="*/ 2781695 h 3314248"/>
              <a:gd name="connsiteX18-187" fmla="*/ 297574 w 2984467"/>
              <a:gd name="connsiteY18-188" fmla="*/ 309696 h 3314248"/>
              <a:gd name="connsiteX19-189" fmla="*/ 0 w 2984467"/>
              <a:gd name="connsiteY19-190" fmla="*/ 309696 h 3314248"/>
              <a:gd name="connsiteX20-191" fmla="*/ 0 w 2984467"/>
              <a:gd name="connsiteY20-192" fmla="*/ 15729 h 3314248"/>
              <a:gd name="connsiteX21-193" fmla="*/ 460224 w 2984467"/>
              <a:gd name="connsiteY21-194" fmla="*/ 15729 h 3314248"/>
              <a:gd name="connsiteX22-195" fmla="*/ 518928 w 2984467"/>
              <a:gd name="connsiteY22-196" fmla="*/ 0 h 3314248"/>
              <a:gd name="connsiteX0-197" fmla="*/ 1141172 w 2984467"/>
              <a:gd name="connsiteY0-198" fmla="*/ 2243347 h 3314248"/>
              <a:gd name="connsiteX1-199" fmla="*/ 1188524 w 2984467"/>
              <a:gd name="connsiteY1-200" fmla="*/ 2498965 h 3314248"/>
              <a:gd name="connsiteX2-201" fmla="*/ 2848391 w 2984467"/>
              <a:gd name="connsiteY2-202" fmla="*/ 2498965 h 3314248"/>
              <a:gd name="connsiteX3-203" fmla="*/ 2848391 w 2984467"/>
              <a:gd name="connsiteY3-204" fmla="*/ 2788949 h 3314248"/>
              <a:gd name="connsiteX4-205" fmla="*/ 2984467 w 2984467"/>
              <a:gd name="connsiteY4-206" fmla="*/ 3027056 h 3314248"/>
              <a:gd name="connsiteX5-207" fmla="*/ 2697276 w 2984467"/>
              <a:gd name="connsiteY5-208" fmla="*/ 3314248 h 3314248"/>
              <a:gd name="connsiteX6-209" fmla="*/ 2410084 w 2984467"/>
              <a:gd name="connsiteY6-210" fmla="*/ 3027056 h 3314248"/>
              <a:gd name="connsiteX7-211" fmla="*/ 2540252 w 2984467"/>
              <a:gd name="connsiteY7-212" fmla="*/ 2792932 h 3314248"/>
              <a:gd name="connsiteX8-213" fmla="*/ 1267292 w 2984467"/>
              <a:gd name="connsiteY8-214" fmla="*/ 2792932 h 3314248"/>
              <a:gd name="connsiteX9-215" fmla="*/ 1269489 w 2984467"/>
              <a:gd name="connsiteY9-216" fmla="*/ 2801136 h 3314248"/>
              <a:gd name="connsiteX10-217" fmla="*/ 1387490 w 2984467"/>
              <a:gd name="connsiteY10-218" fmla="*/ 3027056 h 3314248"/>
              <a:gd name="connsiteX11-219" fmla="*/ 1100298 w 2984467"/>
              <a:gd name="connsiteY11-220" fmla="*/ 3314248 h 3314248"/>
              <a:gd name="connsiteX12-221" fmla="*/ 813106 w 2984467"/>
              <a:gd name="connsiteY12-222" fmla="*/ 3027056 h 3314248"/>
              <a:gd name="connsiteX13-223" fmla="*/ 959943 w 2984467"/>
              <a:gd name="connsiteY13-224" fmla="*/ 2781695 h 3314248"/>
              <a:gd name="connsiteX14-225" fmla="*/ 297574 w 2984467"/>
              <a:gd name="connsiteY14-226" fmla="*/ 309696 h 3314248"/>
              <a:gd name="connsiteX15-227" fmla="*/ 0 w 2984467"/>
              <a:gd name="connsiteY15-228" fmla="*/ 309696 h 3314248"/>
              <a:gd name="connsiteX16-229" fmla="*/ 0 w 2984467"/>
              <a:gd name="connsiteY16-230" fmla="*/ 15729 h 3314248"/>
              <a:gd name="connsiteX17-231" fmla="*/ 460224 w 2984467"/>
              <a:gd name="connsiteY17-232" fmla="*/ 15729 h 3314248"/>
              <a:gd name="connsiteX18-233" fmla="*/ 518928 w 2984467"/>
              <a:gd name="connsiteY18-234" fmla="*/ 0 h 3314248"/>
              <a:gd name="connsiteX19-235" fmla="*/ 747055 w 2984467"/>
              <a:gd name="connsiteY19-236" fmla="*/ 851383 h 3314248"/>
              <a:gd name="connsiteX20-237" fmla="*/ 825824 w 2984467"/>
              <a:gd name="connsiteY20-238" fmla="*/ 1145350 h 3314248"/>
              <a:gd name="connsiteX21-239" fmla="*/ 1132704 w 2984467"/>
              <a:gd name="connsiteY21-240" fmla="*/ 2040821 h 3314248"/>
              <a:gd name="connsiteX0-241" fmla="*/ 1141172 w 2984467"/>
              <a:gd name="connsiteY0-242" fmla="*/ 2243347 h 3314248"/>
              <a:gd name="connsiteX1-243" fmla="*/ 1188524 w 2984467"/>
              <a:gd name="connsiteY1-244" fmla="*/ 2498965 h 3314248"/>
              <a:gd name="connsiteX2-245" fmla="*/ 2848391 w 2984467"/>
              <a:gd name="connsiteY2-246" fmla="*/ 2498965 h 3314248"/>
              <a:gd name="connsiteX3-247" fmla="*/ 2848391 w 2984467"/>
              <a:gd name="connsiteY3-248" fmla="*/ 2788949 h 3314248"/>
              <a:gd name="connsiteX4-249" fmla="*/ 2984467 w 2984467"/>
              <a:gd name="connsiteY4-250" fmla="*/ 3027056 h 3314248"/>
              <a:gd name="connsiteX5-251" fmla="*/ 2697276 w 2984467"/>
              <a:gd name="connsiteY5-252" fmla="*/ 3314248 h 3314248"/>
              <a:gd name="connsiteX6-253" fmla="*/ 2410084 w 2984467"/>
              <a:gd name="connsiteY6-254" fmla="*/ 3027056 h 3314248"/>
              <a:gd name="connsiteX7-255" fmla="*/ 2540252 w 2984467"/>
              <a:gd name="connsiteY7-256" fmla="*/ 2792932 h 3314248"/>
              <a:gd name="connsiteX8-257" fmla="*/ 1267292 w 2984467"/>
              <a:gd name="connsiteY8-258" fmla="*/ 2792932 h 3314248"/>
              <a:gd name="connsiteX9-259" fmla="*/ 1269489 w 2984467"/>
              <a:gd name="connsiteY9-260" fmla="*/ 2801136 h 3314248"/>
              <a:gd name="connsiteX10-261" fmla="*/ 1387490 w 2984467"/>
              <a:gd name="connsiteY10-262" fmla="*/ 3027056 h 3314248"/>
              <a:gd name="connsiteX11-263" fmla="*/ 1100298 w 2984467"/>
              <a:gd name="connsiteY11-264" fmla="*/ 3314248 h 3314248"/>
              <a:gd name="connsiteX12-265" fmla="*/ 813106 w 2984467"/>
              <a:gd name="connsiteY12-266" fmla="*/ 3027056 h 3314248"/>
              <a:gd name="connsiteX13-267" fmla="*/ 959943 w 2984467"/>
              <a:gd name="connsiteY13-268" fmla="*/ 2781695 h 3314248"/>
              <a:gd name="connsiteX14-269" fmla="*/ 297574 w 2984467"/>
              <a:gd name="connsiteY14-270" fmla="*/ 309696 h 3314248"/>
              <a:gd name="connsiteX15-271" fmla="*/ 0 w 2984467"/>
              <a:gd name="connsiteY15-272" fmla="*/ 309696 h 3314248"/>
              <a:gd name="connsiteX16-273" fmla="*/ 0 w 2984467"/>
              <a:gd name="connsiteY16-274" fmla="*/ 15729 h 3314248"/>
              <a:gd name="connsiteX17-275" fmla="*/ 460224 w 2984467"/>
              <a:gd name="connsiteY17-276" fmla="*/ 15729 h 3314248"/>
              <a:gd name="connsiteX18-277" fmla="*/ 518928 w 2984467"/>
              <a:gd name="connsiteY18-278" fmla="*/ 0 h 3314248"/>
              <a:gd name="connsiteX19-279" fmla="*/ 747055 w 2984467"/>
              <a:gd name="connsiteY19-280" fmla="*/ 851383 h 3314248"/>
              <a:gd name="connsiteX20-281" fmla="*/ 1132704 w 2984467"/>
              <a:gd name="connsiteY20-282" fmla="*/ 2040821 h 3314248"/>
              <a:gd name="connsiteX0-283" fmla="*/ 1141172 w 2984467"/>
              <a:gd name="connsiteY0-284" fmla="*/ 2243347 h 3314248"/>
              <a:gd name="connsiteX1-285" fmla="*/ 1188524 w 2984467"/>
              <a:gd name="connsiteY1-286" fmla="*/ 2498965 h 3314248"/>
              <a:gd name="connsiteX2-287" fmla="*/ 2848391 w 2984467"/>
              <a:gd name="connsiteY2-288" fmla="*/ 2498965 h 3314248"/>
              <a:gd name="connsiteX3-289" fmla="*/ 2848391 w 2984467"/>
              <a:gd name="connsiteY3-290" fmla="*/ 2788949 h 3314248"/>
              <a:gd name="connsiteX4-291" fmla="*/ 2984467 w 2984467"/>
              <a:gd name="connsiteY4-292" fmla="*/ 3027056 h 3314248"/>
              <a:gd name="connsiteX5-293" fmla="*/ 2697276 w 2984467"/>
              <a:gd name="connsiteY5-294" fmla="*/ 3314248 h 3314248"/>
              <a:gd name="connsiteX6-295" fmla="*/ 2410084 w 2984467"/>
              <a:gd name="connsiteY6-296" fmla="*/ 3027056 h 3314248"/>
              <a:gd name="connsiteX7-297" fmla="*/ 2540252 w 2984467"/>
              <a:gd name="connsiteY7-298" fmla="*/ 2792932 h 3314248"/>
              <a:gd name="connsiteX8-299" fmla="*/ 1267292 w 2984467"/>
              <a:gd name="connsiteY8-300" fmla="*/ 2792932 h 3314248"/>
              <a:gd name="connsiteX9-301" fmla="*/ 1269489 w 2984467"/>
              <a:gd name="connsiteY9-302" fmla="*/ 2801136 h 3314248"/>
              <a:gd name="connsiteX10-303" fmla="*/ 1387490 w 2984467"/>
              <a:gd name="connsiteY10-304" fmla="*/ 3027056 h 3314248"/>
              <a:gd name="connsiteX11-305" fmla="*/ 1100298 w 2984467"/>
              <a:gd name="connsiteY11-306" fmla="*/ 3314248 h 3314248"/>
              <a:gd name="connsiteX12-307" fmla="*/ 813106 w 2984467"/>
              <a:gd name="connsiteY12-308" fmla="*/ 3027056 h 3314248"/>
              <a:gd name="connsiteX13-309" fmla="*/ 959943 w 2984467"/>
              <a:gd name="connsiteY13-310" fmla="*/ 2781695 h 3314248"/>
              <a:gd name="connsiteX14-311" fmla="*/ 297574 w 2984467"/>
              <a:gd name="connsiteY14-312" fmla="*/ 309696 h 3314248"/>
              <a:gd name="connsiteX15-313" fmla="*/ 0 w 2984467"/>
              <a:gd name="connsiteY15-314" fmla="*/ 309696 h 3314248"/>
              <a:gd name="connsiteX16-315" fmla="*/ 0 w 2984467"/>
              <a:gd name="connsiteY16-316" fmla="*/ 15729 h 3314248"/>
              <a:gd name="connsiteX17-317" fmla="*/ 460224 w 2984467"/>
              <a:gd name="connsiteY17-318" fmla="*/ 15729 h 3314248"/>
              <a:gd name="connsiteX18-319" fmla="*/ 518928 w 2984467"/>
              <a:gd name="connsiteY18-320" fmla="*/ 0 h 3314248"/>
              <a:gd name="connsiteX19-321" fmla="*/ 1132704 w 2984467"/>
              <a:gd name="connsiteY19-322" fmla="*/ 2040821 h 3314248"/>
              <a:gd name="connsiteX0-323" fmla="*/ 1141172 w 2984467"/>
              <a:gd name="connsiteY0-324" fmla="*/ 2243347 h 3314248"/>
              <a:gd name="connsiteX1-325" fmla="*/ 1188524 w 2984467"/>
              <a:gd name="connsiteY1-326" fmla="*/ 2498965 h 3314248"/>
              <a:gd name="connsiteX2-327" fmla="*/ 2848391 w 2984467"/>
              <a:gd name="connsiteY2-328" fmla="*/ 2498965 h 3314248"/>
              <a:gd name="connsiteX3-329" fmla="*/ 2848391 w 2984467"/>
              <a:gd name="connsiteY3-330" fmla="*/ 2788949 h 3314248"/>
              <a:gd name="connsiteX4-331" fmla="*/ 2984467 w 2984467"/>
              <a:gd name="connsiteY4-332" fmla="*/ 3027056 h 3314248"/>
              <a:gd name="connsiteX5-333" fmla="*/ 2697276 w 2984467"/>
              <a:gd name="connsiteY5-334" fmla="*/ 3314248 h 3314248"/>
              <a:gd name="connsiteX6-335" fmla="*/ 2410084 w 2984467"/>
              <a:gd name="connsiteY6-336" fmla="*/ 3027056 h 3314248"/>
              <a:gd name="connsiteX7-337" fmla="*/ 2540252 w 2984467"/>
              <a:gd name="connsiteY7-338" fmla="*/ 2792932 h 3314248"/>
              <a:gd name="connsiteX8-339" fmla="*/ 1267292 w 2984467"/>
              <a:gd name="connsiteY8-340" fmla="*/ 2792932 h 3314248"/>
              <a:gd name="connsiteX9-341" fmla="*/ 1269489 w 2984467"/>
              <a:gd name="connsiteY9-342" fmla="*/ 2801136 h 3314248"/>
              <a:gd name="connsiteX10-343" fmla="*/ 1387490 w 2984467"/>
              <a:gd name="connsiteY10-344" fmla="*/ 3027056 h 3314248"/>
              <a:gd name="connsiteX11-345" fmla="*/ 1100298 w 2984467"/>
              <a:gd name="connsiteY11-346" fmla="*/ 3314248 h 3314248"/>
              <a:gd name="connsiteX12-347" fmla="*/ 813106 w 2984467"/>
              <a:gd name="connsiteY12-348" fmla="*/ 3027056 h 3314248"/>
              <a:gd name="connsiteX13-349" fmla="*/ 959943 w 2984467"/>
              <a:gd name="connsiteY13-350" fmla="*/ 2781695 h 3314248"/>
              <a:gd name="connsiteX14-351" fmla="*/ 297574 w 2984467"/>
              <a:gd name="connsiteY14-352" fmla="*/ 309696 h 3314248"/>
              <a:gd name="connsiteX15-353" fmla="*/ 0 w 2984467"/>
              <a:gd name="connsiteY15-354" fmla="*/ 309696 h 3314248"/>
              <a:gd name="connsiteX16-355" fmla="*/ 0 w 2984467"/>
              <a:gd name="connsiteY16-356" fmla="*/ 15729 h 3314248"/>
              <a:gd name="connsiteX17-357" fmla="*/ 460224 w 2984467"/>
              <a:gd name="connsiteY17-358" fmla="*/ 15729 h 3314248"/>
              <a:gd name="connsiteX18-359" fmla="*/ 518928 w 2984467"/>
              <a:gd name="connsiteY18-360" fmla="*/ 0 h 3314248"/>
              <a:gd name="connsiteX0-361" fmla="*/ 1188524 w 2984467"/>
              <a:gd name="connsiteY0-362" fmla="*/ 2498965 h 3314248"/>
              <a:gd name="connsiteX1-363" fmla="*/ 2848391 w 2984467"/>
              <a:gd name="connsiteY1-364" fmla="*/ 2498965 h 3314248"/>
              <a:gd name="connsiteX2-365" fmla="*/ 2848391 w 2984467"/>
              <a:gd name="connsiteY2-366" fmla="*/ 2788949 h 3314248"/>
              <a:gd name="connsiteX3-367" fmla="*/ 2984467 w 2984467"/>
              <a:gd name="connsiteY3-368" fmla="*/ 3027056 h 3314248"/>
              <a:gd name="connsiteX4-369" fmla="*/ 2697276 w 2984467"/>
              <a:gd name="connsiteY4-370" fmla="*/ 3314248 h 3314248"/>
              <a:gd name="connsiteX5-371" fmla="*/ 2410084 w 2984467"/>
              <a:gd name="connsiteY5-372" fmla="*/ 3027056 h 3314248"/>
              <a:gd name="connsiteX6-373" fmla="*/ 2540252 w 2984467"/>
              <a:gd name="connsiteY6-374" fmla="*/ 2792932 h 3314248"/>
              <a:gd name="connsiteX7-375" fmla="*/ 1267292 w 2984467"/>
              <a:gd name="connsiteY7-376" fmla="*/ 2792932 h 3314248"/>
              <a:gd name="connsiteX8-377" fmla="*/ 1269489 w 2984467"/>
              <a:gd name="connsiteY8-378" fmla="*/ 2801136 h 3314248"/>
              <a:gd name="connsiteX9-379" fmla="*/ 1387490 w 2984467"/>
              <a:gd name="connsiteY9-380" fmla="*/ 3027056 h 3314248"/>
              <a:gd name="connsiteX10-381" fmla="*/ 1100298 w 2984467"/>
              <a:gd name="connsiteY10-382" fmla="*/ 3314248 h 3314248"/>
              <a:gd name="connsiteX11-383" fmla="*/ 813106 w 2984467"/>
              <a:gd name="connsiteY11-384" fmla="*/ 3027056 h 3314248"/>
              <a:gd name="connsiteX12-385" fmla="*/ 959943 w 2984467"/>
              <a:gd name="connsiteY12-386" fmla="*/ 2781695 h 3314248"/>
              <a:gd name="connsiteX13-387" fmla="*/ 297574 w 2984467"/>
              <a:gd name="connsiteY13-388" fmla="*/ 309696 h 3314248"/>
              <a:gd name="connsiteX14-389" fmla="*/ 0 w 2984467"/>
              <a:gd name="connsiteY14-390" fmla="*/ 309696 h 3314248"/>
              <a:gd name="connsiteX15-391" fmla="*/ 0 w 2984467"/>
              <a:gd name="connsiteY15-392" fmla="*/ 15729 h 3314248"/>
              <a:gd name="connsiteX16-393" fmla="*/ 460224 w 2984467"/>
              <a:gd name="connsiteY16-394" fmla="*/ 15729 h 3314248"/>
              <a:gd name="connsiteX17-395" fmla="*/ 518928 w 2984467"/>
              <a:gd name="connsiteY17-396" fmla="*/ 0 h 3314248"/>
              <a:gd name="connsiteX0-397" fmla="*/ 1188524 w 2984467"/>
              <a:gd name="connsiteY0-398" fmla="*/ 2498965 h 3314248"/>
              <a:gd name="connsiteX1-399" fmla="*/ 2848391 w 2984467"/>
              <a:gd name="connsiteY1-400" fmla="*/ 2498965 h 3314248"/>
              <a:gd name="connsiteX2-401" fmla="*/ 2848391 w 2984467"/>
              <a:gd name="connsiteY2-402" fmla="*/ 2788949 h 3314248"/>
              <a:gd name="connsiteX3-403" fmla="*/ 2984467 w 2984467"/>
              <a:gd name="connsiteY3-404" fmla="*/ 3027056 h 3314248"/>
              <a:gd name="connsiteX4-405" fmla="*/ 2697276 w 2984467"/>
              <a:gd name="connsiteY4-406" fmla="*/ 3314248 h 3314248"/>
              <a:gd name="connsiteX5-407" fmla="*/ 2410084 w 2984467"/>
              <a:gd name="connsiteY5-408" fmla="*/ 3027056 h 3314248"/>
              <a:gd name="connsiteX6-409" fmla="*/ 2540252 w 2984467"/>
              <a:gd name="connsiteY6-410" fmla="*/ 2792932 h 3314248"/>
              <a:gd name="connsiteX7-411" fmla="*/ 1267292 w 2984467"/>
              <a:gd name="connsiteY7-412" fmla="*/ 2792932 h 3314248"/>
              <a:gd name="connsiteX8-413" fmla="*/ 1269489 w 2984467"/>
              <a:gd name="connsiteY8-414" fmla="*/ 2801136 h 3314248"/>
              <a:gd name="connsiteX9-415" fmla="*/ 1387490 w 2984467"/>
              <a:gd name="connsiteY9-416" fmla="*/ 3027056 h 3314248"/>
              <a:gd name="connsiteX10-417" fmla="*/ 1100298 w 2984467"/>
              <a:gd name="connsiteY10-418" fmla="*/ 3314248 h 3314248"/>
              <a:gd name="connsiteX11-419" fmla="*/ 813106 w 2984467"/>
              <a:gd name="connsiteY11-420" fmla="*/ 3027056 h 3314248"/>
              <a:gd name="connsiteX12-421" fmla="*/ 959943 w 2984467"/>
              <a:gd name="connsiteY12-422" fmla="*/ 2781695 h 3314248"/>
              <a:gd name="connsiteX13-423" fmla="*/ 297574 w 2984467"/>
              <a:gd name="connsiteY13-424" fmla="*/ 309696 h 3314248"/>
              <a:gd name="connsiteX14-425" fmla="*/ 0 w 2984467"/>
              <a:gd name="connsiteY14-426" fmla="*/ 309696 h 3314248"/>
              <a:gd name="connsiteX15-427" fmla="*/ 0 w 2984467"/>
              <a:gd name="connsiteY15-428" fmla="*/ 15729 h 3314248"/>
              <a:gd name="connsiteX16-429" fmla="*/ 518928 w 2984467"/>
              <a:gd name="connsiteY16-430" fmla="*/ 0 h 33142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2984467" h="3314248">
                <a:moveTo>
                  <a:pt x="1188524" y="2498965"/>
                </a:moveTo>
                <a:lnTo>
                  <a:pt x="2848391" y="2498965"/>
                </a:lnTo>
                <a:lnTo>
                  <a:pt x="2848391" y="2788949"/>
                </a:lnTo>
                <a:cubicBezTo>
                  <a:pt x="2931309" y="2835505"/>
                  <a:pt x="2984467" y="2925072"/>
                  <a:pt x="2984467" y="3027056"/>
                </a:cubicBezTo>
                <a:cubicBezTo>
                  <a:pt x="2984467" y="3185668"/>
                  <a:pt x="2855887" y="3314248"/>
                  <a:pt x="2697276" y="3314248"/>
                </a:cubicBezTo>
                <a:cubicBezTo>
                  <a:pt x="2538664" y="3314248"/>
                  <a:pt x="2410084" y="3185668"/>
                  <a:pt x="2410084" y="3027056"/>
                </a:cubicBezTo>
                <a:cubicBezTo>
                  <a:pt x="2410084" y="2927673"/>
                  <a:pt x="2460566" y="2840079"/>
                  <a:pt x="2540252" y="2792932"/>
                </a:cubicBezTo>
                <a:lnTo>
                  <a:pt x="1267292" y="2792932"/>
                </a:lnTo>
                <a:lnTo>
                  <a:pt x="1269489" y="2801136"/>
                </a:lnTo>
                <a:cubicBezTo>
                  <a:pt x="1342305" y="2849558"/>
                  <a:pt x="1387490" y="2933031"/>
                  <a:pt x="1387490" y="3027056"/>
                </a:cubicBezTo>
                <a:cubicBezTo>
                  <a:pt x="1387490" y="3185668"/>
                  <a:pt x="1258910" y="3314248"/>
                  <a:pt x="1100298" y="3314248"/>
                </a:cubicBezTo>
                <a:cubicBezTo>
                  <a:pt x="941687" y="3314248"/>
                  <a:pt x="813106" y="3185668"/>
                  <a:pt x="813106" y="3027056"/>
                </a:cubicBezTo>
                <a:cubicBezTo>
                  <a:pt x="813106" y="2920356"/>
                  <a:pt x="871295" y="2827247"/>
                  <a:pt x="959943" y="2781695"/>
                </a:cubicBezTo>
                <a:lnTo>
                  <a:pt x="297574" y="309696"/>
                </a:lnTo>
                <a:lnTo>
                  <a:pt x="0" y="309696"/>
                </a:lnTo>
                <a:lnTo>
                  <a:pt x="0" y="15729"/>
                </a:lnTo>
                <a:lnTo>
                  <a:pt x="518928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  <p:sp>
        <p:nvSpPr>
          <p:cNvPr id="9" name="Rounded Rectangle 5"/>
          <p:cNvSpPr/>
          <p:nvPr/>
        </p:nvSpPr>
        <p:spPr>
          <a:xfrm>
            <a:off x="724535" y="1322705"/>
            <a:ext cx="1200150" cy="1454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  <p:sp>
        <p:nvSpPr>
          <p:cNvPr id="26" name="Rounded Rectangle 7"/>
          <p:cNvSpPr/>
          <p:nvPr/>
        </p:nvSpPr>
        <p:spPr>
          <a:xfrm>
            <a:off x="861695" y="1828800"/>
            <a:ext cx="997585" cy="145415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27" name="Rounded Rectangle 8"/>
          <p:cNvSpPr/>
          <p:nvPr/>
        </p:nvSpPr>
        <p:spPr>
          <a:xfrm>
            <a:off x="966470" y="2334895"/>
            <a:ext cx="795020" cy="145415"/>
          </a:xfrm>
          <a:prstGeom prst="roundRect">
            <a:avLst>
              <a:gd name="adj" fmla="val 5000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46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24181" y="1563323"/>
            <a:ext cx="4680267" cy="572884"/>
            <a:chOff x="771571" y="3519117"/>
            <a:chExt cx="2091726" cy="572884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816411"/>
              <a:ext cx="2059657" cy="2755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1571" y="3519117"/>
              <a:ext cx="2059657" cy="3987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Existing System vs. New System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5965" y="2454275"/>
            <a:ext cx="5421630" cy="5454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Key Diagrams (Use Cases, Architecture)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3925" y="4204653"/>
            <a:ext cx="460819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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Conclusion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6200"/>
            <a:ext cx="720082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7438"/>
            <a:ext cx="720082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676"/>
            <a:ext cx="720082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07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914"/>
            <a:ext cx="720082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08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9"/>
          <p:cNvSpPr/>
          <p:nvPr/>
        </p:nvSpPr>
        <p:spPr>
          <a:xfrm>
            <a:off x="230505" y="1341755"/>
            <a:ext cx="1654175" cy="1630680"/>
          </a:xfrm>
          <a:custGeom>
            <a:avLst/>
            <a:gdLst>
              <a:gd name="connsiteX0" fmla="*/ 518928 w 2984467"/>
              <a:gd name="connsiteY0" fmla="*/ 0 h 3314248"/>
              <a:gd name="connsiteX1" fmla="*/ 747055 w 2984467"/>
              <a:gd name="connsiteY1" fmla="*/ 851383 h 3314248"/>
              <a:gd name="connsiteX2" fmla="*/ 1141172 w 2984467"/>
              <a:gd name="connsiteY2" fmla="*/ 1378602 h 3314248"/>
              <a:gd name="connsiteX3" fmla="*/ 1092775 w 2984467"/>
              <a:gd name="connsiteY3" fmla="*/ 1145350 h 3314248"/>
              <a:gd name="connsiteX4" fmla="*/ 825824 w 2984467"/>
              <a:gd name="connsiteY4" fmla="*/ 1145350 h 3314248"/>
              <a:gd name="connsiteX5" fmla="*/ 1041264 w 2984467"/>
              <a:gd name="connsiteY5" fmla="*/ 1949381 h 3314248"/>
              <a:gd name="connsiteX6" fmla="*/ 1141172 w 2984467"/>
              <a:gd name="connsiteY6" fmla="*/ 1949381 h 3314248"/>
              <a:gd name="connsiteX7" fmla="*/ 1141172 w 2984467"/>
              <a:gd name="connsiteY7" fmla="*/ 2243347 h 3314248"/>
              <a:gd name="connsiteX8" fmla="*/ 1120031 w 2984467"/>
              <a:gd name="connsiteY8" fmla="*/ 2243347 h 3314248"/>
              <a:gd name="connsiteX9" fmla="*/ 1188524 w 2984467"/>
              <a:gd name="connsiteY9" fmla="*/ 2498965 h 3314248"/>
              <a:gd name="connsiteX10" fmla="*/ 2848391 w 2984467"/>
              <a:gd name="connsiteY10" fmla="*/ 2498965 h 3314248"/>
              <a:gd name="connsiteX11" fmla="*/ 2848391 w 2984467"/>
              <a:gd name="connsiteY11" fmla="*/ 2788949 h 3314248"/>
              <a:gd name="connsiteX12" fmla="*/ 2984467 w 2984467"/>
              <a:gd name="connsiteY12" fmla="*/ 3027056 h 3314248"/>
              <a:gd name="connsiteX13" fmla="*/ 2697276 w 2984467"/>
              <a:gd name="connsiteY13" fmla="*/ 3314248 h 3314248"/>
              <a:gd name="connsiteX14" fmla="*/ 2410084 w 2984467"/>
              <a:gd name="connsiteY14" fmla="*/ 3027056 h 3314248"/>
              <a:gd name="connsiteX15" fmla="*/ 2540252 w 2984467"/>
              <a:gd name="connsiteY15" fmla="*/ 2792932 h 3314248"/>
              <a:gd name="connsiteX16" fmla="*/ 1267292 w 2984467"/>
              <a:gd name="connsiteY16" fmla="*/ 2792932 h 3314248"/>
              <a:gd name="connsiteX17" fmla="*/ 1269489 w 2984467"/>
              <a:gd name="connsiteY17" fmla="*/ 2801136 h 3314248"/>
              <a:gd name="connsiteX18" fmla="*/ 1387490 w 2984467"/>
              <a:gd name="connsiteY18" fmla="*/ 3027056 h 3314248"/>
              <a:gd name="connsiteX19" fmla="*/ 1100298 w 2984467"/>
              <a:gd name="connsiteY19" fmla="*/ 3314248 h 3314248"/>
              <a:gd name="connsiteX20" fmla="*/ 813106 w 2984467"/>
              <a:gd name="connsiteY20" fmla="*/ 3027056 h 3314248"/>
              <a:gd name="connsiteX21" fmla="*/ 959943 w 2984467"/>
              <a:gd name="connsiteY21" fmla="*/ 2781695 h 3314248"/>
              <a:gd name="connsiteX22" fmla="*/ 297574 w 2984467"/>
              <a:gd name="connsiteY22" fmla="*/ 309696 h 3314248"/>
              <a:gd name="connsiteX23" fmla="*/ 0 w 2984467"/>
              <a:gd name="connsiteY23" fmla="*/ 309696 h 3314248"/>
              <a:gd name="connsiteX24" fmla="*/ 0 w 2984467"/>
              <a:gd name="connsiteY24" fmla="*/ 15729 h 3314248"/>
              <a:gd name="connsiteX25" fmla="*/ 460224 w 2984467"/>
              <a:gd name="connsiteY25" fmla="*/ 15729 h 3314248"/>
              <a:gd name="connsiteX26" fmla="*/ 518928 w 2984467"/>
              <a:gd name="connsiteY26" fmla="*/ 0 h 3314248"/>
              <a:gd name="connsiteX0-1" fmla="*/ 518928 w 2984467"/>
              <a:gd name="connsiteY0-2" fmla="*/ 0 h 3314248"/>
              <a:gd name="connsiteX1-3" fmla="*/ 747055 w 2984467"/>
              <a:gd name="connsiteY1-4" fmla="*/ 851383 h 3314248"/>
              <a:gd name="connsiteX2-5" fmla="*/ 1141172 w 2984467"/>
              <a:gd name="connsiteY2-6" fmla="*/ 1378602 h 3314248"/>
              <a:gd name="connsiteX3-7" fmla="*/ 825824 w 2984467"/>
              <a:gd name="connsiteY3-8" fmla="*/ 1145350 h 3314248"/>
              <a:gd name="connsiteX4-9" fmla="*/ 1041264 w 2984467"/>
              <a:gd name="connsiteY4-10" fmla="*/ 1949381 h 3314248"/>
              <a:gd name="connsiteX5-11" fmla="*/ 1141172 w 2984467"/>
              <a:gd name="connsiteY5-12" fmla="*/ 1949381 h 3314248"/>
              <a:gd name="connsiteX6-13" fmla="*/ 1141172 w 2984467"/>
              <a:gd name="connsiteY6-14" fmla="*/ 2243347 h 3314248"/>
              <a:gd name="connsiteX7-15" fmla="*/ 1120031 w 2984467"/>
              <a:gd name="connsiteY7-16" fmla="*/ 2243347 h 3314248"/>
              <a:gd name="connsiteX8-17" fmla="*/ 1188524 w 2984467"/>
              <a:gd name="connsiteY8-18" fmla="*/ 2498965 h 3314248"/>
              <a:gd name="connsiteX9-19" fmla="*/ 2848391 w 2984467"/>
              <a:gd name="connsiteY9-20" fmla="*/ 2498965 h 3314248"/>
              <a:gd name="connsiteX10-21" fmla="*/ 2848391 w 2984467"/>
              <a:gd name="connsiteY10-22" fmla="*/ 2788949 h 3314248"/>
              <a:gd name="connsiteX11-23" fmla="*/ 2984467 w 2984467"/>
              <a:gd name="connsiteY11-24" fmla="*/ 3027056 h 3314248"/>
              <a:gd name="connsiteX12-25" fmla="*/ 2697276 w 2984467"/>
              <a:gd name="connsiteY12-26" fmla="*/ 3314248 h 3314248"/>
              <a:gd name="connsiteX13-27" fmla="*/ 2410084 w 2984467"/>
              <a:gd name="connsiteY13-28" fmla="*/ 3027056 h 3314248"/>
              <a:gd name="connsiteX14-29" fmla="*/ 2540252 w 2984467"/>
              <a:gd name="connsiteY14-30" fmla="*/ 2792932 h 3314248"/>
              <a:gd name="connsiteX15-31" fmla="*/ 1267292 w 2984467"/>
              <a:gd name="connsiteY15-32" fmla="*/ 2792932 h 3314248"/>
              <a:gd name="connsiteX16-33" fmla="*/ 1269489 w 2984467"/>
              <a:gd name="connsiteY16-34" fmla="*/ 2801136 h 3314248"/>
              <a:gd name="connsiteX17-35" fmla="*/ 1387490 w 2984467"/>
              <a:gd name="connsiteY17-36" fmla="*/ 3027056 h 3314248"/>
              <a:gd name="connsiteX18-37" fmla="*/ 1100298 w 2984467"/>
              <a:gd name="connsiteY18-38" fmla="*/ 3314248 h 3314248"/>
              <a:gd name="connsiteX19-39" fmla="*/ 813106 w 2984467"/>
              <a:gd name="connsiteY19-40" fmla="*/ 3027056 h 3314248"/>
              <a:gd name="connsiteX20-41" fmla="*/ 959943 w 2984467"/>
              <a:gd name="connsiteY20-42" fmla="*/ 2781695 h 3314248"/>
              <a:gd name="connsiteX21-43" fmla="*/ 297574 w 2984467"/>
              <a:gd name="connsiteY21-44" fmla="*/ 309696 h 3314248"/>
              <a:gd name="connsiteX22-45" fmla="*/ 0 w 2984467"/>
              <a:gd name="connsiteY22-46" fmla="*/ 309696 h 3314248"/>
              <a:gd name="connsiteX23-47" fmla="*/ 0 w 2984467"/>
              <a:gd name="connsiteY23-48" fmla="*/ 15729 h 3314248"/>
              <a:gd name="connsiteX24-49" fmla="*/ 460224 w 2984467"/>
              <a:gd name="connsiteY24-50" fmla="*/ 15729 h 3314248"/>
              <a:gd name="connsiteX25-51" fmla="*/ 518928 w 2984467"/>
              <a:gd name="connsiteY25-52" fmla="*/ 0 h 3314248"/>
              <a:gd name="connsiteX0-53" fmla="*/ 518928 w 2984467"/>
              <a:gd name="connsiteY0-54" fmla="*/ 0 h 3314248"/>
              <a:gd name="connsiteX1-55" fmla="*/ 747055 w 2984467"/>
              <a:gd name="connsiteY1-56" fmla="*/ 851383 h 3314248"/>
              <a:gd name="connsiteX2-57" fmla="*/ 825824 w 2984467"/>
              <a:gd name="connsiteY2-58" fmla="*/ 1145350 h 3314248"/>
              <a:gd name="connsiteX3-59" fmla="*/ 1041264 w 2984467"/>
              <a:gd name="connsiteY3-60" fmla="*/ 1949381 h 3314248"/>
              <a:gd name="connsiteX4-61" fmla="*/ 1141172 w 2984467"/>
              <a:gd name="connsiteY4-62" fmla="*/ 1949381 h 3314248"/>
              <a:gd name="connsiteX5-63" fmla="*/ 1141172 w 2984467"/>
              <a:gd name="connsiteY5-64" fmla="*/ 2243347 h 3314248"/>
              <a:gd name="connsiteX6-65" fmla="*/ 1120031 w 2984467"/>
              <a:gd name="connsiteY6-66" fmla="*/ 2243347 h 3314248"/>
              <a:gd name="connsiteX7-67" fmla="*/ 1188524 w 2984467"/>
              <a:gd name="connsiteY7-68" fmla="*/ 2498965 h 3314248"/>
              <a:gd name="connsiteX8-69" fmla="*/ 2848391 w 2984467"/>
              <a:gd name="connsiteY8-70" fmla="*/ 2498965 h 3314248"/>
              <a:gd name="connsiteX9-71" fmla="*/ 2848391 w 2984467"/>
              <a:gd name="connsiteY9-72" fmla="*/ 2788949 h 3314248"/>
              <a:gd name="connsiteX10-73" fmla="*/ 2984467 w 2984467"/>
              <a:gd name="connsiteY10-74" fmla="*/ 3027056 h 3314248"/>
              <a:gd name="connsiteX11-75" fmla="*/ 2697276 w 2984467"/>
              <a:gd name="connsiteY11-76" fmla="*/ 3314248 h 3314248"/>
              <a:gd name="connsiteX12-77" fmla="*/ 2410084 w 2984467"/>
              <a:gd name="connsiteY12-78" fmla="*/ 3027056 h 3314248"/>
              <a:gd name="connsiteX13-79" fmla="*/ 2540252 w 2984467"/>
              <a:gd name="connsiteY13-80" fmla="*/ 2792932 h 3314248"/>
              <a:gd name="connsiteX14-81" fmla="*/ 1267292 w 2984467"/>
              <a:gd name="connsiteY14-82" fmla="*/ 2792932 h 3314248"/>
              <a:gd name="connsiteX15-83" fmla="*/ 1269489 w 2984467"/>
              <a:gd name="connsiteY15-84" fmla="*/ 2801136 h 3314248"/>
              <a:gd name="connsiteX16-85" fmla="*/ 1387490 w 2984467"/>
              <a:gd name="connsiteY16-86" fmla="*/ 3027056 h 3314248"/>
              <a:gd name="connsiteX17-87" fmla="*/ 1100298 w 2984467"/>
              <a:gd name="connsiteY17-88" fmla="*/ 3314248 h 3314248"/>
              <a:gd name="connsiteX18-89" fmla="*/ 813106 w 2984467"/>
              <a:gd name="connsiteY18-90" fmla="*/ 3027056 h 3314248"/>
              <a:gd name="connsiteX19-91" fmla="*/ 959943 w 2984467"/>
              <a:gd name="connsiteY19-92" fmla="*/ 2781695 h 3314248"/>
              <a:gd name="connsiteX20-93" fmla="*/ 297574 w 2984467"/>
              <a:gd name="connsiteY20-94" fmla="*/ 309696 h 3314248"/>
              <a:gd name="connsiteX21-95" fmla="*/ 0 w 2984467"/>
              <a:gd name="connsiteY21-96" fmla="*/ 309696 h 3314248"/>
              <a:gd name="connsiteX22-97" fmla="*/ 0 w 2984467"/>
              <a:gd name="connsiteY22-98" fmla="*/ 15729 h 3314248"/>
              <a:gd name="connsiteX23-99" fmla="*/ 460224 w 2984467"/>
              <a:gd name="connsiteY23-100" fmla="*/ 15729 h 3314248"/>
              <a:gd name="connsiteX24-101" fmla="*/ 518928 w 2984467"/>
              <a:gd name="connsiteY24-102" fmla="*/ 0 h 3314248"/>
              <a:gd name="connsiteX0-103" fmla="*/ 518928 w 2984467"/>
              <a:gd name="connsiteY0-104" fmla="*/ 0 h 3314248"/>
              <a:gd name="connsiteX1-105" fmla="*/ 747055 w 2984467"/>
              <a:gd name="connsiteY1-106" fmla="*/ 851383 h 3314248"/>
              <a:gd name="connsiteX2-107" fmla="*/ 825824 w 2984467"/>
              <a:gd name="connsiteY2-108" fmla="*/ 1145350 h 3314248"/>
              <a:gd name="connsiteX3-109" fmla="*/ 1041264 w 2984467"/>
              <a:gd name="connsiteY3-110" fmla="*/ 1949381 h 3314248"/>
              <a:gd name="connsiteX4-111" fmla="*/ 1141172 w 2984467"/>
              <a:gd name="connsiteY4-112" fmla="*/ 2243347 h 3314248"/>
              <a:gd name="connsiteX5-113" fmla="*/ 1120031 w 2984467"/>
              <a:gd name="connsiteY5-114" fmla="*/ 2243347 h 3314248"/>
              <a:gd name="connsiteX6-115" fmla="*/ 1188524 w 2984467"/>
              <a:gd name="connsiteY6-116" fmla="*/ 2498965 h 3314248"/>
              <a:gd name="connsiteX7-117" fmla="*/ 2848391 w 2984467"/>
              <a:gd name="connsiteY7-118" fmla="*/ 2498965 h 3314248"/>
              <a:gd name="connsiteX8-119" fmla="*/ 2848391 w 2984467"/>
              <a:gd name="connsiteY8-120" fmla="*/ 2788949 h 3314248"/>
              <a:gd name="connsiteX9-121" fmla="*/ 2984467 w 2984467"/>
              <a:gd name="connsiteY9-122" fmla="*/ 3027056 h 3314248"/>
              <a:gd name="connsiteX10-123" fmla="*/ 2697276 w 2984467"/>
              <a:gd name="connsiteY10-124" fmla="*/ 3314248 h 3314248"/>
              <a:gd name="connsiteX11-125" fmla="*/ 2410084 w 2984467"/>
              <a:gd name="connsiteY11-126" fmla="*/ 3027056 h 3314248"/>
              <a:gd name="connsiteX12-127" fmla="*/ 2540252 w 2984467"/>
              <a:gd name="connsiteY12-128" fmla="*/ 2792932 h 3314248"/>
              <a:gd name="connsiteX13-129" fmla="*/ 1267292 w 2984467"/>
              <a:gd name="connsiteY13-130" fmla="*/ 2792932 h 3314248"/>
              <a:gd name="connsiteX14-131" fmla="*/ 1269489 w 2984467"/>
              <a:gd name="connsiteY14-132" fmla="*/ 2801136 h 3314248"/>
              <a:gd name="connsiteX15-133" fmla="*/ 1387490 w 2984467"/>
              <a:gd name="connsiteY15-134" fmla="*/ 3027056 h 3314248"/>
              <a:gd name="connsiteX16-135" fmla="*/ 1100298 w 2984467"/>
              <a:gd name="connsiteY16-136" fmla="*/ 3314248 h 3314248"/>
              <a:gd name="connsiteX17-137" fmla="*/ 813106 w 2984467"/>
              <a:gd name="connsiteY17-138" fmla="*/ 3027056 h 3314248"/>
              <a:gd name="connsiteX18-139" fmla="*/ 959943 w 2984467"/>
              <a:gd name="connsiteY18-140" fmla="*/ 2781695 h 3314248"/>
              <a:gd name="connsiteX19-141" fmla="*/ 297574 w 2984467"/>
              <a:gd name="connsiteY19-142" fmla="*/ 309696 h 3314248"/>
              <a:gd name="connsiteX20-143" fmla="*/ 0 w 2984467"/>
              <a:gd name="connsiteY20-144" fmla="*/ 309696 h 3314248"/>
              <a:gd name="connsiteX21-145" fmla="*/ 0 w 2984467"/>
              <a:gd name="connsiteY21-146" fmla="*/ 15729 h 3314248"/>
              <a:gd name="connsiteX22-147" fmla="*/ 460224 w 2984467"/>
              <a:gd name="connsiteY22-148" fmla="*/ 15729 h 3314248"/>
              <a:gd name="connsiteX23-149" fmla="*/ 518928 w 2984467"/>
              <a:gd name="connsiteY23-150" fmla="*/ 0 h 3314248"/>
              <a:gd name="connsiteX0-151" fmla="*/ 518928 w 2984467"/>
              <a:gd name="connsiteY0-152" fmla="*/ 0 h 3314248"/>
              <a:gd name="connsiteX1-153" fmla="*/ 747055 w 2984467"/>
              <a:gd name="connsiteY1-154" fmla="*/ 851383 h 3314248"/>
              <a:gd name="connsiteX2-155" fmla="*/ 825824 w 2984467"/>
              <a:gd name="connsiteY2-156" fmla="*/ 1145350 h 3314248"/>
              <a:gd name="connsiteX3-157" fmla="*/ 1041264 w 2984467"/>
              <a:gd name="connsiteY3-158" fmla="*/ 1949381 h 3314248"/>
              <a:gd name="connsiteX4-159" fmla="*/ 1141172 w 2984467"/>
              <a:gd name="connsiteY4-160" fmla="*/ 2243347 h 3314248"/>
              <a:gd name="connsiteX5-161" fmla="*/ 1188524 w 2984467"/>
              <a:gd name="connsiteY5-162" fmla="*/ 2498965 h 3314248"/>
              <a:gd name="connsiteX6-163" fmla="*/ 2848391 w 2984467"/>
              <a:gd name="connsiteY6-164" fmla="*/ 2498965 h 3314248"/>
              <a:gd name="connsiteX7-165" fmla="*/ 2848391 w 2984467"/>
              <a:gd name="connsiteY7-166" fmla="*/ 2788949 h 3314248"/>
              <a:gd name="connsiteX8-167" fmla="*/ 2984467 w 2984467"/>
              <a:gd name="connsiteY8-168" fmla="*/ 3027056 h 3314248"/>
              <a:gd name="connsiteX9-169" fmla="*/ 2697276 w 2984467"/>
              <a:gd name="connsiteY9-170" fmla="*/ 3314248 h 3314248"/>
              <a:gd name="connsiteX10-171" fmla="*/ 2410084 w 2984467"/>
              <a:gd name="connsiteY10-172" fmla="*/ 3027056 h 3314248"/>
              <a:gd name="connsiteX11-173" fmla="*/ 2540252 w 2984467"/>
              <a:gd name="connsiteY11-174" fmla="*/ 2792932 h 3314248"/>
              <a:gd name="connsiteX12-175" fmla="*/ 1267292 w 2984467"/>
              <a:gd name="connsiteY12-176" fmla="*/ 2792932 h 3314248"/>
              <a:gd name="connsiteX13-177" fmla="*/ 1269489 w 2984467"/>
              <a:gd name="connsiteY13-178" fmla="*/ 2801136 h 3314248"/>
              <a:gd name="connsiteX14-179" fmla="*/ 1387490 w 2984467"/>
              <a:gd name="connsiteY14-180" fmla="*/ 3027056 h 3314248"/>
              <a:gd name="connsiteX15-181" fmla="*/ 1100298 w 2984467"/>
              <a:gd name="connsiteY15-182" fmla="*/ 3314248 h 3314248"/>
              <a:gd name="connsiteX16-183" fmla="*/ 813106 w 2984467"/>
              <a:gd name="connsiteY16-184" fmla="*/ 3027056 h 3314248"/>
              <a:gd name="connsiteX17-185" fmla="*/ 959943 w 2984467"/>
              <a:gd name="connsiteY17-186" fmla="*/ 2781695 h 3314248"/>
              <a:gd name="connsiteX18-187" fmla="*/ 297574 w 2984467"/>
              <a:gd name="connsiteY18-188" fmla="*/ 309696 h 3314248"/>
              <a:gd name="connsiteX19-189" fmla="*/ 0 w 2984467"/>
              <a:gd name="connsiteY19-190" fmla="*/ 309696 h 3314248"/>
              <a:gd name="connsiteX20-191" fmla="*/ 0 w 2984467"/>
              <a:gd name="connsiteY20-192" fmla="*/ 15729 h 3314248"/>
              <a:gd name="connsiteX21-193" fmla="*/ 460224 w 2984467"/>
              <a:gd name="connsiteY21-194" fmla="*/ 15729 h 3314248"/>
              <a:gd name="connsiteX22-195" fmla="*/ 518928 w 2984467"/>
              <a:gd name="connsiteY22-196" fmla="*/ 0 h 3314248"/>
              <a:gd name="connsiteX0-197" fmla="*/ 1141172 w 2984467"/>
              <a:gd name="connsiteY0-198" fmla="*/ 2243347 h 3314248"/>
              <a:gd name="connsiteX1-199" fmla="*/ 1188524 w 2984467"/>
              <a:gd name="connsiteY1-200" fmla="*/ 2498965 h 3314248"/>
              <a:gd name="connsiteX2-201" fmla="*/ 2848391 w 2984467"/>
              <a:gd name="connsiteY2-202" fmla="*/ 2498965 h 3314248"/>
              <a:gd name="connsiteX3-203" fmla="*/ 2848391 w 2984467"/>
              <a:gd name="connsiteY3-204" fmla="*/ 2788949 h 3314248"/>
              <a:gd name="connsiteX4-205" fmla="*/ 2984467 w 2984467"/>
              <a:gd name="connsiteY4-206" fmla="*/ 3027056 h 3314248"/>
              <a:gd name="connsiteX5-207" fmla="*/ 2697276 w 2984467"/>
              <a:gd name="connsiteY5-208" fmla="*/ 3314248 h 3314248"/>
              <a:gd name="connsiteX6-209" fmla="*/ 2410084 w 2984467"/>
              <a:gd name="connsiteY6-210" fmla="*/ 3027056 h 3314248"/>
              <a:gd name="connsiteX7-211" fmla="*/ 2540252 w 2984467"/>
              <a:gd name="connsiteY7-212" fmla="*/ 2792932 h 3314248"/>
              <a:gd name="connsiteX8-213" fmla="*/ 1267292 w 2984467"/>
              <a:gd name="connsiteY8-214" fmla="*/ 2792932 h 3314248"/>
              <a:gd name="connsiteX9-215" fmla="*/ 1269489 w 2984467"/>
              <a:gd name="connsiteY9-216" fmla="*/ 2801136 h 3314248"/>
              <a:gd name="connsiteX10-217" fmla="*/ 1387490 w 2984467"/>
              <a:gd name="connsiteY10-218" fmla="*/ 3027056 h 3314248"/>
              <a:gd name="connsiteX11-219" fmla="*/ 1100298 w 2984467"/>
              <a:gd name="connsiteY11-220" fmla="*/ 3314248 h 3314248"/>
              <a:gd name="connsiteX12-221" fmla="*/ 813106 w 2984467"/>
              <a:gd name="connsiteY12-222" fmla="*/ 3027056 h 3314248"/>
              <a:gd name="connsiteX13-223" fmla="*/ 959943 w 2984467"/>
              <a:gd name="connsiteY13-224" fmla="*/ 2781695 h 3314248"/>
              <a:gd name="connsiteX14-225" fmla="*/ 297574 w 2984467"/>
              <a:gd name="connsiteY14-226" fmla="*/ 309696 h 3314248"/>
              <a:gd name="connsiteX15-227" fmla="*/ 0 w 2984467"/>
              <a:gd name="connsiteY15-228" fmla="*/ 309696 h 3314248"/>
              <a:gd name="connsiteX16-229" fmla="*/ 0 w 2984467"/>
              <a:gd name="connsiteY16-230" fmla="*/ 15729 h 3314248"/>
              <a:gd name="connsiteX17-231" fmla="*/ 460224 w 2984467"/>
              <a:gd name="connsiteY17-232" fmla="*/ 15729 h 3314248"/>
              <a:gd name="connsiteX18-233" fmla="*/ 518928 w 2984467"/>
              <a:gd name="connsiteY18-234" fmla="*/ 0 h 3314248"/>
              <a:gd name="connsiteX19-235" fmla="*/ 747055 w 2984467"/>
              <a:gd name="connsiteY19-236" fmla="*/ 851383 h 3314248"/>
              <a:gd name="connsiteX20-237" fmla="*/ 825824 w 2984467"/>
              <a:gd name="connsiteY20-238" fmla="*/ 1145350 h 3314248"/>
              <a:gd name="connsiteX21-239" fmla="*/ 1132704 w 2984467"/>
              <a:gd name="connsiteY21-240" fmla="*/ 2040821 h 3314248"/>
              <a:gd name="connsiteX0-241" fmla="*/ 1141172 w 2984467"/>
              <a:gd name="connsiteY0-242" fmla="*/ 2243347 h 3314248"/>
              <a:gd name="connsiteX1-243" fmla="*/ 1188524 w 2984467"/>
              <a:gd name="connsiteY1-244" fmla="*/ 2498965 h 3314248"/>
              <a:gd name="connsiteX2-245" fmla="*/ 2848391 w 2984467"/>
              <a:gd name="connsiteY2-246" fmla="*/ 2498965 h 3314248"/>
              <a:gd name="connsiteX3-247" fmla="*/ 2848391 w 2984467"/>
              <a:gd name="connsiteY3-248" fmla="*/ 2788949 h 3314248"/>
              <a:gd name="connsiteX4-249" fmla="*/ 2984467 w 2984467"/>
              <a:gd name="connsiteY4-250" fmla="*/ 3027056 h 3314248"/>
              <a:gd name="connsiteX5-251" fmla="*/ 2697276 w 2984467"/>
              <a:gd name="connsiteY5-252" fmla="*/ 3314248 h 3314248"/>
              <a:gd name="connsiteX6-253" fmla="*/ 2410084 w 2984467"/>
              <a:gd name="connsiteY6-254" fmla="*/ 3027056 h 3314248"/>
              <a:gd name="connsiteX7-255" fmla="*/ 2540252 w 2984467"/>
              <a:gd name="connsiteY7-256" fmla="*/ 2792932 h 3314248"/>
              <a:gd name="connsiteX8-257" fmla="*/ 1267292 w 2984467"/>
              <a:gd name="connsiteY8-258" fmla="*/ 2792932 h 3314248"/>
              <a:gd name="connsiteX9-259" fmla="*/ 1269489 w 2984467"/>
              <a:gd name="connsiteY9-260" fmla="*/ 2801136 h 3314248"/>
              <a:gd name="connsiteX10-261" fmla="*/ 1387490 w 2984467"/>
              <a:gd name="connsiteY10-262" fmla="*/ 3027056 h 3314248"/>
              <a:gd name="connsiteX11-263" fmla="*/ 1100298 w 2984467"/>
              <a:gd name="connsiteY11-264" fmla="*/ 3314248 h 3314248"/>
              <a:gd name="connsiteX12-265" fmla="*/ 813106 w 2984467"/>
              <a:gd name="connsiteY12-266" fmla="*/ 3027056 h 3314248"/>
              <a:gd name="connsiteX13-267" fmla="*/ 959943 w 2984467"/>
              <a:gd name="connsiteY13-268" fmla="*/ 2781695 h 3314248"/>
              <a:gd name="connsiteX14-269" fmla="*/ 297574 w 2984467"/>
              <a:gd name="connsiteY14-270" fmla="*/ 309696 h 3314248"/>
              <a:gd name="connsiteX15-271" fmla="*/ 0 w 2984467"/>
              <a:gd name="connsiteY15-272" fmla="*/ 309696 h 3314248"/>
              <a:gd name="connsiteX16-273" fmla="*/ 0 w 2984467"/>
              <a:gd name="connsiteY16-274" fmla="*/ 15729 h 3314248"/>
              <a:gd name="connsiteX17-275" fmla="*/ 460224 w 2984467"/>
              <a:gd name="connsiteY17-276" fmla="*/ 15729 h 3314248"/>
              <a:gd name="connsiteX18-277" fmla="*/ 518928 w 2984467"/>
              <a:gd name="connsiteY18-278" fmla="*/ 0 h 3314248"/>
              <a:gd name="connsiteX19-279" fmla="*/ 747055 w 2984467"/>
              <a:gd name="connsiteY19-280" fmla="*/ 851383 h 3314248"/>
              <a:gd name="connsiteX20-281" fmla="*/ 1132704 w 2984467"/>
              <a:gd name="connsiteY20-282" fmla="*/ 2040821 h 3314248"/>
              <a:gd name="connsiteX0-283" fmla="*/ 1141172 w 2984467"/>
              <a:gd name="connsiteY0-284" fmla="*/ 2243347 h 3314248"/>
              <a:gd name="connsiteX1-285" fmla="*/ 1188524 w 2984467"/>
              <a:gd name="connsiteY1-286" fmla="*/ 2498965 h 3314248"/>
              <a:gd name="connsiteX2-287" fmla="*/ 2848391 w 2984467"/>
              <a:gd name="connsiteY2-288" fmla="*/ 2498965 h 3314248"/>
              <a:gd name="connsiteX3-289" fmla="*/ 2848391 w 2984467"/>
              <a:gd name="connsiteY3-290" fmla="*/ 2788949 h 3314248"/>
              <a:gd name="connsiteX4-291" fmla="*/ 2984467 w 2984467"/>
              <a:gd name="connsiteY4-292" fmla="*/ 3027056 h 3314248"/>
              <a:gd name="connsiteX5-293" fmla="*/ 2697276 w 2984467"/>
              <a:gd name="connsiteY5-294" fmla="*/ 3314248 h 3314248"/>
              <a:gd name="connsiteX6-295" fmla="*/ 2410084 w 2984467"/>
              <a:gd name="connsiteY6-296" fmla="*/ 3027056 h 3314248"/>
              <a:gd name="connsiteX7-297" fmla="*/ 2540252 w 2984467"/>
              <a:gd name="connsiteY7-298" fmla="*/ 2792932 h 3314248"/>
              <a:gd name="connsiteX8-299" fmla="*/ 1267292 w 2984467"/>
              <a:gd name="connsiteY8-300" fmla="*/ 2792932 h 3314248"/>
              <a:gd name="connsiteX9-301" fmla="*/ 1269489 w 2984467"/>
              <a:gd name="connsiteY9-302" fmla="*/ 2801136 h 3314248"/>
              <a:gd name="connsiteX10-303" fmla="*/ 1387490 w 2984467"/>
              <a:gd name="connsiteY10-304" fmla="*/ 3027056 h 3314248"/>
              <a:gd name="connsiteX11-305" fmla="*/ 1100298 w 2984467"/>
              <a:gd name="connsiteY11-306" fmla="*/ 3314248 h 3314248"/>
              <a:gd name="connsiteX12-307" fmla="*/ 813106 w 2984467"/>
              <a:gd name="connsiteY12-308" fmla="*/ 3027056 h 3314248"/>
              <a:gd name="connsiteX13-309" fmla="*/ 959943 w 2984467"/>
              <a:gd name="connsiteY13-310" fmla="*/ 2781695 h 3314248"/>
              <a:gd name="connsiteX14-311" fmla="*/ 297574 w 2984467"/>
              <a:gd name="connsiteY14-312" fmla="*/ 309696 h 3314248"/>
              <a:gd name="connsiteX15-313" fmla="*/ 0 w 2984467"/>
              <a:gd name="connsiteY15-314" fmla="*/ 309696 h 3314248"/>
              <a:gd name="connsiteX16-315" fmla="*/ 0 w 2984467"/>
              <a:gd name="connsiteY16-316" fmla="*/ 15729 h 3314248"/>
              <a:gd name="connsiteX17-317" fmla="*/ 460224 w 2984467"/>
              <a:gd name="connsiteY17-318" fmla="*/ 15729 h 3314248"/>
              <a:gd name="connsiteX18-319" fmla="*/ 518928 w 2984467"/>
              <a:gd name="connsiteY18-320" fmla="*/ 0 h 3314248"/>
              <a:gd name="connsiteX19-321" fmla="*/ 1132704 w 2984467"/>
              <a:gd name="connsiteY19-322" fmla="*/ 2040821 h 3314248"/>
              <a:gd name="connsiteX0-323" fmla="*/ 1141172 w 2984467"/>
              <a:gd name="connsiteY0-324" fmla="*/ 2243347 h 3314248"/>
              <a:gd name="connsiteX1-325" fmla="*/ 1188524 w 2984467"/>
              <a:gd name="connsiteY1-326" fmla="*/ 2498965 h 3314248"/>
              <a:gd name="connsiteX2-327" fmla="*/ 2848391 w 2984467"/>
              <a:gd name="connsiteY2-328" fmla="*/ 2498965 h 3314248"/>
              <a:gd name="connsiteX3-329" fmla="*/ 2848391 w 2984467"/>
              <a:gd name="connsiteY3-330" fmla="*/ 2788949 h 3314248"/>
              <a:gd name="connsiteX4-331" fmla="*/ 2984467 w 2984467"/>
              <a:gd name="connsiteY4-332" fmla="*/ 3027056 h 3314248"/>
              <a:gd name="connsiteX5-333" fmla="*/ 2697276 w 2984467"/>
              <a:gd name="connsiteY5-334" fmla="*/ 3314248 h 3314248"/>
              <a:gd name="connsiteX6-335" fmla="*/ 2410084 w 2984467"/>
              <a:gd name="connsiteY6-336" fmla="*/ 3027056 h 3314248"/>
              <a:gd name="connsiteX7-337" fmla="*/ 2540252 w 2984467"/>
              <a:gd name="connsiteY7-338" fmla="*/ 2792932 h 3314248"/>
              <a:gd name="connsiteX8-339" fmla="*/ 1267292 w 2984467"/>
              <a:gd name="connsiteY8-340" fmla="*/ 2792932 h 3314248"/>
              <a:gd name="connsiteX9-341" fmla="*/ 1269489 w 2984467"/>
              <a:gd name="connsiteY9-342" fmla="*/ 2801136 h 3314248"/>
              <a:gd name="connsiteX10-343" fmla="*/ 1387490 w 2984467"/>
              <a:gd name="connsiteY10-344" fmla="*/ 3027056 h 3314248"/>
              <a:gd name="connsiteX11-345" fmla="*/ 1100298 w 2984467"/>
              <a:gd name="connsiteY11-346" fmla="*/ 3314248 h 3314248"/>
              <a:gd name="connsiteX12-347" fmla="*/ 813106 w 2984467"/>
              <a:gd name="connsiteY12-348" fmla="*/ 3027056 h 3314248"/>
              <a:gd name="connsiteX13-349" fmla="*/ 959943 w 2984467"/>
              <a:gd name="connsiteY13-350" fmla="*/ 2781695 h 3314248"/>
              <a:gd name="connsiteX14-351" fmla="*/ 297574 w 2984467"/>
              <a:gd name="connsiteY14-352" fmla="*/ 309696 h 3314248"/>
              <a:gd name="connsiteX15-353" fmla="*/ 0 w 2984467"/>
              <a:gd name="connsiteY15-354" fmla="*/ 309696 h 3314248"/>
              <a:gd name="connsiteX16-355" fmla="*/ 0 w 2984467"/>
              <a:gd name="connsiteY16-356" fmla="*/ 15729 h 3314248"/>
              <a:gd name="connsiteX17-357" fmla="*/ 460224 w 2984467"/>
              <a:gd name="connsiteY17-358" fmla="*/ 15729 h 3314248"/>
              <a:gd name="connsiteX18-359" fmla="*/ 518928 w 2984467"/>
              <a:gd name="connsiteY18-360" fmla="*/ 0 h 3314248"/>
              <a:gd name="connsiteX0-361" fmla="*/ 1188524 w 2984467"/>
              <a:gd name="connsiteY0-362" fmla="*/ 2498965 h 3314248"/>
              <a:gd name="connsiteX1-363" fmla="*/ 2848391 w 2984467"/>
              <a:gd name="connsiteY1-364" fmla="*/ 2498965 h 3314248"/>
              <a:gd name="connsiteX2-365" fmla="*/ 2848391 w 2984467"/>
              <a:gd name="connsiteY2-366" fmla="*/ 2788949 h 3314248"/>
              <a:gd name="connsiteX3-367" fmla="*/ 2984467 w 2984467"/>
              <a:gd name="connsiteY3-368" fmla="*/ 3027056 h 3314248"/>
              <a:gd name="connsiteX4-369" fmla="*/ 2697276 w 2984467"/>
              <a:gd name="connsiteY4-370" fmla="*/ 3314248 h 3314248"/>
              <a:gd name="connsiteX5-371" fmla="*/ 2410084 w 2984467"/>
              <a:gd name="connsiteY5-372" fmla="*/ 3027056 h 3314248"/>
              <a:gd name="connsiteX6-373" fmla="*/ 2540252 w 2984467"/>
              <a:gd name="connsiteY6-374" fmla="*/ 2792932 h 3314248"/>
              <a:gd name="connsiteX7-375" fmla="*/ 1267292 w 2984467"/>
              <a:gd name="connsiteY7-376" fmla="*/ 2792932 h 3314248"/>
              <a:gd name="connsiteX8-377" fmla="*/ 1269489 w 2984467"/>
              <a:gd name="connsiteY8-378" fmla="*/ 2801136 h 3314248"/>
              <a:gd name="connsiteX9-379" fmla="*/ 1387490 w 2984467"/>
              <a:gd name="connsiteY9-380" fmla="*/ 3027056 h 3314248"/>
              <a:gd name="connsiteX10-381" fmla="*/ 1100298 w 2984467"/>
              <a:gd name="connsiteY10-382" fmla="*/ 3314248 h 3314248"/>
              <a:gd name="connsiteX11-383" fmla="*/ 813106 w 2984467"/>
              <a:gd name="connsiteY11-384" fmla="*/ 3027056 h 3314248"/>
              <a:gd name="connsiteX12-385" fmla="*/ 959943 w 2984467"/>
              <a:gd name="connsiteY12-386" fmla="*/ 2781695 h 3314248"/>
              <a:gd name="connsiteX13-387" fmla="*/ 297574 w 2984467"/>
              <a:gd name="connsiteY13-388" fmla="*/ 309696 h 3314248"/>
              <a:gd name="connsiteX14-389" fmla="*/ 0 w 2984467"/>
              <a:gd name="connsiteY14-390" fmla="*/ 309696 h 3314248"/>
              <a:gd name="connsiteX15-391" fmla="*/ 0 w 2984467"/>
              <a:gd name="connsiteY15-392" fmla="*/ 15729 h 3314248"/>
              <a:gd name="connsiteX16-393" fmla="*/ 460224 w 2984467"/>
              <a:gd name="connsiteY16-394" fmla="*/ 15729 h 3314248"/>
              <a:gd name="connsiteX17-395" fmla="*/ 518928 w 2984467"/>
              <a:gd name="connsiteY17-396" fmla="*/ 0 h 3314248"/>
              <a:gd name="connsiteX0-397" fmla="*/ 1188524 w 2984467"/>
              <a:gd name="connsiteY0-398" fmla="*/ 2498965 h 3314248"/>
              <a:gd name="connsiteX1-399" fmla="*/ 2848391 w 2984467"/>
              <a:gd name="connsiteY1-400" fmla="*/ 2498965 h 3314248"/>
              <a:gd name="connsiteX2-401" fmla="*/ 2848391 w 2984467"/>
              <a:gd name="connsiteY2-402" fmla="*/ 2788949 h 3314248"/>
              <a:gd name="connsiteX3-403" fmla="*/ 2984467 w 2984467"/>
              <a:gd name="connsiteY3-404" fmla="*/ 3027056 h 3314248"/>
              <a:gd name="connsiteX4-405" fmla="*/ 2697276 w 2984467"/>
              <a:gd name="connsiteY4-406" fmla="*/ 3314248 h 3314248"/>
              <a:gd name="connsiteX5-407" fmla="*/ 2410084 w 2984467"/>
              <a:gd name="connsiteY5-408" fmla="*/ 3027056 h 3314248"/>
              <a:gd name="connsiteX6-409" fmla="*/ 2540252 w 2984467"/>
              <a:gd name="connsiteY6-410" fmla="*/ 2792932 h 3314248"/>
              <a:gd name="connsiteX7-411" fmla="*/ 1267292 w 2984467"/>
              <a:gd name="connsiteY7-412" fmla="*/ 2792932 h 3314248"/>
              <a:gd name="connsiteX8-413" fmla="*/ 1269489 w 2984467"/>
              <a:gd name="connsiteY8-414" fmla="*/ 2801136 h 3314248"/>
              <a:gd name="connsiteX9-415" fmla="*/ 1387490 w 2984467"/>
              <a:gd name="connsiteY9-416" fmla="*/ 3027056 h 3314248"/>
              <a:gd name="connsiteX10-417" fmla="*/ 1100298 w 2984467"/>
              <a:gd name="connsiteY10-418" fmla="*/ 3314248 h 3314248"/>
              <a:gd name="connsiteX11-419" fmla="*/ 813106 w 2984467"/>
              <a:gd name="connsiteY11-420" fmla="*/ 3027056 h 3314248"/>
              <a:gd name="connsiteX12-421" fmla="*/ 959943 w 2984467"/>
              <a:gd name="connsiteY12-422" fmla="*/ 2781695 h 3314248"/>
              <a:gd name="connsiteX13-423" fmla="*/ 297574 w 2984467"/>
              <a:gd name="connsiteY13-424" fmla="*/ 309696 h 3314248"/>
              <a:gd name="connsiteX14-425" fmla="*/ 0 w 2984467"/>
              <a:gd name="connsiteY14-426" fmla="*/ 309696 h 3314248"/>
              <a:gd name="connsiteX15-427" fmla="*/ 0 w 2984467"/>
              <a:gd name="connsiteY15-428" fmla="*/ 15729 h 3314248"/>
              <a:gd name="connsiteX16-429" fmla="*/ 518928 w 2984467"/>
              <a:gd name="connsiteY16-430" fmla="*/ 0 h 33142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2984467" h="3314248">
                <a:moveTo>
                  <a:pt x="1188524" y="2498965"/>
                </a:moveTo>
                <a:lnTo>
                  <a:pt x="2848391" y="2498965"/>
                </a:lnTo>
                <a:lnTo>
                  <a:pt x="2848391" y="2788949"/>
                </a:lnTo>
                <a:cubicBezTo>
                  <a:pt x="2931309" y="2835505"/>
                  <a:pt x="2984467" y="2925072"/>
                  <a:pt x="2984467" y="3027056"/>
                </a:cubicBezTo>
                <a:cubicBezTo>
                  <a:pt x="2984467" y="3185668"/>
                  <a:pt x="2855887" y="3314248"/>
                  <a:pt x="2697276" y="3314248"/>
                </a:cubicBezTo>
                <a:cubicBezTo>
                  <a:pt x="2538664" y="3314248"/>
                  <a:pt x="2410084" y="3185668"/>
                  <a:pt x="2410084" y="3027056"/>
                </a:cubicBezTo>
                <a:cubicBezTo>
                  <a:pt x="2410084" y="2927673"/>
                  <a:pt x="2460566" y="2840079"/>
                  <a:pt x="2540252" y="2792932"/>
                </a:cubicBezTo>
                <a:lnTo>
                  <a:pt x="1267292" y="2792932"/>
                </a:lnTo>
                <a:lnTo>
                  <a:pt x="1269489" y="2801136"/>
                </a:lnTo>
                <a:cubicBezTo>
                  <a:pt x="1342305" y="2849558"/>
                  <a:pt x="1387490" y="2933031"/>
                  <a:pt x="1387490" y="3027056"/>
                </a:cubicBezTo>
                <a:cubicBezTo>
                  <a:pt x="1387490" y="3185668"/>
                  <a:pt x="1258910" y="3314248"/>
                  <a:pt x="1100298" y="3314248"/>
                </a:cubicBezTo>
                <a:cubicBezTo>
                  <a:pt x="941687" y="3314248"/>
                  <a:pt x="813106" y="3185668"/>
                  <a:pt x="813106" y="3027056"/>
                </a:cubicBezTo>
                <a:cubicBezTo>
                  <a:pt x="813106" y="2920356"/>
                  <a:pt x="871295" y="2827247"/>
                  <a:pt x="959943" y="2781695"/>
                </a:cubicBezTo>
                <a:lnTo>
                  <a:pt x="297574" y="309696"/>
                </a:lnTo>
                <a:lnTo>
                  <a:pt x="0" y="309696"/>
                </a:lnTo>
                <a:lnTo>
                  <a:pt x="0" y="15729"/>
                </a:lnTo>
                <a:lnTo>
                  <a:pt x="518928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  <p:sp>
        <p:nvSpPr>
          <p:cNvPr id="9" name="Rounded Rectangle 5"/>
          <p:cNvSpPr/>
          <p:nvPr/>
        </p:nvSpPr>
        <p:spPr>
          <a:xfrm>
            <a:off x="724535" y="1322705"/>
            <a:ext cx="1200150" cy="1454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  <p:sp>
        <p:nvSpPr>
          <p:cNvPr id="26" name="Rounded Rectangle 7"/>
          <p:cNvSpPr/>
          <p:nvPr/>
        </p:nvSpPr>
        <p:spPr>
          <a:xfrm>
            <a:off x="861695" y="1828800"/>
            <a:ext cx="997585" cy="145415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27" name="Rounded Rectangle 8"/>
          <p:cNvSpPr/>
          <p:nvPr/>
        </p:nvSpPr>
        <p:spPr>
          <a:xfrm>
            <a:off x="966470" y="2334895"/>
            <a:ext cx="795020" cy="145415"/>
          </a:xfrm>
          <a:prstGeom prst="roundRect">
            <a:avLst>
              <a:gd name="adj" fmla="val 5000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8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p>
            <a:r>
              <a:rPr lang="en-US">
                <a:solidFill>
                  <a:schemeClr val="tx1"/>
                </a:solidFill>
              </a:rPr>
              <a:t>Introduction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Background: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/>
        </p:nvSpPr>
        <p:spPr>
          <a:xfrm>
            <a:off x="539750" y="2139950"/>
            <a:ext cx="7200900" cy="270446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7360" y="1109980"/>
            <a:ext cx="8513445" cy="3375660"/>
          </a:xfrm>
          <a:prstGeom prst="rect">
            <a:avLst/>
          </a:prstGeom>
        </p:spPr>
        <p:txBody>
          <a:bodyPr>
            <a:noAutofit/>
          </a:bodyPr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</a:rPr>
              <a:t>E-commerce is a rapidly growing industry in Ethiopia,</a:t>
            </a:r>
            <a:endParaRPr lang="en-US" altLang="ko-KR" sz="2500">
              <a:latin typeface="Times New Roman" panose="02020603050405020304"/>
              <a:ea typeface="Times New Roman" panose="02020603050405020304"/>
            </a:endParaRPr>
          </a:p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</a:rPr>
              <a:t>The project is a “Kombolcha Textile Online Shopping Platform”, providing a dedicated platform for buying and selling textile products, such as garments, fabrics, and accessories.</a:t>
            </a:r>
            <a:endParaRPr lang="en-US" altLang="ko-KR" sz="2500">
              <a:latin typeface="Times New Roman" panose="02020603050405020304"/>
              <a:ea typeface="Times New Roman" panose="02020603050405020304"/>
            </a:endParaRPr>
          </a:p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</a:rPr>
              <a:t>Our primary objective is to develop an exceptional online marketplace that serves three distinct user groups, each with unique roles and experiences:</a:t>
            </a:r>
            <a:endParaRPr lang="en-US" altLang="ko-KR" sz="2500">
              <a:latin typeface="Times New Roman" panose="02020603050405020304"/>
              <a:ea typeface="Times New Roman" panose="02020603050405020304"/>
            </a:endParaRPr>
          </a:p>
          <a:p>
            <a:pPr marL="800100" lvl="1" indent="-342900" algn="l" defTabSz="266700"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</a:rPr>
              <a:t>Admin</a:t>
            </a:r>
            <a:endParaRPr lang="en-US" altLang="ko-KR" sz="2500">
              <a:latin typeface="Times New Roman" panose="02020603050405020304"/>
              <a:ea typeface="Times New Roman" panose="02020603050405020304"/>
            </a:endParaRPr>
          </a:p>
          <a:p>
            <a:pPr marL="800100" lvl="1" indent="-342900" algn="l" defTabSz="266700"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</a:rPr>
              <a:t>Clients</a:t>
            </a:r>
            <a:endParaRPr lang="en-US" altLang="ko-KR" sz="2500">
              <a:latin typeface="Times New Roman" panose="02020603050405020304"/>
              <a:ea typeface="Times New Roman" panose="02020603050405020304"/>
            </a:endParaRPr>
          </a:p>
          <a:p>
            <a:pPr marL="800100" lvl="1" indent="-342900" algn="l" defTabSz="266700"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</a:rPr>
              <a:t>Merchants</a:t>
            </a:r>
            <a:endParaRPr lang="en-US" altLang="ko-KR" sz="250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5500" y="137795"/>
            <a:ext cx="720090" cy="5943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25500" y="196215"/>
            <a:ext cx="720090" cy="4648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67360" y="1491615"/>
            <a:ext cx="8513445" cy="3352800"/>
          </a:xfrm>
          <a:prstGeom prst="rect">
            <a:avLst/>
          </a:prstGeom>
        </p:spPr>
        <p:txBody>
          <a:bodyPr>
            <a:noAutofit/>
          </a:bodyPr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</a:rPr>
              <a:t>Ethiopia's eCommerce sector is still in its early stages.</a:t>
            </a:r>
            <a:endParaRPr lang="en-US" altLang="ko-KR" sz="2500">
              <a:latin typeface="Times New Roman" panose="02020603050405020304"/>
              <a:ea typeface="Times New Roman" panose="02020603050405020304"/>
            </a:endParaRPr>
          </a:p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</a:rPr>
              <a:t>One major issue is that many local businesses, including Kombolcha Textile Share Company, rely on traditional selling methods, limiting their ability to reach a wider audience and capitalize on online opportunities.</a:t>
            </a:r>
            <a:endParaRPr lang="en-US" altLang="ko-KR" sz="2500">
              <a:latin typeface="Times New Roman" panose="02020603050405020304"/>
              <a:ea typeface="Times New Roman" panose="02020603050405020304"/>
            </a:endParaRPr>
          </a:p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</a:rPr>
              <a:t>Key challenges include limited access to modern payment systems.</a:t>
            </a:r>
            <a:endParaRPr lang="en-US" altLang="ko-KR" sz="2500">
              <a:latin typeface="Times New Roman" panose="02020603050405020304"/>
              <a:ea typeface="Times New Roman" panose="02020603050405020304"/>
            </a:endParaRPr>
          </a:p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</a:rPr>
              <a:t>Consumers also encounter difficulties in accessing a diverse range of textile products conveniently.</a:t>
            </a:r>
            <a:endParaRPr lang="en-US" altLang="ko-KR" sz="250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3" name="Text Placeholder 2"/>
          <p:cNvSpPr/>
          <p:nvPr>
            <p:ph type="body" sz="quarter" idx="10"/>
          </p:nvPr>
        </p:nvSpPr>
        <p:spPr/>
        <p:txBody>
          <a:bodyPr/>
          <a:p>
            <a:r>
              <a:rPr lang="en-US"/>
              <a:t> Statement of the Problem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215" y="156845"/>
            <a:ext cx="7200900" cy="774065"/>
          </a:xfrm>
        </p:spPr>
        <p:txBody>
          <a:bodyPr/>
          <a:p>
            <a:r>
              <a:rPr lang="en-US"/>
              <a:t>Project Objectives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67360" y="1491615"/>
            <a:ext cx="8644255" cy="3510915"/>
          </a:xfrm>
          <a:prstGeom prst="rect">
            <a:avLst/>
          </a:prstGeom>
        </p:spPr>
        <p:txBody>
          <a:bodyPr>
            <a:noAutofit/>
          </a:bodyPr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 b="1">
                <a:latin typeface="Times New Roman" panose="02020603050405020304"/>
                <a:ea typeface="Times New Roman" panose="02020603050405020304"/>
                <a:sym typeface="+mn-ea"/>
              </a:rPr>
              <a:t>General Objectives:</a:t>
            </a:r>
            <a:endParaRPr lang="en-US" altLang="ko-KR" sz="2500" b="1">
              <a:latin typeface="Times New Roman" panose="02020603050405020304"/>
              <a:ea typeface="Times New Roman" panose="02020603050405020304"/>
              <a:sym typeface="+mn-ea"/>
            </a:endParaRPr>
          </a:p>
          <a:p>
            <a:pPr indent="0" defTabSz="266700">
              <a:spcAft>
                <a:spcPct val="0"/>
              </a:spcAft>
              <a:buFont typeface="Wingdings" panose="05000000000000000000" charset="0"/>
              <a:buNone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</a:rPr>
              <a:t>main objective of this project is to build an efficient and user-friendly Kombolcha Textile Online Shopping Platform tailored to the local market.</a:t>
            </a:r>
            <a:endParaRPr lang="en-US" altLang="ko-KR" sz="2500">
              <a:latin typeface="Times New Roman" panose="02020603050405020304"/>
              <a:ea typeface="Times New Roman" panose="02020603050405020304"/>
            </a:endParaRPr>
          </a:p>
          <a:p>
            <a:pPr marL="342900" indent="-34290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 b="1">
                <a:latin typeface="Times New Roman" panose="02020603050405020304"/>
                <a:ea typeface="Times New Roman" panose="02020603050405020304"/>
              </a:rPr>
              <a:t>Specific Objectives:</a:t>
            </a:r>
            <a:endParaRPr lang="en-US" altLang="ko-KR" sz="2500" b="1">
              <a:latin typeface="Times New Roman" panose="02020603050405020304"/>
              <a:ea typeface="Times New Roman" panose="02020603050405020304"/>
            </a:endParaRPr>
          </a:p>
          <a:p>
            <a:pPr indent="0" defTabSz="266700">
              <a:spcAft>
                <a:spcPct val="0"/>
              </a:spcAft>
              <a:buNone/>
            </a:pPr>
            <a:r>
              <a:rPr lang="en-US" altLang="ko-KR" sz="2500" b="1">
                <a:latin typeface="Times New Roman" panose="02020603050405020304"/>
                <a:ea typeface="Times New Roman" panose="02020603050405020304"/>
              </a:rPr>
              <a:t>1. Integration with Local Payment Systems:</a:t>
            </a:r>
            <a:endParaRPr lang="en-US" altLang="ko-KR" sz="2500" b="1">
              <a:latin typeface="Times New Roman" panose="02020603050405020304"/>
              <a:ea typeface="Times New Roman" panose="02020603050405020304"/>
            </a:endParaRPr>
          </a:p>
          <a:p>
            <a:pPr indent="0" defTabSz="266700">
              <a:spcAft>
                <a:spcPct val="0"/>
              </a:spcAft>
              <a:buNone/>
            </a:pPr>
            <a:r>
              <a:rPr lang="en-US" altLang="ko-KR" sz="2500" b="1">
                <a:latin typeface="Times New Roman" panose="02020603050405020304"/>
                <a:ea typeface="Times New Roman" panose="02020603050405020304"/>
              </a:rPr>
              <a:t>2. Localization and Cultural Sensitivity:</a:t>
            </a:r>
            <a:endParaRPr lang="en-US" altLang="ko-KR" sz="2500" b="1">
              <a:latin typeface="Times New Roman" panose="02020603050405020304"/>
              <a:ea typeface="Times New Roman" panose="02020603050405020304"/>
            </a:endParaRPr>
          </a:p>
          <a:p>
            <a:pPr indent="0" defTabSz="266700">
              <a:spcAft>
                <a:spcPct val="0"/>
              </a:spcAft>
              <a:buNone/>
            </a:pPr>
            <a:r>
              <a:rPr lang="en-US" altLang="ko-KR" sz="2500" b="1">
                <a:latin typeface="Times New Roman" panose="02020603050405020304"/>
                <a:ea typeface="Times New Roman" panose="02020603050405020304"/>
              </a:rPr>
              <a:t>3. Mobile Optimization</a:t>
            </a:r>
            <a:endParaRPr lang="en-US" altLang="ko-KR" sz="2500" b="1">
              <a:latin typeface="Times New Roman" panose="02020603050405020304"/>
              <a:ea typeface="Times New Roman" panose="02020603050405020304"/>
            </a:endParaRPr>
          </a:p>
          <a:p>
            <a:pPr indent="0" defTabSz="266700">
              <a:spcAft>
                <a:spcPct val="0"/>
              </a:spcAft>
              <a:buNone/>
            </a:pPr>
            <a:r>
              <a:rPr lang="en-US" altLang="ko-KR" sz="2500" b="1">
                <a:latin typeface="Times New Roman" panose="02020603050405020304"/>
                <a:ea typeface="Times New Roman" panose="02020603050405020304"/>
              </a:rPr>
              <a:t>.....</a:t>
            </a:r>
            <a:endParaRPr lang="en-US" altLang="ko-KR" sz="2500" b="1">
              <a:latin typeface="Times New Roman" panose="02020603050405020304"/>
              <a:ea typeface="Times New Roman" panose="02020603050405020304"/>
            </a:endParaRPr>
          </a:p>
          <a:p>
            <a:pPr indent="0" defTabSz="266700">
              <a:spcAft>
                <a:spcPct val="0"/>
              </a:spcAft>
              <a:buNone/>
            </a:pPr>
            <a:br>
              <a:rPr lang="en-US" altLang="ko-KR" sz="2500" b="1">
                <a:latin typeface="Times New Roman" panose="02020603050405020304"/>
                <a:ea typeface="Times New Roman" panose="02020603050405020304"/>
              </a:rPr>
            </a:br>
            <a:endParaRPr lang="en-US" altLang="ko-KR" sz="2500" b="1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Feasibility</a:t>
            </a:r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ym typeface="+mn-ea"/>
              </a:rPr>
              <a:t>Feasibility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6190"/>
            <a:chOff x="720000" y="1114639"/>
            <a:chExt cx="3059912" cy="856190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Market Potential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Cost Structure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Financial Projections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Economic Feasibility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2000885" cy="856190"/>
            <a:chOff x="720000" y="2431958"/>
            <a:chExt cx="3401029" cy="856190"/>
          </a:xfrm>
        </p:grpSpPr>
        <p:sp>
          <p:nvSpPr>
            <p:cNvPr id="13" name="TextBox 12"/>
            <p:cNvSpPr txBox="1"/>
            <p:nvPr/>
          </p:nvSpPr>
          <p:spPr>
            <a:xfrm>
              <a:off x="841966" y="2642988"/>
              <a:ext cx="305991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Business Processes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Resource Availability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Risk Management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0" y="2431958"/>
              <a:ext cx="3401029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Operational Feasibility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6055" y="2615565"/>
            <a:ext cx="2077085" cy="1040932"/>
            <a:chOff x="720000" y="2431958"/>
            <a:chExt cx="3059912" cy="1041142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830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Technology Stack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Development Expertise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Integration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5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Technical Feasibility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905635" cy="855980"/>
            <a:chOff x="720000" y="1114639"/>
            <a:chExt cx="3239126" cy="855980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459"/>
              <a:ext cx="323912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Project Scope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Resource Allocation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Contingency Planning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Schedule Feasibility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671405"/>
            <a:chOff x="720000" y="2431958"/>
            <a:chExt cx="3059912" cy="671405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Stakeholder Alignment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Regulatory Compliance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Political Feasibility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Half Frame 33"/>
          <p:cNvSpPr/>
          <p:nvPr/>
        </p:nvSpPr>
        <p:spPr>
          <a:xfrm>
            <a:off x="1361440" y="2654300"/>
            <a:ext cx="823595" cy="528955"/>
          </a:xfrm>
          <a:prstGeom prst="halfFrame">
            <a:avLst>
              <a:gd name="adj1" fmla="val 33373"/>
              <a:gd name="adj2" fmla="val 3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Project Scope 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SCOPE</a:t>
            </a:r>
            <a:endParaRPr lang="en-US" altLang="ko-KR" dirty="0"/>
          </a:p>
        </p:txBody>
      </p:sp>
      <p:sp>
        <p:nvSpPr>
          <p:cNvPr id="18" name="Frame 17"/>
          <p:cNvSpPr/>
          <p:nvPr/>
        </p:nvSpPr>
        <p:spPr>
          <a:xfrm>
            <a:off x="5289247" y="4231053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3215" y="1221105"/>
            <a:ext cx="8644255" cy="3510915"/>
          </a:xfrm>
          <a:prstGeom prst="rect">
            <a:avLst/>
          </a:prstGeom>
        </p:spPr>
        <p:txBody>
          <a:bodyPr>
            <a:noAutofit/>
          </a:bodyPr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  <a:sym typeface="+mn-ea"/>
              </a:rPr>
              <a:t>Development of the e-commerce platform with functionalities for clients, merchants.</a:t>
            </a:r>
            <a:endParaRPr lang="en-US" altLang="ko-KR" sz="2500">
              <a:latin typeface="Times New Roman" panose="02020603050405020304"/>
              <a:ea typeface="Times New Roman" panose="02020603050405020304"/>
              <a:sym typeface="+mn-ea"/>
            </a:endParaRPr>
          </a:p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  <a:sym typeface="+mn-ea"/>
              </a:rPr>
              <a:t>Integration of secure payment gateways.</a:t>
            </a:r>
            <a:endParaRPr lang="en-US" altLang="ko-KR" sz="2500">
              <a:latin typeface="Times New Roman" panose="02020603050405020304"/>
              <a:ea typeface="Times New Roman" panose="02020603050405020304"/>
              <a:sym typeface="+mn-ea"/>
            </a:endParaRPr>
          </a:p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  <a:sym typeface="+mn-ea"/>
              </a:rPr>
              <a:t>Development of a communication system for messaging and notifications.</a:t>
            </a:r>
            <a:endParaRPr lang="en-US" altLang="ko-KR" sz="2500">
              <a:latin typeface="Times New Roman" panose="02020603050405020304"/>
              <a:ea typeface="Times New Roman" panose="02020603050405020304"/>
              <a:sym typeface="+mn-ea"/>
            </a:endParaRPr>
          </a:p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  <a:sym typeface="+mn-ea"/>
              </a:rPr>
              <a:t>Implementation of analytics and reporting tools.</a:t>
            </a:r>
            <a:endParaRPr lang="en-US" altLang="ko-KR" sz="2500">
              <a:latin typeface="Times New Roman" panose="02020603050405020304"/>
              <a:ea typeface="Times New Roman" panose="02020603050405020304"/>
              <a:sym typeface="+mn-ea"/>
            </a:endParaRPr>
          </a:p>
          <a:p>
            <a:pPr marL="285750" indent="-285750" defTabSz="266700">
              <a:spcAft>
                <a:spcPct val="0"/>
              </a:spcAft>
              <a:buFont typeface="Wingdings" panose="05000000000000000000" charset="0"/>
              <a:buChar char="ü"/>
            </a:pPr>
            <a:r>
              <a:rPr lang="en-US" altLang="ko-KR" sz="2500">
                <a:latin typeface="Times New Roman" panose="02020603050405020304"/>
                <a:ea typeface="Times New Roman" panose="02020603050405020304"/>
                <a:sym typeface="+mn-ea"/>
              </a:rPr>
              <a:t>Design of a user-friendly interface for all user types.</a:t>
            </a:r>
            <a:endParaRPr lang="en-US" altLang="ko-KR" sz="2500">
              <a:latin typeface="Times New Roman" panose="02020603050405020304"/>
              <a:ea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ym typeface="+mn-ea"/>
              </a:rPr>
              <a:t>Limitations</a:t>
            </a:r>
            <a:endParaRPr lang="ko-KR" altLang="en-US" dirty="0"/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93570" y="1625600"/>
            <a:ext cx="977265" cy="537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1887220" y="2793365"/>
            <a:ext cx="1036320" cy="537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383280" y="1252220"/>
            <a:ext cx="5812155" cy="8642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Geographical Focus: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The platform will primarily serve the Ethiopian market, and its reach may be limited to regions with reliable internet connectivity.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1865" y="1997075"/>
            <a:ext cx="5536565" cy="5994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>
                <a:cs typeface="Arial" panose="020B0604020202020204" pitchFamily="34" charset="0"/>
              </a:rPr>
              <a:t>Language and Cultural Barriers: While the platform will be designed with local language and cultural considerations, there may be limitations in catering to a diverse range of users.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13784" y="14916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14419" y="199600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31564" y="2572069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131564" y="31709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3561080" y="2571750"/>
            <a:ext cx="5536565" cy="102044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r>
              <a:rPr lang="en-US" altLang="ko-KR" sz="1200" dirty="0">
                <a:cs typeface="Arial" panose="020B0604020202020204" pitchFamily="34" charset="0"/>
              </a:rPr>
              <a:t>Resource Constraints: The availability of financial resources, human capital, and technological capabilities may influence the project's scope and timeline.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10" name="Text Placeholder 9"/>
          <p:cNvSpPr/>
          <p:nvPr>
            <p:ph type="body" sz="quarter" idx="1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23*124"/>
  <p:tag name="TABLE_ENDDRAG_RECT" val="372*246*323*124"/>
</p:tagLst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4094</Words>
  <Application>WPS Presentation</Application>
  <PresentationFormat>On-screen Show (16:9)</PresentationFormat>
  <Paragraphs>214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SimSun</vt:lpstr>
      <vt:lpstr>Wingdings</vt:lpstr>
      <vt:lpstr>Malgun Gothic</vt:lpstr>
      <vt:lpstr>A0 Addis Abeba Unicode</vt:lpstr>
      <vt:lpstr>CIDFont</vt:lpstr>
      <vt:lpstr>Ethiopic Addis</vt:lpstr>
      <vt:lpstr>Wingdings</vt:lpstr>
      <vt:lpstr>Times New Roman</vt:lpstr>
      <vt:lpstr>Times New Roman</vt:lpstr>
      <vt:lpstr>Microsoft YaHei</vt:lpstr>
      <vt:lpstr>Arial Unicode MS</vt:lpstr>
      <vt:lpstr>Calibri</vt:lpstr>
      <vt:lpstr>等线</vt:lpstr>
      <vt:lpstr>Arial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HONOR</cp:lastModifiedBy>
  <cp:revision>148</cp:revision>
  <dcterms:created xsi:type="dcterms:W3CDTF">2016-12-05T23:26:00Z</dcterms:created>
  <dcterms:modified xsi:type="dcterms:W3CDTF">2024-10-06T18:29:28Z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38B4EDD220D442B097B98FD1FFB32C15_13</vt:lpwstr>
  </property>
  <property fmtid="{D5CDD505-2E9C-101B-9397-08002B2CF9AE}" pid="3" name="KSOProductBuildVer">
    <vt:lpwstr>1033-12.2.0.18586</vt:lpwstr>
  </property>
</Properties>
</file>