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23"/>
  </p:notesMasterIdLst>
  <p:sldIdLst>
    <p:sldId id="256" r:id="rId2"/>
    <p:sldId id="257" r:id="rId3"/>
    <p:sldId id="259" r:id="rId4"/>
    <p:sldId id="258" r:id="rId5"/>
    <p:sldId id="314" r:id="rId6"/>
    <p:sldId id="313" r:id="rId7"/>
    <p:sldId id="315" r:id="rId8"/>
    <p:sldId id="286" r:id="rId9"/>
    <p:sldId id="309" r:id="rId10"/>
    <p:sldId id="260" r:id="rId11"/>
    <p:sldId id="261" r:id="rId12"/>
    <p:sldId id="268" r:id="rId13"/>
    <p:sldId id="262" r:id="rId14"/>
    <p:sldId id="263" r:id="rId15"/>
    <p:sldId id="312" r:id="rId16"/>
    <p:sldId id="264" r:id="rId17"/>
    <p:sldId id="265" r:id="rId18"/>
    <p:sldId id="266" r:id="rId19"/>
    <p:sldId id="310" r:id="rId20"/>
    <p:sldId id="311" r:id="rId21"/>
    <p:sldId id="26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38B042-259B-4FCF-B86C-67D0FB492EA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6917275-C5D9-424A-82AD-329C9011B019}">
      <dgm:prSet/>
      <dgm:spPr/>
      <dgm:t>
        <a:bodyPr/>
        <a:lstStyle/>
        <a:p>
          <a:r>
            <a:rPr lang="en-US" b="0" i="0" dirty="0"/>
            <a:t>UTK Dataset and Real Time Webcam Data</a:t>
          </a:r>
          <a:endParaRPr lang="en-US" dirty="0"/>
        </a:p>
      </dgm:t>
    </dgm:pt>
    <dgm:pt modelId="{148C2648-D756-48A6-BA02-5DB8F2924D5B}" type="parTrans" cxnId="{A57D3E70-2C8A-4CAB-84A2-D50B3D6F31FD}">
      <dgm:prSet/>
      <dgm:spPr/>
      <dgm:t>
        <a:bodyPr/>
        <a:lstStyle/>
        <a:p>
          <a:endParaRPr lang="en-US"/>
        </a:p>
      </dgm:t>
    </dgm:pt>
    <dgm:pt modelId="{30F46482-8E50-4613-88D0-4885E94E4D12}" type="sibTrans" cxnId="{A57D3E70-2C8A-4CAB-84A2-D50B3D6F31FD}">
      <dgm:prSet/>
      <dgm:spPr/>
      <dgm:t>
        <a:bodyPr/>
        <a:lstStyle/>
        <a:p>
          <a:endParaRPr lang="en-US"/>
        </a:p>
      </dgm:t>
    </dgm:pt>
    <dgm:pt modelId="{68790A37-6FD2-438A-8B89-789EEAB15151}">
      <dgm:prSet/>
      <dgm:spPr/>
      <dgm:t>
        <a:bodyPr/>
        <a:lstStyle/>
        <a:p>
          <a:r>
            <a:rPr lang="en-US" b="0" i="0" dirty="0"/>
            <a:t>20K+ Face images</a:t>
          </a:r>
          <a:endParaRPr lang="en-US" dirty="0"/>
        </a:p>
      </dgm:t>
    </dgm:pt>
    <dgm:pt modelId="{D6948FA5-6260-44E8-9B29-D70A309CE90D}" type="parTrans" cxnId="{5D5244AA-A125-4A16-BB81-3E9189006B23}">
      <dgm:prSet/>
      <dgm:spPr/>
      <dgm:t>
        <a:bodyPr/>
        <a:lstStyle/>
        <a:p>
          <a:endParaRPr lang="en-US"/>
        </a:p>
      </dgm:t>
    </dgm:pt>
    <dgm:pt modelId="{22F16D75-BA35-4840-8F8C-C8A6F3925842}" type="sibTrans" cxnId="{5D5244AA-A125-4A16-BB81-3E9189006B23}">
      <dgm:prSet/>
      <dgm:spPr/>
      <dgm:t>
        <a:bodyPr/>
        <a:lstStyle/>
        <a:p>
          <a:endParaRPr lang="en-US"/>
        </a:p>
      </dgm:t>
    </dgm:pt>
    <dgm:pt modelId="{92DE6E11-9E2D-4666-B71E-53433F0805B0}">
      <dgm:prSet/>
      <dgm:spPr/>
      <dgm:t>
        <a:bodyPr/>
        <a:lstStyle/>
        <a:p>
          <a:r>
            <a:rPr lang="en-US" b="0" i="0" dirty="0"/>
            <a:t>Images are labelled by age, gender, and ethnicity</a:t>
          </a:r>
          <a:endParaRPr lang="en-US" dirty="0"/>
        </a:p>
      </dgm:t>
    </dgm:pt>
    <dgm:pt modelId="{8B40C206-253B-4524-A3F3-032B75DF8E64}" type="parTrans" cxnId="{66145CC8-BBD2-49E3-8C1F-A63F8ECA87B4}">
      <dgm:prSet/>
      <dgm:spPr/>
      <dgm:t>
        <a:bodyPr/>
        <a:lstStyle/>
        <a:p>
          <a:endParaRPr lang="en-US"/>
        </a:p>
      </dgm:t>
    </dgm:pt>
    <dgm:pt modelId="{C609A4E3-BA26-4466-AEDE-780ECE79C554}" type="sibTrans" cxnId="{66145CC8-BBD2-49E3-8C1F-A63F8ECA87B4}">
      <dgm:prSet/>
      <dgm:spPr/>
      <dgm:t>
        <a:bodyPr/>
        <a:lstStyle/>
        <a:p>
          <a:endParaRPr lang="en-US"/>
        </a:p>
      </dgm:t>
    </dgm:pt>
    <dgm:pt modelId="{CE4702D5-DA6A-47C3-8EAF-1A673BC6FC75}">
      <dgm:prSet/>
      <dgm:spPr/>
      <dgm:t>
        <a:bodyPr/>
        <a:lstStyle/>
        <a:p>
          <a:r>
            <a:rPr lang="en-US" b="0" i="0" dirty="0"/>
            <a:t>Age span ranges from 0-116 years old</a:t>
          </a:r>
          <a:endParaRPr lang="en-US" dirty="0"/>
        </a:p>
      </dgm:t>
    </dgm:pt>
    <dgm:pt modelId="{BC27954F-539E-4296-AE91-602008190212}" type="parTrans" cxnId="{855D3B52-4F52-4C14-BD20-D84EB7DB2C4C}">
      <dgm:prSet/>
      <dgm:spPr/>
      <dgm:t>
        <a:bodyPr/>
        <a:lstStyle/>
        <a:p>
          <a:endParaRPr lang="en-US"/>
        </a:p>
      </dgm:t>
    </dgm:pt>
    <dgm:pt modelId="{D90FB736-4E80-495C-BA28-2EBF034C52F7}" type="sibTrans" cxnId="{855D3B52-4F52-4C14-BD20-D84EB7DB2C4C}">
      <dgm:prSet/>
      <dgm:spPr/>
      <dgm:t>
        <a:bodyPr/>
        <a:lstStyle/>
        <a:p>
          <a:endParaRPr lang="en-US"/>
        </a:p>
      </dgm:t>
    </dgm:pt>
    <dgm:pt modelId="{A0D5BF7C-02C1-44D5-88FD-28E91D8887FB}">
      <dgm:prSet/>
      <dgm:spPr/>
      <dgm:t>
        <a:bodyPr/>
        <a:lstStyle/>
        <a:p>
          <a:r>
            <a:rPr lang="en-US" b="0" i="0"/>
            <a:t>The images cover large variation in pose, facial expression, illumination, occlusion, resolution, etc</a:t>
          </a:r>
          <a:endParaRPr lang="en-US"/>
        </a:p>
      </dgm:t>
    </dgm:pt>
    <dgm:pt modelId="{444293F6-3125-44AA-B39E-3C973825C4FA}" type="parTrans" cxnId="{B11D6B37-9E58-4735-B07E-7E3BBFC0D32F}">
      <dgm:prSet/>
      <dgm:spPr/>
      <dgm:t>
        <a:bodyPr/>
        <a:lstStyle/>
        <a:p>
          <a:endParaRPr lang="en-US"/>
        </a:p>
      </dgm:t>
    </dgm:pt>
    <dgm:pt modelId="{358EA4CD-C4CA-46D0-AAE3-4CE3477F9142}" type="sibTrans" cxnId="{B11D6B37-9E58-4735-B07E-7E3BBFC0D32F}">
      <dgm:prSet/>
      <dgm:spPr/>
      <dgm:t>
        <a:bodyPr/>
        <a:lstStyle/>
        <a:p>
          <a:endParaRPr lang="en-US"/>
        </a:p>
      </dgm:t>
    </dgm:pt>
    <dgm:pt modelId="{53044482-6EC5-4C65-A8C7-94514D6A3720}" type="pres">
      <dgm:prSet presAssocID="{FB38B042-259B-4FCF-B86C-67D0FB492EAA}" presName="root" presStyleCnt="0">
        <dgm:presLayoutVars>
          <dgm:dir/>
          <dgm:resizeHandles val="exact"/>
        </dgm:presLayoutVars>
      </dgm:prSet>
      <dgm:spPr/>
    </dgm:pt>
    <dgm:pt modelId="{BAD820D5-B527-4FC7-B023-52D239219A46}" type="pres">
      <dgm:prSet presAssocID="{E6917275-C5D9-424A-82AD-329C9011B019}" presName="compNode" presStyleCnt="0"/>
      <dgm:spPr/>
    </dgm:pt>
    <dgm:pt modelId="{8E36F43D-5BE1-4076-818F-874C202DC0D6}" type="pres">
      <dgm:prSet presAssocID="{E6917275-C5D9-424A-82AD-329C9011B019}" presName="bgRect" presStyleLbl="bgShp" presStyleIdx="0" presStyleCnt="5" custLinFactNeighborY="557"/>
      <dgm:spPr/>
    </dgm:pt>
    <dgm:pt modelId="{2838F54D-3430-4A39-B455-71D6C00FCF8A}" type="pres">
      <dgm:prSet presAssocID="{E6917275-C5D9-424A-82AD-329C9011B01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491EC5E8-A236-4D19-A12F-6801A1F3F894}" type="pres">
      <dgm:prSet presAssocID="{E6917275-C5D9-424A-82AD-329C9011B019}" presName="spaceRect" presStyleCnt="0"/>
      <dgm:spPr/>
    </dgm:pt>
    <dgm:pt modelId="{894219AE-5B63-4618-A57C-1B9DD52D1D02}" type="pres">
      <dgm:prSet presAssocID="{E6917275-C5D9-424A-82AD-329C9011B019}" presName="parTx" presStyleLbl="revTx" presStyleIdx="0" presStyleCnt="5">
        <dgm:presLayoutVars>
          <dgm:chMax val="0"/>
          <dgm:chPref val="0"/>
        </dgm:presLayoutVars>
      </dgm:prSet>
      <dgm:spPr/>
    </dgm:pt>
    <dgm:pt modelId="{36AC8409-E35C-441E-A722-B2A0C3994BC1}" type="pres">
      <dgm:prSet presAssocID="{30F46482-8E50-4613-88D0-4885E94E4D12}" presName="sibTrans" presStyleCnt="0"/>
      <dgm:spPr/>
    </dgm:pt>
    <dgm:pt modelId="{C1C61CBA-C70A-4E00-BFB8-EB5E0D747037}" type="pres">
      <dgm:prSet presAssocID="{68790A37-6FD2-438A-8B89-789EEAB15151}" presName="compNode" presStyleCnt="0"/>
      <dgm:spPr/>
    </dgm:pt>
    <dgm:pt modelId="{80DBB5F9-6962-47BC-AC4E-C6D24D5B93AD}" type="pres">
      <dgm:prSet presAssocID="{68790A37-6FD2-438A-8B89-789EEAB15151}" presName="bgRect" presStyleLbl="bgShp" presStyleIdx="1" presStyleCnt="5"/>
      <dgm:spPr/>
    </dgm:pt>
    <dgm:pt modelId="{B3CED1F5-96B3-4275-B9C4-32D5A186F552}" type="pres">
      <dgm:prSet presAssocID="{68790A37-6FD2-438A-8B89-789EEAB1515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mera"/>
        </a:ext>
      </dgm:extLst>
    </dgm:pt>
    <dgm:pt modelId="{2EA23F0B-4570-45A1-810F-9724715B03FC}" type="pres">
      <dgm:prSet presAssocID="{68790A37-6FD2-438A-8B89-789EEAB15151}" presName="spaceRect" presStyleCnt="0"/>
      <dgm:spPr/>
    </dgm:pt>
    <dgm:pt modelId="{1BED01CE-58A7-41E9-8C71-3A77E95DFC3A}" type="pres">
      <dgm:prSet presAssocID="{68790A37-6FD2-438A-8B89-789EEAB15151}" presName="parTx" presStyleLbl="revTx" presStyleIdx="1" presStyleCnt="5">
        <dgm:presLayoutVars>
          <dgm:chMax val="0"/>
          <dgm:chPref val="0"/>
        </dgm:presLayoutVars>
      </dgm:prSet>
      <dgm:spPr/>
    </dgm:pt>
    <dgm:pt modelId="{C2F1CE94-4999-49BF-8249-9BCFD0D387F3}" type="pres">
      <dgm:prSet presAssocID="{22F16D75-BA35-4840-8F8C-C8A6F3925842}" presName="sibTrans" presStyleCnt="0"/>
      <dgm:spPr/>
    </dgm:pt>
    <dgm:pt modelId="{4BDFBC8E-95CB-4F18-8ECD-2D10670DF081}" type="pres">
      <dgm:prSet presAssocID="{92DE6E11-9E2D-4666-B71E-53433F0805B0}" presName="compNode" presStyleCnt="0"/>
      <dgm:spPr/>
    </dgm:pt>
    <dgm:pt modelId="{094B2D9C-89F8-4CA0-A349-394F1AAF301B}" type="pres">
      <dgm:prSet presAssocID="{92DE6E11-9E2D-4666-B71E-53433F0805B0}" presName="bgRect" presStyleLbl="bgShp" presStyleIdx="2" presStyleCnt="5"/>
      <dgm:spPr/>
    </dgm:pt>
    <dgm:pt modelId="{AC71C04E-1A14-4C28-BE3D-CDD3EBFB905B}" type="pres">
      <dgm:prSet presAssocID="{92DE6E11-9E2D-4666-B71E-53433F0805B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imono"/>
        </a:ext>
      </dgm:extLst>
    </dgm:pt>
    <dgm:pt modelId="{772C6D3C-EEAA-47A5-8532-AB91DEC4C7F4}" type="pres">
      <dgm:prSet presAssocID="{92DE6E11-9E2D-4666-B71E-53433F0805B0}" presName="spaceRect" presStyleCnt="0"/>
      <dgm:spPr/>
    </dgm:pt>
    <dgm:pt modelId="{0CD41AC5-018B-472C-9CFB-8C0E27C653A3}" type="pres">
      <dgm:prSet presAssocID="{92DE6E11-9E2D-4666-B71E-53433F0805B0}" presName="parTx" presStyleLbl="revTx" presStyleIdx="2" presStyleCnt="5">
        <dgm:presLayoutVars>
          <dgm:chMax val="0"/>
          <dgm:chPref val="0"/>
        </dgm:presLayoutVars>
      </dgm:prSet>
      <dgm:spPr/>
    </dgm:pt>
    <dgm:pt modelId="{4816A16D-5E09-4579-A173-DFAF8719FAFF}" type="pres">
      <dgm:prSet presAssocID="{C609A4E3-BA26-4466-AEDE-780ECE79C554}" presName="sibTrans" presStyleCnt="0"/>
      <dgm:spPr/>
    </dgm:pt>
    <dgm:pt modelId="{6CB721A6-57A8-4FBC-9862-EFBD3D61EA32}" type="pres">
      <dgm:prSet presAssocID="{CE4702D5-DA6A-47C3-8EAF-1A673BC6FC75}" presName="compNode" presStyleCnt="0"/>
      <dgm:spPr/>
    </dgm:pt>
    <dgm:pt modelId="{9F71A4D3-F517-40C3-8267-A1684305D022}" type="pres">
      <dgm:prSet presAssocID="{CE4702D5-DA6A-47C3-8EAF-1A673BC6FC75}" presName="bgRect" presStyleLbl="bgShp" presStyleIdx="3" presStyleCnt="5"/>
      <dgm:spPr/>
    </dgm:pt>
    <dgm:pt modelId="{FDBF4076-4D38-42CE-86BB-582842C60513}" type="pres">
      <dgm:prSet presAssocID="{CE4702D5-DA6A-47C3-8EAF-1A673BC6FC7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erson with Cane"/>
        </a:ext>
      </dgm:extLst>
    </dgm:pt>
    <dgm:pt modelId="{57094D34-FE9A-497A-B884-C59C02E784EE}" type="pres">
      <dgm:prSet presAssocID="{CE4702D5-DA6A-47C3-8EAF-1A673BC6FC75}" presName="spaceRect" presStyleCnt="0"/>
      <dgm:spPr/>
    </dgm:pt>
    <dgm:pt modelId="{FA498853-8E6F-40E9-B442-221329268BBE}" type="pres">
      <dgm:prSet presAssocID="{CE4702D5-DA6A-47C3-8EAF-1A673BC6FC75}" presName="parTx" presStyleLbl="revTx" presStyleIdx="3" presStyleCnt="5">
        <dgm:presLayoutVars>
          <dgm:chMax val="0"/>
          <dgm:chPref val="0"/>
        </dgm:presLayoutVars>
      </dgm:prSet>
      <dgm:spPr/>
    </dgm:pt>
    <dgm:pt modelId="{87A1EE50-9A90-4872-84BA-09CB618AD33C}" type="pres">
      <dgm:prSet presAssocID="{D90FB736-4E80-495C-BA28-2EBF034C52F7}" presName="sibTrans" presStyleCnt="0"/>
      <dgm:spPr/>
    </dgm:pt>
    <dgm:pt modelId="{A9FF9695-5D2B-4B25-B258-7D689FFAB456}" type="pres">
      <dgm:prSet presAssocID="{A0D5BF7C-02C1-44D5-88FD-28E91D8887FB}" presName="compNode" presStyleCnt="0"/>
      <dgm:spPr/>
    </dgm:pt>
    <dgm:pt modelId="{9340DD36-7B71-46A5-ADAE-3350D3E5DD6E}" type="pres">
      <dgm:prSet presAssocID="{A0D5BF7C-02C1-44D5-88FD-28E91D8887FB}" presName="bgRect" presStyleLbl="bgShp" presStyleIdx="4" presStyleCnt="5"/>
      <dgm:spPr/>
    </dgm:pt>
    <dgm:pt modelId="{E99EE376-E530-4569-938E-AD88E423933F}" type="pres">
      <dgm:prSet presAssocID="{A0D5BF7C-02C1-44D5-88FD-28E91D8887F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keleton"/>
        </a:ext>
      </dgm:extLst>
    </dgm:pt>
    <dgm:pt modelId="{BB2BCB71-60C6-457C-8EB5-CA3F0798E469}" type="pres">
      <dgm:prSet presAssocID="{A0D5BF7C-02C1-44D5-88FD-28E91D8887FB}" presName="spaceRect" presStyleCnt="0"/>
      <dgm:spPr/>
    </dgm:pt>
    <dgm:pt modelId="{534B1F44-EB2F-4EB9-9832-D6677F71368F}" type="pres">
      <dgm:prSet presAssocID="{A0D5BF7C-02C1-44D5-88FD-28E91D8887FB}" presName="parTx" presStyleLbl="revTx" presStyleIdx="4" presStyleCnt="5">
        <dgm:presLayoutVars>
          <dgm:chMax val="0"/>
          <dgm:chPref val="0"/>
        </dgm:presLayoutVars>
      </dgm:prSet>
      <dgm:spPr/>
    </dgm:pt>
  </dgm:ptLst>
  <dgm:cxnLst>
    <dgm:cxn modelId="{B11D6B37-9E58-4735-B07E-7E3BBFC0D32F}" srcId="{FB38B042-259B-4FCF-B86C-67D0FB492EAA}" destId="{A0D5BF7C-02C1-44D5-88FD-28E91D8887FB}" srcOrd="4" destOrd="0" parTransId="{444293F6-3125-44AA-B39E-3C973825C4FA}" sibTransId="{358EA4CD-C4CA-46D0-AAE3-4CE3477F9142}"/>
    <dgm:cxn modelId="{D8DAB65F-AFAB-4850-9E09-CE2982CC973C}" type="presOf" srcId="{A0D5BF7C-02C1-44D5-88FD-28E91D8887FB}" destId="{534B1F44-EB2F-4EB9-9832-D6677F71368F}" srcOrd="0" destOrd="0" presId="urn:microsoft.com/office/officeart/2018/2/layout/IconVerticalSolidList"/>
    <dgm:cxn modelId="{19CD4A62-45D5-41A6-854A-03696F553FA8}" type="presOf" srcId="{CE4702D5-DA6A-47C3-8EAF-1A673BC6FC75}" destId="{FA498853-8E6F-40E9-B442-221329268BBE}" srcOrd="0" destOrd="0" presId="urn:microsoft.com/office/officeart/2018/2/layout/IconVerticalSolidList"/>
    <dgm:cxn modelId="{A57D3E70-2C8A-4CAB-84A2-D50B3D6F31FD}" srcId="{FB38B042-259B-4FCF-B86C-67D0FB492EAA}" destId="{E6917275-C5D9-424A-82AD-329C9011B019}" srcOrd="0" destOrd="0" parTransId="{148C2648-D756-48A6-BA02-5DB8F2924D5B}" sibTransId="{30F46482-8E50-4613-88D0-4885E94E4D12}"/>
    <dgm:cxn modelId="{855D3B52-4F52-4C14-BD20-D84EB7DB2C4C}" srcId="{FB38B042-259B-4FCF-B86C-67D0FB492EAA}" destId="{CE4702D5-DA6A-47C3-8EAF-1A673BC6FC75}" srcOrd="3" destOrd="0" parTransId="{BC27954F-539E-4296-AE91-602008190212}" sibTransId="{D90FB736-4E80-495C-BA28-2EBF034C52F7}"/>
    <dgm:cxn modelId="{A0666684-1D52-40EC-A1EF-AB985BAAF8D4}" type="presOf" srcId="{E6917275-C5D9-424A-82AD-329C9011B019}" destId="{894219AE-5B63-4618-A57C-1B9DD52D1D02}" srcOrd="0" destOrd="0" presId="urn:microsoft.com/office/officeart/2018/2/layout/IconVerticalSolidList"/>
    <dgm:cxn modelId="{5D5244AA-A125-4A16-BB81-3E9189006B23}" srcId="{FB38B042-259B-4FCF-B86C-67D0FB492EAA}" destId="{68790A37-6FD2-438A-8B89-789EEAB15151}" srcOrd="1" destOrd="0" parTransId="{D6948FA5-6260-44E8-9B29-D70A309CE90D}" sibTransId="{22F16D75-BA35-4840-8F8C-C8A6F3925842}"/>
    <dgm:cxn modelId="{6FC503B0-2C0B-4150-8FBA-A09471ED12A2}" type="presOf" srcId="{68790A37-6FD2-438A-8B89-789EEAB15151}" destId="{1BED01CE-58A7-41E9-8C71-3A77E95DFC3A}" srcOrd="0" destOrd="0" presId="urn:microsoft.com/office/officeart/2018/2/layout/IconVerticalSolidList"/>
    <dgm:cxn modelId="{49F9BCB7-01B4-43DC-B9FA-D9496098A332}" type="presOf" srcId="{FB38B042-259B-4FCF-B86C-67D0FB492EAA}" destId="{53044482-6EC5-4C65-A8C7-94514D6A3720}" srcOrd="0" destOrd="0" presId="urn:microsoft.com/office/officeart/2018/2/layout/IconVerticalSolidList"/>
    <dgm:cxn modelId="{66145CC8-BBD2-49E3-8C1F-A63F8ECA87B4}" srcId="{FB38B042-259B-4FCF-B86C-67D0FB492EAA}" destId="{92DE6E11-9E2D-4666-B71E-53433F0805B0}" srcOrd="2" destOrd="0" parTransId="{8B40C206-253B-4524-A3F3-032B75DF8E64}" sibTransId="{C609A4E3-BA26-4466-AEDE-780ECE79C554}"/>
    <dgm:cxn modelId="{5BBC54F8-0378-4451-8AC7-F34E082D5D5A}" type="presOf" srcId="{92DE6E11-9E2D-4666-B71E-53433F0805B0}" destId="{0CD41AC5-018B-472C-9CFB-8C0E27C653A3}" srcOrd="0" destOrd="0" presId="urn:microsoft.com/office/officeart/2018/2/layout/IconVerticalSolidList"/>
    <dgm:cxn modelId="{BDFF55A8-9521-4452-86F0-61F53E4C4AA3}" type="presParOf" srcId="{53044482-6EC5-4C65-A8C7-94514D6A3720}" destId="{BAD820D5-B527-4FC7-B023-52D239219A46}" srcOrd="0" destOrd="0" presId="urn:microsoft.com/office/officeart/2018/2/layout/IconVerticalSolidList"/>
    <dgm:cxn modelId="{21DFA47F-84C4-4E93-B8C2-98002B5812C3}" type="presParOf" srcId="{BAD820D5-B527-4FC7-B023-52D239219A46}" destId="{8E36F43D-5BE1-4076-818F-874C202DC0D6}" srcOrd="0" destOrd="0" presId="urn:microsoft.com/office/officeart/2018/2/layout/IconVerticalSolidList"/>
    <dgm:cxn modelId="{EE728F8D-D03A-4C07-B741-383540031D51}" type="presParOf" srcId="{BAD820D5-B527-4FC7-B023-52D239219A46}" destId="{2838F54D-3430-4A39-B455-71D6C00FCF8A}" srcOrd="1" destOrd="0" presId="urn:microsoft.com/office/officeart/2018/2/layout/IconVerticalSolidList"/>
    <dgm:cxn modelId="{63BE77D4-BCDD-4FE6-8D79-3524042885BE}" type="presParOf" srcId="{BAD820D5-B527-4FC7-B023-52D239219A46}" destId="{491EC5E8-A236-4D19-A12F-6801A1F3F894}" srcOrd="2" destOrd="0" presId="urn:microsoft.com/office/officeart/2018/2/layout/IconVerticalSolidList"/>
    <dgm:cxn modelId="{7344FE05-F9E3-4A24-AE48-C04337F50FEC}" type="presParOf" srcId="{BAD820D5-B527-4FC7-B023-52D239219A46}" destId="{894219AE-5B63-4618-A57C-1B9DD52D1D02}" srcOrd="3" destOrd="0" presId="urn:microsoft.com/office/officeart/2018/2/layout/IconVerticalSolidList"/>
    <dgm:cxn modelId="{0596D900-092C-437C-8A7E-DA594B66961C}" type="presParOf" srcId="{53044482-6EC5-4C65-A8C7-94514D6A3720}" destId="{36AC8409-E35C-441E-A722-B2A0C3994BC1}" srcOrd="1" destOrd="0" presId="urn:microsoft.com/office/officeart/2018/2/layout/IconVerticalSolidList"/>
    <dgm:cxn modelId="{01A439C4-B475-46DD-BCA0-194FAF88005E}" type="presParOf" srcId="{53044482-6EC5-4C65-A8C7-94514D6A3720}" destId="{C1C61CBA-C70A-4E00-BFB8-EB5E0D747037}" srcOrd="2" destOrd="0" presId="urn:microsoft.com/office/officeart/2018/2/layout/IconVerticalSolidList"/>
    <dgm:cxn modelId="{A2CE3405-3060-49D9-BDF7-B580BE0DAFCA}" type="presParOf" srcId="{C1C61CBA-C70A-4E00-BFB8-EB5E0D747037}" destId="{80DBB5F9-6962-47BC-AC4E-C6D24D5B93AD}" srcOrd="0" destOrd="0" presId="urn:microsoft.com/office/officeart/2018/2/layout/IconVerticalSolidList"/>
    <dgm:cxn modelId="{EDCBFAAE-5B59-4E8B-A51C-170A34521B02}" type="presParOf" srcId="{C1C61CBA-C70A-4E00-BFB8-EB5E0D747037}" destId="{B3CED1F5-96B3-4275-B9C4-32D5A186F552}" srcOrd="1" destOrd="0" presId="urn:microsoft.com/office/officeart/2018/2/layout/IconVerticalSolidList"/>
    <dgm:cxn modelId="{71D2BECD-A00C-4F37-A4AA-55458FE2C3D8}" type="presParOf" srcId="{C1C61CBA-C70A-4E00-BFB8-EB5E0D747037}" destId="{2EA23F0B-4570-45A1-810F-9724715B03FC}" srcOrd="2" destOrd="0" presId="urn:microsoft.com/office/officeart/2018/2/layout/IconVerticalSolidList"/>
    <dgm:cxn modelId="{9FA8A82C-DBE9-4004-8294-CFA9AC6C85F5}" type="presParOf" srcId="{C1C61CBA-C70A-4E00-BFB8-EB5E0D747037}" destId="{1BED01CE-58A7-41E9-8C71-3A77E95DFC3A}" srcOrd="3" destOrd="0" presId="urn:microsoft.com/office/officeart/2018/2/layout/IconVerticalSolidList"/>
    <dgm:cxn modelId="{B5266B8F-E3BF-47A4-A1F9-440B746A4979}" type="presParOf" srcId="{53044482-6EC5-4C65-A8C7-94514D6A3720}" destId="{C2F1CE94-4999-49BF-8249-9BCFD0D387F3}" srcOrd="3" destOrd="0" presId="urn:microsoft.com/office/officeart/2018/2/layout/IconVerticalSolidList"/>
    <dgm:cxn modelId="{E5358FA0-C9AA-4533-8E3E-E866AC595D13}" type="presParOf" srcId="{53044482-6EC5-4C65-A8C7-94514D6A3720}" destId="{4BDFBC8E-95CB-4F18-8ECD-2D10670DF081}" srcOrd="4" destOrd="0" presId="urn:microsoft.com/office/officeart/2018/2/layout/IconVerticalSolidList"/>
    <dgm:cxn modelId="{ED24156B-C597-4F5F-A920-0F4E658C9071}" type="presParOf" srcId="{4BDFBC8E-95CB-4F18-8ECD-2D10670DF081}" destId="{094B2D9C-89F8-4CA0-A349-394F1AAF301B}" srcOrd="0" destOrd="0" presId="urn:microsoft.com/office/officeart/2018/2/layout/IconVerticalSolidList"/>
    <dgm:cxn modelId="{9E6B5E18-8529-4BB9-8F8C-E81BE53AC4A3}" type="presParOf" srcId="{4BDFBC8E-95CB-4F18-8ECD-2D10670DF081}" destId="{AC71C04E-1A14-4C28-BE3D-CDD3EBFB905B}" srcOrd="1" destOrd="0" presId="urn:microsoft.com/office/officeart/2018/2/layout/IconVerticalSolidList"/>
    <dgm:cxn modelId="{3D11944F-35C9-4C32-BC61-D6F78C8ABF34}" type="presParOf" srcId="{4BDFBC8E-95CB-4F18-8ECD-2D10670DF081}" destId="{772C6D3C-EEAA-47A5-8532-AB91DEC4C7F4}" srcOrd="2" destOrd="0" presId="urn:microsoft.com/office/officeart/2018/2/layout/IconVerticalSolidList"/>
    <dgm:cxn modelId="{30B5FE9A-B299-4800-BB0E-BE12389E571F}" type="presParOf" srcId="{4BDFBC8E-95CB-4F18-8ECD-2D10670DF081}" destId="{0CD41AC5-018B-472C-9CFB-8C0E27C653A3}" srcOrd="3" destOrd="0" presId="urn:microsoft.com/office/officeart/2018/2/layout/IconVerticalSolidList"/>
    <dgm:cxn modelId="{2E586253-D9E4-4618-A9CA-D7CE85E0ED76}" type="presParOf" srcId="{53044482-6EC5-4C65-A8C7-94514D6A3720}" destId="{4816A16D-5E09-4579-A173-DFAF8719FAFF}" srcOrd="5" destOrd="0" presId="urn:microsoft.com/office/officeart/2018/2/layout/IconVerticalSolidList"/>
    <dgm:cxn modelId="{48B9EEBB-2E42-4F53-806F-F3F20B6F3941}" type="presParOf" srcId="{53044482-6EC5-4C65-A8C7-94514D6A3720}" destId="{6CB721A6-57A8-4FBC-9862-EFBD3D61EA32}" srcOrd="6" destOrd="0" presId="urn:microsoft.com/office/officeart/2018/2/layout/IconVerticalSolidList"/>
    <dgm:cxn modelId="{FFC7906F-0E4F-4473-A719-BE7BF901F19A}" type="presParOf" srcId="{6CB721A6-57A8-4FBC-9862-EFBD3D61EA32}" destId="{9F71A4D3-F517-40C3-8267-A1684305D022}" srcOrd="0" destOrd="0" presId="urn:microsoft.com/office/officeart/2018/2/layout/IconVerticalSolidList"/>
    <dgm:cxn modelId="{6CD416CE-EABD-4889-9297-F00F841B4E59}" type="presParOf" srcId="{6CB721A6-57A8-4FBC-9862-EFBD3D61EA32}" destId="{FDBF4076-4D38-42CE-86BB-582842C60513}" srcOrd="1" destOrd="0" presId="urn:microsoft.com/office/officeart/2018/2/layout/IconVerticalSolidList"/>
    <dgm:cxn modelId="{99E5B3CC-54CE-43D2-85C1-48EE4E514625}" type="presParOf" srcId="{6CB721A6-57A8-4FBC-9862-EFBD3D61EA32}" destId="{57094D34-FE9A-497A-B884-C59C02E784EE}" srcOrd="2" destOrd="0" presId="urn:microsoft.com/office/officeart/2018/2/layout/IconVerticalSolidList"/>
    <dgm:cxn modelId="{E9A9BAA0-7D63-4C7B-81D1-A3797B6A0F06}" type="presParOf" srcId="{6CB721A6-57A8-4FBC-9862-EFBD3D61EA32}" destId="{FA498853-8E6F-40E9-B442-221329268BBE}" srcOrd="3" destOrd="0" presId="urn:microsoft.com/office/officeart/2018/2/layout/IconVerticalSolidList"/>
    <dgm:cxn modelId="{55388582-CBCD-4ECD-A617-4038AF58F57B}" type="presParOf" srcId="{53044482-6EC5-4C65-A8C7-94514D6A3720}" destId="{87A1EE50-9A90-4872-84BA-09CB618AD33C}" srcOrd="7" destOrd="0" presId="urn:microsoft.com/office/officeart/2018/2/layout/IconVerticalSolidList"/>
    <dgm:cxn modelId="{71B5A8A9-61EB-491C-90BD-45C98EFAB3D2}" type="presParOf" srcId="{53044482-6EC5-4C65-A8C7-94514D6A3720}" destId="{A9FF9695-5D2B-4B25-B258-7D689FFAB456}" srcOrd="8" destOrd="0" presId="urn:microsoft.com/office/officeart/2018/2/layout/IconVerticalSolidList"/>
    <dgm:cxn modelId="{CE14FF68-3783-4729-8C19-A99895161385}" type="presParOf" srcId="{A9FF9695-5D2B-4B25-B258-7D689FFAB456}" destId="{9340DD36-7B71-46A5-ADAE-3350D3E5DD6E}" srcOrd="0" destOrd="0" presId="urn:microsoft.com/office/officeart/2018/2/layout/IconVerticalSolidList"/>
    <dgm:cxn modelId="{89FB9745-A013-43DE-9C07-4F64CDF792FD}" type="presParOf" srcId="{A9FF9695-5D2B-4B25-B258-7D689FFAB456}" destId="{E99EE376-E530-4569-938E-AD88E423933F}" srcOrd="1" destOrd="0" presId="urn:microsoft.com/office/officeart/2018/2/layout/IconVerticalSolidList"/>
    <dgm:cxn modelId="{AC39F84E-F0EF-4152-A38D-1F6BC670E6F0}" type="presParOf" srcId="{A9FF9695-5D2B-4B25-B258-7D689FFAB456}" destId="{BB2BCB71-60C6-457C-8EB5-CA3F0798E469}" srcOrd="2" destOrd="0" presId="urn:microsoft.com/office/officeart/2018/2/layout/IconVerticalSolidList"/>
    <dgm:cxn modelId="{E7E04497-F6FF-4BB9-A16C-EB1C43B30959}" type="presParOf" srcId="{A9FF9695-5D2B-4B25-B258-7D689FFAB456}" destId="{534B1F44-EB2F-4EB9-9832-D6677F71368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B9EFC3-E14D-4FAC-9019-22AC51F36705}" type="doc">
      <dgm:prSet loTypeId="urn:microsoft.com/office/officeart/2005/8/layout/default" loCatId="list" qsTypeId="urn:microsoft.com/office/officeart/2005/8/quickstyle/simple4" qsCatId="simple" csTypeId="urn:microsoft.com/office/officeart/2005/8/colors/colorful1" csCatId="colorful" phldr="1"/>
      <dgm:spPr/>
      <dgm:t>
        <a:bodyPr/>
        <a:lstStyle/>
        <a:p>
          <a:endParaRPr lang="en-US"/>
        </a:p>
      </dgm:t>
    </dgm:pt>
    <dgm:pt modelId="{19AEBFAF-391E-4E51-B831-955CFD0C2BBC}">
      <dgm:prSet/>
      <dgm:spPr/>
      <dgm:t>
        <a:bodyPr/>
        <a:lstStyle/>
        <a:p>
          <a:pPr>
            <a:defRPr cap="all"/>
          </a:pPr>
          <a:r>
            <a:rPr lang="en-US"/>
            <a:t>Less time to Run</a:t>
          </a:r>
        </a:p>
      </dgm:t>
    </dgm:pt>
    <dgm:pt modelId="{6A0D35C7-E5E2-4BC0-8BB3-821C57EC9FED}" type="parTrans" cxnId="{F6D30C84-FED4-47E1-ADDC-867E992C210F}">
      <dgm:prSet/>
      <dgm:spPr/>
      <dgm:t>
        <a:bodyPr/>
        <a:lstStyle/>
        <a:p>
          <a:endParaRPr lang="en-US"/>
        </a:p>
      </dgm:t>
    </dgm:pt>
    <dgm:pt modelId="{299657E3-D803-4F33-A79D-33D0309F4228}" type="sibTrans" cxnId="{F6D30C84-FED4-47E1-ADDC-867E992C210F}">
      <dgm:prSet/>
      <dgm:spPr/>
      <dgm:t>
        <a:bodyPr/>
        <a:lstStyle/>
        <a:p>
          <a:endParaRPr lang="en-US"/>
        </a:p>
      </dgm:t>
    </dgm:pt>
    <dgm:pt modelId="{C29C697E-D683-45AD-8978-1F28FEF92A3E}">
      <dgm:prSet/>
      <dgm:spPr/>
      <dgm:t>
        <a:bodyPr/>
        <a:lstStyle/>
        <a:p>
          <a:pPr>
            <a:defRPr cap="all"/>
          </a:pPr>
          <a:r>
            <a:rPr lang="en-US" dirty="0"/>
            <a:t>Epochs:5</a:t>
          </a:r>
        </a:p>
      </dgm:t>
    </dgm:pt>
    <dgm:pt modelId="{C2229C83-7287-40A1-8147-5920EA55F9C1}" type="parTrans" cxnId="{DC55CFD7-3575-449E-892D-890ECD99A651}">
      <dgm:prSet/>
      <dgm:spPr/>
      <dgm:t>
        <a:bodyPr/>
        <a:lstStyle/>
        <a:p>
          <a:endParaRPr lang="en-US"/>
        </a:p>
      </dgm:t>
    </dgm:pt>
    <dgm:pt modelId="{2FE8A0AD-1D2D-4FB3-8859-571CFE0C505B}" type="sibTrans" cxnId="{DC55CFD7-3575-449E-892D-890ECD99A651}">
      <dgm:prSet/>
      <dgm:spPr/>
      <dgm:t>
        <a:bodyPr/>
        <a:lstStyle/>
        <a:p>
          <a:endParaRPr lang="en-US"/>
        </a:p>
      </dgm:t>
    </dgm:pt>
    <dgm:pt modelId="{70D7F62C-67B4-4A74-9D5E-53087BC1F689}">
      <dgm:prSet/>
      <dgm:spPr/>
      <dgm:t>
        <a:bodyPr/>
        <a:lstStyle/>
        <a:p>
          <a:pPr>
            <a:defRPr cap="all"/>
          </a:pPr>
          <a:r>
            <a:rPr lang="en-US"/>
            <a:t>Layers:3 CNN layers &amp; 3 dense layers</a:t>
          </a:r>
        </a:p>
      </dgm:t>
    </dgm:pt>
    <dgm:pt modelId="{486F69A1-1310-4A06-A10E-5BAD530B8F3C}" type="parTrans" cxnId="{181C84CB-FED7-4838-8F94-7CCA14DD1BA2}">
      <dgm:prSet/>
      <dgm:spPr/>
      <dgm:t>
        <a:bodyPr/>
        <a:lstStyle/>
        <a:p>
          <a:endParaRPr lang="en-US"/>
        </a:p>
      </dgm:t>
    </dgm:pt>
    <dgm:pt modelId="{C50600D6-D0D6-40EA-8497-A491DC59C7E4}" type="sibTrans" cxnId="{181C84CB-FED7-4838-8F94-7CCA14DD1BA2}">
      <dgm:prSet/>
      <dgm:spPr/>
      <dgm:t>
        <a:bodyPr/>
        <a:lstStyle/>
        <a:p>
          <a:endParaRPr lang="en-US"/>
        </a:p>
      </dgm:t>
    </dgm:pt>
    <dgm:pt modelId="{EA50FF54-3621-4722-8459-E587F2177B15}">
      <dgm:prSet/>
      <dgm:spPr/>
      <dgm:t>
        <a:bodyPr/>
        <a:lstStyle/>
        <a:p>
          <a:pPr>
            <a:defRPr cap="all"/>
          </a:pPr>
          <a:r>
            <a:rPr lang="en-US" dirty="0"/>
            <a:t>Accuracy : Age- 55%,Gender-77%</a:t>
          </a:r>
        </a:p>
      </dgm:t>
    </dgm:pt>
    <dgm:pt modelId="{AE9D72F3-20DB-4E4A-AF8C-62D5ECF02FFA}" type="parTrans" cxnId="{ED7C7A00-9039-4B00-AE1E-A063BC1C3314}">
      <dgm:prSet/>
      <dgm:spPr/>
      <dgm:t>
        <a:bodyPr/>
        <a:lstStyle/>
        <a:p>
          <a:endParaRPr lang="en-US"/>
        </a:p>
      </dgm:t>
    </dgm:pt>
    <dgm:pt modelId="{BD3FEDBB-F081-4FA2-A276-C712B248A83C}" type="sibTrans" cxnId="{ED7C7A00-9039-4B00-AE1E-A063BC1C3314}">
      <dgm:prSet/>
      <dgm:spPr/>
      <dgm:t>
        <a:bodyPr/>
        <a:lstStyle/>
        <a:p>
          <a:endParaRPr lang="en-US"/>
        </a:p>
      </dgm:t>
    </dgm:pt>
    <dgm:pt modelId="{F544E809-603B-4F3C-9DDD-8F897BD6DE5C}" type="pres">
      <dgm:prSet presAssocID="{A8B9EFC3-E14D-4FAC-9019-22AC51F36705}" presName="diagram" presStyleCnt="0">
        <dgm:presLayoutVars>
          <dgm:dir/>
          <dgm:resizeHandles val="exact"/>
        </dgm:presLayoutVars>
      </dgm:prSet>
      <dgm:spPr/>
    </dgm:pt>
    <dgm:pt modelId="{F10C1251-D77F-40B6-A766-08A703D3D6DA}" type="pres">
      <dgm:prSet presAssocID="{19AEBFAF-391E-4E51-B831-955CFD0C2BBC}" presName="node" presStyleLbl="node1" presStyleIdx="0" presStyleCnt="4">
        <dgm:presLayoutVars>
          <dgm:bulletEnabled val="1"/>
        </dgm:presLayoutVars>
      </dgm:prSet>
      <dgm:spPr/>
    </dgm:pt>
    <dgm:pt modelId="{C6FC3B67-D0AD-407E-8148-079BB8F6C097}" type="pres">
      <dgm:prSet presAssocID="{299657E3-D803-4F33-A79D-33D0309F4228}" presName="sibTrans" presStyleCnt="0"/>
      <dgm:spPr/>
    </dgm:pt>
    <dgm:pt modelId="{5AB3CD4F-E702-4AAC-A040-873D55B94863}" type="pres">
      <dgm:prSet presAssocID="{C29C697E-D683-45AD-8978-1F28FEF92A3E}" presName="node" presStyleLbl="node1" presStyleIdx="1" presStyleCnt="4" custLinFactNeighborX="-804" custLinFactNeighborY="-893">
        <dgm:presLayoutVars>
          <dgm:bulletEnabled val="1"/>
        </dgm:presLayoutVars>
      </dgm:prSet>
      <dgm:spPr/>
    </dgm:pt>
    <dgm:pt modelId="{8ACA04F8-7807-4BD8-A234-DF14CE5846F2}" type="pres">
      <dgm:prSet presAssocID="{2FE8A0AD-1D2D-4FB3-8859-571CFE0C505B}" presName="sibTrans" presStyleCnt="0"/>
      <dgm:spPr/>
    </dgm:pt>
    <dgm:pt modelId="{48D38E48-C98B-4125-80DF-931F9AC5E6D5}" type="pres">
      <dgm:prSet presAssocID="{70D7F62C-67B4-4A74-9D5E-53087BC1F689}" presName="node" presStyleLbl="node1" presStyleIdx="2" presStyleCnt="4">
        <dgm:presLayoutVars>
          <dgm:bulletEnabled val="1"/>
        </dgm:presLayoutVars>
      </dgm:prSet>
      <dgm:spPr/>
    </dgm:pt>
    <dgm:pt modelId="{E8211567-1E34-41AB-9242-5B58325F6762}" type="pres">
      <dgm:prSet presAssocID="{C50600D6-D0D6-40EA-8497-A491DC59C7E4}" presName="sibTrans" presStyleCnt="0"/>
      <dgm:spPr/>
    </dgm:pt>
    <dgm:pt modelId="{DE4801E0-EAE0-4E35-A13B-F3C48B3343BF}" type="pres">
      <dgm:prSet presAssocID="{EA50FF54-3621-4722-8459-E587F2177B15}" presName="node" presStyleLbl="node1" presStyleIdx="3" presStyleCnt="4">
        <dgm:presLayoutVars>
          <dgm:bulletEnabled val="1"/>
        </dgm:presLayoutVars>
      </dgm:prSet>
      <dgm:spPr/>
    </dgm:pt>
  </dgm:ptLst>
  <dgm:cxnLst>
    <dgm:cxn modelId="{ED7C7A00-9039-4B00-AE1E-A063BC1C3314}" srcId="{A8B9EFC3-E14D-4FAC-9019-22AC51F36705}" destId="{EA50FF54-3621-4722-8459-E587F2177B15}" srcOrd="3" destOrd="0" parTransId="{AE9D72F3-20DB-4E4A-AF8C-62D5ECF02FFA}" sibTransId="{BD3FEDBB-F081-4FA2-A276-C712B248A83C}"/>
    <dgm:cxn modelId="{A3CF2409-9B84-4FB9-9517-B53CAD2E287E}" type="presOf" srcId="{70D7F62C-67B4-4A74-9D5E-53087BC1F689}" destId="{48D38E48-C98B-4125-80DF-931F9AC5E6D5}" srcOrd="0" destOrd="0" presId="urn:microsoft.com/office/officeart/2005/8/layout/default"/>
    <dgm:cxn modelId="{BB6B9428-7529-486B-8093-826B6421A6C6}" type="presOf" srcId="{A8B9EFC3-E14D-4FAC-9019-22AC51F36705}" destId="{F544E809-603B-4F3C-9DDD-8F897BD6DE5C}" srcOrd="0" destOrd="0" presId="urn:microsoft.com/office/officeart/2005/8/layout/default"/>
    <dgm:cxn modelId="{252E6940-EEDA-4D1A-A8C4-1BC64EC7AAD7}" type="presOf" srcId="{C29C697E-D683-45AD-8978-1F28FEF92A3E}" destId="{5AB3CD4F-E702-4AAC-A040-873D55B94863}" srcOrd="0" destOrd="0" presId="urn:microsoft.com/office/officeart/2005/8/layout/default"/>
    <dgm:cxn modelId="{9E9D087F-6868-430E-9823-AE4B4912C3DD}" type="presOf" srcId="{19AEBFAF-391E-4E51-B831-955CFD0C2BBC}" destId="{F10C1251-D77F-40B6-A766-08A703D3D6DA}" srcOrd="0" destOrd="0" presId="urn:microsoft.com/office/officeart/2005/8/layout/default"/>
    <dgm:cxn modelId="{F6D30C84-FED4-47E1-ADDC-867E992C210F}" srcId="{A8B9EFC3-E14D-4FAC-9019-22AC51F36705}" destId="{19AEBFAF-391E-4E51-B831-955CFD0C2BBC}" srcOrd="0" destOrd="0" parTransId="{6A0D35C7-E5E2-4BC0-8BB3-821C57EC9FED}" sibTransId="{299657E3-D803-4F33-A79D-33D0309F4228}"/>
    <dgm:cxn modelId="{821326CB-B8AC-42A2-BC75-BA624502CBEB}" type="presOf" srcId="{EA50FF54-3621-4722-8459-E587F2177B15}" destId="{DE4801E0-EAE0-4E35-A13B-F3C48B3343BF}" srcOrd="0" destOrd="0" presId="urn:microsoft.com/office/officeart/2005/8/layout/default"/>
    <dgm:cxn modelId="{181C84CB-FED7-4838-8F94-7CCA14DD1BA2}" srcId="{A8B9EFC3-E14D-4FAC-9019-22AC51F36705}" destId="{70D7F62C-67B4-4A74-9D5E-53087BC1F689}" srcOrd="2" destOrd="0" parTransId="{486F69A1-1310-4A06-A10E-5BAD530B8F3C}" sibTransId="{C50600D6-D0D6-40EA-8497-A491DC59C7E4}"/>
    <dgm:cxn modelId="{DC55CFD7-3575-449E-892D-890ECD99A651}" srcId="{A8B9EFC3-E14D-4FAC-9019-22AC51F36705}" destId="{C29C697E-D683-45AD-8978-1F28FEF92A3E}" srcOrd="1" destOrd="0" parTransId="{C2229C83-7287-40A1-8147-5920EA55F9C1}" sibTransId="{2FE8A0AD-1D2D-4FB3-8859-571CFE0C505B}"/>
    <dgm:cxn modelId="{0E27A7F4-E274-463A-8429-A97C5E4FB3A1}" type="presParOf" srcId="{F544E809-603B-4F3C-9DDD-8F897BD6DE5C}" destId="{F10C1251-D77F-40B6-A766-08A703D3D6DA}" srcOrd="0" destOrd="0" presId="urn:microsoft.com/office/officeart/2005/8/layout/default"/>
    <dgm:cxn modelId="{2405F528-2AF8-49B5-B16B-4194CD0C8275}" type="presParOf" srcId="{F544E809-603B-4F3C-9DDD-8F897BD6DE5C}" destId="{C6FC3B67-D0AD-407E-8148-079BB8F6C097}" srcOrd="1" destOrd="0" presId="urn:microsoft.com/office/officeart/2005/8/layout/default"/>
    <dgm:cxn modelId="{35596B51-075F-4CE7-A092-3808EB4E37EA}" type="presParOf" srcId="{F544E809-603B-4F3C-9DDD-8F897BD6DE5C}" destId="{5AB3CD4F-E702-4AAC-A040-873D55B94863}" srcOrd="2" destOrd="0" presId="urn:microsoft.com/office/officeart/2005/8/layout/default"/>
    <dgm:cxn modelId="{5CE538E9-4A11-4369-A029-F81106ADB9A8}" type="presParOf" srcId="{F544E809-603B-4F3C-9DDD-8F897BD6DE5C}" destId="{8ACA04F8-7807-4BD8-A234-DF14CE5846F2}" srcOrd="3" destOrd="0" presId="urn:microsoft.com/office/officeart/2005/8/layout/default"/>
    <dgm:cxn modelId="{8AC26E70-CF8F-4609-97A1-86957A2B0E14}" type="presParOf" srcId="{F544E809-603B-4F3C-9DDD-8F897BD6DE5C}" destId="{48D38E48-C98B-4125-80DF-931F9AC5E6D5}" srcOrd="4" destOrd="0" presId="urn:microsoft.com/office/officeart/2005/8/layout/default"/>
    <dgm:cxn modelId="{236FEB71-3E51-4EFA-9C7B-91AB568A757D}" type="presParOf" srcId="{F544E809-603B-4F3C-9DDD-8F897BD6DE5C}" destId="{E8211567-1E34-41AB-9242-5B58325F6762}" srcOrd="5" destOrd="0" presId="urn:microsoft.com/office/officeart/2005/8/layout/default"/>
    <dgm:cxn modelId="{08070826-1D52-459C-AC12-3430CDEF7E1A}" type="presParOf" srcId="{F544E809-603B-4F3C-9DDD-8F897BD6DE5C}" destId="{DE4801E0-EAE0-4E35-A13B-F3C48B3343BF}"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36F43D-5BE1-4076-818F-874C202DC0D6}">
      <dsp:nvSpPr>
        <dsp:cNvPr id="0" name=""/>
        <dsp:cNvSpPr/>
      </dsp:nvSpPr>
      <dsp:spPr>
        <a:xfrm>
          <a:off x="0" y="8962"/>
          <a:ext cx="6391275" cy="87308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38F54D-3430-4A39-B455-71D6C00FCF8A}">
      <dsp:nvSpPr>
        <dsp:cNvPr id="0" name=""/>
        <dsp:cNvSpPr/>
      </dsp:nvSpPr>
      <dsp:spPr>
        <a:xfrm>
          <a:off x="264107" y="200542"/>
          <a:ext cx="480194" cy="4801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94219AE-5B63-4618-A57C-1B9DD52D1D02}">
      <dsp:nvSpPr>
        <dsp:cNvPr id="0" name=""/>
        <dsp:cNvSpPr/>
      </dsp:nvSpPr>
      <dsp:spPr>
        <a:xfrm>
          <a:off x="1008409" y="4098"/>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755650">
            <a:lnSpc>
              <a:spcPct val="90000"/>
            </a:lnSpc>
            <a:spcBef>
              <a:spcPct val="0"/>
            </a:spcBef>
            <a:spcAft>
              <a:spcPct val="35000"/>
            </a:spcAft>
            <a:buNone/>
          </a:pPr>
          <a:r>
            <a:rPr lang="en-US" sz="1700" b="0" i="0" kern="1200" dirty="0"/>
            <a:t>UTK Dataset and Real Time Webcam Data</a:t>
          </a:r>
          <a:endParaRPr lang="en-US" sz="1700" kern="1200" dirty="0"/>
        </a:p>
      </dsp:txBody>
      <dsp:txXfrm>
        <a:off x="1008409" y="4098"/>
        <a:ext cx="5382865" cy="873081"/>
      </dsp:txXfrm>
    </dsp:sp>
    <dsp:sp modelId="{80DBB5F9-6962-47BC-AC4E-C6D24D5B93AD}">
      <dsp:nvSpPr>
        <dsp:cNvPr id="0" name=""/>
        <dsp:cNvSpPr/>
      </dsp:nvSpPr>
      <dsp:spPr>
        <a:xfrm>
          <a:off x="0" y="1095450"/>
          <a:ext cx="6391275" cy="87308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CED1F5-96B3-4275-B9C4-32D5A186F552}">
      <dsp:nvSpPr>
        <dsp:cNvPr id="0" name=""/>
        <dsp:cNvSpPr/>
      </dsp:nvSpPr>
      <dsp:spPr>
        <a:xfrm>
          <a:off x="264107" y="1291894"/>
          <a:ext cx="480194" cy="4801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ED01CE-58A7-41E9-8C71-3A77E95DFC3A}">
      <dsp:nvSpPr>
        <dsp:cNvPr id="0" name=""/>
        <dsp:cNvSpPr/>
      </dsp:nvSpPr>
      <dsp:spPr>
        <a:xfrm>
          <a:off x="1008409" y="1095450"/>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755650">
            <a:lnSpc>
              <a:spcPct val="90000"/>
            </a:lnSpc>
            <a:spcBef>
              <a:spcPct val="0"/>
            </a:spcBef>
            <a:spcAft>
              <a:spcPct val="35000"/>
            </a:spcAft>
            <a:buNone/>
          </a:pPr>
          <a:r>
            <a:rPr lang="en-US" sz="1700" b="0" i="0" kern="1200" dirty="0"/>
            <a:t>20K+ Face images</a:t>
          </a:r>
          <a:endParaRPr lang="en-US" sz="1700" kern="1200" dirty="0"/>
        </a:p>
      </dsp:txBody>
      <dsp:txXfrm>
        <a:off x="1008409" y="1095450"/>
        <a:ext cx="5382865" cy="873081"/>
      </dsp:txXfrm>
    </dsp:sp>
    <dsp:sp modelId="{094B2D9C-89F8-4CA0-A349-394F1AAF301B}">
      <dsp:nvSpPr>
        <dsp:cNvPr id="0" name=""/>
        <dsp:cNvSpPr/>
      </dsp:nvSpPr>
      <dsp:spPr>
        <a:xfrm>
          <a:off x="0" y="2186802"/>
          <a:ext cx="6391275" cy="87308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71C04E-1A14-4C28-BE3D-CDD3EBFB905B}">
      <dsp:nvSpPr>
        <dsp:cNvPr id="0" name=""/>
        <dsp:cNvSpPr/>
      </dsp:nvSpPr>
      <dsp:spPr>
        <a:xfrm>
          <a:off x="264107" y="2383246"/>
          <a:ext cx="480194" cy="4801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CD41AC5-018B-472C-9CFB-8C0E27C653A3}">
      <dsp:nvSpPr>
        <dsp:cNvPr id="0" name=""/>
        <dsp:cNvSpPr/>
      </dsp:nvSpPr>
      <dsp:spPr>
        <a:xfrm>
          <a:off x="1008409" y="2186802"/>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755650">
            <a:lnSpc>
              <a:spcPct val="90000"/>
            </a:lnSpc>
            <a:spcBef>
              <a:spcPct val="0"/>
            </a:spcBef>
            <a:spcAft>
              <a:spcPct val="35000"/>
            </a:spcAft>
            <a:buNone/>
          </a:pPr>
          <a:r>
            <a:rPr lang="en-US" sz="1700" b="0" i="0" kern="1200" dirty="0"/>
            <a:t>Images are labelled by age, gender, and ethnicity</a:t>
          </a:r>
          <a:endParaRPr lang="en-US" sz="1700" kern="1200" dirty="0"/>
        </a:p>
      </dsp:txBody>
      <dsp:txXfrm>
        <a:off x="1008409" y="2186802"/>
        <a:ext cx="5382865" cy="873081"/>
      </dsp:txXfrm>
    </dsp:sp>
    <dsp:sp modelId="{9F71A4D3-F517-40C3-8267-A1684305D022}">
      <dsp:nvSpPr>
        <dsp:cNvPr id="0" name=""/>
        <dsp:cNvSpPr/>
      </dsp:nvSpPr>
      <dsp:spPr>
        <a:xfrm>
          <a:off x="0" y="3278154"/>
          <a:ext cx="6391275" cy="87308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BF4076-4D38-42CE-86BB-582842C60513}">
      <dsp:nvSpPr>
        <dsp:cNvPr id="0" name=""/>
        <dsp:cNvSpPr/>
      </dsp:nvSpPr>
      <dsp:spPr>
        <a:xfrm>
          <a:off x="264107" y="3474597"/>
          <a:ext cx="480194" cy="4801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498853-8E6F-40E9-B442-221329268BBE}">
      <dsp:nvSpPr>
        <dsp:cNvPr id="0" name=""/>
        <dsp:cNvSpPr/>
      </dsp:nvSpPr>
      <dsp:spPr>
        <a:xfrm>
          <a:off x="1008409" y="3278154"/>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755650">
            <a:lnSpc>
              <a:spcPct val="90000"/>
            </a:lnSpc>
            <a:spcBef>
              <a:spcPct val="0"/>
            </a:spcBef>
            <a:spcAft>
              <a:spcPct val="35000"/>
            </a:spcAft>
            <a:buNone/>
          </a:pPr>
          <a:r>
            <a:rPr lang="en-US" sz="1700" b="0" i="0" kern="1200" dirty="0"/>
            <a:t>Age span ranges from 0-116 years old</a:t>
          </a:r>
          <a:endParaRPr lang="en-US" sz="1700" kern="1200" dirty="0"/>
        </a:p>
      </dsp:txBody>
      <dsp:txXfrm>
        <a:off x="1008409" y="3278154"/>
        <a:ext cx="5382865" cy="873081"/>
      </dsp:txXfrm>
    </dsp:sp>
    <dsp:sp modelId="{9340DD36-7B71-46A5-ADAE-3350D3E5DD6E}">
      <dsp:nvSpPr>
        <dsp:cNvPr id="0" name=""/>
        <dsp:cNvSpPr/>
      </dsp:nvSpPr>
      <dsp:spPr>
        <a:xfrm>
          <a:off x="0" y="4369506"/>
          <a:ext cx="6391275" cy="87308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9EE376-E530-4569-938E-AD88E423933F}">
      <dsp:nvSpPr>
        <dsp:cNvPr id="0" name=""/>
        <dsp:cNvSpPr/>
      </dsp:nvSpPr>
      <dsp:spPr>
        <a:xfrm>
          <a:off x="264107" y="4565949"/>
          <a:ext cx="480194" cy="4801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34B1F44-EB2F-4EB9-9832-D6677F71368F}">
      <dsp:nvSpPr>
        <dsp:cNvPr id="0" name=""/>
        <dsp:cNvSpPr/>
      </dsp:nvSpPr>
      <dsp:spPr>
        <a:xfrm>
          <a:off x="1008409" y="4369506"/>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755650">
            <a:lnSpc>
              <a:spcPct val="90000"/>
            </a:lnSpc>
            <a:spcBef>
              <a:spcPct val="0"/>
            </a:spcBef>
            <a:spcAft>
              <a:spcPct val="35000"/>
            </a:spcAft>
            <a:buNone/>
          </a:pPr>
          <a:r>
            <a:rPr lang="en-US" sz="1700" b="0" i="0" kern="1200"/>
            <a:t>The images cover large variation in pose, facial expression, illumination, occlusion, resolution, etc</a:t>
          </a:r>
          <a:endParaRPr lang="en-US" sz="1700" kern="1200"/>
        </a:p>
      </dsp:txBody>
      <dsp:txXfrm>
        <a:off x="1008409" y="4369506"/>
        <a:ext cx="5382865" cy="8730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0C1251-D77F-40B6-A766-08A703D3D6DA}">
      <dsp:nvSpPr>
        <dsp:cNvPr id="0" name=""/>
        <dsp:cNvSpPr/>
      </dsp:nvSpPr>
      <dsp:spPr>
        <a:xfrm>
          <a:off x="785401" y="1598"/>
          <a:ext cx="3344724" cy="2006834"/>
        </a:xfrm>
        <a:prstGeom prst="rect">
          <a:avLst/>
        </a:prstGeom>
        <a:solidFill>
          <a:schemeClr val="accent2">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2">
              <a:hueOff val="0"/>
              <a:satOff val="0"/>
              <a:lumOff val="0"/>
              <a:alphaOff val="0"/>
              <a:shade val="35000"/>
              <a:satMod val="13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defRPr cap="all"/>
          </a:pPr>
          <a:r>
            <a:rPr lang="en-US" sz="3200" kern="1200"/>
            <a:t>Less time to Run</a:t>
          </a:r>
        </a:p>
      </dsp:txBody>
      <dsp:txXfrm>
        <a:off x="785401" y="1598"/>
        <a:ext cx="3344724" cy="2006834"/>
      </dsp:txXfrm>
    </dsp:sp>
    <dsp:sp modelId="{5AB3CD4F-E702-4AAC-A040-873D55B94863}">
      <dsp:nvSpPr>
        <dsp:cNvPr id="0" name=""/>
        <dsp:cNvSpPr/>
      </dsp:nvSpPr>
      <dsp:spPr>
        <a:xfrm>
          <a:off x="4437707" y="0"/>
          <a:ext cx="3344724" cy="2006834"/>
        </a:xfrm>
        <a:prstGeom prst="rect">
          <a:avLst/>
        </a:prstGeom>
        <a:solidFill>
          <a:schemeClr val="accent3">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3">
              <a:hueOff val="0"/>
              <a:satOff val="0"/>
              <a:lumOff val="0"/>
              <a:alphaOff val="0"/>
              <a:shade val="35000"/>
              <a:satMod val="13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defRPr cap="all"/>
          </a:pPr>
          <a:r>
            <a:rPr lang="en-US" sz="3200" kern="1200" dirty="0"/>
            <a:t>Epochs:5</a:t>
          </a:r>
        </a:p>
      </dsp:txBody>
      <dsp:txXfrm>
        <a:off x="4437707" y="0"/>
        <a:ext cx="3344724" cy="2006834"/>
      </dsp:txXfrm>
    </dsp:sp>
    <dsp:sp modelId="{48D38E48-C98B-4125-80DF-931F9AC5E6D5}">
      <dsp:nvSpPr>
        <dsp:cNvPr id="0" name=""/>
        <dsp:cNvSpPr/>
      </dsp:nvSpPr>
      <dsp:spPr>
        <a:xfrm>
          <a:off x="785401" y="2342905"/>
          <a:ext cx="3344724" cy="2006834"/>
        </a:xfrm>
        <a:prstGeom prst="rect">
          <a:avLst/>
        </a:prstGeom>
        <a:solidFill>
          <a:schemeClr val="accent4">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4">
              <a:hueOff val="0"/>
              <a:satOff val="0"/>
              <a:lumOff val="0"/>
              <a:alphaOff val="0"/>
              <a:shade val="35000"/>
              <a:satMod val="13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defRPr cap="all"/>
          </a:pPr>
          <a:r>
            <a:rPr lang="en-US" sz="3200" kern="1200"/>
            <a:t>Layers:3 CNN layers &amp; 3 dense layers</a:t>
          </a:r>
        </a:p>
      </dsp:txBody>
      <dsp:txXfrm>
        <a:off x="785401" y="2342905"/>
        <a:ext cx="3344724" cy="2006834"/>
      </dsp:txXfrm>
    </dsp:sp>
    <dsp:sp modelId="{DE4801E0-EAE0-4E35-A13B-F3C48B3343BF}">
      <dsp:nvSpPr>
        <dsp:cNvPr id="0" name=""/>
        <dsp:cNvSpPr/>
      </dsp:nvSpPr>
      <dsp:spPr>
        <a:xfrm>
          <a:off x="4464598" y="2342905"/>
          <a:ext cx="3344724" cy="2006834"/>
        </a:xfrm>
        <a:prstGeom prst="rect">
          <a:avLst/>
        </a:prstGeom>
        <a:solidFill>
          <a:schemeClr val="accent5">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5">
              <a:hueOff val="0"/>
              <a:satOff val="0"/>
              <a:lumOff val="0"/>
              <a:alphaOff val="0"/>
              <a:shade val="35000"/>
              <a:satMod val="13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defRPr cap="all"/>
          </a:pPr>
          <a:r>
            <a:rPr lang="en-US" sz="3200" kern="1200" dirty="0"/>
            <a:t>Accuracy : Age- 55%,Gender-77%</a:t>
          </a:r>
        </a:p>
      </dsp:txBody>
      <dsp:txXfrm>
        <a:off x="4464598" y="2342905"/>
        <a:ext cx="3344724" cy="200683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0CE442-B1A3-4DF2-81F4-A27DC69638B6}" type="datetimeFigureOut">
              <a:rPr lang="en-US" smtClean="0"/>
              <a:t>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04A41D-4B0C-45C1-BCED-1EF6867EDD4D}" type="slidenum">
              <a:rPr lang="en-US" smtClean="0"/>
              <a:t>‹#›</a:t>
            </a:fld>
            <a:endParaRPr lang="en-US"/>
          </a:p>
        </p:txBody>
      </p:sp>
    </p:spTree>
    <p:extLst>
      <p:ext uri="{BB962C8B-B14F-4D97-AF65-F5344CB8AC3E}">
        <p14:creationId xmlns:p14="http://schemas.microsoft.com/office/powerpoint/2010/main" val="3968290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7E1C65-C10E-430A-A9AA-4AF1E59A05FD}" type="slidenum">
              <a:rPr lang="en-US" smtClean="0"/>
              <a:t>8</a:t>
            </a:fld>
            <a:endParaRPr lang="en-US"/>
          </a:p>
        </p:txBody>
      </p:sp>
    </p:spTree>
    <p:extLst>
      <p:ext uri="{BB962C8B-B14F-4D97-AF65-F5344CB8AC3E}">
        <p14:creationId xmlns:p14="http://schemas.microsoft.com/office/powerpoint/2010/main" val="3442421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7E1C65-C10E-430A-A9AA-4AF1E59A05FD}" type="slidenum">
              <a:rPr lang="en-US" smtClean="0"/>
              <a:t>9</a:t>
            </a:fld>
            <a:endParaRPr lang="en-US"/>
          </a:p>
        </p:txBody>
      </p:sp>
    </p:spTree>
    <p:extLst>
      <p:ext uri="{BB962C8B-B14F-4D97-AF65-F5344CB8AC3E}">
        <p14:creationId xmlns:p14="http://schemas.microsoft.com/office/powerpoint/2010/main" val="4212811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smtClean="0"/>
              <a:t>1/25/2023</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4FAB73BC-B049-4115-A692-8D63A059BFB8}" type="slidenum">
              <a:rPr lang="en-US" smtClean="0"/>
              <a:pPr/>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45580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25837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30455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50086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05329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41592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59FD0C-5451-4CA0-86AF-E70AE3279989}" type="datetimeFigureOut">
              <a:rPr lang="en-US" smtClean="0"/>
              <a:t>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5161681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3914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t>1/25/2023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45621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76675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95987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0E59FD0C-5451-4CA0-86AF-E70AE3279989}" type="datetimeFigureOut">
              <a:rPr lang="en-US" smtClean="0"/>
              <a:t>1/25/2023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51170573"/>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4D1C-642C-1C40-5F6E-FF7AD07CF0C3}"/>
              </a:ext>
            </a:extLst>
          </p:cNvPr>
          <p:cNvSpPr>
            <a:spLocks noGrp="1"/>
          </p:cNvSpPr>
          <p:nvPr>
            <p:ph type="ctrTitle"/>
          </p:nvPr>
        </p:nvSpPr>
        <p:spPr/>
        <p:txBody>
          <a:bodyPr/>
          <a:lstStyle/>
          <a:p>
            <a:r>
              <a:rPr lang="en-US" dirty="0"/>
              <a:t>Age and Gender Recognition</a:t>
            </a:r>
          </a:p>
        </p:txBody>
      </p:sp>
      <p:sp>
        <p:nvSpPr>
          <p:cNvPr id="3" name="Subtitle 2">
            <a:extLst>
              <a:ext uri="{FF2B5EF4-FFF2-40B4-BE49-F238E27FC236}">
                <a16:creationId xmlns:a16="http://schemas.microsoft.com/office/drawing/2014/main" id="{5CC6E80F-761D-69F5-A9C9-2BF0C8F95F6A}"/>
              </a:ext>
            </a:extLst>
          </p:cNvPr>
          <p:cNvSpPr>
            <a:spLocks noGrp="1"/>
          </p:cNvSpPr>
          <p:nvPr>
            <p:ph type="subTitle" idx="1"/>
          </p:nvPr>
        </p:nvSpPr>
        <p:spPr/>
        <p:txBody>
          <a:bodyPr/>
          <a:lstStyle/>
          <a:p>
            <a:r>
              <a:rPr lang="en-US" dirty="0"/>
              <a:t>.</a:t>
            </a:r>
          </a:p>
        </p:txBody>
      </p:sp>
    </p:spTree>
    <p:extLst>
      <p:ext uri="{BB962C8B-B14F-4D97-AF65-F5344CB8AC3E}">
        <p14:creationId xmlns:p14="http://schemas.microsoft.com/office/powerpoint/2010/main" val="2031347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389F0-0104-2C85-3B47-92735878624F}"/>
              </a:ext>
            </a:extLst>
          </p:cNvPr>
          <p:cNvSpPr>
            <a:spLocks noGrp="1"/>
          </p:cNvSpPr>
          <p:nvPr>
            <p:ph type="title"/>
          </p:nvPr>
        </p:nvSpPr>
        <p:spPr>
          <a:xfrm>
            <a:off x="1261872" y="365760"/>
            <a:ext cx="9692640" cy="898264"/>
          </a:xfrm>
        </p:spPr>
        <p:txBody>
          <a:bodyPr/>
          <a:lstStyle/>
          <a:p>
            <a:r>
              <a:rPr lang="en-US" dirty="0"/>
              <a:t>Pre-processing</a:t>
            </a:r>
          </a:p>
        </p:txBody>
      </p:sp>
      <p:sp>
        <p:nvSpPr>
          <p:cNvPr id="3" name="Content Placeholder 2">
            <a:extLst>
              <a:ext uri="{FF2B5EF4-FFF2-40B4-BE49-F238E27FC236}">
                <a16:creationId xmlns:a16="http://schemas.microsoft.com/office/drawing/2014/main" id="{A6A9979F-8837-E7A2-CD53-ED6B1DD064CD}"/>
              </a:ext>
            </a:extLst>
          </p:cNvPr>
          <p:cNvSpPr>
            <a:spLocks noGrp="1"/>
          </p:cNvSpPr>
          <p:nvPr>
            <p:ph idx="1"/>
          </p:nvPr>
        </p:nvSpPr>
        <p:spPr>
          <a:xfrm>
            <a:off x="1261872" y="1353672"/>
            <a:ext cx="8595360" cy="4826466"/>
          </a:xfrm>
        </p:spPr>
        <p:txBody>
          <a:bodyPr>
            <a:normAutofit fontScale="92500" lnSpcReduction="10000"/>
          </a:bodyPr>
          <a:lstStyle/>
          <a:p>
            <a:pPr marL="331470" indent="0" algn="just" fontAlgn="base">
              <a:lnSpc>
                <a:spcPct val="107000"/>
              </a:lnSpc>
              <a:spcBef>
                <a:spcPts val="0"/>
              </a:spcBef>
              <a:spcAft>
                <a:spcPts val="0"/>
              </a:spcAft>
              <a:buNone/>
            </a:pPr>
            <a:endParaRPr lang="en-US" dirty="0">
              <a:solidFill>
                <a:schemeClr val="accent1">
                  <a:lumMod val="60000"/>
                  <a:lumOff val="40000"/>
                </a:schemeClr>
              </a:solidFill>
            </a:endParaRPr>
          </a:p>
          <a:p>
            <a:pPr algn="l">
              <a:buFont typeface="+mj-lt"/>
              <a:buAutoNum type="arabicPeriod"/>
            </a:pPr>
            <a:r>
              <a:rPr lang="en-US" b="0" i="0" dirty="0">
                <a:solidFill>
                  <a:schemeClr val="accent1">
                    <a:lumMod val="60000"/>
                    <a:lumOff val="40000"/>
                  </a:schemeClr>
                </a:solidFill>
                <a:effectLst/>
                <a:latin typeface="gt-regular"/>
              </a:rPr>
              <a:t>Grayscale conversion</a:t>
            </a:r>
          </a:p>
          <a:p>
            <a:pPr marL="0" indent="0" algn="l">
              <a:buNone/>
            </a:pPr>
            <a:r>
              <a:rPr lang="en-US" b="0" i="0" dirty="0">
                <a:solidFill>
                  <a:schemeClr val="accent1">
                    <a:lumMod val="60000"/>
                    <a:lumOff val="40000"/>
                  </a:schemeClr>
                </a:solidFill>
                <a:effectLst/>
                <a:latin typeface="gt-regular"/>
              </a:rPr>
              <a:t>   Grayscale is simply converting images from colored to black and white</a:t>
            </a:r>
          </a:p>
          <a:p>
            <a:pPr algn="l">
              <a:buFont typeface="+mj-lt"/>
              <a:buAutoNum type="arabicPeriod"/>
            </a:pPr>
            <a:r>
              <a:rPr lang="en-US" b="0" i="0" dirty="0">
                <a:solidFill>
                  <a:schemeClr val="accent1">
                    <a:lumMod val="60000"/>
                    <a:lumOff val="40000"/>
                  </a:schemeClr>
                </a:solidFill>
                <a:effectLst/>
                <a:latin typeface="gt-regular"/>
              </a:rPr>
              <a:t>Normalization</a:t>
            </a:r>
          </a:p>
          <a:p>
            <a:pPr marL="0" indent="0" algn="l">
              <a:buNone/>
            </a:pPr>
            <a:r>
              <a:rPr lang="en-US" b="0" i="0" dirty="0">
                <a:solidFill>
                  <a:schemeClr val="accent1">
                    <a:lumMod val="60000"/>
                    <a:lumOff val="40000"/>
                  </a:schemeClr>
                </a:solidFill>
                <a:effectLst/>
                <a:latin typeface="gt-regular"/>
              </a:rPr>
              <a:t> </a:t>
            </a:r>
            <a:r>
              <a:rPr lang="en-US" dirty="0">
                <a:solidFill>
                  <a:schemeClr val="accent1">
                    <a:lumMod val="60000"/>
                    <a:lumOff val="40000"/>
                  </a:schemeClr>
                </a:solidFill>
              </a:rPr>
              <a:t>we normalize the data by converting the datatype of variable data to float32 and dividing it by 255.</a:t>
            </a:r>
            <a:endParaRPr lang="en-US" b="0" i="0" dirty="0">
              <a:solidFill>
                <a:schemeClr val="accent1">
                  <a:lumMod val="60000"/>
                  <a:lumOff val="40000"/>
                </a:schemeClr>
              </a:solidFill>
              <a:effectLst/>
              <a:latin typeface="gt-regular"/>
            </a:endParaRPr>
          </a:p>
          <a:p>
            <a:pPr algn="l">
              <a:buFont typeface="+mj-lt"/>
              <a:buAutoNum type="arabicPeriod"/>
            </a:pPr>
            <a:r>
              <a:rPr lang="en-US" b="0" i="0" dirty="0">
                <a:solidFill>
                  <a:schemeClr val="accent1">
                    <a:lumMod val="60000"/>
                    <a:lumOff val="40000"/>
                  </a:schemeClr>
                </a:solidFill>
                <a:effectLst/>
                <a:latin typeface="gt-regular"/>
              </a:rPr>
              <a:t>Data Augmentation</a:t>
            </a:r>
          </a:p>
          <a:p>
            <a:pPr algn="l">
              <a:buFont typeface="+mj-lt"/>
              <a:buAutoNum type="arabicPeriod"/>
            </a:pPr>
            <a:r>
              <a:rPr lang="en-US" b="0" i="0" dirty="0">
                <a:solidFill>
                  <a:schemeClr val="accent1">
                    <a:lumMod val="60000"/>
                    <a:lumOff val="40000"/>
                  </a:schemeClr>
                </a:solidFill>
                <a:effectLst/>
                <a:latin typeface="gt-regular"/>
              </a:rPr>
              <a:t>Image standardization</a:t>
            </a:r>
          </a:p>
          <a:p>
            <a:pPr algn="l"/>
            <a:r>
              <a:rPr lang="en-US" b="0" i="0" dirty="0">
                <a:solidFill>
                  <a:schemeClr val="accent1">
                    <a:lumMod val="60000"/>
                    <a:lumOff val="40000"/>
                  </a:schemeClr>
                </a:solidFill>
                <a:effectLst/>
                <a:latin typeface="gt-regular"/>
              </a:rPr>
              <a:t>is a method that scales and preprocesses images to have similar heights and widths</a:t>
            </a:r>
          </a:p>
          <a:p>
            <a:pPr marL="0" indent="0">
              <a:buNone/>
            </a:pPr>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Feature Selection</a:t>
            </a:r>
          </a:p>
          <a:p>
            <a:pPr lvl="1"/>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beard and mustache for male, and wrinkles around eyes and mouth for age</a:t>
            </a:r>
          </a:p>
          <a:p>
            <a:pPr lvl="1"/>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sensitive to the edge patterns around facial parts, as well as wrinkles, which are important for age and gender prediction.</a:t>
            </a:r>
          </a:p>
          <a:p>
            <a:pPr marL="0" indent="0" algn="l">
              <a:buNone/>
            </a:pPr>
            <a:endParaRPr lang="en-US" sz="1800" b="1" kern="0" dirty="0">
              <a:solidFill>
                <a:schemeClr val="accent1">
                  <a:lumMod val="60000"/>
                  <a:lumOff val="4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1200"/>
              </a:spcBef>
              <a:spcAft>
                <a:spcPts val="0"/>
              </a:spcAft>
              <a:buFont typeface="Times New Roman" panose="02020603050405020304" pitchFamily="18" charset="0"/>
              <a:buAutoNum type="arabicPeriod"/>
            </a:pPr>
            <a:endParaRPr lang="en-US" sz="1800" b="1" kern="0" dirty="0">
              <a:solidFill>
                <a:schemeClr val="accent1">
                  <a:lumMod val="60000"/>
                  <a:lumOff val="4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31470" indent="0" algn="just" fontAlgn="base">
              <a:lnSpc>
                <a:spcPct val="107000"/>
              </a:lnSpc>
              <a:spcBef>
                <a:spcPts val="0"/>
              </a:spcBef>
              <a:spcAft>
                <a:spcPts val="0"/>
              </a:spcAft>
              <a:buNone/>
            </a:pP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chemeClr val="accent1">
                  <a:lumMod val="60000"/>
                  <a:lumOff val="40000"/>
                </a:schemeClr>
              </a:solidFill>
            </a:endParaRPr>
          </a:p>
        </p:txBody>
      </p:sp>
    </p:spTree>
    <p:extLst>
      <p:ext uri="{BB962C8B-B14F-4D97-AF65-F5344CB8AC3E}">
        <p14:creationId xmlns:p14="http://schemas.microsoft.com/office/powerpoint/2010/main" val="3345368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ADB56-E6CD-A4DF-0AF8-53C11B10D649}"/>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EE45AD6A-F5AA-5239-48D0-1A1147FDB5BC}"/>
              </a:ext>
            </a:extLst>
          </p:cNvPr>
          <p:cNvSpPr>
            <a:spLocks noGrp="1"/>
          </p:cNvSpPr>
          <p:nvPr>
            <p:ph idx="1"/>
          </p:nvPr>
        </p:nvSpPr>
        <p:spPr/>
        <p:txBody>
          <a:bodyPr/>
          <a:lstStyle/>
          <a:p>
            <a:r>
              <a:rPr lang="en-US" sz="1800" b="1" kern="0" dirty="0">
                <a:solidFill>
                  <a:schemeClr val="accent1">
                    <a:lumMod val="60000"/>
                    <a:lumOff val="40000"/>
                  </a:schemeClr>
                </a:solidFill>
                <a:effectLst/>
                <a:latin typeface="Calibri Light" panose="020F0302020204030204" pitchFamily="34" charset="0"/>
                <a:ea typeface="Times New Roman" panose="02020603050405020304" pitchFamily="18" charset="0"/>
                <a:cs typeface="Times New Roman" panose="02020603050405020304" pitchFamily="18" charset="0"/>
              </a:rPr>
              <a:t>Build Model</a:t>
            </a:r>
          </a:p>
          <a:p>
            <a:pPr marL="514350" marR="0" algn="just" fontAlgn="base">
              <a:lnSpc>
                <a:spcPct val="107000"/>
              </a:lnSpc>
              <a:spcBef>
                <a:spcPts val="0"/>
              </a:spcBef>
              <a:spcAft>
                <a:spcPts val="0"/>
              </a:spcAft>
            </a:pPr>
            <a:r>
              <a:rPr lang="en-US" sz="1800" b="1" dirty="0">
                <a:solidFill>
                  <a:schemeClr val="accent1">
                    <a:lumMod val="60000"/>
                    <a:lumOff val="40000"/>
                  </a:schemeClr>
                </a:solidFill>
                <a:effectLst/>
                <a:latin typeface="inherit"/>
                <a:ea typeface="Times New Roman" panose="02020603050405020304" pitchFamily="18" charset="0"/>
                <a:cs typeface="Times New Roman" panose="02020603050405020304" pitchFamily="18" charset="0"/>
              </a:rPr>
              <a:t>There are two ways to build </a:t>
            </a:r>
            <a:r>
              <a:rPr lang="en-US" sz="1800" b="1" dirty="0" err="1">
                <a:solidFill>
                  <a:schemeClr val="accent1">
                    <a:lumMod val="60000"/>
                    <a:lumOff val="40000"/>
                  </a:schemeClr>
                </a:solidFill>
                <a:effectLst/>
                <a:latin typeface="inherit"/>
                <a:ea typeface="Times New Roman" panose="02020603050405020304" pitchFamily="18" charset="0"/>
                <a:cs typeface="Times New Roman" panose="02020603050405020304" pitchFamily="18" charset="0"/>
              </a:rPr>
              <a:t>keras</a:t>
            </a:r>
            <a:r>
              <a:rPr lang="en-US" sz="1800" b="1" dirty="0">
                <a:solidFill>
                  <a:schemeClr val="accent1">
                    <a:lumMod val="60000"/>
                    <a:lumOff val="40000"/>
                  </a:schemeClr>
                </a:solidFill>
                <a:effectLst/>
                <a:latin typeface="inherit"/>
                <a:ea typeface="Times New Roman" panose="02020603050405020304" pitchFamily="18" charset="0"/>
                <a:cs typeface="Times New Roman" panose="02020603050405020304" pitchFamily="18" charset="0"/>
              </a:rPr>
              <a:t> models : </a:t>
            </a:r>
            <a:r>
              <a:rPr lang="en-US" sz="1800" dirty="0">
                <a:solidFill>
                  <a:schemeClr val="accent1">
                    <a:lumMod val="60000"/>
                    <a:lumOff val="40000"/>
                  </a:schemeClr>
                </a:solidFill>
                <a:effectLst/>
                <a:latin typeface="Raleway" pitchFamily="2" charset="0"/>
                <a:ea typeface="Times New Roman" panose="02020603050405020304" pitchFamily="18" charset="0"/>
                <a:cs typeface="Times New Roman" panose="02020603050405020304" pitchFamily="18" charset="0"/>
              </a:rPr>
              <a:t>sequential and functional. In our </a:t>
            </a: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project we are using sequential by which we create a model layer-by-layer.</a:t>
            </a: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514350" marR="0" algn="just" fontAlgn="base">
              <a:lnSpc>
                <a:spcPct val="107000"/>
              </a:lnSpc>
              <a:spcBef>
                <a:spcPts val="0"/>
              </a:spcBef>
              <a:spcAft>
                <a:spcPts val="0"/>
              </a:spcAft>
            </a:pPr>
            <a:b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514350" marR="0" algn="just" fontAlgn="base">
              <a:lnSpc>
                <a:spcPct val="107000"/>
              </a:lnSpc>
              <a:spcBef>
                <a:spcPts val="0"/>
              </a:spcBef>
              <a:spcAft>
                <a:spcPts val="0"/>
              </a:spcAft>
            </a:pP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When we use Conv2D as the first layer we must define the input shape. This layer creates a convolution kernel that is convolved with the layer input to produce a tensor of outputs.</a:t>
            </a: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514350" marR="0" algn="just" fontAlgn="base">
              <a:lnSpc>
                <a:spcPct val="107000"/>
              </a:lnSpc>
              <a:spcBef>
                <a:spcPts val="0"/>
              </a:spcBef>
              <a:spcAft>
                <a:spcPts val="0"/>
              </a:spcAft>
            </a:pP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Activation is used for “</a:t>
            </a:r>
            <a:r>
              <a:rPr lang="en-US" sz="1800" dirty="0" err="1">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relu</a:t>
            </a: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514350" marR="0" algn="just" fontAlgn="base">
              <a:lnSpc>
                <a:spcPct val="107000"/>
              </a:lnSpc>
              <a:spcBef>
                <a:spcPts val="0"/>
              </a:spcBef>
              <a:spcAft>
                <a:spcPts val="0"/>
              </a:spcAft>
            </a:pP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MaxPooling2D layer is used for spatial data. </a:t>
            </a:r>
          </a:p>
          <a:p>
            <a:pPr marL="331470" marR="0" indent="0" algn="just" fontAlgn="base">
              <a:lnSpc>
                <a:spcPct val="107000"/>
              </a:lnSpc>
              <a:spcBef>
                <a:spcPts val="0"/>
              </a:spcBef>
              <a:spcAft>
                <a:spcPts val="0"/>
              </a:spcAft>
              <a:buNone/>
            </a:pPr>
            <a:r>
              <a:rPr lang="en-US" dirty="0">
                <a:solidFill>
                  <a:schemeClr val="accent1">
                    <a:lumMod val="60000"/>
                    <a:lumOff val="4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b="0" i="0" dirty="0">
                <a:solidFill>
                  <a:srgbClr val="BDC1C6"/>
                </a:solidFill>
                <a:effectLst/>
                <a:latin typeface="Roboto" panose="02000000000000000000" pitchFamily="2" charset="0"/>
              </a:rPr>
              <a:t> </a:t>
            </a:r>
            <a:r>
              <a:rPr lang="en-US" b="1" i="0" dirty="0">
                <a:solidFill>
                  <a:srgbClr val="BDC1C6"/>
                </a:solidFill>
                <a:effectLst/>
                <a:latin typeface="Roboto" panose="02000000000000000000" pitchFamily="2" charset="0"/>
              </a:rPr>
              <a:t>calculates the maximum, or largest, value in each patch of each feature map</a:t>
            </a: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514350" marR="0" algn="just" fontAlgn="base">
              <a:lnSpc>
                <a:spcPct val="107000"/>
              </a:lnSpc>
              <a:spcBef>
                <a:spcPts val="0"/>
              </a:spcBef>
              <a:spcAft>
                <a:spcPts val="0"/>
              </a:spcAft>
            </a:pP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Dropout layer is used to prevent a model from overfitting. </a:t>
            </a: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514350" marR="0" algn="just" fontAlgn="base">
              <a:lnSpc>
                <a:spcPct val="107000"/>
              </a:lnSpc>
              <a:spcBef>
                <a:spcPts val="0"/>
              </a:spcBef>
              <a:spcAft>
                <a:spcPts val="0"/>
              </a:spcAft>
            </a:pP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Dense layer is a linear operation in which every input is connected to every output by a weight.</a:t>
            </a: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lvl="1"/>
            <a:endParaRPr lang="en-US" b="1" kern="0" dirty="0">
              <a:solidFill>
                <a:schemeClr val="accent1">
                  <a:lumMod val="60000"/>
                  <a:lumOff val="4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dirty="0">
              <a:solidFill>
                <a:schemeClr val="accent1">
                  <a:lumMod val="60000"/>
                  <a:lumOff val="40000"/>
                </a:schemeClr>
              </a:solidFill>
            </a:endParaRPr>
          </a:p>
        </p:txBody>
      </p:sp>
    </p:spTree>
    <p:extLst>
      <p:ext uri="{BB962C8B-B14F-4D97-AF65-F5344CB8AC3E}">
        <p14:creationId xmlns:p14="http://schemas.microsoft.com/office/powerpoint/2010/main" val="2669023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D28D7-C052-960A-88D6-DEC2103D77A3}"/>
              </a:ext>
            </a:extLst>
          </p:cNvPr>
          <p:cNvSpPr>
            <a:spLocks noGrp="1"/>
          </p:cNvSpPr>
          <p:nvPr>
            <p:ph type="title"/>
          </p:nvPr>
        </p:nvSpPr>
        <p:spPr>
          <a:xfrm>
            <a:off x="1261872" y="365760"/>
            <a:ext cx="9692640" cy="602428"/>
          </a:xfrm>
        </p:spPr>
        <p:txBody>
          <a:bodyPr>
            <a:normAutofit fontScale="90000"/>
          </a:bodyPr>
          <a:lstStyle/>
          <a:p>
            <a:r>
              <a:rPr lang="en-US" dirty="0"/>
              <a:t>CNN Model</a:t>
            </a:r>
          </a:p>
        </p:txBody>
      </p:sp>
      <p:sp>
        <p:nvSpPr>
          <p:cNvPr id="3" name="Content Placeholder 2">
            <a:extLst>
              <a:ext uri="{FF2B5EF4-FFF2-40B4-BE49-F238E27FC236}">
                <a16:creationId xmlns:a16="http://schemas.microsoft.com/office/drawing/2014/main" id="{AB640CF0-C3FF-75DA-45EE-ABEA19E37018}"/>
              </a:ext>
            </a:extLst>
          </p:cNvPr>
          <p:cNvSpPr>
            <a:spLocks noGrp="1"/>
          </p:cNvSpPr>
          <p:nvPr>
            <p:ph idx="1"/>
          </p:nvPr>
        </p:nvSpPr>
        <p:spPr>
          <a:xfrm>
            <a:off x="1261872" y="878542"/>
            <a:ext cx="8595360" cy="5301596"/>
          </a:xfrm>
        </p:spPr>
        <p:txBody>
          <a:bodyPr>
            <a:normAutofit fontScale="85000" lnSpcReduction="20000"/>
          </a:bodyPr>
          <a:lstStyle/>
          <a:p>
            <a:pPr marL="514350" marR="0" algn="just" fontAlgn="base">
              <a:lnSpc>
                <a:spcPct val="107000"/>
              </a:lnSpc>
              <a:spcBef>
                <a:spcPts val="0"/>
              </a:spcBef>
              <a:spcAft>
                <a:spcPts val="0"/>
              </a:spcAft>
            </a:pPr>
            <a:r>
              <a:rPr lang="en-US" sz="1800" dirty="0" err="1">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agemodel</a:t>
            </a: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 Sequential()</a:t>
            </a: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514350" marR="0" algn="just" fontAlgn="base">
              <a:lnSpc>
                <a:spcPct val="107000"/>
              </a:lnSpc>
              <a:spcBef>
                <a:spcPts val="0"/>
              </a:spcBef>
              <a:spcAft>
                <a:spcPts val="0"/>
              </a:spcAft>
            </a:pPr>
            <a:r>
              <a:rPr lang="en-US" sz="1800" dirty="0" err="1">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agemodel.add</a:t>
            </a: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(Conv2D(32, (3,3), activation='</a:t>
            </a:r>
            <a:r>
              <a:rPr lang="en-US" sz="1800" dirty="0" err="1">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relu</a:t>
            </a: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input_shape</a:t>
            </a: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=(200, 200, 3)))</a:t>
            </a: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514350" marR="0" algn="just" fontAlgn="base">
              <a:lnSpc>
                <a:spcPct val="107000"/>
              </a:lnSpc>
              <a:spcBef>
                <a:spcPts val="0"/>
              </a:spcBef>
              <a:spcAft>
                <a:spcPts val="0"/>
              </a:spcAft>
            </a:pPr>
            <a:r>
              <a:rPr lang="en-US" sz="1800" dirty="0" err="1">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agemodel.add</a:t>
            </a: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(MaxPooling2D((2,2)))</a:t>
            </a: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514350" marR="0" algn="just" fontAlgn="base">
              <a:lnSpc>
                <a:spcPct val="107000"/>
              </a:lnSpc>
              <a:spcBef>
                <a:spcPts val="0"/>
              </a:spcBef>
              <a:spcAft>
                <a:spcPts val="0"/>
              </a:spcAft>
            </a:pPr>
            <a:r>
              <a:rPr lang="en-US" sz="1800" dirty="0" err="1">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agemodel.add</a:t>
            </a: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(Conv2D(64, (3,3), activation='</a:t>
            </a:r>
            <a:r>
              <a:rPr lang="en-US" sz="1800" dirty="0" err="1">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relu</a:t>
            </a: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514350" marR="0" algn="just" fontAlgn="base">
              <a:lnSpc>
                <a:spcPct val="107000"/>
              </a:lnSpc>
              <a:spcBef>
                <a:spcPts val="0"/>
              </a:spcBef>
              <a:spcAft>
                <a:spcPts val="0"/>
              </a:spcAft>
            </a:pPr>
            <a:r>
              <a:rPr lang="en-US" sz="1800" dirty="0" err="1">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agemodel.add</a:t>
            </a: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(MaxPooling2D((2,2)))</a:t>
            </a: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514350" marR="0" algn="just" fontAlgn="base">
              <a:lnSpc>
                <a:spcPct val="107000"/>
              </a:lnSpc>
              <a:spcBef>
                <a:spcPts val="0"/>
              </a:spcBef>
              <a:spcAft>
                <a:spcPts val="0"/>
              </a:spcAft>
            </a:pPr>
            <a:r>
              <a:rPr lang="en-US" sz="1800" dirty="0" err="1">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agemodel.add</a:t>
            </a: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(Conv2D(128, (3,3), activation='</a:t>
            </a:r>
            <a:r>
              <a:rPr lang="en-US" sz="1800" dirty="0" err="1">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relu</a:t>
            </a: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514350" marR="0" algn="just" fontAlgn="base">
              <a:lnSpc>
                <a:spcPct val="107000"/>
              </a:lnSpc>
              <a:spcBef>
                <a:spcPts val="0"/>
              </a:spcBef>
              <a:spcAft>
                <a:spcPts val="0"/>
              </a:spcAft>
            </a:pPr>
            <a:r>
              <a:rPr lang="en-US" sz="1800" dirty="0" err="1">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agemodel.add</a:t>
            </a: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(MaxPooling2D((2,2)))</a:t>
            </a: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514350" marR="0" algn="just" fontAlgn="base">
              <a:lnSpc>
                <a:spcPct val="107000"/>
              </a:lnSpc>
              <a:spcBef>
                <a:spcPts val="0"/>
              </a:spcBef>
              <a:spcAft>
                <a:spcPts val="0"/>
              </a:spcAft>
            </a:pPr>
            <a:r>
              <a:rPr lang="en-US" sz="1800" dirty="0" err="1">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agemodel.add</a:t>
            </a: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(Flatten())</a:t>
            </a: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514350" marR="0" algn="just" fontAlgn="base">
              <a:lnSpc>
                <a:spcPct val="107000"/>
              </a:lnSpc>
              <a:spcBef>
                <a:spcPts val="0"/>
              </a:spcBef>
              <a:spcAft>
                <a:spcPts val="0"/>
              </a:spcAft>
            </a:pPr>
            <a:r>
              <a:rPr lang="en-US" sz="1800" dirty="0" err="1">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agemodel.add</a:t>
            </a: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(Dense(64, activation='</a:t>
            </a:r>
            <a:r>
              <a:rPr lang="en-US" sz="1800" dirty="0" err="1">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relu</a:t>
            </a: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514350" marR="0" algn="just" fontAlgn="base">
              <a:lnSpc>
                <a:spcPct val="107000"/>
              </a:lnSpc>
              <a:spcBef>
                <a:spcPts val="0"/>
              </a:spcBef>
              <a:spcAft>
                <a:spcPts val="0"/>
              </a:spcAft>
            </a:pPr>
            <a:r>
              <a:rPr lang="en-US" sz="1800" dirty="0" err="1">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agemodel.add</a:t>
            </a: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(Dropout(0.5))</a:t>
            </a: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514350" marR="0" algn="just" fontAlgn="base">
              <a:lnSpc>
                <a:spcPct val="107000"/>
              </a:lnSpc>
              <a:spcBef>
                <a:spcPts val="0"/>
              </a:spcBef>
              <a:spcAft>
                <a:spcPts val="0"/>
              </a:spcAft>
            </a:pPr>
            <a:r>
              <a:rPr lang="en-US" sz="1800" dirty="0" err="1">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agemodel.add</a:t>
            </a: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(Dense(1, activation='</a:t>
            </a:r>
            <a:r>
              <a:rPr lang="en-US" sz="1800" dirty="0" err="1">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relu</a:t>
            </a: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514350" marR="0" algn="just" fontAlgn="base">
              <a:lnSpc>
                <a:spcPct val="107000"/>
              </a:lnSpc>
              <a:spcBef>
                <a:spcPts val="0"/>
              </a:spcBef>
              <a:spcAft>
                <a:spcPts val="0"/>
              </a:spcAft>
            </a:pP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514350" marR="0" algn="just" fontAlgn="base">
              <a:lnSpc>
                <a:spcPct val="107000"/>
              </a:lnSpc>
              <a:spcBef>
                <a:spcPts val="0"/>
              </a:spcBef>
              <a:spcAft>
                <a:spcPts val="0"/>
              </a:spcAft>
            </a:pPr>
            <a:r>
              <a:rPr lang="en-US" sz="1800" dirty="0" err="1">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agemodel.compile</a:t>
            </a: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(loss='</a:t>
            </a:r>
            <a:r>
              <a:rPr lang="en-US" sz="1800" dirty="0" err="1">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mean_squared_error</a:t>
            </a: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514350" marR="0" algn="just" fontAlgn="base">
              <a:lnSpc>
                <a:spcPct val="107000"/>
              </a:lnSpc>
              <a:spcBef>
                <a:spcPts val="0"/>
              </a:spcBef>
              <a:spcAft>
                <a:spcPts val="0"/>
              </a:spcAft>
            </a:pP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optimizer=</a:t>
            </a:r>
            <a:r>
              <a:rPr lang="en-US" sz="1800" dirty="0" err="1">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optimizers.Adam</a:t>
            </a: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lr</a:t>
            </a: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=0.0001))</a:t>
            </a: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514350" marR="0" algn="just" fontAlgn="base">
              <a:lnSpc>
                <a:spcPct val="107000"/>
              </a:lnSpc>
              <a:spcBef>
                <a:spcPts val="0"/>
              </a:spcBef>
              <a:spcAft>
                <a:spcPts val="0"/>
              </a:spcAft>
            </a:pP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514350" marR="0" algn="just" fontAlgn="base">
              <a:lnSpc>
                <a:spcPct val="107000"/>
              </a:lnSpc>
              <a:spcBef>
                <a:spcPts val="0"/>
              </a:spcBef>
              <a:spcAft>
                <a:spcPts val="0"/>
              </a:spcAft>
            </a:pPr>
            <a:r>
              <a:rPr lang="en-US" sz="1800" dirty="0" err="1">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genmodel</a:t>
            </a: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 Sequential()</a:t>
            </a: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514350" marR="0" algn="just" fontAlgn="base">
              <a:lnSpc>
                <a:spcPct val="107000"/>
              </a:lnSpc>
              <a:spcBef>
                <a:spcPts val="0"/>
              </a:spcBef>
              <a:spcAft>
                <a:spcPts val="0"/>
              </a:spcAft>
            </a:pPr>
            <a:r>
              <a:rPr lang="en-US" sz="1800" dirty="0" err="1">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genmodel.add</a:t>
            </a: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(Conv2D(32, (3,3), activation='</a:t>
            </a:r>
            <a:r>
              <a:rPr lang="en-US" sz="1800" dirty="0" err="1">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relu</a:t>
            </a: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input_shape</a:t>
            </a: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=(200, 200, 3)))</a:t>
            </a: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514350" marR="0" algn="just" fontAlgn="base">
              <a:lnSpc>
                <a:spcPct val="107000"/>
              </a:lnSpc>
              <a:spcBef>
                <a:spcPts val="0"/>
              </a:spcBef>
              <a:spcAft>
                <a:spcPts val="0"/>
              </a:spcAft>
            </a:pPr>
            <a:r>
              <a:rPr lang="en-US" sz="1800" dirty="0" err="1">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genmodel.add</a:t>
            </a: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(MaxPooling2D((2,2)))</a:t>
            </a: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514350" marR="0" algn="just" fontAlgn="base">
              <a:lnSpc>
                <a:spcPct val="107000"/>
              </a:lnSpc>
              <a:spcBef>
                <a:spcPts val="0"/>
              </a:spcBef>
              <a:spcAft>
                <a:spcPts val="0"/>
              </a:spcAft>
            </a:pPr>
            <a:r>
              <a:rPr lang="en-US" sz="1800" dirty="0" err="1">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genmodel.add</a:t>
            </a: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(Conv2D(64, (3,3), activation='</a:t>
            </a:r>
            <a:r>
              <a:rPr lang="en-US" sz="1800" dirty="0" err="1">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relu</a:t>
            </a: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514350" marR="0" algn="just" fontAlgn="base">
              <a:lnSpc>
                <a:spcPct val="107000"/>
              </a:lnSpc>
              <a:spcBef>
                <a:spcPts val="0"/>
              </a:spcBef>
              <a:spcAft>
                <a:spcPts val="0"/>
              </a:spcAft>
            </a:pPr>
            <a:r>
              <a:rPr lang="en-US" sz="1800" dirty="0" err="1">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genmodel.add</a:t>
            </a: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(MaxPooling2D((2,2)))</a:t>
            </a: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514350" marR="0" algn="just" fontAlgn="base">
              <a:lnSpc>
                <a:spcPct val="107000"/>
              </a:lnSpc>
              <a:spcBef>
                <a:spcPts val="0"/>
              </a:spcBef>
              <a:spcAft>
                <a:spcPts val="0"/>
              </a:spcAft>
            </a:pPr>
            <a:r>
              <a:rPr lang="en-US" sz="1800" dirty="0" err="1">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genmodel.add</a:t>
            </a: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(Conv2D(128, (3,3), activation='</a:t>
            </a:r>
            <a:r>
              <a:rPr lang="en-US" sz="1800" dirty="0" err="1">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relu</a:t>
            </a: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514350" marR="0" algn="just" fontAlgn="base">
              <a:lnSpc>
                <a:spcPct val="107000"/>
              </a:lnSpc>
              <a:spcBef>
                <a:spcPts val="0"/>
              </a:spcBef>
              <a:spcAft>
                <a:spcPts val="0"/>
              </a:spcAft>
            </a:pPr>
            <a:r>
              <a:rPr lang="en-US" sz="1800" dirty="0" err="1">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genmodel.add</a:t>
            </a: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(MaxPooling2D((2,2)))</a:t>
            </a: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514350" marR="0" algn="just" fontAlgn="base">
              <a:lnSpc>
                <a:spcPct val="107000"/>
              </a:lnSpc>
              <a:spcBef>
                <a:spcPts val="0"/>
              </a:spcBef>
              <a:spcAft>
                <a:spcPts val="0"/>
              </a:spcAft>
            </a:pPr>
            <a:r>
              <a:rPr lang="en-US" sz="1800" dirty="0" err="1">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genmodel.add</a:t>
            </a: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(Flatten())</a:t>
            </a: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514350" marR="0" algn="just" fontAlgn="base">
              <a:lnSpc>
                <a:spcPct val="107000"/>
              </a:lnSpc>
              <a:spcBef>
                <a:spcPts val="0"/>
              </a:spcBef>
              <a:spcAft>
                <a:spcPts val="0"/>
              </a:spcAft>
            </a:pPr>
            <a:r>
              <a:rPr lang="en-US" sz="1800" dirty="0" err="1">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genmodel.add</a:t>
            </a: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(Dense(64, activation='</a:t>
            </a:r>
            <a:r>
              <a:rPr lang="en-US" sz="1800" dirty="0" err="1">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relu</a:t>
            </a:r>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chemeClr val="accent1">
                  <a:lumMod val="60000"/>
                  <a:lumOff val="40000"/>
                </a:schemeClr>
              </a:solidFill>
            </a:endParaRPr>
          </a:p>
        </p:txBody>
      </p:sp>
    </p:spTree>
    <p:extLst>
      <p:ext uri="{BB962C8B-B14F-4D97-AF65-F5344CB8AC3E}">
        <p14:creationId xmlns:p14="http://schemas.microsoft.com/office/powerpoint/2010/main" val="1693231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2DFD4-98D9-D0D3-CB7A-9B9FB59B261E}"/>
              </a:ext>
            </a:extLst>
          </p:cNvPr>
          <p:cNvSpPr>
            <a:spLocks noGrp="1"/>
          </p:cNvSpPr>
          <p:nvPr>
            <p:ph type="title"/>
          </p:nvPr>
        </p:nvSpPr>
        <p:spPr>
          <a:xfrm>
            <a:off x="1261872" y="890123"/>
            <a:ext cx="9692640" cy="801199"/>
          </a:xfrm>
        </p:spPr>
        <p:txBody>
          <a:bodyPr>
            <a:normAutofit fontScale="90000"/>
          </a:bodyPr>
          <a:lstStyle/>
          <a:p>
            <a:r>
              <a:rPr lang="en-US" sz="1800" b="1" kern="0" dirty="0">
                <a:solidFill>
                  <a:schemeClr val="accent1">
                    <a:lumMod val="60000"/>
                    <a:lumOff val="40000"/>
                  </a:schemeClr>
                </a:solidFill>
                <a:effectLst/>
                <a:latin typeface="Calibri Light" panose="020F0302020204030204" pitchFamily="34" charset="0"/>
                <a:ea typeface="Times New Roman" panose="02020603050405020304" pitchFamily="18" charset="0"/>
                <a:cs typeface="Times New Roman" panose="02020603050405020304" pitchFamily="18" charset="0"/>
              </a:rPr>
              <a:t>6. Create confusion Matrix</a:t>
            </a:r>
            <a:br>
              <a:rPr lang="en-US" sz="1800" b="1" kern="0" dirty="0">
                <a:solidFill>
                  <a:schemeClr val="accent1">
                    <a:lumMod val="60000"/>
                    <a:lumOff val="40000"/>
                  </a:schemeClr>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1800" i="1"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#Age Confusion Matrix - verify accuracy of each class </a:t>
            </a:r>
            <a:br>
              <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solidFill>
                <a:schemeClr val="accent1">
                  <a:lumMod val="60000"/>
                  <a:lumOff val="40000"/>
                </a:schemeClr>
              </a:solidFill>
            </a:endParaRPr>
          </a:p>
        </p:txBody>
      </p:sp>
      <p:sp>
        <p:nvSpPr>
          <p:cNvPr id="6" name="Rectangle 5">
            <a:extLst>
              <a:ext uri="{FF2B5EF4-FFF2-40B4-BE49-F238E27FC236}">
                <a16:creationId xmlns:a16="http://schemas.microsoft.com/office/drawing/2014/main" id="{80D48801-A89C-C008-BF0E-DCDBDBC05F7A}"/>
              </a:ext>
            </a:extLst>
          </p:cNvPr>
          <p:cNvSpPr>
            <a:spLocks noChangeArrowheads="1"/>
          </p:cNvSpPr>
          <p:nvPr/>
        </p:nvSpPr>
        <p:spPr bwMode="auto">
          <a:xfrm>
            <a:off x="1846729" y="265355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8" name="Picture 8">
            <a:extLst>
              <a:ext uri="{FF2B5EF4-FFF2-40B4-BE49-F238E27FC236}">
                <a16:creationId xmlns:a16="http://schemas.microsoft.com/office/drawing/2014/main" id="{2FFA0F5D-425D-DDD3-B44D-85ED06FD88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6728" y="2198525"/>
            <a:ext cx="5052835" cy="226290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C8EB67F9-3003-1502-E0D7-1CDA27C9DEC2}"/>
              </a:ext>
            </a:extLst>
          </p:cNvPr>
          <p:cNvSpPr>
            <a:spLocks noChangeArrowheads="1"/>
          </p:cNvSpPr>
          <p:nvPr/>
        </p:nvSpPr>
        <p:spPr bwMode="auto">
          <a:xfrm>
            <a:off x="1846728" y="4484934"/>
            <a:ext cx="5127814"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Raleway" pitchFamily="2" charset="0"/>
                <a:ea typeface="Times New Roman" panose="02020603050405020304" pitchFamily="18" charset="0"/>
                <a:cs typeface="Times New Roman" panose="02020603050405020304" pitchFamily="18" charset="0"/>
              </a:rPr>
              <a:t>                </a:t>
            </a:r>
            <a:r>
              <a:rPr kumimoji="0" lang="en-US" altLang="en-US" sz="10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Accuracy =  0.5558282208588957</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72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2DFD4-98D9-D0D3-CB7A-9B9FB59B261E}"/>
              </a:ext>
            </a:extLst>
          </p:cNvPr>
          <p:cNvSpPr>
            <a:spLocks noGrp="1"/>
          </p:cNvSpPr>
          <p:nvPr>
            <p:ph type="title"/>
          </p:nvPr>
        </p:nvSpPr>
        <p:spPr>
          <a:xfrm>
            <a:off x="1261872" y="890123"/>
            <a:ext cx="9692640" cy="801199"/>
          </a:xfrm>
        </p:spPr>
        <p:txBody>
          <a:bodyPr>
            <a:normAutofit fontScale="90000"/>
          </a:bodyPr>
          <a:lstStyle/>
          <a:p>
            <a:r>
              <a:rPr lang="en-US" sz="1800" b="1" kern="0" dirty="0">
                <a:solidFill>
                  <a:schemeClr val="accent1">
                    <a:lumMod val="60000"/>
                    <a:lumOff val="40000"/>
                  </a:schemeClr>
                </a:solidFill>
                <a:effectLst/>
                <a:latin typeface="Calibri Light" panose="020F0302020204030204" pitchFamily="34" charset="0"/>
                <a:ea typeface="Times New Roman" panose="02020603050405020304" pitchFamily="18" charset="0"/>
                <a:cs typeface="Times New Roman" panose="02020603050405020304" pitchFamily="18" charset="0"/>
              </a:rPr>
              <a:t>6. Create confusion Matrix</a:t>
            </a:r>
            <a:br>
              <a:rPr lang="en-US" sz="1800" b="1" kern="0" dirty="0">
                <a:solidFill>
                  <a:schemeClr val="accent1">
                    <a:lumMod val="60000"/>
                    <a:lumOff val="40000"/>
                  </a:schemeClr>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1800" i="1"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i="1" dirty="0">
                <a:solidFill>
                  <a:schemeClr val="accent1">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Gender </a:t>
            </a:r>
            <a:r>
              <a:rPr lang="en-US" sz="1800" i="1"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Confusion Matrix - verify accuracy of each class </a:t>
            </a:r>
            <a:br>
              <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solidFill>
                <a:schemeClr val="accent1">
                  <a:lumMod val="60000"/>
                  <a:lumOff val="40000"/>
                </a:schemeClr>
              </a:solidFill>
            </a:endParaRPr>
          </a:p>
        </p:txBody>
      </p:sp>
      <p:sp>
        <p:nvSpPr>
          <p:cNvPr id="6" name="Rectangle 5">
            <a:extLst>
              <a:ext uri="{FF2B5EF4-FFF2-40B4-BE49-F238E27FC236}">
                <a16:creationId xmlns:a16="http://schemas.microsoft.com/office/drawing/2014/main" id="{80D48801-A89C-C008-BF0E-DCDBDBC05F7A}"/>
              </a:ext>
            </a:extLst>
          </p:cNvPr>
          <p:cNvSpPr>
            <a:spLocks noChangeArrowheads="1"/>
          </p:cNvSpPr>
          <p:nvPr/>
        </p:nvSpPr>
        <p:spPr bwMode="auto">
          <a:xfrm>
            <a:off x="1846729" y="265355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a:extLst>
              <a:ext uri="{FF2B5EF4-FFF2-40B4-BE49-F238E27FC236}">
                <a16:creationId xmlns:a16="http://schemas.microsoft.com/office/drawing/2014/main" id="{C8EB67F9-3003-1502-E0D7-1CDA27C9DEC2}"/>
              </a:ext>
            </a:extLst>
          </p:cNvPr>
          <p:cNvSpPr>
            <a:spLocks noChangeArrowheads="1"/>
          </p:cNvSpPr>
          <p:nvPr/>
        </p:nvSpPr>
        <p:spPr bwMode="auto">
          <a:xfrm>
            <a:off x="1422400" y="4144728"/>
            <a:ext cx="5763577"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Raleway" pitchFamily="2" charset="0"/>
                <a:ea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Accuracy</a:t>
            </a:r>
            <a:r>
              <a:rPr kumimoji="0" lang="en-US" altLang="en-US" sz="10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0.6932515337423313</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6F6F159D-57AE-82EB-ADFE-AF50AEC8F92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2400" y="1691322"/>
            <a:ext cx="5763577" cy="2446569"/>
          </a:xfrm>
          <a:prstGeom prst="rect">
            <a:avLst/>
          </a:prstGeom>
          <a:noFill/>
          <a:ln>
            <a:noFill/>
          </a:ln>
        </p:spPr>
      </p:pic>
    </p:spTree>
    <p:extLst>
      <p:ext uri="{BB962C8B-B14F-4D97-AF65-F5344CB8AC3E}">
        <p14:creationId xmlns:p14="http://schemas.microsoft.com/office/powerpoint/2010/main" val="3785473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43649-8027-30BE-CD62-681D5F010F8D}"/>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4F824F07-AA1A-BEA8-92D1-DFE329C4FF0B}"/>
              </a:ext>
            </a:extLst>
          </p:cNvPr>
          <p:cNvSpPr>
            <a:spLocks noGrp="1"/>
          </p:cNvSpPr>
          <p:nvPr>
            <p:ph idx="1"/>
          </p:nvPr>
        </p:nvSpPr>
        <p:spPr/>
        <p:txBody>
          <a:bodyPr/>
          <a:lstStyle/>
          <a:p>
            <a:r>
              <a:rPr lang="en-US" sz="1800" dirty="0">
                <a:solidFill>
                  <a:schemeClr val="accent1">
                    <a:lumMod val="60000"/>
                    <a:lumOff val="40000"/>
                  </a:schemeClr>
                </a:solidFill>
              </a:rPr>
              <a:t>Best Model saved based on Validation Loss</a:t>
            </a:r>
          </a:p>
          <a:p>
            <a:pPr marL="285750" indent="-285750">
              <a:buFont typeface="Arial" panose="020B0604020202020204" pitchFamily="34" charset="0"/>
              <a:buChar char="•"/>
            </a:pPr>
            <a:endParaRPr lang="en-US" sz="1800" dirty="0">
              <a:solidFill>
                <a:schemeClr val="accent1">
                  <a:lumMod val="60000"/>
                  <a:lumOff val="40000"/>
                </a:schemeClr>
              </a:solidFill>
            </a:endParaRPr>
          </a:p>
          <a:p>
            <a:pPr marL="285750" indent="-285750">
              <a:buFont typeface="Arial" panose="020B0604020202020204" pitchFamily="34" charset="0"/>
              <a:buChar char="•"/>
            </a:pPr>
            <a:r>
              <a:rPr lang="en-US" sz="1800" dirty="0">
                <a:solidFill>
                  <a:schemeClr val="accent1">
                    <a:lumMod val="60000"/>
                    <a:lumOff val="40000"/>
                  </a:schemeClr>
                </a:solidFill>
              </a:rPr>
              <a:t>Age Accuracy : 55%</a:t>
            </a:r>
          </a:p>
          <a:p>
            <a:pPr marL="285750" indent="-285750">
              <a:buFont typeface="Arial" panose="020B0604020202020204" pitchFamily="34" charset="0"/>
              <a:buChar char="•"/>
            </a:pPr>
            <a:r>
              <a:rPr lang="en-US" sz="1800" dirty="0">
                <a:solidFill>
                  <a:schemeClr val="accent1">
                    <a:lumMod val="60000"/>
                    <a:lumOff val="40000"/>
                  </a:schemeClr>
                </a:solidFill>
              </a:rPr>
              <a:t>Gender Accuracy : 77%</a:t>
            </a:r>
          </a:p>
          <a:p>
            <a:pPr marL="0" indent="0">
              <a:buNone/>
            </a:pPr>
            <a:endParaRPr lang="en-US" b="1" dirty="0">
              <a:solidFill>
                <a:schemeClr val="accent1">
                  <a:lumMod val="60000"/>
                  <a:lumOff val="40000"/>
                </a:schemeClr>
              </a:solidFill>
            </a:endParaRPr>
          </a:p>
        </p:txBody>
      </p:sp>
    </p:spTree>
    <p:extLst>
      <p:ext uri="{BB962C8B-B14F-4D97-AF65-F5344CB8AC3E}">
        <p14:creationId xmlns:p14="http://schemas.microsoft.com/office/powerpoint/2010/main" val="925735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2DFD4-98D9-D0D3-CB7A-9B9FB59B261E}"/>
              </a:ext>
            </a:extLst>
          </p:cNvPr>
          <p:cNvSpPr>
            <a:spLocks noGrp="1"/>
          </p:cNvSpPr>
          <p:nvPr>
            <p:ph type="title"/>
          </p:nvPr>
        </p:nvSpPr>
        <p:spPr>
          <a:xfrm>
            <a:off x="1261872" y="890123"/>
            <a:ext cx="9692640" cy="2446569"/>
          </a:xfrm>
        </p:spPr>
        <p:txBody>
          <a:bodyPr>
            <a:normAutofit fontScale="90000"/>
          </a:bodyPr>
          <a:lstStyle/>
          <a:p>
            <a:pPr marL="0" marR="0" fontAlgn="base">
              <a:lnSpc>
                <a:spcPct val="107000"/>
              </a:lnSpc>
              <a:spcBef>
                <a:spcPts val="0"/>
              </a:spcBef>
              <a:spcAft>
                <a:spcPts val="0"/>
              </a:spcAft>
            </a:pPr>
            <a:r>
              <a:rPr lang="en-US" sz="1800" b="1" kern="0" dirty="0">
                <a:solidFill>
                  <a:schemeClr val="accent1">
                    <a:lumMod val="60000"/>
                    <a:lumOff val="40000"/>
                  </a:schemeClr>
                </a:solidFill>
                <a:effectLst/>
                <a:latin typeface="Calibri Light" panose="020F0302020204030204" pitchFamily="34" charset="0"/>
                <a:ea typeface="Times New Roman" panose="02020603050405020304" pitchFamily="18" charset="0"/>
                <a:cs typeface="Times New Roman" panose="02020603050405020304" pitchFamily="18" charset="0"/>
              </a:rPr>
              <a:t>7. Test the model</a:t>
            </a:r>
            <a:br>
              <a:rPr lang="en-US" sz="1800" b="1" kern="0" dirty="0">
                <a:solidFill>
                  <a:schemeClr val="accent1">
                    <a:lumMod val="60000"/>
                    <a:lumOff val="40000"/>
                  </a:schemeClr>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1800" b="1" dirty="0">
                <a:solidFill>
                  <a:schemeClr val="accent1">
                    <a:lumMod val="60000"/>
                    <a:lumOff val="40000"/>
                  </a:schemeClr>
                </a:solidFill>
                <a:effectLst/>
                <a:latin typeface="Raleway" pitchFamily="2" charset="0"/>
                <a:ea typeface="Times New Roman" panose="02020603050405020304" pitchFamily="18" charset="0"/>
                <a:cs typeface="Times New Roman" panose="02020603050405020304" pitchFamily="18" charset="0"/>
              </a:rPr>
              <a:t>Input image from user to test the model</a:t>
            </a:r>
            <a:br>
              <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US" sz="1800" i="1"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US" sz="1800" i="1"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Example</a:t>
            </a:r>
            <a:br>
              <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US" sz="1800" i="1" dirty="0" err="1">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process_and_predict</a:t>
            </a:r>
            <a:r>
              <a:rPr lang="en-US" sz="1800" i="1"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('C:/Users/hm/Dropbox/My PC (LAPTOP-6M4OIP3C)/Pictures/WIN_20220524_13_31_21_Pro.jpg')</a:t>
            </a:r>
            <a:br>
              <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br>
            <a:br>
              <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solidFill>
                <a:schemeClr val="accent1">
                  <a:lumMod val="60000"/>
                  <a:lumOff val="40000"/>
                </a:schemeClr>
              </a:solidFill>
            </a:endParaRPr>
          </a:p>
        </p:txBody>
      </p:sp>
      <p:sp>
        <p:nvSpPr>
          <p:cNvPr id="6" name="Rectangle 5">
            <a:extLst>
              <a:ext uri="{FF2B5EF4-FFF2-40B4-BE49-F238E27FC236}">
                <a16:creationId xmlns:a16="http://schemas.microsoft.com/office/drawing/2014/main" id="{80D48801-A89C-C008-BF0E-DCDBDBC05F7A}"/>
              </a:ext>
            </a:extLst>
          </p:cNvPr>
          <p:cNvSpPr>
            <a:spLocks noChangeArrowheads="1"/>
          </p:cNvSpPr>
          <p:nvPr/>
        </p:nvSpPr>
        <p:spPr bwMode="auto">
          <a:xfrm>
            <a:off x="1846729" y="265355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a:extLst>
              <a:ext uri="{FF2B5EF4-FFF2-40B4-BE49-F238E27FC236}">
                <a16:creationId xmlns:a16="http://schemas.microsoft.com/office/drawing/2014/main" id="{77DC734C-A83A-69D6-BA91-CDBC9FC52969}"/>
              </a:ext>
            </a:extLst>
          </p:cNvPr>
          <p:cNvSpPr txBox="1"/>
          <p:nvPr/>
        </p:nvSpPr>
        <p:spPr>
          <a:xfrm>
            <a:off x="1237488" y="2854588"/>
            <a:ext cx="7019364" cy="498213"/>
          </a:xfrm>
          <a:prstGeom prst="rect">
            <a:avLst/>
          </a:prstGeom>
          <a:noFill/>
        </p:spPr>
        <p:txBody>
          <a:bodyPr wrap="square">
            <a:spAutoFit/>
          </a:bodyPr>
          <a:lstStyle/>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accent1">
                    <a:lumMod val="60000"/>
                    <a:lumOff val="40000"/>
                  </a:schemeClr>
                </a:solidFill>
                <a:effectLst/>
                <a:latin typeface="Courier New" panose="02070309020205020404" pitchFamily="49" charset="0"/>
                <a:ea typeface="Times New Roman" panose="02020603050405020304" pitchFamily="18" charset="0"/>
                <a:cs typeface="Times New Roman" panose="02020603050405020304" pitchFamily="18" charset="0"/>
              </a:rPr>
              <a:t> Age: 26 </a:t>
            </a:r>
            <a:endParaRPr lang="en-US" sz="24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accent1">
                    <a:lumMod val="60000"/>
                    <a:lumOff val="40000"/>
                  </a:schemeClr>
                </a:solidFill>
                <a:effectLst/>
                <a:latin typeface="Courier New" panose="02070309020205020404" pitchFamily="49" charset="0"/>
                <a:ea typeface="Times New Roman" panose="02020603050405020304" pitchFamily="18" charset="0"/>
                <a:cs typeface="Times New Roman" panose="02020603050405020304" pitchFamily="18" charset="0"/>
              </a:rPr>
              <a:t> Gender: male</a:t>
            </a:r>
            <a:endParaRPr lang="en-US" sz="24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A36D0727-F2ED-28BA-8B2E-A4FE22A8888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4414" y="3361466"/>
            <a:ext cx="2856865" cy="1955800"/>
          </a:xfrm>
          <a:prstGeom prst="rect">
            <a:avLst/>
          </a:prstGeom>
          <a:noFill/>
          <a:ln>
            <a:noFill/>
          </a:ln>
        </p:spPr>
      </p:pic>
    </p:spTree>
    <p:extLst>
      <p:ext uri="{BB962C8B-B14F-4D97-AF65-F5344CB8AC3E}">
        <p14:creationId xmlns:p14="http://schemas.microsoft.com/office/powerpoint/2010/main" val="959214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86889-98EC-8AC6-15B6-00A0B1C2E1FF}"/>
              </a:ext>
            </a:extLst>
          </p:cNvPr>
          <p:cNvSpPr>
            <a:spLocks noGrp="1"/>
          </p:cNvSpPr>
          <p:nvPr>
            <p:ph type="title"/>
          </p:nvPr>
        </p:nvSpPr>
        <p:spPr>
          <a:xfrm>
            <a:off x="1261872" y="286871"/>
            <a:ext cx="9692640" cy="1703294"/>
          </a:xfrm>
        </p:spPr>
        <p:txBody>
          <a:bodyPr>
            <a:normAutofit/>
          </a:bodyPr>
          <a:lstStyle/>
          <a:p>
            <a:r>
              <a:rPr lang="en-US" sz="1800" b="1" dirty="0">
                <a:solidFill>
                  <a:schemeClr val="accent1">
                    <a:lumMod val="60000"/>
                    <a:lumOff val="40000"/>
                  </a:schemeClr>
                </a:solidFill>
                <a:effectLst/>
                <a:latin typeface="inherit"/>
                <a:ea typeface="Times New Roman" panose="02020603050405020304" pitchFamily="18" charset="0"/>
                <a:cs typeface="Times New Roman" panose="02020603050405020304" pitchFamily="18" charset="0"/>
              </a:rPr>
              <a:t>Real time Gender and Age Recognition by using webcam</a:t>
            </a:r>
            <a:br>
              <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7790AEAF-1DFB-AE83-FB7A-073745AED9AD}"/>
              </a:ext>
            </a:extLst>
          </p:cNvPr>
          <p:cNvSpPr>
            <a:spLocks noGrp="1"/>
          </p:cNvSpPr>
          <p:nvPr>
            <p:ph idx="1"/>
          </p:nvPr>
        </p:nvSpPr>
        <p:spPr/>
        <p:txBody>
          <a:bodyPr>
            <a:normAutofit fontScale="92500" lnSpcReduction="20000"/>
          </a:bodyPr>
          <a:lstStyle/>
          <a:p>
            <a:pPr marL="514350" marR="0" algn="just" fontAlgn="base">
              <a:lnSpc>
                <a:spcPct val="107000"/>
              </a:lnSpc>
              <a:spcBef>
                <a:spcPts val="0"/>
              </a:spcBef>
              <a:spcAft>
                <a:spcPts val="0"/>
              </a:spcAft>
            </a:pPr>
            <a:r>
              <a:rPr lang="en-US" sz="1800" b="1" dirty="0">
                <a:solidFill>
                  <a:schemeClr val="accent1">
                    <a:lumMod val="60000"/>
                    <a:lumOff val="40000"/>
                  </a:schemeClr>
                </a:solidFill>
                <a:effectLst/>
                <a:latin typeface="inherit"/>
                <a:ea typeface="Times New Roman" panose="02020603050405020304" pitchFamily="18" charset="0"/>
                <a:cs typeface="Times New Roman" panose="02020603050405020304" pitchFamily="18" charset="0"/>
              </a:rPr>
              <a:t>Steps to follow: </a:t>
            </a: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31470" marR="0" indent="0" fontAlgn="base">
              <a:lnSpc>
                <a:spcPct val="107000"/>
              </a:lnSpc>
              <a:spcBef>
                <a:spcPts val="0"/>
              </a:spcBef>
              <a:spcAft>
                <a:spcPts val="0"/>
              </a:spcAft>
              <a:buNone/>
            </a:pPr>
            <a:br>
              <a:rPr lang="en-US" sz="1800" dirty="0">
                <a:solidFill>
                  <a:schemeClr val="accent1">
                    <a:lumMod val="60000"/>
                    <a:lumOff val="40000"/>
                  </a:schemeClr>
                </a:solidFill>
                <a:effectLst/>
                <a:latin typeface="Raleway" pitchFamily="2" charset="0"/>
                <a:ea typeface="Times New Roman" panose="02020603050405020304" pitchFamily="18" charset="0"/>
                <a:cs typeface="Times New Roman" panose="02020603050405020304" pitchFamily="18" charset="0"/>
              </a:rPr>
            </a:b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600"/>
              </a:spcAft>
              <a:tabLst>
                <a:tab pos="457200" algn="l"/>
              </a:tabLst>
            </a:pPr>
            <a:r>
              <a:rPr lang="en-US" sz="1800" dirty="0">
                <a:solidFill>
                  <a:schemeClr val="accent1">
                    <a:lumMod val="60000"/>
                    <a:lumOff val="40000"/>
                  </a:schemeClr>
                </a:solidFill>
                <a:effectLst/>
                <a:latin typeface="inherit"/>
                <a:ea typeface="Times New Roman" panose="02020603050405020304" pitchFamily="18" charset="0"/>
                <a:cs typeface="Times New Roman" panose="02020603050405020304" pitchFamily="18" charset="0"/>
              </a:rPr>
              <a:t>Face detection with </a:t>
            </a:r>
            <a:r>
              <a:rPr lang="en-US" sz="1800" dirty="0" err="1">
                <a:solidFill>
                  <a:schemeClr val="accent1">
                    <a:lumMod val="60000"/>
                    <a:lumOff val="40000"/>
                  </a:schemeClr>
                </a:solidFill>
                <a:effectLst/>
                <a:latin typeface="inherit"/>
                <a:ea typeface="Times New Roman" panose="02020603050405020304" pitchFamily="18" charset="0"/>
                <a:cs typeface="Times New Roman" panose="02020603050405020304" pitchFamily="18" charset="0"/>
              </a:rPr>
              <a:t>Haarcascade</a:t>
            </a:r>
            <a:r>
              <a:rPr lang="en-US" sz="1800" dirty="0">
                <a:solidFill>
                  <a:schemeClr val="accent1">
                    <a:lumMod val="60000"/>
                    <a:lumOff val="40000"/>
                  </a:schemeClr>
                </a:solidFill>
                <a:effectLst/>
                <a:latin typeface="inherit"/>
                <a:ea typeface="Times New Roman" panose="02020603050405020304" pitchFamily="18" charset="0"/>
                <a:cs typeface="Times New Roman" panose="02020603050405020304" pitchFamily="18" charset="0"/>
              </a:rPr>
              <a:t> </a:t>
            </a: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600"/>
              </a:spcAft>
              <a:tabLst>
                <a:tab pos="457200" algn="l"/>
              </a:tabLst>
            </a:pPr>
            <a:r>
              <a:rPr lang="en-US" sz="1800" dirty="0">
                <a:solidFill>
                  <a:schemeClr val="accent1">
                    <a:lumMod val="60000"/>
                    <a:lumOff val="40000"/>
                  </a:schemeClr>
                </a:solidFill>
                <a:effectLst/>
                <a:latin typeface="inherit"/>
                <a:ea typeface="Times New Roman" panose="02020603050405020304" pitchFamily="18" charset="0"/>
                <a:cs typeface="Times New Roman" panose="02020603050405020304" pitchFamily="18" charset="0"/>
              </a:rPr>
              <a:t>Gender Recognition with CNN </a:t>
            </a: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514350" marR="0" algn="just" fontAlgn="base">
              <a:lnSpc>
                <a:spcPct val="107000"/>
              </a:lnSpc>
              <a:spcBef>
                <a:spcPts val="0"/>
              </a:spcBef>
              <a:spcAft>
                <a:spcPts val="0"/>
              </a:spcAft>
            </a:pPr>
            <a:r>
              <a:rPr lang="en-US" sz="1800" b="1" dirty="0">
                <a:solidFill>
                  <a:schemeClr val="accent1">
                    <a:lumMod val="60000"/>
                    <a:lumOff val="40000"/>
                  </a:schemeClr>
                </a:solidFill>
                <a:effectLst/>
                <a:latin typeface="inherit"/>
                <a:ea typeface="Times New Roman" panose="02020603050405020304" pitchFamily="18" charset="0"/>
                <a:cs typeface="Times New Roman" panose="02020603050405020304" pitchFamily="18" charset="0"/>
              </a:rPr>
              <a:t>1. Face detection with </a:t>
            </a:r>
            <a:r>
              <a:rPr lang="en-US" sz="1800" b="1" dirty="0" err="1">
                <a:solidFill>
                  <a:schemeClr val="accent1">
                    <a:lumMod val="60000"/>
                    <a:lumOff val="40000"/>
                  </a:schemeClr>
                </a:solidFill>
                <a:effectLst/>
                <a:latin typeface="inherit"/>
                <a:ea typeface="Times New Roman" panose="02020603050405020304" pitchFamily="18" charset="0"/>
                <a:cs typeface="Times New Roman" panose="02020603050405020304" pitchFamily="18" charset="0"/>
              </a:rPr>
              <a:t>Haar</a:t>
            </a:r>
            <a:r>
              <a:rPr lang="en-US" sz="1800" b="1" dirty="0">
                <a:solidFill>
                  <a:schemeClr val="accent1">
                    <a:lumMod val="60000"/>
                    <a:lumOff val="40000"/>
                  </a:schemeClr>
                </a:solidFill>
                <a:effectLst/>
                <a:latin typeface="inherit"/>
                <a:ea typeface="Times New Roman" panose="02020603050405020304" pitchFamily="18" charset="0"/>
                <a:cs typeface="Times New Roman" panose="02020603050405020304" pitchFamily="18" charset="0"/>
              </a:rPr>
              <a:t> cascades: </a:t>
            </a: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514350" marR="0" fontAlgn="base">
              <a:lnSpc>
                <a:spcPct val="107000"/>
              </a:lnSpc>
              <a:spcBef>
                <a:spcPts val="0"/>
              </a:spcBef>
              <a:spcAft>
                <a:spcPts val="0"/>
              </a:spcAft>
            </a:pPr>
            <a:br>
              <a:rPr lang="en-US" sz="1800" dirty="0">
                <a:solidFill>
                  <a:schemeClr val="accent1">
                    <a:lumMod val="60000"/>
                    <a:lumOff val="40000"/>
                  </a:schemeClr>
                </a:solidFill>
                <a:effectLst/>
                <a:latin typeface="Raleway" pitchFamily="2" charset="0"/>
                <a:ea typeface="Times New Roman" panose="02020603050405020304" pitchFamily="18" charset="0"/>
                <a:cs typeface="Times New Roman" panose="02020603050405020304" pitchFamily="18" charset="0"/>
              </a:rPr>
            </a:b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514350" marR="0" algn="just" fontAlgn="base">
              <a:lnSpc>
                <a:spcPct val="107000"/>
              </a:lnSpc>
              <a:spcBef>
                <a:spcPts val="0"/>
              </a:spcBef>
              <a:spcAft>
                <a:spcPts val="0"/>
              </a:spcAft>
            </a:pPr>
            <a:r>
              <a:rPr lang="en-US" sz="1800" dirty="0">
                <a:solidFill>
                  <a:schemeClr val="accent1">
                    <a:lumMod val="60000"/>
                    <a:lumOff val="40000"/>
                  </a:schemeClr>
                </a:solidFill>
                <a:effectLst/>
                <a:latin typeface="Raleway" pitchFamily="2" charset="0"/>
                <a:ea typeface="Times New Roman" panose="02020603050405020304" pitchFamily="18" charset="0"/>
                <a:cs typeface="Times New Roman" panose="02020603050405020304" pitchFamily="18" charset="0"/>
              </a:rPr>
              <a:t>This is a part most of us at least have heard of. OpenCV provide direct methods to import </a:t>
            </a:r>
            <a:r>
              <a:rPr lang="en-US" sz="1800" dirty="0" err="1">
                <a:solidFill>
                  <a:schemeClr val="accent1">
                    <a:lumMod val="60000"/>
                    <a:lumOff val="40000"/>
                  </a:schemeClr>
                </a:solidFill>
                <a:effectLst/>
                <a:latin typeface="Raleway" pitchFamily="2" charset="0"/>
                <a:ea typeface="Times New Roman" panose="02020603050405020304" pitchFamily="18" charset="0"/>
                <a:cs typeface="Times New Roman" panose="02020603050405020304" pitchFamily="18" charset="0"/>
              </a:rPr>
              <a:t>Haarcascades</a:t>
            </a:r>
            <a:r>
              <a:rPr lang="en-US" sz="1800" dirty="0">
                <a:solidFill>
                  <a:schemeClr val="accent1">
                    <a:lumMod val="60000"/>
                    <a:lumOff val="40000"/>
                  </a:schemeClr>
                </a:solidFill>
                <a:effectLst/>
                <a:latin typeface="Raleway" pitchFamily="2" charset="0"/>
                <a:ea typeface="Times New Roman" panose="02020603050405020304" pitchFamily="18" charset="0"/>
                <a:cs typeface="Times New Roman" panose="02020603050405020304" pitchFamily="18" charset="0"/>
              </a:rPr>
              <a:t> and use them to detect faces.</a:t>
            </a: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514350" marR="0" fontAlgn="base">
              <a:lnSpc>
                <a:spcPct val="107000"/>
              </a:lnSpc>
              <a:spcBef>
                <a:spcPts val="0"/>
              </a:spcBef>
              <a:spcAft>
                <a:spcPts val="0"/>
              </a:spcAft>
            </a:pPr>
            <a:br>
              <a:rPr lang="en-US" sz="1800" dirty="0">
                <a:solidFill>
                  <a:schemeClr val="accent1">
                    <a:lumMod val="60000"/>
                    <a:lumOff val="40000"/>
                  </a:schemeClr>
                </a:solidFill>
                <a:effectLst/>
                <a:latin typeface="Raleway" pitchFamily="2" charset="0"/>
                <a:ea typeface="Times New Roman" panose="02020603050405020304" pitchFamily="18" charset="0"/>
                <a:cs typeface="Times New Roman" panose="02020603050405020304" pitchFamily="18" charset="0"/>
              </a:rPr>
            </a:b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514350" marR="0" algn="just" fontAlgn="base">
              <a:lnSpc>
                <a:spcPct val="107000"/>
              </a:lnSpc>
              <a:spcBef>
                <a:spcPts val="0"/>
              </a:spcBef>
              <a:spcAft>
                <a:spcPts val="0"/>
              </a:spcAft>
            </a:pPr>
            <a:r>
              <a:rPr lang="en-US" sz="1800" b="1" dirty="0">
                <a:solidFill>
                  <a:schemeClr val="accent1">
                    <a:lumMod val="60000"/>
                    <a:lumOff val="40000"/>
                  </a:schemeClr>
                </a:solidFill>
                <a:effectLst/>
                <a:latin typeface="inherit"/>
                <a:ea typeface="Times New Roman" panose="02020603050405020304" pitchFamily="18" charset="0"/>
                <a:cs typeface="Times New Roman" panose="02020603050405020304" pitchFamily="18" charset="0"/>
              </a:rPr>
              <a:t>2. Gender and Age Recognition with CNN : </a:t>
            </a: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514350" marR="0" fontAlgn="base">
              <a:lnSpc>
                <a:spcPct val="107000"/>
              </a:lnSpc>
              <a:spcBef>
                <a:spcPts val="0"/>
              </a:spcBef>
              <a:spcAft>
                <a:spcPts val="0"/>
              </a:spcAft>
            </a:pPr>
            <a:br>
              <a:rPr lang="en-US" sz="1800" dirty="0">
                <a:solidFill>
                  <a:schemeClr val="accent1">
                    <a:lumMod val="60000"/>
                    <a:lumOff val="40000"/>
                  </a:schemeClr>
                </a:solidFill>
                <a:effectLst/>
                <a:latin typeface="Raleway" pitchFamily="2" charset="0"/>
                <a:ea typeface="Times New Roman" panose="02020603050405020304" pitchFamily="18" charset="0"/>
                <a:cs typeface="Times New Roman" panose="02020603050405020304" pitchFamily="18" charset="0"/>
              </a:rPr>
            </a:b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514350" marR="0" algn="just" fontAlgn="base">
              <a:lnSpc>
                <a:spcPct val="107000"/>
              </a:lnSpc>
              <a:spcBef>
                <a:spcPts val="0"/>
              </a:spcBef>
              <a:spcAft>
                <a:spcPts val="0"/>
              </a:spcAft>
            </a:pPr>
            <a:r>
              <a:rPr lang="en-US" sz="1800" dirty="0">
                <a:solidFill>
                  <a:schemeClr val="accent1">
                    <a:lumMod val="60000"/>
                    <a:lumOff val="40000"/>
                  </a:schemeClr>
                </a:solidFill>
                <a:effectLst/>
                <a:latin typeface="Raleway" pitchFamily="2" charset="0"/>
                <a:ea typeface="Times New Roman" panose="02020603050405020304" pitchFamily="18" charset="0"/>
                <a:cs typeface="Times New Roman" panose="02020603050405020304" pitchFamily="18" charset="0"/>
              </a:rPr>
              <a:t>CNN algorithm is used for Gender and age recognition. The CNN’s output layer (probability layer) in this CNN consists of two classes ‘Male’ or ‘Female’ and age .</a:t>
            </a: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chemeClr val="accent1">
                  <a:lumMod val="60000"/>
                  <a:lumOff val="40000"/>
                </a:schemeClr>
              </a:solidFill>
            </a:endParaRPr>
          </a:p>
        </p:txBody>
      </p:sp>
    </p:spTree>
    <p:extLst>
      <p:ext uri="{BB962C8B-B14F-4D97-AF65-F5344CB8AC3E}">
        <p14:creationId xmlns:p14="http://schemas.microsoft.com/office/powerpoint/2010/main" val="1482751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0B3311B-7079-1C82-D8C3-A6A905D4142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79929" y="770966"/>
            <a:ext cx="8041342" cy="5065058"/>
          </a:xfrm>
          <a:prstGeom prst="rect">
            <a:avLst/>
          </a:prstGeom>
        </p:spPr>
      </p:pic>
    </p:spTree>
    <p:extLst>
      <p:ext uri="{BB962C8B-B14F-4D97-AF65-F5344CB8AC3E}">
        <p14:creationId xmlns:p14="http://schemas.microsoft.com/office/powerpoint/2010/main" val="888943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265B6-8A7E-0ED4-4483-4CAB951F1E71}"/>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76D0C988-8119-F59F-5489-94B66225E612}"/>
              </a:ext>
            </a:extLst>
          </p:cNvPr>
          <p:cNvSpPr>
            <a:spLocks noGrp="1"/>
          </p:cNvSpPr>
          <p:nvPr>
            <p:ph idx="1"/>
          </p:nvPr>
        </p:nvSpPr>
        <p:spPr/>
        <p:txBody>
          <a:bodyPr/>
          <a:lstStyle/>
          <a:p>
            <a:pPr marL="285750" indent="-285750">
              <a:buFont typeface="Arial" panose="020B0604020202020204" pitchFamily="34" charset="0"/>
              <a:buChar char="•"/>
            </a:pPr>
            <a:r>
              <a:rPr lang="en-US" sz="1800" dirty="0">
                <a:solidFill>
                  <a:schemeClr val="accent1">
                    <a:lumMod val="60000"/>
                    <a:lumOff val="40000"/>
                  </a:schemeClr>
                </a:solidFill>
              </a:rPr>
              <a:t>Deciding no of layers  </a:t>
            </a:r>
          </a:p>
          <a:p>
            <a:pPr marL="285750" indent="-285750">
              <a:buFont typeface="Arial" panose="020B0604020202020204" pitchFamily="34" charset="0"/>
              <a:buChar char="•"/>
            </a:pPr>
            <a:r>
              <a:rPr lang="en-US" sz="1800" dirty="0">
                <a:solidFill>
                  <a:schemeClr val="accent1">
                    <a:lumMod val="60000"/>
                    <a:lumOff val="40000"/>
                  </a:schemeClr>
                </a:solidFill>
              </a:rPr>
              <a:t>Deciding on different parameters in layers, Compile</a:t>
            </a:r>
          </a:p>
          <a:p>
            <a:pPr marL="285750" indent="-285750">
              <a:buFont typeface="Arial" panose="020B0604020202020204" pitchFamily="34" charset="0"/>
              <a:buChar char="•"/>
            </a:pPr>
            <a:r>
              <a:rPr lang="en-US" sz="1800" dirty="0">
                <a:solidFill>
                  <a:schemeClr val="accent1">
                    <a:lumMod val="60000"/>
                    <a:lumOff val="40000"/>
                  </a:schemeClr>
                </a:solidFill>
              </a:rPr>
              <a:t>Deciding on number of epochs</a:t>
            </a:r>
          </a:p>
          <a:p>
            <a:pPr marL="285750" indent="-285750">
              <a:buFont typeface="Arial" panose="020B0604020202020204" pitchFamily="34" charset="0"/>
              <a:buChar char="•"/>
            </a:pPr>
            <a:r>
              <a:rPr lang="en-US" sz="1800" dirty="0">
                <a:solidFill>
                  <a:schemeClr val="accent1">
                    <a:lumMod val="60000"/>
                    <a:lumOff val="40000"/>
                  </a:schemeClr>
                </a:solidFill>
              </a:rPr>
              <a:t>Saving checkpoint</a:t>
            </a:r>
          </a:p>
          <a:p>
            <a:endParaRPr lang="en-US" dirty="0"/>
          </a:p>
        </p:txBody>
      </p:sp>
    </p:spTree>
    <p:extLst>
      <p:ext uri="{BB962C8B-B14F-4D97-AF65-F5344CB8AC3E}">
        <p14:creationId xmlns:p14="http://schemas.microsoft.com/office/powerpoint/2010/main" val="1602918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88233-DB59-CB97-C58E-7C607F75657E}"/>
              </a:ext>
            </a:extLst>
          </p:cNvPr>
          <p:cNvSpPr>
            <a:spLocks noGrp="1"/>
          </p:cNvSpPr>
          <p:nvPr>
            <p:ph type="title"/>
          </p:nvPr>
        </p:nvSpPr>
        <p:spPr>
          <a:xfrm>
            <a:off x="1261872" y="365760"/>
            <a:ext cx="9692640" cy="1014805"/>
          </a:xfrm>
        </p:spPr>
        <p:txBody>
          <a:bodyPr/>
          <a:lstStyle/>
          <a:p>
            <a:r>
              <a:rPr lang="en-US" dirty="0"/>
              <a:t>Introduction</a:t>
            </a:r>
          </a:p>
        </p:txBody>
      </p:sp>
      <p:sp>
        <p:nvSpPr>
          <p:cNvPr id="3" name="Content Placeholder 2">
            <a:extLst>
              <a:ext uri="{FF2B5EF4-FFF2-40B4-BE49-F238E27FC236}">
                <a16:creationId xmlns:a16="http://schemas.microsoft.com/office/drawing/2014/main" id="{A96E723B-BFE4-1A80-779F-38DC0CA59DD7}"/>
              </a:ext>
            </a:extLst>
          </p:cNvPr>
          <p:cNvSpPr>
            <a:spLocks noGrp="1"/>
          </p:cNvSpPr>
          <p:nvPr>
            <p:ph idx="1"/>
          </p:nvPr>
        </p:nvSpPr>
        <p:spPr/>
        <p:txBody>
          <a:bodyPr/>
          <a:lstStyle/>
          <a:p>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rPr>
              <a:t>Gender and age are central to our identity. It also plays an important role in our social lives. </a:t>
            </a:r>
          </a:p>
          <a:p>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rPr>
              <a:t>Age and gender information are very important for various real world applications, smart human-machine interface development</a:t>
            </a:r>
          </a:p>
          <a:p>
            <a:pPr marL="274320" lvl="1" indent="0">
              <a:buNone/>
            </a:pPr>
            <a:r>
              <a:rPr lang="en-US" dirty="0">
                <a:solidFill>
                  <a:schemeClr val="accent1">
                    <a:lumMod val="60000"/>
                    <a:lumOff val="40000"/>
                  </a:schemeClr>
                </a:solidFill>
              </a:rPr>
              <a:t>such as</a:t>
            </a:r>
          </a:p>
          <a:p>
            <a:pPr lvl="1">
              <a:buFont typeface="Wingdings" panose="05000000000000000000" pitchFamily="2" charset="2"/>
              <a:buChar char="Ø"/>
            </a:pPr>
            <a:r>
              <a:rPr lang="en-US" dirty="0">
                <a:solidFill>
                  <a:schemeClr val="accent1">
                    <a:lumMod val="60000"/>
                    <a:lumOff val="40000"/>
                  </a:schemeClr>
                </a:solidFill>
              </a:rPr>
              <a:t>identity verification, </a:t>
            </a:r>
          </a:p>
          <a:p>
            <a:pPr lvl="1">
              <a:buFont typeface="Wingdings" panose="05000000000000000000" pitchFamily="2" charset="2"/>
              <a:buChar char="Ø"/>
            </a:pPr>
            <a:r>
              <a:rPr lang="en-US" dirty="0">
                <a:solidFill>
                  <a:schemeClr val="accent1">
                    <a:lumMod val="60000"/>
                    <a:lumOff val="40000"/>
                  </a:schemeClr>
                </a:solidFill>
              </a:rPr>
              <a:t>video surveillance, </a:t>
            </a:r>
          </a:p>
          <a:p>
            <a:pPr lvl="1">
              <a:buFont typeface="Wingdings" panose="05000000000000000000" pitchFamily="2" charset="2"/>
              <a:buChar char="Ø"/>
            </a:pPr>
            <a:r>
              <a:rPr lang="en-US" dirty="0">
                <a:solidFill>
                  <a:schemeClr val="accent1">
                    <a:lumMod val="60000"/>
                    <a:lumOff val="40000"/>
                  </a:schemeClr>
                </a:solidFill>
              </a:rPr>
              <a:t>human-computer interaction</a:t>
            </a:r>
          </a:p>
          <a:p>
            <a:pPr lvl="1">
              <a:buFont typeface="Wingdings" panose="05000000000000000000" pitchFamily="2" charset="2"/>
              <a:buChar char="Ø"/>
            </a:pPr>
            <a:r>
              <a:rPr lang="en-US" dirty="0">
                <a:solidFill>
                  <a:schemeClr val="accent1">
                    <a:lumMod val="60000"/>
                    <a:lumOff val="40000"/>
                  </a:schemeClr>
                </a:solidFill>
              </a:rPr>
              <a:t>online advertisement, item recommendation, and many more.</a:t>
            </a:r>
          </a:p>
        </p:txBody>
      </p:sp>
    </p:spTree>
    <p:extLst>
      <p:ext uri="{BB962C8B-B14F-4D97-AF65-F5344CB8AC3E}">
        <p14:creationId xmlns:p14="http://schemas.microsoft.com/office/powerpoint/2010/main" val="3451292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B7C2A-2FC6-8F20-CE08-776B0D184F40}"/>
              </a:ext>
            </a:extLst>
          </p:cNvPr>
          <p:cNvSpPr>
            <a:spLocks noGrp="1"/>
          </p:cNvSpPr>
          <p:nvPr>
            <p:ph type="title"/>
          </p:nvPr>
        </p:nvSpPr>
        <p:spPr/>
        <p:txBody>
          <a:bodyPr/>
          <a:lstStyle/>
          <a:p>
            <a:r>
              <a:rPr lang="en-US" dirty="0"/>
              <a:t>CNN</a:t>
            </a:r>
          </a:p>
        </p:txBody>
      </p:sp>
      <p:graphicFrame>
        <p:nvGraphicFramePr>
          <p:cNvPr id="4" name="TextBox 5">
            <a:extLst>
              <a:ext uri="{FF2B5EF4-FFF2-40B4-BE49-F238E27FC236}">
                <a16:creationId xmlns:a16="http://schemas.microsoft.com/office/drawing/2014/main" id="{18D91501-024B-CF89-3592-EEA1B5DDBD86}"/>
              </a:ext>
            </a:extLst>
          </p:cNvPr>
          <p:cNvGraphicFramePr>
            <a:graphicFrameLocks noGrp="1"/>
          </p:cNvGraphicFramePr>
          <p:nvPr>
            <p:ph idx="1"/>
            <p:extLst>
              <p:ext uri="{D42A27DB-BD31-4B8C-83A1-F6EECF244321}">
                <p14:modId xmlns:p14="http://schemas.microsoft.com/office/powerpoint/2010/main" val="1116551819"/>
              </p:ext>
            </p:extLst>
          </p:nvPr>
        </p:nvGraphicFramePr>
        <p:xfrm>
          <a:off x="1262063" y="1828800"/>
          <a:ext cx="8594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6249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DEEFA-6E76-B711-F02E-9C23BAA6459F}"/>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7BF2CB0A-7539-43EE-1A4B-08543F0CC837}"/>
              </a:ext>
            </a:extLst>
          </p:cNvPr>
          <p:cNvSpPr>
            <a:spLocks noGrp="1"/>
          </p:cNvSpPr>
          <p:nvPr>
            <p:ph idx="1"/>
          </p:nvPr>
        </p:nvSpPr>
        <p:spPr/>
        <p:txBody>
          <a:bodyPr/>
          <a:lstStyle/>
          <a:p>
            <a:r>
              <a:rPr lang="en-US" sz="1800" dirty="0">
                <a:solidFill>
                  <a:schemeClr val="accent1">
                    <a:lumMod val="60000"/>
                    <a:lumOff val="40000"/>
                  </a:schemeClr>
                </a:solidFill>
                <a:effectLst/>
                <a:latin typeface="Raleway" pitchFamily="2" charset="0"/>
                <a:ea typeface="Times New Roman" panose="02020603050405020304" pitchFamily="18" charset="0"/>
                <a:cs typeface="Times New Roman" panose="02020603050405020304" pitchFamily="18" charset="0"/>
              </a:rPr>
              <a:t>we proposed a model to Classify the gender by feeding the CNN image dataset, a deep learning algorithm and trained in broad database face-recognition. In all, we think that the accuracy of the model is decent. but can be further improved by using more data, data increase and better network architecture.</a:t>
            </a: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chemeClr val="accent1">
                  <a:lumMod val="60000"/>
                  <a:lumOff val="40000"/>
                </a:schemeClr>
              </a:solidFill>
            </a:endParaRPr>
          </a:p>
        </p:txBody>
      </p:sp>
    </p:spTree>
    <p:extLst>
      <p:ext uri="{BB962C8B-B14F-4D97-AF65-F5344CB8AC3E}">
        <p14:creationId xmlns:p14="http://schemas.microsoft.com/office/powerpoint/2010/main" val="3915625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33BCD-1C9E-35D5-6F23-F1DFAF2EB01B}"/>
              </a:ext>
            </a:extLst>
          </p:cNvPr>
          <p:cNvSpPr>
            <a:spLocks noGrp="1"/>
          </p:cNvSpPr>
          <p:nvPr>
            <p:ph type="title"/>
          </p:nvPr>
        </p:nvSpPr>
        <p:spPr>
          <a:xfrm>
            <a:off x="1261872" y="365759"/>
            <a:ext cx="9692640" cy="1023769"/>
          </a:xfrm>
        </p:spPr>
        <p:txBody>
          <a:bodyPr/>
          <a:lstStyle/>
          <a:p>
            <a:r>
              <a:rPr lang="en-US" dirty="0"/>
              <a:t>Introduction </a:t>
            </a:r>
          </a:p>
        </p:txBody>
      </p:sp>
      <p:sp>
        <p:nvSpPr>
          <p:cNvPr id="3" name="Content Placeholder 2">
            <a:extLst>
              <a:ext uri="{FF2B5EF4-FFF2-40B4-BE49-F238E27FC236}">
                <a16:creationId xmlns:a16="http://schemas.microsoft.com/office/drawing/2014/main" id="{55D5DBEF-11F4-C492-2CDB-F8C9C31AAD5E}"/>
              </a:ext>
            </a:extLst>
          </p:cNvPr>
          <p:cNvSpPr>
            <a:spLocks noGrp="1"/>
          </p:cNvSpPr>
          <p:nvPr>
            <p:ph idx="1"/>
          </p:nvPr>
        </p:nvSpPr>
        <p:spPr/>
        <p:txBody>
          <a:bodyPr/>
          <a:lstStyle/>
          <a:p>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In this work, we propose a CNN model to jointly predict the age and gender from face images. </a:t>
            </a:r>
          </a:p>
          <a:p>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Given the intuition that some local regions of the face have more clear signals about the age and gender of an individual (such as beard and mustache for male, and wrinkles around eyes and mouth for age)</a:t>
            </a:r>
          </a:p>
          <a:p>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The model outputs are mostly sensitive to the edge patterns around facial parts, as well as wrinkles, which are important for age and gender prediction.</a:t>
            </a:r>
          </a:p>
          <a:p>
            <a:pPr marL="0" indent="0">
              <a:buNone/>
            </a:pPr>
            <a:endParaRPr lang="en-US"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2977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23EE5-1021-61DB-39F8-343FD0E97761}"/>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8A7A0471-15B7-C40C-7427-7D8BEA7C04A8}"/>
              </a:ext>
            </a:extLst>
          </p:cNvPr>
          <p:cNvSpPr>
            <a:spLocks noGrp="1"/>
          </p:cNvSpPr>
          <p:nvPr>
            <p:ph idx="1"/>
          </p:nvPr>
        </p:nvSpPr>
        <p:spPr/>
        <p:txBody>
          <a:bodyPr/>
          <a:lstStyle/>
          <a:p>
            <a:pPr marL="0" marR="0" indent="0">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Age and gender prediction in the market is becoming increasingly difficult as customer demographics become more diverse and complex. While some businesses have implemented strategies to target their customers with personalized ads, promotions, and content; many businesses are left without a reliable way to accurately predict age and gender of their customers. Additionally, traditional demographic data such as age and gender are often inadequate to determine key insights into customers' interests and motivations.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88435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92A53-1223-6D48-1DAC-8CF745A5C0CF}"/>
              </a:ext>
            </a:extLst>
          </p:cNvPr>
          <p:cNvSpPr>
            <a:spLocks noGrp="1"/>
          </p:cNvSpPr>
          <p:nvPr>
            <p:ph type="title"/>
          </p:nvPr>
        </p:nvSpPr>
        <p:spPr/>
        <p:txBody>
          <a:bodyPr/>
          <a:lstStyle/>
          <a:p>
            <a:r>
              <a:rPr lang="en-US" dirty="0"/>
              <a:t>General Objective</a:t>
            </a:r>
          </a:p>
        </p:txBody>
      </p:sp>
      <p:sp>
        <p:nvSpPr>
          <p:cNvPr id="3" name="Content Placeholder 2">
            <a:extLst>
              <a:ext uri="{FF2B5EF4-FFF2-40B4-BE49-F238E27FC236}">
                <a16:creationId xmlns:a16="http://schemas.microsoft.com/office/drawing/2014/main" id="{7A44E46E-00FE-44A5-7F8E-EFAAB7C1650F}"/>
              </a:ext>
            </a:extLst>
          </p:cNvPr>
          <p:cNvSpPr>
            <a:spLocks noGrp="1"/>
          </p:cNvSpPr>
          <p:nvPr>
            <p:ph idx="1"/>
          </p:nvPr>
        </p:nvSpPr>
        <p:spPr/>
        <p:txBody>
          <a:bodyPr/>
          <a:lstStyle/>
          <a:p>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Given a set of data containing images of people and their associated metadata this project develops a machine learning model that can accurately predict an individual’s age and gender using the image.</a:t>
            </a:r>
            <a:endPar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chemeClr val="accent1">
                  <a:lumMod val="60000"/>
                  <a:lumOff val="40000"/>
                </a:schemeClr>
              </a:solidFill>
            </a:endParaRPr>
          </a:p>
        </p:txBody>
      </p:sp>
    </p:spTree>
    <p:extLst>
      <p:ext uri="{BB962C8B-B14F-4D97-AF65-F5344CB8AC3E}">
        <p14:creationId xmlns:p14="http://schemas.microsoft.com/office/powerpoint/2010/main" val="1543957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85AA8-3EF1-3B8B-B13B-551D9E6B9ED6}"/>
              </a:ext>
            </a:extLst>
          </p:cNvPr>
          <p:cNvSpPr>
            <a:spLocks noGrp="1"/>
          </p:cNvSpPr>
          <p:nvPr>
            <p:ph type="title"/>
          </p:nvPr>
        </p:nvSpPr>
        <p:spPr/>
        <p:txBody>
          <a:bodyPr/>
          <a:lstStyle/>
          <a:p>
            <a:r>
              <a:rPr lang="en-US" dirty="0"/>
              <a:t>Specific Objective</a:t>
            </a:r>
          </a:p>
        </p:txBody>
      </p:sp>
      <p:sp>
        <p:nvSpPr>
          <p:cNvPr id="3" name="Content Placeholder 2">
            <a:extLst>
              <a:ext uri="{FF2B5EF4-FFF2-40B4-BE49-F238E27FC236}">
                <a16:creationId xmlns:a16="http://schemas.microsoft.com/office/drawing/2014/main" id="{041D75CF-9FEE-7576-D1BE-A0CCC4F4A42D}"/>
              </a:ext>
            </a:extLst>
          </p:cNvPr>
          <p:cNvSpPr>
            <a:spLocks noGrp="1"/>
          </p:cNvSpPr>
          <p:nvPr>
            <p:ph idx="1"/>
          </p:nvPr>
        </p:nvSpPr>
        <p:spPr/>
        <p:txBody>
          <a:bodyPr/>
          <a:lstStyle/>
          <a:p>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To develop accurate age and gender prediction algorithms for </a:t>
            </a:r>
          </a:p>
          <a:p>
            <a:pPr lvl="2"/>
            <a:r>
              <a:rPr lang="en-US" sz="1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use in market demographic models to improve target audience segmentation and optimize advertising campaigns. </a:t>
            </a:r>
          </a:p>
          <a:p>
            <a:pPr lvl="2"/>
            <a: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t>Use in Health Center</a:t>
            </a:r>
          </a:p>
          <a:p>
            <a:pPr lvl="2"/>
            <a: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t>Use in </a:t>
            </a:r>
            <a:r>
              <a:rPr lang="en-US" sz="2000" dirty="0">
                <a:solidFill>
                  <a:schemeClr val="accent1">
                    <a:lumMod val="60000"/>
                    <a:lumOff val="40000"/>
                  </a:schemeClr>
                </a:solidFill>
              </a:rPr>
              <a:t>identity verification, </a:t>
            </a:r>
          </a:p>
          <a:p>
            <a:pPr lvl="2"/>
            <a:r>
              <a:rPr lang="en-US" sz="2000" dirty="0">
                <a:solidFill>
                  <a:schemeClr val="accent1">
                    <a:lumMod val="60000"/>
                    <a:lumOff val="40000"/>
                  </a:schemeClr>
                </a:solidFill>
              </a:rPr>
              <a:t>Use in sport </a:t>
            </a:r>
          </a:p>
          <a:p>
            <a:pPr lvl="2"/>
            <a:endParaRPr lang="en-US" sz="1800" dirty="0">
              <a:solidFill>
                <a:schemeClr val="accent1">
                  <a:lumMod val="60000"/>
                  <a:lumOff val="40000"/>
                </a:schemeClr>
              </a:solidFill>
            </a:endParaRPr>
          </a:p>
        </p:txBody>
      </p:sp>
    </p:spTree>
    <p:extLst>
      <p:ext uri="{BB962C8B-B14F-4D97-AF65-F5344CB8AC3E}">
        <p14:creationId xmlns:p14="http://schemas.microsoft.com/office/powerpoint/2010/main" val="3421109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D8767-E10D-AB02-9173-F40346507F3C}"/>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E26AEBAA-591D-8C64-1CD3-9BEAE26CB4D9}"/>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Project Development Method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We use agile project development method in our project for its incremental approach when it comes to the development of a complex solution. It allows to focus on delivering value early, by creating tested and refined prototypes that are ready for market. It enables organizations to rapidly deliver high-value solutions while simultaneously providing rapid feedback and correcting course when needed. </a:t>
            </a:r>
            <a:endParaRPr lang="en-US" dirty="0"/>
          </a:p>
        </p:txBody>
      </p:sp>
    </p:spTree>
    <p:extLst>
      <p:ext uri="{BB962C8B-B14F-4D97-AF65-F5344CB8AC3E}">
        <p14:creationId xmlns:p14="http://schemas.microsoft.com/office/powerpoint/2010/main" val="2068221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9449594-B6AD-4B01-B54A-EC8322DB19AE}"/>
              </a:ext>
            </a:extLst>
          </p:cNvPr>
          <p:cNvSpPr>
            <a:spLocks noGrp="1"/>
          </p:cNvSpPr>
          <p:nvPr>
            <p:ph type="title"/>
          </p:nvPr>
        </p:nvSpPr>
        <p:spPr>
          <a:xfrm>
            <a:off x="1154955" y="973667"/>
            <a:ext cx="2942210" cy="4833745"/>
          </a:xfrm>
        </p:spPr>
        <p:txBody>
          <a:bodyPr vert="horz" lIns="91440" tIns="45720" rIns="91440" bIns="45720" rtlCol="0">
            <a:normAutofit/>
          </a:bodyPr>
          <a:lstStyle/>
          <a:p>
            <a:r>
              <a:rPr lang="en-US" dirty="0">
                <a:solidFill>
                  <a:schemeClr val="tx1"/>
                </a:solidFill>
              </a:rPr>
              <a:t>Data Source</a:t>
            </a:r>
          </a:p>
        </p:txBody>
      </p:sp>
      <p:graphicFrame>
        <p:nvGraphicFramePr>
          <p:cNvPr id="9" name="Text Placeholder 6">
            <a:extLst>
              <a:ext uri="{FF2B5EF4-FFF2-40B4-BE49-F238E27FC236}">
                <a16:creationId xmlns:a16="http://schemas.microsoft.com/office/drawing/2014/main" id="{FDE056F5-30BC-4ECD-983B-FAEA9A24A10B}"/>
              </a:ext>
            </a:extLst>
          </p:cNvPr>
          <p:cNvGraphicFramePr>
            <a:graphicFrameLocks noGrp="1"/>
          </p:cNvGraphicFramePr>
          <p:nvPr>
            <p:ph idx="1"/>
            <p:extLst>
              <p:ext uri="{D42A27DB-BD31-4B8C-83A1-F6EECF244321}">
                <p14:modId xmlns:p14="http://schemas.microsoft.com/office/powerpoint/2010/main" val="1086751936"/>
              </p:ext>
            </p:extLst>
          </p:nvPr>
        </p:nvGraphicFramePr>
        <p:xfrm>
          <a:off x="3724089" y="467379"/>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58994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322921B-EA2F-4647-8338-C0E2F5D9546C}"/>
              </a:ext>
            </a:extLst>
          </p:cNvPr>
          <p:cNvSpPr/>
          <p:nvPr/>
        </p:nvSpPr>
        <p:spPr>
          <a:xfrm>
            <a:off x="2071314" y="1081680"/>
            <a:ext cx="8435438" cy="3170099"/>
          </a:xfrm>
          <a:prstGeom prst="rect">
            <a:avLst/>
          </a:prstGeom>
        </p:spPr>
        <p:txBody>
          <a:bodyPr wrap="square">
            <a:spAutoFit/>
          </a:bodyPr>
          <a:lstStyle/>
          <a:p>
            <a:r>
              <a:rPr lang="en-US" sz="2000" dirty="0">
                <a:solidFill>
                  <a:schemeClr val="accent1">
                    <a:lumMod val="60000"/>
                    <a:lumOff val="40000"/>
                  </a:schemeClr>
                </a:solidFill>
              </a:rPr>
              <a:t>UTK Face Data set</a:t>
            </a:r>
          </a:p>
          <a:p>
            <a:endParaRPr lang="en-US" sz="2000" dirty="0">
              <a:solidFill>
                <a:schemeClr val="accent1">
                  <a:lumMod val="60000"/>
                  <a:lumOff val="40000"/>
                </a:schemeClr>
              </a:solidFill>
            </a:endParaRPr>
          </a:p>
          <a:p>
            <a:r>
              <a:rPr lang="en-US" sz="2000" dirty="0">
                <a:solidFill>
                  <a:schemeClr val="accent1">
                    <a:lumMod val="60000"/>
                    <a:lumOff val="40000"/>
                  </a:schemeClr>
                </a:solidFill>
              </a:rPr>
              <a:t>The labels of each face image is embedded in the file name, formatted like [age]_[gender]_[race]_[date&amp;time].jpg</a:t>
            </a:r>
          </a:p>
          <a:p>
            <a:endParaRPr lang="en-US" sz="2000" dirty="0">
              <a:solidFill>
                <a:schemeClr val="accent1">
                  <a:lumMod val="60000"/>
                  <a:lumOff val="40000"/>
                </a:schemeClr>
              </a:solidFill>
            </a:endParaRPr>
          </a:p>
          <a:p>
            <a:endParaRPr lang="en-US" sz="2000" dirty="0">
              <a:solidFill>
                <a:schemeClr val="accent1">
                  <a:lumMod val="60000"/>
                  <a:lumOff val="40000"/>
                </a:schemeClr>
              </a:solidFill>
            </a:endParaRPr>
          </a:p>
          <a:p>
            <a:r>
              <a:rPr lang="en-US" sz="2000" dirty="0">
                <a:solidFill>
                  <a:schemeClr val="accent1">
                    <a:lumMod val="60000"/>
                    <a:lumOff val="40000"/>
                  </a:schemeClr>
                </a:solidFill>
              </a:rPr>
              <a:t>Data set could be used for:</a:t>
            </a:r>
          </a:p>
          <a:p>
            <a:endParaRPr lang="en-US" sz="2000" dirty="0">
              <a:solidFill>
                <a:schemeClr val="accent1">
                  <a:lumMod val="60000"/>
                  <a:lumOff val="40000"/>
                </a:schemeClr>
              </a:solidFill>
            </a:endParaRPr>
          </a:p>
          <a:p>
            <a:pPr marL="342900" indent="-342900">
              <a:buFont typeface="Arial" panose="020B0604020202020204" pitchFamily="34" charset="0"/>
              <a:buChar char="•"/>
            </a:pPr>
            <a:r>
              <a:rPr lang="en-US" sz="2000" dirty="0">
                <a:solidFill>
                  <a:schemeClr val="accent1">
                    <a:lumMod val="60000"/>
                    <a:lumOff val="40000"/>
                  </a:schemeClr>
                </a:solidFill>
              </a:rPr>
              <a:t>Face Detection</a:t>
            </a:r>
          </a:p>
          <a:p>
            <a:pPr marL="342900" indent="-342900">
              <a:buFont typeface="Arial" panose="020B0604020202020204" pitchFamily="34" charset="0"/>
              <a:buChar char="•"/>
            </a:pPr>
            <a:r>
              <a:rPr lang="en-US" sz="2000" dirty="0">
                <a:solidFill>
                  <a:schemeClr val="accent1">
                    <a:lumMod val="60000"/>
                    <a:lumOff val="40000"/>
                  </a:schemeClr>
                </a:solidFill>
              </a:rPr>
              <a:t>Age estimation</a:t>
            </a:r>
          </a:p>
        </p:txBody>
      </p:sp>
      <p:pic>
        <p:nvPicPr>
          <p:cNvPr id="7" name="Picture 6">
            <a:extLst>
              <a:ext uri="{FF2B5EF4-FFF2-40B4-BE49-F238E27FC236}">
                <a16:creationId xmlns:a16="http://schemas.microsoft.com/office/drawing/2014/main" id="{D3BAFA37-F766-4C60-9A05-321043D8CAE9}"/>
              </a:ext>
            </a:extLst>
          </p:cNvPr>
          <p:cNvPicPr>
            <a:picLocks noChangeAspect="1"/>
          </p:cNvPicPr>
          <p:nvPr/>
        </p:nvPicPr>
        <p:blipFill>
          <a:blip r:embed="rId3"/>
          <a:stretch>
            <a:fillRect/>
          </a:stretch>
        </p:blipFill>
        <p:spPr>
          <a:xfrm>
            <a:off x="1157474" y="1204851"/>
            <a:ext cx="904875" cy="838200"/>
          </a:xfrm>
          <a:prstGeom prst="rect">
            <a:avLst/>
          </a:prstGeom>
          <a:ln>
            <a:noFill/>
          </a:ln>
          <a:effectLst>
            <a:softEdge rad="112500"/>
          </a:effectLst>
        </p:spPr>
      </p:pic>
    </p:spTree>
    <p:extLst>
      <p:ext uri="{BB962C8B-B14F-4D97-AF65-F5344CB8AC3E}">
        <p14:creationId xmlns:p14="http://schemas.microsoft.com/office/powerpoint/2010/main" val="4235139150"/>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438</TotalTime>
  <Words>1264</Words>
  <Application>Microsoft Office PowerPoint</Application>
  <PresentationFormat>Widescreen</PresentationFormat>
  <Paragraphs>129</Paragraphs>
  <Slides>21</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21</vt:i4>
      </vt:variant>
    </vt:vector>
  </HeadingPairs>
  <TitlesOfParts>
    <vt:vector size="35" baseType="lpstr">
      <vt:lpstr>Arial Unicode MS</vt:lpstr>
      <vt:lpstr>Arial</vt:lpstr>
      <vt:lpstr>Calibri</vt:lpstr>
      <vt:lpstr>Calibri Light</vt:lpstr>
      <vt:lpstr>Century Schoolbook</vt:lpstr>
      <vt:lpstr>Courier New</vt:lpstr>
      <vt:lpstr>gt-regular</vt:lpstr>
      <vt:lpstr>inherit</vt:lpstr>
      <vt:lpstr>Raleway</vt:lpstr>
      <vt:lpstr>Roboto</vt:lpstr>
      <vt:lpstr>Times New Roman</vt:lpstr>
      <vt:lpstr>Wingdings</vt:lpstr>
      <vt:lpstr>Wingdings 2</vt:lpstr>
      <vt:lpstr>View</vt:lpstr>
      <vt:lpstr>Age and Gender Recognition</vt:lpstr>
      <vt:lpstr>Introduction</vt:lpstr>
      <vt:lpstr>Introduction </vt:lpstr>
      <vt:lpstr>Problem Statement</vt:lpstr>
      <vt:lpstr>General Objective</vt:lpstr>
      <vt:lpstr>Specific Objective</vt:lpstr>
      <vt:lpstr>Methodology</vt:lpstr>
      <vt:lpstr>Data Source</vt:lpstr>
      <vt:lpstr>PowerPoint Presentation</vt:lpstr>
      <vt:lpstr>Pre-processing</vt:lpstr>
      <vt:lpstr>Implementation</vt:lpstr>
      <vt:lpstr>CNN Model</vt:lpstr>
      <vt:lpstr>6. Create confusion Matrix #Age Confusion Matrix - verify accuracy of each class  </vt:lpstr>
      <vt:lpstr>6. Create confusion Matrix #Gender Confusion Matrix - verify accuracy of each class  </vt:lpstr>
      <vt:lpstr>.</vt:lpstr>
      <vt:lpstr>7. Test the model Input image from user to test the model   Example process_and_predict('C:/Users/hm/Dropbox/My PC (LAPTOP-6M4OIP3C)/Pictures/WIN_20220524_13_31_21_Pro.jpg')  </vt:lpstr>
      <vt:lpstr>Real time Gender and Age Recognition by using webcam </vt:lpstr>
      <vt:lpstr>PowerPoint Presentation</vt:lpstr>
      <vt:lpstr>Challenges</vt:lpstr>
      <vt:lpstr>CNN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 and Gender Recognition</dc:title>
  <dc:creator>habte kibru</dc:creator>
  <cp:lastModifiedBy>habte kibru</cp:lastModifiedBy>
  <cp:revision>15</cp:revision>
  <dcterms:created xsi:type="dcterms:W3CDTF">2023-01-25T02:32:27Z</dcterms:created>
  <dcterms:modified xsi:type="dcterms:W3CDTF">2023-01-25T09:50:59Z</dcterms:modified>
</cp:coreProperties>
</file>