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586855"/>
            <a:ext cx="448056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A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National Rental Car Company, Lariat’s </a:t>
            </a:r>
            <a:r>
              <a:rPr lang="en-US" sz="4000" b="1" dirty="0">
                <a:solidFill>
                  <a:srgbClr val="FFFFFF"/>
                </a:solidFill>
              </a:rPr>
              <a:t>P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rofitability </a:t>
            </a:r>
            <a:r>
              <a:rPr lang="en-US" sz="4000" b="1" dirty="0">
                <a:solidFill>
                  <a:srgbClr val="FFFFFF"/>
                </a:solidFill>
              </a:rPr>
              <a:t>M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odel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5261049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Prepared for  Lariat Executives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algn="l"/>
            <a:r>
              <a:rPr lang="en-US" sz="3200" i="1" dirty="0"/>
              <a:t>Presented by: </a:t>
            </a:r>
            <a:br>
              <a:rPr lang="en-US" sz="3200" i="1" dirty="0"/>
            </a:br>
            <a:r>
              <a:rPr lang="en-US" sz="3200" i="1" dirty="0"/>
              <a:t>                      Haftom Abrha</a:t>
            </a:r>
          </a:p>
          <a:p>
            <a:pPr algn="l"/>
            <a:r>
              <a:rPr lang="en-US" sz="3200" i="1" dirty="0"/>
              <a:t>April 2023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62C00-2793-177A-7879-DA3226EA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3214687"/>
            <a:ext cx="448056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1489497"/>
            <a:ext cx="4544314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000" b="1" dirty="0">
                <a:solidFill>
                  <a:schemeClr val="bg1"/>
                </a:solidFill>
                <a:cs typeface="Calibri Light"/>
              </a:rPr>
              <a:t>    … </a:t>
            </a:r>
            <a:r>
              <a:rPr lang="en-US" sz="2700" b="1" i="1" dirty="0">
                <a:solidFill>
                  <a:schemeClr val="accent2"/>
                </a:solidFill>
                <a:cs typeface="Calibri Light"/>
              </a:rPr>
              <a:t>continued</a:t>
            </a: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Review of strategies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Strategy3 vs Baseline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D4072-ADF2-9198-7B30-6A70BCC2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45" y="2970250"/>
            <a:ext cx="5527763" cy="329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5F167-03DF-6C77-D219-E1152844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45" y="721991"/>
            <a:ext cx="5527762" cy="17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89497"/>
            <a:ext cx="432485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000" b="1" dirty="0">
                <a:solidFill>
                  <a:schemeClr val="bg1"/>
                </a:solidFill>
                <a:cs typeface="Calibri Light"/>
              </a:rPr>
              <a:t>Recommendations &amp; Call to action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5384042" cy="562330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cs typeface="Calibri"/>
              </a:rPr>
              <a:t>Lariat should take advantage of the 3 strategies to maximize profit and reduce cost than sticking to the current business(baseline)</a:t>
            </a:r>
            <a:br>
              <a:rPr lang="en-US" sz="2800" dirty="0">
                <a:solidFill>
                  <a:schemeClr val="tx2"/>
                </a:solidFill>
                <a:cs typeface="Calibri"/>
              </a:rPr>
            </a:b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cs typeface="Calibri"/>
              </a:rPr>
              <a:t>Among these, buying more of the top10 profitable cars(strategy2), best strategy, can result a net profit difference of close to $1M. </a:t>
            </a:r>
            <a:br>
              <a:rPr lang="en-US" sz="2800" dirty="0">
                <a:solidFill>
                  <a:schemeClr val="tx2"/>
                </a:solidFill>
                <a:cs typeface="Calibri"/>
              </a:rPr>
            </a:b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cs typeface="Calibri"/>
              </a:rPr>
              <a:t>If action is not taken accordingly, Lariat won’t get the amount mentioned above, or at least $96,313.50(strategy1) that should’ve profited</a:t>
            </a:r>
          </a:p>
          <a:p>
            <a:pPr algn="l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9311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54" y="1489497"/>
            <a:ext cx="4230100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Goals of this presentation</a:t>
            </a: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506680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cs typeface="Calibri"/>
              </a:rPr>
              <a:t>Review the current business performance and identify strategies that minimize cost and maximize profit of the rental car company</a:t>
            </a:r>
            <a:br>
              <a:rPr lang="en-US" sz="2800" dirty="0">
                <a:solidFill>
                  <a:schemeClr val="tx2"/>
                </a:solidFill>
                <a:cs typeface="Calibri"/>
              </a:rPr>
            </a:br>
            <a:endParaRPr lang="en-US" sz="2800" dirty="0">
              <a:solidFill>
                <a:schemeClr val="tx2"/>
              </a:solidFill>
              <a:cs typeface="Calibri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  <a:cs typeface="Calibri"/>
              </a:rPr>
              <a:t>Compare the strategies and baseline options to each other to help in decision making process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46967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1489497"/>
            <a:ext cx="4544314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Review of the current business situation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Baseline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232" y="649480"/>
            <a:ext cx="603580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i="1" dirty="0"/>
              <a:t>2018 Gross metrics</a:t>
            </a:r>
          </a:p>
          <a:p>
            <a:pPr algn="l"/>
            <a:endParaRPr lang="en-US" sz="32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158620-E97E-129D-7BD8-0CED89B7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2050"/>
              </p:ext>
            </p:extLst>
          </p:nvPr>
        </p:nvGraphicFramePr>
        <p:xfrm>
          <a:off x="5988559" y="2697470"/>
          <a:ext cx="5926633" cy="106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139">
                  <a:extLst>
                    <a:ext uri="{9D8B030D-6E8A-4147-A177-3AD203B41FA5}">
                      <a16:colId xmlns:a16="http://schemas.microsoft.com/office/drawing/2014/main" val="2811045428"/>
                    </a:ext>
                  </a:extLst>
                </a:gridCol>
                <a:gridCol w="1730787">
                  <a:extLst>
                    <a:ext uri="{9D8B030D-6E8A-4147-A177-3AD203B41FA5}">
                      <a16:colId xmlns:a16="http://schemas.microsoft.com/office/drawing/2014/main" val="281842602"/>
                    </a:ext>
                  </a:extLst>
                </a:gridCol>
                <a:gridCol w="1369820">
                  <a:extLst>
                    <a:ext uri="{9D8B030D-6E8A-4147-A177-3AD203B41FA5}">
                      <a16:colId xmlns:a16="http://schemas.microsoft.com/office/drawing/2014/main" val="3906245524"/>
                    </a:ext>
                  </a:extLst>
                </a:gridCol>
                <a:gridCol w="1480887">
                  <a:extLst>
                    <a:ext uri="{9D8B030D-6E8A-4147-A177-3AD203B41FA5}">
                      <a16:colId xmlns:a16="http://schemas.microsoft.com/office/drawing/2014/main" val="1148424824"/>
                    </a:ext>
                  </a:extLst>
                </a:gridCol>
              </a:tblGrid>
              <a:tr h="769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 number of rentals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 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 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86064"/>
                  </a:ext>
                </a:extLst>
              </a:tr>
              <a:tr h="2911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81318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$        52,830,207.0 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$ 30,320,297.9 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$   22,509,909.1 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9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54" y="1489497"/>
            <a:ext cx="4230100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Top10 profit_generating cars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647821-8F78-15AA-8963-3C251B13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87" y="727779"/>
            <a:ext cx="6098621" cy="1222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B6B4EF-E485-A0F2-0724-E74CC54E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7" y="2500601"/>
            <a:ext cx="6098621" cy="37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92" y="1489497"/>
            <a:ext cx="4830008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28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Most profit_generating location(branch)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232" y="649480"/>
            <a:ext cx="603580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3394F-FE85-58F3-1A2D-772E9205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7" y="742847"/>
            <a:ext cx="5919729" cy="1421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A3B6B0-2239-4EF7-D2B2-64B2A24A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7" y="2597721"/>
            <a:ext cx="5919729" cy="36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92" y="1489497"/>
            <a:ext cx="4830008" cy="36677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Cars and rentals that generate negative VS positive profits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NB.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99 cars are generating losses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232" y="649480"/>
            <a:ext cx="603580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  <a:p>
            <a:pPr algn="l"/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E9512-393A-10EF-A514-4BBC24E7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400050"/>
            <a:ext cx="4486276" cy="2733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E5D5E-A2AA-7F2C-1E25-9D0522DD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3499816"/>
            <a:ext cx="4486276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1489497"/>
            <a:ext cx="4544314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Review of strategies to maximize profit and reduce cost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167" y="411480"/>
            <a:ext cx="6275067" cy="5944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1" dirty="0"/>
              <a:t>Strategy1: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Lariat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should get rid of those cars with negative profit from the fleet to reduce cost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maximize profit.</a:t>
            </a:r>
          </a:p>
          <a:p>
            <a:pPr algn="l"/>
            <a:r>
              <a:rPr lang="en-US" b="1" i="1" dirty="0"/>
              <a:t> </a:t>
            </a:r>
            <a:br>
              <a:rPr lang="en-US" b="1" i="1" dirty="0"/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strategy 2: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Buy the top10 profitable car types, and replace the 99 negative profit cars.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 of rentals for the top10 are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( 5*270)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--&gt; almost replaces the negative profit car rentals.</a:t>
            </a:r>
          </a:p>
          <a:p>
            <a:pPr algn="l"/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Strategy 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Add more cars in the top1 profitable location,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branch_id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7(Denver, CO) to the fleet. Those cars approximately replaces the negative profit generating cars.</a:t>
            </a:r>
          </a:p>
          <a:p>
            <a:pPr algn="l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9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1489497"/>
            <a:ext cx="4544314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000" b="1" dirty="0">
                <a:solidFill>
                  <a:schemeClr val="bg1"/>
                </a:solidFill>
                <a:cs typeface="Calibri Light"/>
              </a:rPr>
              <a:t>    … </a:t>
            </a:r>
            <a:r>
              <a:rPr lang="en-US" sz="2700" b="1" i="1" dirty="0">
                <a:solidFill>
                  <a:schemeClr val="accent2"/>
                </a:solidFill>
                <a:cs typeface="Calibri Light"/>
              </a:rPr>
              <a:t>continued</a:t>
            </a: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Review of strategies 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Strategy1 vs Baseline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DA058-B284-6193-4BBE-958B8FE5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457" y="2744132"/>
            <a:ext cx="5319759" cy="3420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F572D-F94B-A7B7-F8A3-5D66478B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57" y="605420"/>
            <a:ext cx="5319759" cy="1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1489497"/>
            <a:ext cx="4544314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000" b="1" dirty="0">
                <a:solidFill>
                  <a:schemeClr val="bg1"/>
                </a:solidFill>
                <a:cs typeface="Calibri Light"/>
              </a:rPr>
              <a:t>    … </a:t>
            </a:r>
            <a:r>
              <a:rPr lang="en-US" sz="2700" b="1" i="1" dirty="0">
                <a:solidFill>
                  <a:schemeClr val="accent2"/>
                </a:solidFill>
                <a:cs typeface="Calibri Light"/>
              </a:rPr>
              <a:t>continued</a:t>
            </a:r>
            <a:br>
              <a:rPr lang="en-US" sz="40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Review of strategies</a:t>
            </a: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br>
              <a:rPr lang="en-US" sz="4400" b="1" dirty="0">
                <a:solidFill>
                  <a:schemeClr val="bg1"/>
                </a:solidFill>
                <a:cs typeface="Calibri Light"/>
              </a:rPr>
            </a:br>
            <a:r>
              <a:rPr lang="en-US" sz="4400" b="1" dirty="0">
                <a:solidFill>
                  <a:schemeClr val="bg1"/>
                </a:solidFill>
                <a:cs typeface="Calibri Light"/>
              </a:rPr>
              <a:t>      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Strategy2 vs Baseline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B839E-2684-3DC7-5335-EF2A0A60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05" y="2851376"/>
            <a:ext cx="5602657" cy="3334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B8DDC-0FBA-743D-94BC-C7B71FAB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05" y="737537"/>
            <a:ext cx="5602657" cy="15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34A9EF42CEA2429BFE71237D19A485" ma:contentTypeVersion="12" ma:contentTypeDescription="Create a new document." ma:contentTypeScope="" ma:versionID="f31a36017c73c56c51a43ac95cae2e29">
  <xsd:schema xmlns:xsd="http://www.w3.org/2001/XMLSchema" xmlns:xs="http://www.w3.org/2001/XMLSchema" xmlns:p="http://schemas.microsoft.com/office/2006/metadata/properties" xmlns:ns2="d658a4de-c667-4aed-9e1b-7dba23656a8d" xmlns:ns3="c5d369bd-8bde-467c-b699-c19601c37b97" targetNamespace="http://schemas.microsoft.com/office/2006/metadata/properties" ma:root="true" ma:fieldsID="9f01a24722a5e2305c0924706ffde06b" ns2:_="" ns3:_="">
    <xsd:import namespace="d658a4de-c667-4aed-9e1b-7dba23656a8d"/>
    <xsd:import namespace="c5d369bd-8bde-467c-b699-c19601c37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8a4de-c667-4aed-9e1b-7dba23656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369bd-8bde-467c-b699-c19601c37b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302012-BD5D-4CB6-BD99-23E4D32D25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8a4de-c667-4aed-9e1b-7dba23656a8d"/>
    <ds:schemaRef ds:uri="c5d369bd-8bde-467c-b699-c19601c37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1FA2-48B2-4192-9A23-E90754EC0C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A9E44-ECF3-4482-8F43-7423CAAAF0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413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 National Rental Car Company, Lariat’s Profitability Model  </vt:lpstr>
      <vt:lpstr>   Goals of this presentation  </vt:lpstr>
      <vt:lpstr>   Review of the current business situation               Baseline </vt:lpstr>
      <vt:lpstr>       Top10 profit_generating cars  </vt:lpstr>
      <vt:lpstr>  Most profit_generating location(branch)   </vt:lpstr>
      <vt:lpstr> Cars and rentals that generate negative VS positive profits  NB. 99 cars are generating losses </vt:lpstr>
      <vt:lpstr>   Review of strategies to maximize profit and reduce cost        </vt:lpstr>
      <vt:lpstr>      … continued Review of strategies            Strategy1 vs Baseline</vt:lpstr>
      <vt:lpstr>      … continued Review of strategies           Strategy2 vs Baseline</vt:lpstr>
      <vt:lpstr>      … continued Review of strategies           Strategy3 vs Baseline</vt:lpstr>
      <vt:lpstr> Recommendations &amp; Call to action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haftom abrha</dc:creator>
  <cp:lastModifiedBy>2938</cp:lastModifiedBy>
  <cp:revision>209</cp:revision>
  <dcterms:created xsi:type="dcterms:W3CDTF">2021-08-04T15:08:30Z</dcterms:created>
  <dcterms:modified xsi:type="dcterms:W3CDTF">2023-04-25T05:46:54Z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0x0101004E34A9EF42CEA2429BFE71237D19A485</vt:lpwstr>
  </property>
</Properties>
</file>