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7A19856B.xml" ContentType="application/vnd.ms-powerpoint.comments+xml"/>
  <Override PartName="/ppt/comments/modernComment_102_206D7C3F.xml" ContentType="application/vnd.ms-powerpoint.comments+xml"/>
  <Override PartName="/ppt/comments/modernComment_103_FC34B66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70" r:id="rId7"/>
    <p:sldId id="269" r:id="rId8"/>
    <p:sldId id="258" r:id="rId9"/>
    <p:sldId id="262" r:id="rId10"/>
    <p:sldId id="263" r:id="rId11"/>
    <p:sldId id="259" r:id="rId12"/>
    <p:sldId id="264" r:id="rId13"/>
    <p:sldId id="265" r:id="rId14"/>
    <p:sldId id="266" r:id="rId15"/>
    <p:sldId id="26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7D84C5-4DBA-80C5-1A88-7D086D65C20C}" name="Amarjeet Singh" initials="AS" userId="S::amarjeet.singh@chegg.com::bb48438c-ebe0-4a5f-af8e-3c66502cb5b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1E1"/>
    <a:srgbClr val="FFFFFF"/>
    <a:srgbClr val="ECEB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01_7A1985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402928-DAEC-4467-832F-AF5C2986DD15}" authorId="{C17D84C5-4DBA-80C5-1A88-7D086D65C20C}" created="2022-09-02T09:35:26.819">
    <pc:sldMkLst xmlns:pc="http://schemas.microsoft.com/office/powerpoint/2013/main/command">
      <pc:docMk/>
      <pc:sldMk cId="2048492907" sldId="257"/>
    </pc:sldMkLst>
    <p188:txBody>
      <a:bodyPr/>
      <a:lstStyle/>
      <a:p>
        <a:r>
          <a:rPr lang="en-IN"/>
          <a:t>It is required to add a separate slide for data description. As per the rubric requirement. We have to add information about the data. </a:t>
        </a:r>
      </a:p>
    </p188:txBody>
  </p188:cm>
</p188:cmLst>
</file>

<file path=ppt/comments/modernComment_102_206D7C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1C41AA-F1AB-44FC-A985-1F0C1B16C383}" authorId="{C17D84C5-4DBA-80C5-1A88-7D086D65C20C}" created="2022-09-02T09:36:53.125">
    <pc:sldMkLst xmlns:pc="http://schemas.microsoft.com/office/powerpoint/2013/main/command">
      <pc:docMk/>
      <pc:sldMk cId="544046143" sldId="258"/>
    </pc:sldMkLst>
    <p188:txBody>
      <a:bodyPr/>
      <a:lstStyle/>
      <a:p>
        <a:r>
          <a:rPr lang="en-IN"/>
          <a:t>It is required to mention the test methods used in the workbook. </a:t>
        </a:r>
      </a:p>
    </p188:txBody>
  </p188:cm>
</p188:cmLst>
</file>

<file path=ppt/comments/modernComment_103_FC34B6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5346B5-E576-465F-B3AB-AE0940E106C3}" authorId="{C17D84C5-4DBA-80C5-1A88-7D086D65C20C}" created="2022-09-02T09:37:44.458">
    <pc:sldMkLst xmlns:pc="http://schemas.microsoft.com/office/powerpoint/2013/main/command">
      <pc:docMk/>
      <pc:sldMk cId="4231313002" sldId="259"/>
    </pc:sldMkLst>
    <p188:txBody>
      <a:bodyPr/>
      <a:lstStyle/>
      <a:p>
        <a:r>
          <a:rPr lang="en-IN"/>
          <a:t>Visualization is missing in the slide deck. It is required to add visualization charts according to the tests performed.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5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5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3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7A19856B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206D7C3F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microsoft.com/office/2018/10/relationships/comments" Target="../comments/modernComment_103_FC34B66A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5596F5-2D8E-4D32-8BB5-EA052A88A14C}"/>
              </a:ext>
            </a:extLst>
          </p:cNvPr>
          <p:cNvSpPr/>
          <p:nvPr/>
        </p:nvSpPr>
        <p:spPr>
          <a:xfrm>
            <a:off x="3175" y="3175"/>
            <a:ext cx="12181415" cy="4836583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905" y="831245"/>
            <a:ext cx="10978443" cy="3195682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Grotesque"/>
                <a:cs typeface="Calibri Light"/>
              </a:rPr>
              <a:t>Housing Price Analysis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0E2B-A0BF-4108-BAD0-EBF57CC218BA}"/>
              </a:ext>
            </a:extLst>
          </p:cNvPr>
          <p:cNvSpPr txBox="1"/>
          <p:nvPr/>
        </p:nvSpPr>
        <p:spPr>
          <a:xfrm>
            <a:off x="2211348" y="5599817"/>
            <a:ext cx="77702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Helvetica"/>
                <a:cs typeface="Helvetica"/>
              </a:rPr>
              <a:t>Presented by: </a:t>
            </a:r>
            <a:r>
              <a:rPr lang="en-US" sz="3200" dirty="0">
                <a:latin typeface="Helvetica"/>
                <a:cs typeface="Calibri"/>
              </a:rPr>
              <a:t>Haftom Abrha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59480C-BFA0-4E0C-A010-2FC11112EC7A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79B4-351B-4A73-9C7E-F9BC4050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6" y="4173166"/>
            <a:ext cx="5387008" cy="260373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Grotesque"/>
              </a:rPr>
              <a:t>Analysis of avg </a:t>
            </a:r>
            <a:r>
              <a:rPr lang="en-US" sz="4800" b="1" dirty="0">
                <a:solidFill>
                  <a:schemeClr val="bg1"/>
                </a:solidFill>
                <a:latin typeface="Grotesque"/>
              </a:rPr>
              <a:t>saleprice per sqr ft by BldgTypes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5CCE4C-FE58-4273-A459-71C7CA1A3D2A}"/>
              </a:ext>
            </a:extLst>
          </p:cNvPr>
          <p:cNvSpPr txBox="1">
            <a:spLocks/>
          </p:cNvSpPr>
          <p:nvPr/>
        </p:nvSpPr>
        <p:spPr>
          <a:xfrm>
            <a:off x="5957458" y="4163545"/>
            <a:ext cx="5996003" cy="2613352"/>
          </a:xfrm>
          <a:prstGeom prst="rect">
            <a:avLst/>
          </a:prstGeom>
          <a:solidFill>
            <a:srgbClr val="CDE1E1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(The </a:t>
            </a:r>
            <a:r>
              <a:rPr lang="en-US" sz="2400" b="1" dirty="0">
                <a:latin typeface="Helvetica"/>
                <a:ea typeface="+mn-lt"/>
                <a:cs typeface="+mn-lt"/>
              </a:rPr>
              <a:t>null</a:t>
            </a:r>
            <a:r>
              <a:rPr lang="en-US" sz="2400" dirty="0">
                <a:latin typeface="Helvetica"/>
                <a:ea typeface="+mn-lt"/>
                <a:cs typeface="+mn-lt"/>
              </a:rPr>
              <a:t> hypothesis is</a:t>
            </a:r>
            <a:r>
              <a:rPr lang="en-US" sz="2400" b="1" dirty="0">
                <a:latin typeface="Helvetica"/>
                <a:ea typeface="+mn-lt"/>
                <a:cs typeface="+mn-lt"/>
              </a:rPr>
              <a:t> </a:t>
            </a:r>
            <a:r>
              <a:rPr lang="en-US" sz="2400" dirty="0">
                <a:latin typeface="Helvetica"/>
                <a:ea typeface="+mn-lt"/>
                <a:cs typeface="+mn-lt"/>
              </a:rPr>
              <a:t>rejected)</a:t>
            </a:r>
            <a:br>
              <a:rPr lang="en-US" sz="2400" dirty="0">
                <a:latin typeface="Helvetica"/>
                <a:ea typeface="+mn-lt"/>
                <a:cs typeface="+mn-lt"/>
              </a:rPr>
            </a:b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Helvetica"/>
              </a:rPr>
              <a:t>Conclusion: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There is a significant difference between 2 family houses and townhouses in terms of avg saleprice per sqr ft.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026F82-B807-D6EE-90D9-9B902DD35732}"/>
              </a:ext>
            </a:extLst>
          </p:cNvPr>
          <p:cNvSpPr txBox="1">
            <a:spLocks/>
          </p:cNvSpPr>
          <p:nvPr/>
        </p:nvSpPr>
        <p:spPr>
          <a:xfrm>
            <a:off x="5897217" y="81103"/>
            <a:ext cx="5049078" cy="246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0330A-475E-0DE0-D504-E1D90184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91" y="22735"/>
            <a:ext cx="7785474" cy="40920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237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59480C-BFA0-4E0C-A010-2FC11112EC7A}"/>
              </a:ext>
            </a:extLst>
          </p:cNvPr>
          <p:cNvSpPr/>
          <p:nvPr/>
        </p:nvSpPr>
        <p:spPr>
          <a:xfrm>
            <a:off x="3175" y="11801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79B4-351B-4A73-9C7E-F9BC4050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6" y="4173166"/>
            <a:ext cx="5387008" cy="260373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Grotesque"/>
              </a:rPr>
              <a:t>Analysis of avg </a:t>
            </a:r>
            <a:r>
              <a:rPr lang="en-US" sz="4800" b="1" dirty="0">
                <a:solidFill>
                  <a:schemeClr val="bg1"/>
                </a:solidFill>
                <a:latin typeface="Grotesque"/>
              </a:rPr>
              <a:t>saleprice per sqr ft by CentralAir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5CCE4C-FE58-4273-A459-71C7CA1A3D2A}"/>
              </a:ext>
            </a:extLst>
          </p:cNvPr>
          <p:cNvSpPr txBox="1">
            <a:spLocks/>
          </p:cNvSpPr>
          <p:nvPr/>
        </p:nvSpPr>
        <p:spPr>
          <a:xfrm>
            <a:off x="5957458" y="4163545"/>
            <a:ext cx="5996003" cy="2613352"/>
          </a:xfrm>
          <a:prstGeom prst="rect">
            <a:avLst/>
          </a:prstGeom>
          <a:solidFill>
            <a:srgbClr val="CDE1E1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(The </a:t>
            </a:r>
            <a:r>
              <a:rPr lang="en-US" sz="2400" b="1" dirty="0">
                <a:latin typeface="Helvetica"/>
                <a:ea typeface="+mn-lt"/>
                <a:cs typeface="+mn-lt"/>
              </a:rPr>
              <a:t>null</a:t>
            </a:r>
            <a:r>
              <a:rPr lang="en-US" sz="2400" dirty="0">
                <a:latin typeface="Helvetica"/>
                <a:ea typeface="+mn-lt"/>
                <a:cs typeface="+mn-lt"/>
              </a:rPr>
              <a:t> hypothesis is</a:t>
            </a:r>
            <a:r>
              <a:rPr lang="en-US" sz="2400" b="1" dirty="0">
                <a:latin typeface="Helvetica"/>
                <a:ea typeface="+mn-lt"/>
                <a:cs typeface="+mn-lt"/>
              </a:rPr>
              <a:t> </a:t>
            </a:r>
            <a:r>
              <a:rPr lang="en-US" sz="2400" dirty="0">
                <a:latin typeface="Helvetica"/>
                <a:ea typeface="+mn-lt"/>
                <a:cs typeface="+mn-lt"/>
              </a:rPr>
              <a:t>rejected)</a:t>
            </a:r>
            <a:br>
              <a:rPr lang="en-US" sz="2400" dirty="0">
                <a:latin typeface="Helvetica"/>
                <a:ea typeface="+mn-lt"/>
                <a:cs typeface="+mn-lt"/>
              </a:rPr>
            </a:b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Helvetica"/>
              </a:rPr>
              <a:t>Conclusion: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We are 95% confident that the mean saleprice per sqr ft of houses with CentralAir exceeds $69.8(overall average).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026F82-B807-D6EE-90D9-9B902DD35732}"/>
              </a:ext>
            </a:extLst>
          </p:cNvPr>
          <p:cNvSpPr txBox="1">
            <a:spLocks/>
          </p:cNvSpPr>
          <p:nvPr/>
        </p:nvSpPr>
        <p:spPr>
          <a:xfrm>
            <a:off x="5897217" y="81103"/>
            <a:ext cx="5049078" cy="246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F00BA-08EA-CB96-2A80-94277F5E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06" y="22735"/>
            <a:ext cx="7216096" cy="38391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2415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1BAA3-A457-4A9B-8193-49F5C65A2B95}"/>
              </a:ext>
            </a:extLst>
          </p:cNvPr>
          <p:cNvSpPr/>
          <p:nvPr/>
        </p:nvSpPr>
        <p:spPr>
          <a:xfrm>
            <a:off x="13758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4BC48-9774-4BE3-BB8B-7A4F6BE6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70535"/>
            <a:ext cx="5781464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Results </a:t>
            </a:r>
            <a:b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and </a:t>
            </a:r>
            <a:r>
              <a:rPr lang="en-US" sz="4700" b="1" dirty="0">
                <a:solidFill>
                  <a:schemeClr val="bg1"/>
                </a:solidFill>
                <a:latin typeface="Grotesque"/>
                <a:cs typeface="Calibri Light"/>
              </a:rPr>
              <a:t>Recommendations</a:t>
            </a:r>
            <a:endParaRPr lang="en-US" sz="4700" b="1" dirty="0">
              <a:solidFill>
                <a:schemeClr val="bg1"/>
              </a:solidFill>
              <a:latin typeface="Grotesq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0FD7-A47E-4986-9BCF-7B57E97C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22" y="0"/>
            <a:ext cx="6396778" cy="67509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Helvetica"/>
                <a:cs typeface="Calibri" panose="020F0502020204030204"/>
              </a:rPr>
              <a:t>The statistical analyses showed that</a:t>
            </a:r>
          </a:p>
          <a:p>
            <a:pPr marL="457200" indent="-457200">
              <a:buAutoNum type="arabicPeriod"/>
            </a:pPr>
            <a:r>
              <a:rPr lang="en-US" sz="2000" b="1" i="1" dirty="0">
                <a:latin typeface="Helvetica"/>
                <a:cs typeface="Calibri" panose="020F0502020204030204"/>
              </a:rPr>
              <a:t>Newer</a:t>
            </a:r>
            <a:r>
              <a:rPr lang="en-US" sz="2000" dirty="0">
                <a:latin typeface="Helvetica"/>
                <a:cs typeface="Calibri" panose="020F0502020204030204"/>
              </a:rPr>
              <a:t> yearbuilt houses are significant positive driving factors to increase avg saleprice per sqr ft.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Helvetica"/>
                <a:cs typeface="Calibri" panose="020F0502020204030204"/>
              </a:rPr>
              <a:t>low density residentials(</a:t>
            </a:r>
            <a:r>
              <a:rPr lang="en-US" sz="2000" b="1" i="1" dirty="0">
                <a:latin typeface="Helvetica"/>
                <a:cs typeface="Calibri" panose="020F0502020204030204"/>
              </a:rPr>
              <a:t>RL</a:t>
            </a:r>
            <a:r>
              <a:rPr lang="en-US" sz="2000" dirty="0">
                <a:latin typeface="Helvetica"/>
                <a:cs typeface="Calibri" panose="020F0502020204030204"/>
              </a:rPr>
              <a:t>) have a significant positive impact on avg saleprice per sqr ft than </a:t>
            </a:r>
            <a:r>
              <a:rPr lang="en-US" sz="2000" b="1" i="1" dirty="0">
                <a:latin typeface="Helvetica"/>
                <a:cs typeface="Calibri" panose="020F0502020204030204"/>
              </a:rPr>
              <a:t>medium density </a:t>
            </a:r>
            <a:r>
              <a:rPr lang="en-US" sz="2000" dirty="0">
                <a:latin typeface="Helvetica"/>
                <a:cs typeface="Calibri" panose="020F0502020204030204"/>
              </a:rPr>
              <a:t>residentials.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Helvetica"/>
                <a:cs typeface="Calibri" panose="020F0502020204030204"/>
              </a:rPr>
              <a:t>The </a:t>
            </a:r>
            <a:r>
              <a:rPr lang="en-US" sz="2000" b="1" i="1" dirty="0">
                <a:latin typeface="Helvetica"/>
                <a:cs typeface="Calibri" panose="020F0502020204030204"/>
              </a:rPr>
              <a:t>townhouse</a:t>
            </a:r>
            <a:r>
              <a:rPr lang="en-US" sz="2000" dirty="0">
                <a:latin typeface="Helvetica"/>
                <a:cs typeface="Calibri" panose="020F0502020204030204"/>
              </a:rPr>
              <a:t> BldgType have a significant positive impact to increase the avg saleprice per sqr ft.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Helvetica"/>
                <a:cs typeface="Calibri" panose="020F0502020204030204"/>
              </a:rPr>
              <a:t>The avg saleprice per sqr ft of houses with </a:t>
            </a:r>
            <a:r>
              <a:rPr lang="en-US" sz="2000" b="1" i="1" dirty="0">
                <a:latin typeface="Helvetica"/>
                <a:cs typeface="Calibri" panose="020F0502020204030204"/>
              </a:rPr>
              <a:t>CentralAir</a:t>
            </a:r>
            <a:r>
              <a:rPr lang="en-US" sz="2000" dirty="0">
                <a:latin typeface="Helvetica"/>
                <a:cs typeface="Calibri" panose="020F0502020204030204"/>
              </a:rPr>
              <a:t> significantly </a:t>
            </a:r>
            <a:r>
              <a:rPr lang="en-US" sz="2000" b="1" i="1" dirty="0">
                <a:latin typeface="Helvetica"/>
                <a:cs typeface="Calibri" panose="020F0502020204030204"/>
              </a:rPr>
              <a:t>exceeds</a:t>
            </a:r>
            <a:r>
              <a:rPr lang="en-US" sz="2000" dirty="0">
                <a:latin typeface="Helvetica"/>
                <a:cs typeface="Calibri" panose="020F0502020204030204"/>
              </a:rPr>
              <a:t> the overall avg saleprice per sqr ft.</a:t>
            </a:r>
          </a:p>
          <a:p>
            <a:pPr marL="0" indent="0">
              <a:buNone/>
            </a:pPr>
            <a:r>
              <a:rPr lang="en-US" sz="2000" b="1" u="sng" dirty="0">
                <a:latin typeface="Helvetica"/>
                <a:cs typeface="Calibri" panose="020F0502020204030204"/>
              </a:rPr>
              <a:t>Recommendation:</a:t>
            </a:r>
          </a:p>
          <a:p>
            <a:pPr marL="0" indent="0">
              <a:buNone/>
            </a:pPr>
            <a:r>
              <a:rPr lang="en-US" sz="2000" dirty="0">
                <a:latin typeface="Helvetica"/>
                <a:cs typeface="Calibri" panose="020F0502020204030204"/>
              </a:rPr>
              <a:t>Investing in newer houses, RL, townhouses, and houses with CentralAir would significantly increase the avg saleprice per sqr ft than their counterparts: older, RM, 2Family, and non-CentralAir homes. So, it’s recommended to maximize revenue by spending in the afore-mentioned varieties of houses. </a:t>
            </a:r>
          </a:p>
          <a:p>
            <a:pPr marL="0" indent="0">
              <a:buNone/>
            </a:pPr>
            <a:endParaRPr lang="en-US" sz="1600" dirty="0">
              <a:solidFill>
                <a:srgbClr val="595959"/>
              </a:solidFill>
              <a:latin typeface="Helvetic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80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0872-6C1B-9DC2-0BD5-42AFA0A0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534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1506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8E957-6139-4610-B9BB-54489D41503A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3" y="1470535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Project goal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530" y="499833"/>
            <a:ext cx="5536096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Does the </a:t>
            </a:r>
            <a:r>
              <a:rPr lang="en-US" sz="2400" b="1" dirty="0">
                <a:latin typeface="Helvetica"/>
                <a:cs typeface="Calibri"/>
              </a:rPr>
              <a:t>avg saleprice per sqr ft </a:t>
            </a:r>
            <a:r>
              <a:rPr lang="en-US" sz="2400" dirty="0">
                <a:latin typeface="Helvetica"/>
                <a:cs typeface="Calibri"/>
              </a:rPr>
              <a:t>of houses </a:t>
            </a:r>
            <a:r>
              <a:rPr lang="en-US" sz="2400" b="1" dirty="0">
                <a:latin typeface="Helvetica"/>
                <a:cs typeface="Calibri"/>
              </a:rPr>
              <a:t>significantly</a:t>
            </a:r>
            <a:r>
              <a:rPr lang="en-US" sz="2400" dirty="0">
                <a:latin typeface="Helvetica"/>
                <a:cs typeface="Calibri"/>
              </a:rPr>
              <a:t> impacted by the following factors?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Helvetica"/>
                <a:cs typeface="Calibri"/>
              </a:rPr>
              <a:t>Year built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Helvetica"/>
                <a:cs typeface="Calibri"/>
              </a:rPr>
              <a:t>Zoning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Helvetica"/>
                <a:cs typeface="Calibri"/>
              </a:rPr>
              <a:t>Building Type and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Helvetica"/>
                <a:cs typeface="Calibri"/>
              </a:rPr>
              <a:t>CentralAir system</a:t>
            </a:r>
          </a:p>
        </p:txBody>
      </p:sp>
    </p:spTree>
    <p:extLst>
      <p:ext uri="{BB962C8B-B14F-4D97-AF65-F5344CB8AC3E}">
        <p14:creationId xmlns:p14="http://schemas.microsoft.com/office/powerpoint/2010/main" val="20484929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8E957-6139-4610-B9BB-54489D41503A}"/>
              </a:ext>
            </a:extLst>
          </p:cNvPr>
          <p:cNvSpPr/>
          <p:nvPr/>
        </p:nvSpPr>
        <p:spPr>
          <a:xfrm>
            <a:off x="3175" y="3175"/>
            <a:ext cx="5534983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535"/>
            <a:ext cx="5612524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Introduction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239" y="499833"/>
            <a:ext cx="6055742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"/>
                <a:cs typeface="Calibri"/>
              </a:rPr>
              <a:t>The dataset is about housing prices </a:t>
            </a:r>
            <a:r>
              <a:rPr lang="en-US" sz="2400" b="1" dirty="0">
                <a:latin typeface="Helvetica"/>
                <a:cs typeface="Calibri"/>
              </a:rPr>
              <a:t>explained by different factors </a:t>
            </a:r>
            <a:r>
              <a:rPr lang="en-US" sz="2400" dirty="0">
                <a:latin typeface="Helvetica"/>
                <a:cs typeface="Calibri"/>
              </a:rPr>
              <a:t>including:</a:t>
            </a:r>
            <a:br>
              <a:rPr lang="en-US" sz="2400" dirty="0">
                <a:latin typeface="Helvetica"/>
                <a:cs typeface="Calibri"/>
              </a:rPr>
            </a:br>
            <a:r>
              <a:rPr lang="en-US" sz="2400" dirty="0">
                <a:latin typeface="Helvetica"/>
                <a:cs typeface="Calibri"/>
              </a:rPr>
              <a:t>yearbuilt, building types, zones, neighborhoods, and so on.</a:t>
            </a:r>
            <a:br>
              <a:rPr lang="en-US" sz="2400" dirty="0">
                <a:latin typeface="Helvetica"/>
                <a:cs typeface="Calibri"/>
              </a:rPr>
            </a:br>
            <a:endParaRPr lang="en-US" sz="2400" dirty="0">
              <a:latin typeface="Helvetica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"/>
                <a:cs typeface="Calibri"/>
              </a:rPr>
              <a:t>The </a:t>
            </a:r>
            <a:r>
              <a:rPr lang="en-US" sz="2400" b="1" dirty="0">
                <a:latin typeface="Helvetica"/>
                <a:cs typeface="Calibri"/>
              </a:rPr>
              <a:t>dependent</a:t>
            </a:r>
            <a:r>
              <a:rPr lang="en-US" sz="2400" dirty="0">
                <a:latin typeface="Helvetica"/>
                <a:cs typeface="Calibri"/>
              </a:rPr>
              <a:t> variable of analysis would be the </a:t>
            </a:r>
            <a:r>
              <a:rPr lang="en-US" sz="2400" b="1" dirty="0">
                <a:latin typeface="Helvetica"/>
                <a:cs typeface="Calibri"/>
              </a:rPr>
              <a:t>saleprice</a:t>
            </a:r>
            <a:r>
              <a:rPr lang="en-US" sz="2400" dirty="0">
                <a:latin typeface="Helvetica"/>
                <a:cs typeface="Calibri"/>
              </a:rPr>
              <a:t> and </a:t>
            </a:r>
            <a:r>
              <a:rPr lang="en-US" sz="2400" b="1" dirty="0">
                <a:latin typeface="Helvetica"/>
                <a:cs typeface="Calibri"/>
              </a:rPr>
              <a:t>controlled</a:t>
            </a:r>
            <a:r>
              <a:rPr lang="en-US" sz="2400" dirty="0">
                <a:latin typeface="Helvetica"/>
                <a:cs typeface="Calibri"/>
              </a:rPr>
              <a:t> by the above dimensions/factors called </a:t>
            </a:r>
            <a:r>
              <a:rPr lang="en-US" sz="2400" b="1" dirty="0">
                <a:latin typeface="Helvetica"/>
                <a:cs typeface="Calibri"/>
              </a:rPr>
              <a:t>independent</a:t>
            </a:r>
            <a:r>
              <a:rPr lang="en-US" sz="2400" dirty="0">
                <a:latin typeface="Helvetica"/>
                <a:cs typeface="Calibri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65798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2BE9-46FB-46B5-B212-F6C5C1F1BCF8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64F8-3970-463B-A149-ED601695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1332952"/>
            <a:ext cx="4834646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Data Exploration</a:t>
            </a:r>
            <a:endParaRPr lang="en-US" sz="4800" b="1" dirty="0">
              <a:solidFill>
                <a:schemeClr val="bg1"/>
              </a:solidFill>
              <a:latin typeface="Grotesq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59FDE-B6AE-9B93-C177-87A15975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24" y="107004"/>
            <a:ext cx="6264539" cy="65369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2855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2BE9-46FB-46B5-B212-F6C5C1F1BCF8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64F8-3970-463B-A149-ED601695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3" y="1332952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Process</a:t>
            </a:r>
            <a:endParaRPr lang="en-US" sz="4800" b="1" dirty="0">
              <a:solidFill>
                <a:schemeClr val="bg1"/>
              </a:solidFill>
              <a:latin typeface="Grotesq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F67F-6172-4367-9C52-0A4BC92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040" y="612475"/>
            <a:ext cx="5767917" cy="557960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>
                <a:latin typeface="Helvetica"/>
                <a:cs typeface="Calibri"/>
              </a:rPr>
              <a:t>Exploring the dataset to identify the </a:t>
            </a:r>
            <a:r>
              <a:rPr lang="en-US" sz="2400" b="1" dirty="0">
                <a:latin typeface="Helvetica"/>
                <a:cs typeface="Calibri"/>
              </a:rPr>
              <a:t>dependent</a:t>
            </a:r>
            <a:r>
              <a:rPr lang="en-US" sz="2400" dirty="0">
                <a:latin typeface="Helvetica"/>
                <a:cs typeface="Calibri"/>
              </a:rPr>
              <a:t> and </a:t>
            </a:r>
            <a:r>
              <a:rPr lang="en-US" sz="2400" b="1" dirty="0">
                <a:latin typeface="Helvetica"/>
                <a:cs typeface="Calibri"/>
              </a:rPr>
              <a:t>independent</a:t>
            </a:r>
            <a:r>
              <a:rPr lang="en-US" sz="2400" dirty="0">
                <a:latin typeface="Helvetica"/>
                <a:cs typeface="Calibri"/>
              </a:rPr>
              <a:t> variables, verify the </a:t>
            </a:r>
            <a:r>
              <a:rPr lang="en-US" sz="2400" b="1" dirty="0">
                <a:latin typeface="Helvetica"/>
                <a:cs typeface="Calibri"/>
              </a:rPr>
              <a:t>assumptions</a:t>
            </a:r>
            <a:r>
              <a:rPr lang="en-US" sz="2400" dirty="0">
                <a:latin typeface="Helvetica"/>
                <a:cs typeface="Calibri"/>
              </a:rPr>
              <a:t> to conduct statistical analyses.</a:t>
            </a:r>
            <a:br>
              <a:rPr lang="en-US" sz="2400" dirty="0">
                <a:latin typeface="Helvetica"/>
                <a:cs typeface="Calibri"/>
              </a:rPr>
            </a:br>
            <a:endParaRPr lang="en-US" sz="2400" dirty="0">
              <a:latin typeface="Helvetica"/>
              <a:cs typeface="Calibri"/>
            </a:endParaRPr>
          </a:p>
          <a:p>
            <a:r>
              <a:rPr lang="en-US" sz="2400" dirty="0">
                <a:latin typeface="Helvetica"/>
                <a:cs typeface="Calibri"/>
              </a:rPr>
              <a:t>Split the yearbuilt into two categories: </a:t>
            </a:r>
            <a:r>
              <a:rPr lang="en-US" sz="2400" b="1" dirty="0">
                <a:latin typeface="Helvetica"/>
                <a:cs typeface="Calibri"/>
              </a:rPr>
              <a:t>New</a:t>
            </a:r>
            <a:r>
              <a:rPr lang="en-US" sz="2400" dirty="0">
                <a:latin typeface="Helvetica"/>
                <a:cs typeface="Calibri"/>
              </a:rPr>
              <a:t> and </a:t>
            </a:r>
            <a:r>
              <a:rPr lang="en-US" sz="2400" b="1" dirty="0">
                <a:latin typeface="Helvetica"/>
                <a:cs typeface="Calibri"/>
              </a:rPr>
              <a:t>Old</a:t>
            </a:r>
            <a:r>
              <a:rPr lang="en-US" sz="2400" dirty="0">
                <a:latin typeface="Helvetica"/>
                <a:cs typeface="Calibri"/>
              </a:rPr>
              <a:t>, taking a threshold as </a:t>
            </a:r>
            <a:r>
              <a:rPr lang="en-US" sz="2400" b="1" dirty="0">
                <a:latin typeface="Helvetica"/>
                <a:cs typeface="Calibri"/>
              </a:rPr>
              <a:t>median</a:t>
            </a:r>
            <a:r>
              <a:rPr lang="en-US" sz="2400" dirty="0">
                <a:latin typeface="Helvetica"/>
                <a:cs typeface="Calibri"/>
              </a:rPr>
              <a:t> yearbuilt.</a:t>
            </a:r>
            <a:br>
              <a:rPr lang="en-US" sz="2400" dirty="0">
                <a:latin typeface="Helvetica"/>
                <a:cs typeface="Calibri"/>
              </a:rPr>
            </a:br>
            <a:endParaRPr lang="en-US" sz="2400" dirty="0">
              <a:latin typeface="Helvetica"/>
              <a:cs typeface="Calibri"/>
            </a:endParaRPr>
          </a:p>
          <a:p>
            <a:r>
              <a:rPr lang="en-US" sz="2400" dirty="0">
                <a:latin typeface="Helvetica"/>
                <a:cs typeface="Calibri"/>
              </a:rPr>
              <a:t>Conduct statistical analyses to see if there is any </a:t>
            </a:r>
            <a:r>
              <a:rPr lang="en-US" sz="2400" i="1" dirty="0">
                <a:latin typeface="Helvetica"/>
                <a:cs typeface="Calibri"/>
              </a:rPr>
              <a:t>statistically significant difference</a:t>
            </a:r>
            <a:r>
              <a:rPr lang="en-US" sz="2400" dirty="0">
                <a:latin typeface="Helvetica"/>
                <a:cs typeface="Calibri"/>
              </a:rPr>
              <a:t> in saleprice per sqr ft </a:t>
            </a:r>
            <a:r>
              <a:rPr lang="en-US" sz="2400" b="1" dirty="0">
                <a:latin typeface="Helvetica"/>
                <a:cs typeface="Calibri"/>
              </a:rPr>
              <a:t>between</a:t>
            </a:r>
            <a:r>
              <a:rPr lang="en-US" sz="2400" dirty="0">
                <a:latin typeface="Helvetica"/>
                <a:cs typeface="Calibri"/>
              </a:rPr>
              <a:t> Old and New homes, RL and RM zones, 2 family and townhouses, and  with CentralAir system and without. 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0461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71FC4-1B3F-4496-B089-BA030345AB31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3" y="1470535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466080" cy="61959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Helvetica"/>
                <a:cs typeface="Calibri"/>
              </a:rPr>
              <a:t>Null Hypothesis 1 (H</a:t>
            </a:r>
            <a:r>
              <a:rPr lang="en-US" sz="2400" b="1" baseline="-25000" dirty="0">
                <a:latin typeface="Helvetica"/>
                <a:cs typeface="Calibri"/>
              </a:rPr>
              <a:t>0</a:t>
            </a:r>
            <a:r>
              <a:rPr lang="en-US" sz="2400" b="1" dirty="0">
                <a:latin typeface="Helvetica"/>
                <a:cs typeface="Calibri"/>
              </a:rPr>
              <a:t>):</a:t>
            </a:r>
            <a:endParaRPr lang="en-US" b="1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No difference in avg saleprice per sqr ft between the </a:t>
            </a:r>
            <a:r>
              <a:rPr lang="en-US" sz="2400" b="1" dirty="0">
                <a:latin typeface="Helvetica"/>
                <a:cs typeface="Calibri"/>
              </a:rPr>
              <a:t>old</a:t>
            </a:r>
            <a:r>
              <a:rPr lang="en-US" sz="2400" dirty="0">
                <a:latin typeface="Helvetica"/>
                <a:cs typeface="Calibri"/>
              </a:rPr>
              <a:t> and </a:t>
            </a:r>
            <a:r>
              <a:rPr lang="en-US" sz="2400" b="1" dirty="0">
                <a:latin typeface="Helvetica"/>
                <a:cs typeface="Calibri"/>
              </a:rPr>
              <a:t>new</a:t>
            </a:r>
            <a:r>
              <a:rPr lang="en-US" sz="2400" dirty="0">
                <a:latin typeface="Helvetica"/>
                <a:cs typeface="Calibri"/>
              </a:rPr>
              <a:t> houses.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Alternate Hypothesis 1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a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There’s a significant difference in avg saleprice per sqr ft between old and new houses.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------------------------------------------------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Null Hypothesis 2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0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No avg saleprice per sqr ft difference between RL and RM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Alternate Hypothesis 2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a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There's a significant difference between the zones: RL &amp; RM in avg saleprice per sqr ft</a:t>
            </a:r>
          </a:p>
        </p:txBody>
      </p:sp>
    </p:spTree>
    <p:extLst>
      <p:ext uri="{BB962C8B-B14F-4D97-AF65-F5344CB8AC3E}">
        <p14:creationId xmlns:p14="http://schemas.microsoft.com/office/powerpoint/2010/main" val="66002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71FC4-1B3F-4496-B089-BA030345AB31}"/>
              </a:ext>
            </a:extLst>
          </p:cNvPr>
          <p:cNvSpPr/>
          <p:nvPr/>
        </p:nvSpPr>
        <p:spPr>
          <a:xfrm>
            <a:off x="3175" y="20427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3" y="1470535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rotesque"/>
                <a:cs typeface="Calibri Light"/>
              </a:rPr>
              <a:t>continued…</a:t>
            </a:r>
            <a:b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b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Hypotheses</a:t>
            </a:r>
            <a:b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b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b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endParaRPr lang="en-US" sz="4800" b="1" dirty="0">
              <a:solidFill>
                <a:schemeClr val="bg1"/>
              </a:solidFill>
              <a:latin typeface="Grotesque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4009"/>
            <a:ext cx="5888476" cy="64817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Helvetica"/>
                <a:cs typeface="Calibri"/>
              </a:rPr>
              <a:t>Null Hypothesis 3 (H</a:t>
            </a:r>
            <a:r>
              <a:rPr lang="en-US" sz="2400" b="1" baseline="-25000" dirty="0">
                <a:latin typeface="Helvetica"/>
                <a:cs typeface="Calibri"/>
              </a:rPr>
              <a:t>0</a:t>
            </a:r>
            <a:r>
              <a:rPr lang="en-US" sz="2400" b="1" dirty="0">
                <a:latin typeface="Helvetica"/>
                <a:cs typeface="Calibri"/>
              </a:rPr>
              <a:t>):</a:t>
            </a:r>
            <a:endParaRPr lang="en-US" sz="2400" b="1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No difference in avg saleprice per sqr ft of BldgTypes: 2 family and townhouses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Alternate Hypothesis 1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a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There’s </a:t>
            </a:r>
            <a:r>
              <a:rPr lang="en-US" sz="2400" dirty="0">
                <a:latin typeface="Helvetica"/>
                <a:ea typeface="+mn-lt"/>
                <a:cs typeface="Calibri"/>
              </a:rPr>
              <a:t>a</a:t>
            </a:r>
            <a:r>
              <a:rPr lang="en-US" sz="2400" dirty="0">
                <a:latin typeface="Helvetica"/>
                <a:cs typeface="Calibri"/>
              </a:rPr>
              <a:t> significant difference in avg saleprice per sqr ft of BldgTypes: 2 family and townhouses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--------------------------------------------------------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Null Hypothesis 4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0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No difference between the mean saleprice per sqr ft of houses with CentralAir and $69.8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Alternate Hypothesis 2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a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The mean saleprice per sqr ft of houses with CentralAir exceeds $69.8</a:t>
            </a:r>
          </a:p>
        </p:txBody>
      </p:sp>
    </p:spTree>
    <p:extLst>
      <p:ext uri="{BB962C8B-B14F-4D97-AF65-F5344CB8AC3E}">
        <p14:creationId xmlns:p14="http://schemas.microsoft.com/office/powerpoint/2010/main" val="9293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59480C-BFA0-4E0C-A010-2FC11112EC7A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79B4-351B-4A73-9C7E-F9BC4050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6" y="4164496"/>
            <a:ext cx="5387008" cy="24649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Grotesque"/>
              </a:rPr>
              <a:t>Analysis of avg </a:t>
            </a:r>
            <a:r>
              <a:rPr lang="en-US" sz="4800" b="1" dirty="0">
                <a:solidFill>
                  <a:schemeClr val="bg1"/>
                </a:solidFill>
                <a:latin typeface="Grotesque"/>
              </a:rPr>
              <a:t>saleprice per sqr ft by yearbuilt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5CCE4C-FE58-4273-A459-71C7CA1A3D2A}"/>
              </a:ext>
            </a:extLst>
          </p:cNvPr>
          <p:cNvSpPr txBox="1">
            <a:spLocks/>
          </p:cNvSpPr>
          <p:nvPr/>
        </p:nvSpPr>
        <p:spPr>
          <a:xfrm>
            <a:off x="5957458" y="4164496"/>
            <a:ext cx="5996003" cy="2464904"/>
          </a:xfrm>
          <a:prstGeom prst="rect">
            <a:avLst/>
          </a:prstGeom>
          <a:solidFill>
            <a:srgbClr val="CDE1E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(The </a:t>
            </a:r>
            <a:r>
              <a:rPr lang="en-US" sz="2400" b="1" dirty="0">
                <a:latin typeface="Helvetica"/>
                <a:ea typeface="+mn-lt"/>
                <a:cs typeface="+mn-lt"/>
              </a:rPr>
              <a:t>null</a:t>
            </a:r>
            <a:r>
              <a:rPr lang="en-US" sz="2400" dirty="0">
                <a:latin typeface="Helvetica"/>
                <a:ea typeface="+mn-lt"/>
                <a:cs typeface="+mn-lt"/>
              </a:rPr>
              <a:t> hypothesis is</a:t>
            </a:r>
            <a:r>
              <a:rPr lang="en-US" sz="2400" b="1" dirty="0">
                <a:latin typeface="Helvetica"/>
                <a:ea typeface="+mn-lt"/>
                <a:cs typeface="+mn-lt"/>
              </a:rPr>
              <a:t> </a:t>
            </a:r>
            <a:r>
              <a:rPr lang="en-US" sz="2400" dirty="0">
                <a:latin typeface="Helvetica"/>
                <a:ea typeface="+mn-lt"/>
                <a:cs typeface="+mn-lt"/>
              </a:rPr>
              <a:t>rejected)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b="1" u="sng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Helvetica"/>
              </a:rPr>
              <a:t>Conclusion: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There is a significant difference in avg saleprice per sqr ft between the older (older than 1973) and newer houses.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026F82-B807-D6EE-90D9-9B902DD35732}"/>
              </a:ext>
            </a:extLst>
          </p:cNvPr>
          <p:cNvSpPr txBox="1">
            <a:spLocks/>
          </p:cNvSpPr>
          <p:nvPr/>
        </p:nvSpPr>
        <p:spPr>
          <a:xfrm>
            <a:off x="5897217" y="81103"/>
            <a:ext cx="5049078" cy="246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6E949-A65A-C319-2F5D-E7AC40B4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43" y="51919"/>
            <a:ext cx="7879916" cy="38683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85D75-9FC3-5335-CDDE-8973A33893CA}"/>
              </a:ext>
            </a:extLst>
          </p:cNvPr>
          <p:cNvSpPr txBox="1"/>
          <p:nvPr/>
        </p:nvSpPr>
        <p:spPr>
          <a:xfrm>
            <a:off x="241539" y="155283"/>
            <a:ext cx="3842538" cy="29238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P-value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It determines whether the difference observed is </a:t>
            </a:r>
            <a:r>
              <a:rPr lang="en-US" sz="2000" b="1" dirty="0"/>
              <a:t>by</a:t>
            </a:r>
            <a:r>
              <a:rPr lang="en-US" sz="2000" dirty="0"/>
              <a:t> </a:t>
            </a:r>
            <a:r>
              <a:rPr lang="en-US" sz="2000" b="1" dirty="0"/>
              <a:t>chance</a:t>
            </a:r>
            <a:r>
              <a:rPr lang="en-US" sz="2000" dirty="0"/>
              <a:t> or not.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p-value &lt; 0.05, there’s  a significant difference(</a:t>
            </a:r>
            <a:r>
              <a:rPr lang="en-US" sz="2000" b="1" dirty="0"/>
              <a:t>not by chance</a:t>
            </a:r>
            <a:r>
              <a:rPr lang="en-US" sz="2000" dirty="0"/>
              <a:t>)</a:t>
            </a:r>
            <a:r>
              <a:rPr lang="en-US" sz="2000" dirty="0">
                <a:sym typeface="Wingdings" panose="05000000000000000000" pitchFamily="2" charset="2"/>
              </a:rPr>
              <a:t> We </a:t>
            </a:r>
            <a:r>
              <a:rPr lang="en-US" sz="2000" b="1" i="1" dirty="0">
                <a:sym typeface="Wingdings" panose="05000000000000000000" pitchFamily="2" charset="2"/>
              </a:rPr>
              <a:t>reject the null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Otherwise, we accept the    null(</a:t>
            </a:r>
            <a:r>
              <a:rPr lang="en-US" sz="2000" b="1" dirty="0">
                <a:sym typeface="Wingdings" panose="05000000000000000000" pitchFamily="2" charset="2"/>
              </a:rPr>
              <a:t>the difference is by chance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30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59480C-BFA0-4E0C-A010-2FC11112EC7A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79B4-351B-4A73-9C7E-F9BC4050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6" y="4164496"/>
            <a:ext cx="5387008" cy="24649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Grotesque"/>
              </a:rPr>
              <a:t>Analysis of avg </a:t>
            </a:r>
            <a:r>
              <a:rPr lang="en-US" sz="4800" b="1" dirty="0">
                <a:solidFill>
                  <a:schemeClr val="bg1"/>
                </a:solidFill>
                <a:latin typeface="Grotesque"/>
              </a:rPr>
              <a:t>saleprice per sqr ft by Zoning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5CCE4C-FE58-4273-A459-71C7CA1A3D2A}"/>
              </a:ext>
            </a:extLst>
          </p:cNvPr>
          <p:cNvSpPr txBox="1">
            <a:spLocks/>
          </p:cNvSpPr>
          <p:nvPr/>
        </p:nvSpPr>
        <p:spPr>
          <a:xfrm>
            <a:off x="5957458" y="4242424"/>
            <a:ext cx="5996003" cy="2534471"/>
          </a:xfrm>
          <a:prstGeom prst="rect">
            <a:avLst/>
          </a:prstGeom>
          <a:solidFill>
            <a:srgbClr val="CDE1E1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(The </a:t>
            </a:r>
            <a:r>
              <a:rPr lang="en-US" sz="2400" b="1" dirty="0">
                <a:latin typeface="Helvetica"/>
                <a:ea typeface="+mn-lt"/>
                <a:cs typeface="+mn-lt"/>
              </a:rPr>
              <a:t>null</a:t>
            </a:r>
            <a:r>
              <a:rPr lang="en-US" sz="2400" dirty="0">
                <a:latin typeface="Helvetica"/>
                <a:ea typeface="+mn-lt"/>
                <a:cs typeface="+mn-lt"/>
              </a:rPr>
              <a:t> hypothesis is</a:t>
            </a:r>
            <a:r>
              <a:rPr lang="en-US" sz="2400" b="1" dirty="0">
                <a:latin typeface="Helvetica"/>
                <a:ea typeface="+mn-lt"/>
                <a:cs typeface="+mn-lt"/>
              </a:rPr>
              <a:t> </a:t>
            </a:r>
            <a:r>
              <a:rPr lang="en-US" sz="2400" dirty="0">
                <a:latin typeface="Helvetica"/>
                <a:ea typeface="+mn-lt"/>
                <a:cs typeface="+mn-lt"/>
              </a:rPr>
              <a:t>rejected)</a:t>
            </a:r>
            <a:br>
              <a:rPr lang="en-US" sz="2400" dirty="0">
                <a:latin typeface="Helvetica"/>
                <a:ea typeface="+mn-lt"/>
                <a:cs typeface="+mn-lt"/>
              </a:rPr>
            </a:b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Helvetica"/>
              </a:rPr>
              <a:t>Conclusion: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There is a significant difference in avg salingprice per sqr ft between the RL(Residential low density) and RM(residential medium density).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026F82-B807-D6EE-90D9-9B902DD35732}"/>
              </a:ext>
            </a:extLst>
          </p:cNvPr>
          <p:cNvSpPr txBox="1">
            <a:spLocks/>
          </p:cNvSpPr>
          <p:nvPr/>
        </p:nvSpPr>
        <p:spPr>
          <a:xfrm>
            <a:off x="5897217" y="81103"/>
            <a:ext cx="5049078" cy="246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7021A-D5AE-3319-D23C-79D0304F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30" y="32463"/>
            <a:ext cx="7746458" cy="408339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022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AAF4088E831C47BD6CFC82E6125FE5" ma:contentTypeVersion="13" ma:contentTypeDescription="Create a new document." ma:contentTypeScope="" ma:versionID="26c4de5084f4fddb49fdc66fa84a62d0">
  <xsd:schema xmlns:xsd="http://www.w3.org/2001/XMLSchema" xmlns:xs="http://www.w3.org/2001/XMLSchema" xmlns:p="http://schemas.microsoft.com/office/2006/metadata/properties" xmlns:ns2="23560f33-79eb-440e-9597-af772be87b7b" xmlns:ns3="52c6491e-9efb-4201-96ef-8ec8937a59f2" targetNamespace="http://schemas.microsoft.com/office/2006/metadata/properties" ma:root="true" ma:fieldsID="d5e77d28acfdb3b8add745559b2cccfe" ns2:_="" ns3:_="">
    <xsd:import namespace="23560f33-79eb-440e-9597-af772be87b7b"/>
    <xsd:import namespace="52c6491e-9efb-4201-96ef-8ec8937a59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Notes" minOccurs="0"/>
                <xsd:element ref="ns2:Lesson_x0023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60f33-79eb-440e-9597-af772be87b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s" ma:index="19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Lesson_x0023_" ma:index="20" nillable="true" ma:displayName="Lesson #" ma:format="Dropdown" ma:internalName="Lesson_x0023_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6491e-9efb-4201-96ef-8ec8937a59f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3560f33-79eb-440e-9597-af772be87b7b" xsi:nil="true"/>
    <Lesson_x0023_ xmlns="23560f33-79eb-440e-9597-af772be87b7b" xsi:nil="true"/>
  </documentManagement>
</p:properties>
</file>

<file path=customXml/itemProps1.xml><?xml version="1.0" encoding="utf-8"?>
<ds:datastoreItem xmlns:ds="http://schemas.openxmlformats.org/officeDocument/2006/customXml" ds:itemID="{14814CDA-E196-41A1-BF2C-491DEB5B65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DFB5FF-28D6-4668-931A-256D3454DA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60f33-79eb-440e-9597-af772be87b7b"/>
    <ds:schemaRef ds:uri="52c6491e-9efb-4201-96ef-8ec8937a5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FAE3D1-0468-48BF-82EF-214DBF7E8BC0}">
  <ds:schemaRefs>
    <ds:schemaRef ds:uri="http://schemas.microsoft.com/office/2006/metadata/properties"/>
    <ds:schemaRef ds:uri="http://schemas.microsoft.com/office/infopath/2007/PartnerControls"/>
    <ds:schemaRef ds:uri="23560f33-79eb-440e-9597-af772be87b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648</TotalTime>
  <Words>699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Grotesque</vt:lpstr>
      <vt:lpstr>Helvetica</vt:lpstr>
      <vt:lpstr>Wingdings</vt:lpstr>
      <vt:lpstr>Office Theme</vt:lpstr>
      <vt:lpstr>Housing Price Analysis  </vt:lpstr>
      <vt:lpstr>Project goal</vt:lpstr>
      <vt:lpstr>Introduction</vt:lpstr>
      <vt:lpstr>Data Exploration</vt:lpstr>
      <vt:lpstr>Process</vt:lpstr>
      <vt:lpstr>Hypotheses</vt:lpstr>
      <vt:lpstr>continued…  Hypotheses   </vt:lpstr>
      <vt:lpstr>Analysis of avg saleprice per sqr ft by yearbuilt</vt:lpstr>
      <vt:lpstr>Analysis of avg saleprice per sqr ft by Zoning</vt:lpstr>
      <vt:lpstr>Analysis of avg saleprice per sqr ft by BldgTypes</vt:lpstr>
      <vt:lpstr>Analysis of avg saleprice per sqr ft by CentralAir</vt:lpstr>
      <vt:lpstr>Results  and 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Amarjeet Singh</dc:creator>
  <cp:lastModifiedBy>2938</cp:lastModifiedBy>
  <cp:revision>391</cp:revision>
  <dcterms:created xsi:type="dcterms:W3CDTF">2022-01-05T18:05:09Z</dcterms:created>
  <dcterms:modified xsi:type="dcterms:W3CDTF">2023-06-27T02:49:46Z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0x01010027AAF4088E831C47BD6CFC82E6125FE5</vt:lpwstr>
  </property>
</Properties>
</file>