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61" r:id="rId6"/>
    <p:sldId id="262" r:id="rId7"/>
    <p:sldId id="269" r:id="rId8"/>
    <p:sldId id="265" r:id="rId9"/>
    <p:sldId id="270" r:id="rId10"/>
    <p:sldId id="259" r:id="rId11"/>
    <p:sldId id="271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4" roundtripDataSignature="AMtx7miVY69wUGB30P5Mo5lH9oWjMR03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B7FD9-043D-41F1-8CCB-74D2ED5F0311}" v="3" dt="2023-07-01T02:18:23.953"/>
    <p1510:client id="{47238D32-24C0-4EA8-97ED-24B4A2529648}" v="2" dt="2023-06-29T09:19:02.979"/>
    <p1510:client id="{934015EC-68CD-4A3F-8BAD-8E7C4F03B9F4}" v="5" dt="2023-07-11T14:15:07.903"/>
    <p1510:client id="{AE379A05-8657-4F11-B154-96A4987BDCD1}" v="1" dt="2023-07-01T04:06:27.581"/>
    <p1510:client id="{AFBC16CE-8556-CB55-7CC4-76BA179F7680}" v="1" dt="2023-06-28T02:53:07.542"/>
  </p1510:revLst>
</p1510:revInfo>
</file>

<file path=ppt/tableStyles.xml><?xml version="1.0" encoding="utf-8"?>
<a:tblStyleLst xmlns:a="http://schemas.openxmlformats.org/drawingml/2006/main" def="{70086B66-8215-4E21-A06A-904DD070B49D}">
  <a:tblStyle styleId="{70086B66-8215-4E21-A06A-904DD070B4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Duc Anh 20204712" userId="S::anh.vd204712@sis.hust.edu.vn::1a0df68f-ceb5-4b3d-92f6-e647c8616902" providerId="AD" clId="Web-{26BB7FD9-043D-41F1-8CCB-74D2ED5F0311}"/>
    <pc:docChg chg="modSld">
      <pc:chgData name="Vu Duc Anh 20204712" userId="S::anh.vd204712@sis.hust.edu.vn::1a0df68f-ceb5-4b3d-92f6-e647c8616902" providerId="AD" clId="Web-{26BB7FD9-043D-41F1-8CCB-74D2ED5F0311}" dt="2023-07-01T02:18:23.953" v="0" actId="1076"/>
      <pc:docMkLst>
        <pc:docMk/>
      </pc:docMkLst>
      <pc:sldChg chg="modSp">
        <pc:chgData name="Vu Duc Anh 20204712" userId="S::anh.vd204712@sis.hust.edu.vn::1a0df68f-ceb5-4b3d-92f6-e647c8616902" providerId="AD" clId="Web-{26BB7FD9-043D-41F1-8CCB-74D2ED5F0311}" dt="2023-07-01T02:18:23.953" v="0" actId="1076"/>
        <pc:sldMkLst>
          <pc:docMk/>
          <pc:sldMk cId="0" sldId="256"/>
        </pc:sldMkLst>
        <pc:cxnChg chg="mod">
          <ac:chgData name="Vu Duc Anh 20204712" userId="S::anh.vd204712@sis.hust.edu.vn::1a0df68f-ceb5-4b3d-92f6-e647c8616902" providerId="AD" clId="Web-{26BB7FD9-043D-41F1-8CCB-74D2ED5F0311}" dt="2023-07-01T02:18:23.953" v="0" actId="1076"/>
          <ac:cxnSpMkLst>
            <pc:docMk/>
            <pc:sldMk cId="0" sldId="256"/>
            <ac:cxnSpMk id="86" creationId="{00000000-0000-0000-0000-000000000000}"/>
          </ac:cxnSpMkLst>
        </pc:cxnChg>
      </pc:sldChg>
    </pc:docChg>
  </pc:docChgLst>
  <pc:docChgLst>
    <pc:chgData name="Ha Bui Phuc 20204773" userId="S::phuc.hb204773@sis.hust.edu.vn::15ec4159-fdad-4b86-a8e9-12a7c17d03cf" providerId="AD" clId="Web-{934015EC-68CD-4A3F-8BAD-8E7C4F03B9F4}"/>
    <pc:docChg chg="sldOrd">
      <pc:chgData name="Ha Bui Phuc 20204773" userId="S::phuc.hb204773@sis.hust.edu.vn::15ec4159-fdad-4b86-a8e9-12a7c17d03cf" providerId="AD" clId="Web-{934015EC-68CD-4A3F-8BAD-8E7C4F03B9F4}" dt="2023-07-11T14:15:07.903" v="4"/>
      <pc:docMkLst>
        <pc:docMk/>
      </pc:docMkLst>
      <pc:sldChg chg="ord">
        <pc:chgData name="Ha Bui Phuc 20204773" userId="S::phuc.hb204773@sis.hust.edu.vn::15ec4159-fdad-4b86-a8e9-12a7c17d03cf" providerId="AD" clId="Web-{934015EC-68CD-4A3F-8BAD-8E7C4F03B9F4}" dt="2023-07-11T13:49:07.171" v="1"/>
        <pc:sldMkLst>
          <pc:docMk/>
          <pc:sldMk cId="583990418" sldId="262"/>
        </pc:sldMkLst>
      </pc:sldChg>
      <pc:sldChg chg="ord">
        <pc:chgData name="Ha Bui Phuc 20204773" userId="S::phuc.hb204773@sis.hust.edu.vn::15ec4159-fdad-4b86-a8e9-12a7c17d03cf" providerId="AD" clId="Web-{934015EC-68CD-4A3F-8BAD-8E7C4F03B9F4}" dt="2023-07-11T14:00:09.897" v="3"/>
        <pc:sldMkLst>
          <pc:docMk/>
          <pc:sldMk cId="3271459939" sldId="265"/>
        </pc:sldMkLst>
      </pc:sldChg>
      <pc:sldChg chg="ord">
        <pc:chgData name="Ha Bui Phuc 20204773" userId="S::phuc.hb204773@sis.hust.edu.vn::15ec4159-fdad-4b86-a8e9-12a7c17d03cf" providerId="AD" clId="Web-{934015EC-68CD-4A3F-8BAD-8E7C4F03B9F4}" dt="2023-07-11T14:15:07.903" v="4"/>
        <pc:sldMkLst>
          <pc:docMk/>
          <pc:sldMk cId="4114888845" sldId="269"/>
        </pc:sldMkLst>
      </pc:sldChg>
      <pc:sldChg chg="ord">
        <pc:chgData name="Ha Bui Phuc 20204773" userId="S::phuc.hb204773@sis.hust.edu.vn::15ec4159-fdad-4b86-a8e9-12a7c17d03cf" providerId="AD" clId="Web-{934015EC-68CD-4A3F-8BAD-8E7C4F03B9F4}" dt="2023-07-11T13:49:57.721" v="2"/>
        <pc:sldMkLst>
          <pc:docMk/>
          <pc:sldMk cId="2825985588" sldId="270"/>
        </pc:sldMkLst>
      </pc:sldChg>
    </pc:docChg>
  </pc:docChgLst>
  <pc:docChgLst>
    <pc:chgData name="Nguyen Minh Thuong 20204792" userId="S::thuong.nm204792@sis.hust.edu.vn::08fe79be-7e4c-4c06-b1e4-7a8c6e951084" providerId="AD" clId="Web-{AFBC16CE-8556-CB55-7CC4-76BA179F7680}"/>
    <pc:docChg chg="modSld">
      <pc:chgData name="Nguyen Minh Thuong 20204792" userId="S::thuong.nm204792@sis.hust.edu.vn::08fe79be-7e4c-4c06-b1e4-7a8c6e951084" providerId="AD" clId="Web-{AFBC16CE-8556-CB55-7CC4-76BA179F7680}" dt="2023-06-28T02:53:07.542" v="0" actId="1076"/>
      <pc:docMkLst>
        <pc:docMk/>
      </pc:docMkLst>
      <pc:sldChg chg="modSp">
        <pc:chgData name="Nguyen Minh Thuong 20204792" userId="S::thuong.nm204792@sis.hust.edu.vn::08fe79be-7e4c-4c06-b1e4-7a8c6e951084" providerId="AD" clId="Web-{AFBC16CE-8556-CB55-7CC4-76BA179F7680}" dt="2023-06-28T02:53:07.542" v="0" actId="1076"/>
        <pc:sldMkLst>
          <pc:docMk/>
          <pc:sldMk cId="1981998695" sldId="271"/>
        </pc:sldMkLst>
        <pc:spChg chg="mod">
          <ac:chgData name="Nguyen Minh Thuong 20204792" userId="S::thuong.nm204792@sis.hust.edu.vn::08fe79be-7e4c-4c06-b1e4-7a8c6e951084" providerId="AD" clId="Web-{AFBC16CE-8556-CB55-7CC4-76BA179F7680}" dt="2023-06-28T02:53:07.542" v="0" actId="1076"/>
          <ac:spMkLst>
            <pc:docMk/>
            <pc:sldMk cId="1981998695" sldId="271"/>
            <ac:spMk id="100" creationId="{00000000-0000-0000-0000-000000000000}"/>
          </ac:spMkLst>
        </pc:spChg>
      </pc:sldChg>
    </pc:docChg>
  </pc:docChgLst>
  <pc:docChgLst>
    <pc:chgData clId="Web-{26BB7FD9-043D-41F1-8CCB-74D2ED5F0311}"/>
    <pc:docChg chg="modSld">
      <pc:chgData name="" userId="" providerId="" clId="Web-{26BB7FD9-043D-41F1-8CCB-74D2ED5F0311}" dt="2023-07-01T02:18:18.547" v="1" actId="1076"/>
      <pc:docMkLst>
        <pc:docMk/>
      </pc:docMkLst>
      <pc:sldChg chg="modSp">
        <pc:chgData name="" userId="" providerId="" clId="Web-{26BB7FD9-043D-41F1-8CCB-74D2ED5F0311}" dt="2023-07-01T02:18:18.547" v="1" actId="1076"/>
        <pc:sldMkLst>
          <pc:docMk/>
          <pc:sldMk cId="0" sldId="256"/>
        </pc:sldMkLst>
        <pc:spChg chg="mod">
          <ac:chgData name="" userId="" providerId="" clId="Web-{26BB7FD9-043D-41F1-8CCB-74D2ED5F0311}" dt="2023-07-01T02:18:18.547" v="1" actId="1076"/>
          <ac:spMkLst>
            <pc:docMk/>
            <pc:sldMk cId="0" sldId="256"/>
            <ac:spMk id="85" creationId="{00000000-0000-0000-0000-000000000000}"/>
          </ac:spMkLst>
        </pc:spChg>
      </pc:sldChg>
    </pc:docChg>
  </pc:docChgLst>
  <pc:docChgLst>
    <pc:chgData name="Vu Duc Anh 20204712" userId="S::anh.vd204712@sis.hust.edu.vn::1a0df68f-ceb5-4b3d-92f6-e647c8616902" providerId="AD" clId="Web-{AE379A05-8657-4F11-B154-96A4987BDCD1}"/>
    <pc:docChg chg="modSld">
      <pc:chgData name="Vu Duc Anh 20204712" userId="S::anh.vd204712@sis.hust.edu.vn::1a0df68f-ceb5-4b3d-92f6-e647c8616902" providerId="AD" clId="Web-{AE379A05-8657-4F11-B154-96A4987BDCD1}" dt="2023-07-01T04:06:27.581" v="0" actId="1076"/>
      <pc:docMkLst>
        <pc:docMk/>
      </pc:docMkLst>
      <pc:sldChg chg="modSp">
        <pc:chgData name="Vu Duc Anh 20204712" userId="S::anh.vd204712@sis.hust.edu.vn::1a0df68f-ceb5-4b3d-92f6-e647c8616902" providerId="AD" clId="Web-{AE379A05-8657-4F11-B154-96A4987BDCD1}" dt="2023-07-01T04:06:27.581" v="0" actId="1076"/>
        <pc:sldMkLst>
          <pc:docMk/>
          <pc:sldMk cId="0" sldId="256"/>
        </pc:sldMkLst>
        <pc:spChg chg="mod">
          <ac:chgData name="Vu Duc Anh 20204712" userId="S::anh.vd204712@sis.hust.edu.vn::1a0df68f-ceb5-4b3d-92f6-e647c8616902" providerId="AD" clId="Web-{AE379A05-8657-4F11-B154-96A4987BDCD1}" dt="2023-07-01T04:06:27.581" v="0" actId="1076"/>
          <ac:spMkLst>
            <pc:docMk/>
            <pc:sldMk cId="0" sldId="256"/>
            <ac:spMk id="85" creationId="{00000000-0000-0000-0000-000000000000}"/>
          </ac:spMkLst>
        </pc:spChg>
      </pc:sldChg>
    </pc:docChg>
  </pc:docChgLst>
  <pc:docChgLst>
    <pc:chgData name="Nguyen Duc Quan 20204774" userId="S::quan.nd204774@sis.hust.edu.vn::834a2dbb-33de-4e00-b633-28adac74d05b" providerId="AD" clId="Web-{47238D32-24C0-4EA8-97ED-24B4A2529648}"/>
    <pc:docChg chg="modSld">
      <pc:chgData name="Nguyen Duc Quan 20204774" userId="S::quan.nd204774@sis.hust.edu.vn::834a2dbb-33de-4e00-b633-28adac74d05b" providerId="AD" clId="Web-{47238D32-24C0-4EA8-97ED-24B4A2529648}" dt="2023-06-29T09:19:02.979" v="1" actId="1076"/>
      <pc:docMkLst>
        <pc:docMk/>
      </pc:docMkLst>
      <pc:sldChg chg="modSp">
        <pc:chgData name="Nguyen Duc Quan 20204774" userId="S::quan.nd204774@sis.hust.edu.vn::834a2dbb-33de-4e00-b633-28adac74d05b" providerId="AD" clId="Web-{47238D32-24C0-4EA8-97ED-24B4A2529648}" dt="2023-06-29T09:11:55.033" v="0" actId="1076"/>
        <pc:sldMkLst>
          <pc:docMk/>
          <pc:sldMk cId="0" sldId="256"/>
        </pc:sldMkLst>
        <pc:cxnChg chg="mod">
          <ac:chgData name="Nguyen Duc Quan 20204774" userId="S::quan.nd204774@sis.hust.edu.vn::834a2dbb-33de-4e00-b633-28adac74d05b" providerId="AD" clId="Web-{47238D32-24C0-4EA8-97ED-24B4A2529648}" dt="2023-06-29T09:11:55.033" v="0" actId="1076"/>
          <ac:cxnSpMkLst>
            <pc:docMk/>
            <pc:sldMk cId="0" sldId="256"/>
            <ac:cxnSpMk id="86" creationId="{00000000-0000-0000-0000-000000000000}"/>
          </ac:cxnSpMkLst>
        </pc:cxnChg>
      </pc:sldChg>
      <pc:sldChg chg="modSp">
        <pc:chgData name="Nguyen Duc Quan 20204774" userId="S::quan.nd204774@sis.hust.edu.vn::834a2dbb-33de-4e00-b633-28adac74d05b" providerId="AD" clId="Web-{47238D32-24C0-4EA8-97ED-24B4A2529648}" dt="2023-06-29T09:19:02.979" v="1" actId="1076"/>
        <pc:sldMkLst>
          <pc:docMk/>
          <pc:sldMk cId="1981998695" sldId="271"/>
        </pc:sldMkLst>
        <pc:spChg chg="mod">
          <ac:chgData name="Nguyen Duc Quan 20204774" userId="S::quan.nd204774@sis.hust.edu.vn::834a2dbb-33de-4e00-b633-28adac74d05b" providerId="AD" clId="Web-{47238D32-24C0-4EA8-97ED-24B4A2529648}" dt="2023-06-29T09:19:02.979" v="1" actId="1076"/>
          <ac:spMkLst>
            <pc:docMk/>
            <pc:sldMk cId="1981998695" sldId="271"/>
            <ac:spMk id="10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7578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43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4710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1704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9183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8564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7110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820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4567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Gold Mining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194546" y="731144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/>
            <a:r>
              <a:rPr lang="en-US" sz="1600" b="0" i="0">
                <a:effectLst/>
                <a:latin typeface="-apple-system"/>
              </a:rPr>
              <a:t>The Kingdom ALPHA has </a:t>
            </a:r>
            <a:r>
              <a:rPr lang="en-US" sz="1600" b="0" i="1">
                <a:effectLst/>
                <a:latin typeface="-apple-system"/>
              </a:rPr>
              <a:t>n</a:t>
            </a:r>
            <a:r>
              <a:rPr lang="en-US" sz="1600" b="0" i="0">
                <a:effectLst/>
                <a:latin typeface="-apple-system"/>
              </a:rPr>
              <a:t> warehouses of </a:t>
            </a:r>
            <a:r>
              <a:rPr lang="en-US" sz="1600" b="0" i="0" err="1">
                <a:effectLst/>
                <a:latin typeface="-apple-system"/>
              </a:rPr>
              <a:t>golds</a:t>
            </a:r>
            <a:r>
              <a:rPr lang="en-US" sz="1600" b="0" i="0">
                <a:effectLst/>
                <a:latin typeface="-apple-system"/>
              </a:rPr>
              <a:t> located on a straight line and are numbered 1, 2,..., </a:t>
            </a:r>
            <a:r>
              <a:rPr lang="en-US" sz="1600" b="0" i="1">
                <a:effectLst/>
                <a:latin typeface="-apple-system"/>
              </a:rPr>
              <a:t>n</a:t>
            </a:r>
            <a:r>
              <a:rPr lang="en-US" sz="1600" b="0" i="0">
                <a:effectLst/>
                <a:latin typeface="-apple-system"/>
              </a:rPr>
              <a:t>. The warehouse </a:t>
            </a:r>
            <a:r>
              <a:rPr lang="en-US" sz="1600" b="0" i="0" err="1">
                <a:effectLst/>
                <a:latin typeface="-apple-system"/>
              </a:rPr>
              <a:t>i</a:t>
            </a:r>
            <a:r>
              <a:rPr lang="en-US" sz="1600" b="0" i="0">
                <a:effectLst/>
                <a:latin typeface="-apple-system"/>
              </a:rPr>
              <a:t> has amount of </a:t>
            </a:r>
            <a:r>
              <a:rPr lang="en-US" sz="1600" b="0" i="1" err="1">
                <a:effectLst/>
                <a:latin typeface="-apple-system"/>
              </a:rPr>
              <a:t>a</a:t>
            </a:r>
            <a:r>
              <a:rPr lang="en-US" sz="1600" b="0" i="1" baseline="-25000" err="1">
                <a:effectLst/>
                <a:latin typeface="-apple-system"/>
              </a:rPr>
              <a:t>i</a:t>
            </a:r>
            <a:r>
              <a:rPr lang="en-US" sz="1600" b="0" i="0">
                <a:effectLst/>
                <a:latin typeface="-apple-system"/>
              </a:rPr>
              <a:t> (</a:t>
            </a:r>
            <a:r>
              <a:rPr lang="en-US" sz="1600" b="0" i="1" err="1">
                <a:effectLst/>
                <a:latin typeface="-apple-system"/>
              </a:rPr>
              <a:t>a</a:t>
            </a:r>
            <a:r>
              <a:rPr lang="en-US" sz="1600" b="0" i="1" baseline="-25000" err="1">
                <a:effectLst/>
                <a:latin typeface="-apple-system"/>
              </a:rPr>
              <a:t>i</a:t>
            </a:r>
            <a:r>
              <a:rPr lang="en-US" sz="1600" b="0" i="0">
                <a:effectLst/>
                <a:latin typeface="-apple-system"/>
              </a:rPr>
              <a:t> is non-negative integer) and is located at coordinate </a:t>
            </a:r>
            <a:r>
              <a:rPr lang="en-US" sz="1600" b="0" i="1" err="1">
                <a:effectLst/>
                <a:latin typeface="-apple-system"/>
              </a:rPr>
              <a:t>i</a:t>
            </a:r>
            <a:r>
              <a:rPr lang="en-US" sz="1600" b="0" i="0">
                <a:effectLst/>
                <a:latin typeface="-apple-system"/>
              </a:rPr>
              <a:t> (</a:t>
            </a:r>
            <a:r>
              <a:rPr lang="en-US" sz="1600" b="0" i="1" err="1">
                <a:effectLst/>
                <a:latin typeface="-apple-system"/>
              </a:rPr>
              <a:t>i</a:t>
            </a:r>
            <a:r>
              <a:rPr lang="en-US" sz="1600" b="0" i="0">
                <a:effectLst/>
                <a:latin typeface="-apple-system"/>
              </a:rPr>
              <a:t> = 1,... , </a:t>
            </a:r>
            <a:r>
              <a:rPr lang="en-US" sz="1600" b="0" i="1">
                <a:effectLst/>
                <a:latin typeface="-apple-system"/>
              </a:rPr>
              <a:t>n</a:t>
            </a:r>
            <a:r>
              <a:rPr lang="en-US" sz="1600" b="0" i="0">
                <a:effectLst/>
                <a:latin typeface="-apple-system"/>
              </a:rPr>
              <a:t>). The King of ALPHA opens a competition for hunters who are responsible to find a subset of gold warehouses having largest total amount of </a:t>
            </a:r>
            <a:r>
              <a:rPr lang="en-US" sz="1600" b="0" i="0" err="1">
                <a:effectLst/>
                <a:latin typeface="-apple-system"/>
              </a:rPr>
              <a:t>golds</a:t>
            </a:r>
            <a:r>
              <a:rPr lang="en-US" sz="1600" b="0" i="0">
                <a:effectLst/>
                <a:latin typeface="-apple-system"/>
              </a:rPr>
              <a:t> with respect to the condition that the distance between two successive selected warehouses must be greater than or equal to L1 and less than or equal to L2.</a:t>
            </a:r>
          </a:p>
          <a:p>
            <a:pPr algn="l" rtl="0"/>
            <a:r>
              <a:rPr lang="en-US" sz="1600" b="1" i="0">
                <a:effectLst/>
                <a:latin typeface="-apple-system"/>
              </a:rPr>
              <a:t>Input</a:t>
            </a:r>
            <a:endParaRPr lang="en-US" sz="1600" b="0" i="0"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  <a:latin typeface="-apple-system"/>
              </a:rPr>
              <a:t>Line 1 contains n, L1, and L2 (1 ≤ n ≤ 100000,1 ≤ L1 ≤ L2 ≤ 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  <a:latin typeface="-apple-system"/>
              </a:rPr>
              <a:t>Line 2 contains n integers </a:t>
            </a:r>
            <a:r>
              <a:rPr lang="en-US" sz="1600" b="0" i="1">
                <a:effectLst/>
                <a:latin typeface="-apple-system"/>
              </a:rPr>
              <a:t>a</a:t>
            </a:r>
            <a:r>
              <a:rPr lang="en-US" sz="1600" b="0" i="0" baseline="-25000">
                <a:effectLst/>
                <a:latin typeface="-apple-system"/>
              </a:rPr>
              <a:t>1</a:t>
            </a:r>
            <a:r>
              <a:rPr lang="en-US" sz="1600" b="0" i="0">
                <a:effectLst/>
                <a:latin typeface="-apple-system"/>
              </a:rPr>
              <a:t>,</a:t>
            </a:r>
            <a:r>
              <a:rPr lang="en-US" sz="1600" b="0" i="1">
                <a:effectLst/>
                <a:latin typeface="-apple-system"/>
              </a:rPr>
              <a:t>a</a:t>
            </a:r>
            <a:r>
              <a:rPr lang="en-US" sz="1600" b="0" i="0" baseline="-25000">
                <a:effectLst/>
                <a:latin typeface="-apple-system"/>
              </a:rPr>
              <a:t>2</a:t>
            </a:r>
            <a:r>
              <a:rPr lang="en-US" sz="1600" b="0" i="0">
                <a:effectLst/>
                <a:latin typeface="-apple-system"/>
              </a:rPr>
              <a:t>,…,</a:t>
            </a:r>
            <a:r>
              <a:rPr lang="en-US" sz="1600" b="0" i="1">
                <a:effectLst/>
                <a:latin typeface="-apple-system"/>
              </a:rPr>
              <a:t>a</a:t>
            </a:r>
            <a:r>
              <a:rPr lang="en-US" sz="1600" b="0" i="1" baseline="-25000">
                <a:effectLst/>
                <a:latin typeface="-apple-system"/>
              </a:rPr>
              <a:t>n</a:t>
            </a:r>
          </a:p>
          <a:p>
            <a:pPr algn="l" rtl="0"/>
            <a:r>
              <a:rPr lang="en-US" sz="1600" b="1" i="0">
                <a:effectLst/>
                <a:latin typeface="-apple-system"/>
              </a:rPr>
              <a:t>Output</a:t>
            </a:r>
            <a:endParaRPr lang="en-US" sz="1600" b="0" i="0">
              <a:effectLst/>
              <a:latin typeface="-apple-system"/>
            </a:endParaRPr>
          </a:p>
          <a:p>
            <a:pPr lvl="1"/>
            <a:r>
              <a:rPr lang="en-US" sz="1600" b="0" i="0">
                <a:effectLst/>
                <a:latin typeface="-apple-system"/>
              </a:rPr>
              <a:t>Contains only one single integer denoting the total amount of </a:t>
            </a:r>
            <a:r>
              <a:rPr lang="en-US" sz="1600" b="0" i="0" err="1">
                <a:effectLst/>
                <a:latin typeface="-apple-system"/>
              </a:rPr>
              <a:t>golds</a:t>
            </a:r>
            <a:r>
              <a:rPr lang="en-US" sz="1600" b="0" i="0">
                <a:effectLst/>
                <a:latin typeface="-apple-system"/>
              </a:rPr>
              <a:t> of selected warehouses.</a:t>
            </a:r>
          </a:p>
          <a:p>
            <a:pPr algn="l" rtl="0"/>
            <a:r>
              <a:rPr lang="en-US" sz="1600" b="1" i="0">
                <a:effectLst/>
                <a:latin typeface="-apple-system"/>
              </a:rPr>
              <a:t>Example:</a:t>
            </a:r>
          </a:p>
          <a:p>
            <a:pPr algn="l" rtl="0"/>
            <a:r>
              <a:rPr lang="en-US" sz="1600" b="1" i="0">
                <a:effectLst/>
                <a:latin typeface="-apple-system"/>
              </a:rPr>
              <a:t>Input</a:t>
            </a:r>
            <a:endParaRPr lang="en-US" sz="1600" b="0" i="0">
              <a:effectLst/>
              <a:latin typeface="-apple-system"/>
            </a:endParaRPr>
          </a:p>
          <a:p>
            <a:pPr marL="114300" indent="0" algn="l" rtl="0">
              <a:buNone/>
            </a:pPr>
            <a:r>
              <a:rPr lang="en-US" sz="1600" b="0" i="0">
                <a:effectLst/>
                <a:latin typeface="-apple-system"/>
              </a:rPr>
              <a:t>	6 2 3</a:t>
            </a:r>
          </a:p>
          <a:p>
            <a:pPr marL="114300" indent="0" algn="l" rtl="0">
              <a:buNone/>
            </a:pPr>
            <a:r>
              <a:rPr lang="en-US" sz="1600" b="0" i="0">
                <a:effectLst/>
                <a:latin typeface="-apple-system"/>
              </a:rPr>
              <a:t>	3 5 9 6 7 4</a:t>
            </a:r>
          </a:p>
          <a:p>
            <a:pPr algn="l" rtl="0"/>
            <a:r>
              <a:rPr lang="en-US" sz="1600" b="1" i="0">
                <a:effectLst/>
                <a:latin typeface="-apple-system"/>
              </a:rPr>
              <a:t>Output</a:t>
            </a:r>
            <a:endParaRPr lang="en-US" sz="1600" b="0" i="0">
              <a:effectLst/>
              <a:latin typeface="-apple-system"/>
            </a:endParaRPr>
          </a:p>
          <a:p>
            <a:pPr marL="114300" indent="0" algn="l" rtl="0">
              <a:buNone/>
            </a:pPr>
            <a:r>
              <a:rPr lang="en-US" sz="1600" b="0" i="0">
                <a:effectLst/>
                <a:latin typeface="-apple-system"/>
              </a:rPr>
              <a:t>	19</a:t>
            </a:r>
          </a:p>
          <a:p>
            <a:pPr lvl="1"/>
            <a:endParaRPr lang="en-US" sz="1600" b="0" i="0">
              <a:effectLst/>
              <a:latin typeface="+mn-lt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938671" y="2140327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Gold Mining</a:t>
            </a:r>
            <a:endParaRPr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Google Shape;94;p2"/>
              <p:cNvSpPr txBox="1"/>
              <p:nvPr/>
            </p:nvSpPr>
            <p:spPr>
              <a:xfrm>
                <a:off x="203718" y="746450"/>
                <a:ext cx="11814109" cy="586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vi-VN" sz="2000" b="1"/>
                  <a:t>Đề </a:t>
                </a:r>
                <a:r>
                  <a:rPr lang="vi-VN" sz="2000" b="1" err="1"/>
                  <a:t>bài</a:t>
                </a:r>
                <a:r>
                  <a:rPr lang="vi-VN" sz="2000" b="1"/>
                  <a:t>: 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vi-VN" sz="2000" b="1"/>
                  <a:t>	</a:t>
                </a:r>
                <a:r>
                  <a:rPr lang="vi-VN" sz="2000" err="1"/>
                  <a:t>Có</a:t>
                </a:r>
                <a:r>
                  <a:rPr lang="vi-VN" sz="2000"/>
                  <a:t> n </a:t>
                </a:r>
                <a:r>
                  <a:rPr lang="vi-VN" sz="2000" err="1"/>
                  <a:t>nhà</a:t>
                </a:r>
                <a:r>
                  <a:rPr lang="vi-VN" sz="2000"/>
                  <a:t> </a:t>
                </a:r>
                <a:r>
                  <a:rPr lang="vi-VN" sz="2000" err="1"/>
                  <a:t>kho</a:t>
                </a:r>
                <a:r>
                  <a:rPr lang="vi-VN" sz="2000"/>
                  <a:t> </a:t>
                </a:r>
                <a:r>
                  <a:rPr lang="vi-VN" sz="2000" err="1"/>
                  <a:t>nằm</a:t>
                </a:r>
                <a:r>
                  <a:rPr lang="vi-VN" sz="2000"/>
                  <a:t> </a:t>
                </a:r>
                <a:r>
                  <a:rPr lang="vi-VN" sz="2000" err="1"/>
                  <a:t>trên</a:t>
                </a:r>
                <a:r>
                  <a:rPr lang="vi-VN" sz="2000"/>
                  <a:t> </a:t>
                </a:r>
                <a:r>
                  <a:rPr lang="vi-VN" sz="2000" err="1"/>
                  <a:t>một</a:t>
                </a:r>
                <a:r>
                  <a:rPr lang="vi-VN" sz="2000"/>
                  <a:t> </a:t>
                </a:r>
                <a:r>
                  <a:rPr lang="en-US" sz="2000"/>
                  <a:t>đường</a:t>
                </a:r>
                <a:r>
                  <a:rPr lang="vi-VN" sz="2000"/>
                  <a:t> </a:t>
                </a:r>
                <a:r>
                  <a:rPr lang="en-US" sz="2000"/>
                  <a:t>thẳng</a:t>
                </a:r>
                <a:r>
                  <a:rPr lang="vi-VN" sz="2000"/>
                  <a:t>.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vi-VN" sz="2000"/>
                  <a:t>	</a:t>
                </a:r>
                <a:r>
                  <a:rPr lang="vi-VN" sz="2000" err="1"/>
                  <a:t>Nhà</a:t>
                </a:r>
                <a:r>
                  <a:rPr lang="vi-VN" sz="2000"/>
                  <a:t> </a:t>
                </a:r>
                <a:r>
                  <a:rPr lang="vi-VN" sz="2000" err="1"/>
                  <a:t>kho</a:t>
                </a:r>
                <a:r>
                  <a:rPr lang="vi-VN" sz="2000"/>
                  <a:t> </a:t>
                </a:r>
                <a:r>
                  <a:rPr lang="vi-VN" sz="2000" err="1"/>
                  <a:t>i</a:t>
                </a:r>
                <a:r>
                  <a:rPr lang="vi-VN" sz="2000"/>
                  <a:t> </a:t>
                </a:r>
                <a:r>
                  <a:rPr lang="en-US" sz="2000"/>
                  <a:t>nằm ở vị trí i và </a:t>
                </a:r>
                <a:r>
                  <a:rPr lang="vi-VN" sz="2000"/>
                  <a:t>có </a:t>
                </a:r>
                <a:r>
                  <a:rPr lang="vi-VN" sz="2000" err="1"/>
                  <a:t>số</a:t>
                </a:r>
                <a:r>
                  <a:rPr lang="vi-VN" sz="2000"/>
                  <a:t> </a:t>
                </a:r>
                <a:r>
                  <a:rPr lang="vi-VN" sz="2000" err="1"/>
                  <a:t>lượng</a:t>
                </a:r>
                <a:r>
                  <a:rPr lang="vi-VN" sz="2000"/>
                  <a:t> </a:t>
                </a:r>
                <a:r>
                  <a:rPr lang="vi-VN" sz="2000" err="1"/>
                  <a:t>vàng</a:t>
                </a:r>
                <a:r>
                  <a:rPr lang="vi-VN" sz="2000"/>
                  <a:t> </a:t>
                </a:r>
                <a:r>
                  <a:rPr lang="vi-VN" sz="2000" err="1"/>
                  <a:t>là</a:t>
                </a:r>
                <a:r>
                  <a:rPr lang="vi-VN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A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2000"/>
                  <a:t> 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vi-VN" sz="2000" b="1" err="1"/>
                  <a:t>Yêu</a:t>
                </a:r>
                <a:r>
                  <a:rPr lang="vi-VN" sz="2000" b="1"/>
                  <a:t> </a:t>
                </a:r>
                <a:r>
                  <a:rPr lang="vi-VN" sz="2000" b="1" err="1"/>
                  <a:t>cầu</a:t>
                </a:r>
                <a:r>
                  <a:rPr lang="vi-VN" sz="2000" b="1"/>
                  <a:t>: 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vi-VN" sz="2000" b="1"/>
                  <a:t>	</a:t>
                </a:r>
                <a:r>
                  <a:rPr lang="vi-VN" sz="2000" err="1"/>
                  <a:t>Chọn</a:t>
                </a:r>
                <a:r>
                  <a:rPr lang="vi-VN" sz="2000"/>
                  <a:t> </a:t>
                </a:r>
                <a:r>
                  <a:rPr lang="vi-VN" sz="2000" err="1"/>
                  <a:t>các</a:t>
                </a:r>
                <a:r>
                  <a:rPr lang="vi-VN" sz="2000"/>
                  <a:t> </a:t>
                </a:r>
                <a:r>
                  <a:rPr lang="vi-VN" sz="2000" err="1"/>
                  <a:t>nhà</a:t>
                </a:r>
                <a:r>
                  <a:rPr lang="vi-VN" sz="2000"/>
                  <a:t> </a:t>
                </a:r>
                <a:r>
                  <a:rPr lang="vi-VN" sz="2000" err="1"/>
                  <a:t>kho</a:t>
                </a:r>
                <a:r>
                  <a:rPr lang="vi-VN" sz="2000"/>
                  <a:t> </a:t>
                </a:r>
                <a:r>
                  <a:rPr lang="vi-VN" sz="2000" err="1"/>
                  <a:t>sao</a:t>
                </a:r>
                <a:r>
                  <a:rPr lang="vi-VN" sz="2000"/>
                  <a:t> </a:t>
                </a:r>
                <a:r>
                  <a:rPr lang="vi-VN" sz="2000" err="1"/>
                  <a:t>cho</a:t>
                </a:r>
                <a:r>
                  <a:rPr lang="vi-VN" sz="2000"/>
                  <a:t>: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vi-VN" sz="2000"/>
                  <a:t>		</a:t>
                </a:r>
                <a:r>
                  <a:rPr lang="vi-VN" sz="2000" err="1"/>
                  <a:t>Tổng</a:t>
                </a:r>
                <a:r>
                  <a:rPr lang="vi-VN" sz="2000"/>
                  <a:t> </a:t>
                </a:r>
                <a:r>
                  <a:rPr lang="vi-VN" sz="2000" err="1"/>
                  <a:t>lượng</a:t>
                </a:r>
                <a:r>
                  <a:rPr lang="vi-VN" sz="2000"/>
                  <a:t> </a:t>
                </a:r>
                <a:r>
                  <a:rPr lang="vi-VN" sz="2000" err="1"/>
                  <a:t>vàng</a:t>
                </a:r>
                <a:r>
                  <a:rPr lang="vi-VN" sz="2000"/>
                  <a:t> </a:t>
                </a:r>
                <a:r>
                  <a:rPr lang="vi-VN" sz="2000" err="1"/>
                  <a:t>là</a:t>
                </a:r>
                <a:r>
                  <a:rPr lang="vi-VN" sz="2000"/>
                  <a:t> </a:t>
                </a:r>
                <a:r>
                  <a:rPr lang="vi-VN" sz="2000" err="1"/>
                  <a:t>lớn</a:t>
                </a:r>
                <a:r>
                  <a:rPr lang="vi-VN" sz="2000"/>
                  <a:t> </a:t>
                </a:r>
                <a:r>
                  <a:rPr lang="vi-VN" sz="2000" err="1"/>
                  <a:t>nhất</a:t>
                </a:r>
                <a:r>
                  <a:rPr lang="vi-VN" sz="2000"/>
                  <a:t>.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vi-VN" sz="2000"/>
                  <a:t>		2 </a:t>
                </a:r>
                <a:r>
                  <a:rPr lang="vi-VN" sz="2000" err="1"/>
                  <a:t>nhà</a:t>
                </a:r>
                <a:r>
                  <a:rPr lang="vi-VN" sz="2000"/>
                  <a:t> </a:t>
                </a:r>
                <a:r>
                  <a:rPr lang="vi-VN" sz="2000" err="1"/>
                  <a:t>kho</a:t>
                </a:r>
                <a:r>
                  <a:rPr lang="vi-VN" sz="2000"/>
                  <a:t> </a:t>
                </a:r>
                <a:r>
                  <a:rPr lang="vi-VN" sz="2000" err="1"/>
                  <a:t>liên</a:t>
                </a:r>
                <a:r>
                  <a:rPr lang="vi-VN" sz="2000"/>
                  <a:t> </a:t>
                </a:r>
                <a:r>
                  <a:rPr lang="vi-VN" sz="2000" err="1"/>
                  <a:t>tiếp</a:t>
                </a:r>
                <a:r>
                  <a:rPr lang="vi-VN" sz="2000"/>
                  <a:t> </a:t>
                </a:r>
                <a:r>
                  <a:rPr lang="vi-VN" sz="2000" err="1"/>
                  <a:t>có</a:t>
                </a:r>
                <a:r>
                  <a:rPr lang="vi-VN" sz="2000"/>
                  <a:t> </a:t>
                </a:r>
                <a:r>
                  <a:rPr lang="vi-VN" sz="2000" err="1"/>
                  <a:t>khoảng</a:t>
                </a:r>
                <a:r>
                  <a:rPr lang="vi-VN" sz="2000"/>
                  <a:t> </a:t>
                </a:r>
                <a:r>
                  <a:rPr lang="vi-VN" sz="2000" err="1"/>
                  <a:t>cách</a:t>
                </a:r>
                <a:r>
                  <a:rPr lang="vi-VN" sz="2000"/>
                  <a:t> </a:t>
                </a:r>
                <a:r>
                  <a:rPr lang="vi-VN" sz="2000" err="1"/>
                  <a:t>nằm</a:t>
                </a:r>
                <a:r>
                  <a:rPr lang="vi-VN" sz="2000"/>
                  <a:t> </a:t>
                </a:r>
                <a:r>
                  <a:rPr lang="vi-VN" sz="2000" err="1"/>
                  <a:t>trong</a:t>
                </a:r>
                <a:r>
                  <a:rPr lang="vi-VN" sz="2000"/>
                  <a:t> </a:t>
                </a:r>
                <a:r>
                  <a:rPr lang="vi-VN" sz="2000" err="1"/>
                  <a:t>khoảng</a:t>
                </a:r>
                <a:r>
                  <a:rPr lang="vi-VN" sz="2000"/>
                  <a:t> [L1, L2].</a:t>
                </a:r>
              </a:p>
            </p:txBody>
          </p:sp>
        </mc:Choice>
        <mc:Fallback xmlns="">
          <p:sp>
            <p:nvSpPr>
              <p:cNvPr id="94" name="Google Shape;94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18" y="746450"/>
                <a:ext cx="11814109" cy="5868900"/>
              </a:xfrm>
              <a:prstGeom prst="rect">
                <a:avLst/>
              </a:prstGeom>
              <a:blipFill>
                <a:blip r:embed="rId3"/>
                <a:stretch>
                  <a:fillRect l="-516" t="-4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55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Gold Mining – Backtracking Algorithm</a:t>
            </a:r>
            <a:endParaRPr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85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13360" y="599440"/>
                <a:ext cx="11804467" cy="61285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vi-VN" sz="1600">
                    <a:latin typeface="+mn-lt"/>
                  </a:rPr>
                  <a:t>Duyệt hết tất cả các trường hợp chọn các nhà kho khác nhau</a:t>
                </a:r>
                <a:r>
                  <a:rPr lang="en-US" sz="1600">
                    <a:latin typeface="+mn-lt"/>
                  </a:rPr>
                  <a:t>:</a:t>
                </a:r>
              </a:p>
              <a:p>
                <a:pPr marL="342900" lvl="8">
                  <a:buFont typeface="Arial" panose="020B0604020202020204" pitchFamily="34" charset="0"/>
                  <a:buChar char="•"/>
                </a:pPr>
                <a:r>
                  <a:rPr lang="vi-VN" sz="1600">
                    <a:latin typeface="+mn-lt"/>
                  </a:rPr>
                  <a:t>Với mỗi trường hợp, kiểm tra xem 2 nhà kho liên tiếp có khoảng cách nằm trong khoảng [L1, L2] hay không, nếu tất cả các nhà kho đều thỏa mãn thì cập nhật tổng lượng vàng.</a:t>
                </a:r>
              </a:p>
              <a:p>
                <a:pPr marL="342900" lvl="5">
                  <a:buFont typeface="Arial" panose="020B0604020202020204" pitchFamily="34" charset="0"/>
                  <a:buChar char="•"/>
                </a:pPr>
                <a:r>
                  <a:rPr lang="vi-VN" sz="1600">
                    <a:latin typeface="+mn-lt"/>
                  </a:rPr>
                  <a:t>Độ phức tạp: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ar-AE" sz="1600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ar-AE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ar-AE" sz="1600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vi-VN" sz="1600">
                  <a:latin typeface="+mn-lt"/>
                </a:endParaRPr>
              </a:p>
              <a:p>
                <a:pPr marL="342900" lvl="1">
                  <a:buFont typeface="Arial" panose="020B0604020202020204" pitchFamily="34" charset="0"/>
                  <a:buChar char="•"/>
                </a:pPr>
                <a:r>
                  <a:rPr lang="vi-VN" sz="1600">
                    <a:latin typeface="+mn-lt"/>
                  </a:rPr>
                  <a:t>Có thể thực hiện một số biện pháp nhánh cận như:</a:t>
                </a:r>
              </a:p>
              <a:p>
                <a:pPr marL="342900" lvl="1">
                  <a:buFont typeface="Arial" panose="020B0604020202020204" pitchFamily="34" charset="0"/>
                  <a:buChar char="•"/>
                </a:pPr>
                <a:r>
                  <a:rPr lang="vi-VN" sz="1600">
                    <a:latin typeface="+mn-lt"/>
                  </a:rPr>
                  <a:t>Khi đang xét đến nhà kho thứ i, cân nhắc chỉ xét các nhà kho trong đoạn [i + L1, i + L2].</a:t>
                </a:r>
              </a:p>
            </p:txBody>
          </p:sp>
        </mc:Choice>
        <mc:Fallback xmlns="">
          <p:sp>
            <p:nvSpPr>
              <p:cNvPr id="5" name="Google Shape;85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3360" y="599440"/>
                <a:ext cx="11804467" cy="6128597"/>
              </a:xfrm>
              <a:prstGeom prst="rect">
                <a:avLst/>
              </a:prstGeom>
              <a:blipFill>
                <a:blip r:embed="rId3"/>
                <a:stretch>
                  <a:fillRect l="-362" t="-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99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Gold Mining – Dynamic Programming Algorithm (O(n))</a:t>
            </a:r>
            <a:endParaRPr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85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03200" y="681037"/>
                <a:ext cx="11814627" cy="604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>
                    <a:latin typeface="+mj-lt"/>
                  </a:rPr>
                  <a:t>Hàng </a:t>
                </a:r>
                <a:r>
                  <a:rPr lang="en-US" sz="1600" err="1">
                    <a:latin typeface="+mj-lt"/>
                  </a:rPr>
                  <a:t>đợi</a:t>
                </a:r>
                <a:r>
                  <a:rPr lang="en-US" sz="1600">
                    <a:latin typeface="+mj-lt"/>
                  </a:rPr>
                  <a:t> 2 </a:t>
                </a:r>
                <a:r>
                  <a:rPr lang="en-US" sz="1600" err="1">
                    <a:latin typeface="+mj-lt"/>
                  </a:rPr>
                  <a:t>đầu</a:t>
                </a:r>
                <a:r>
                  <a:rPr lang="en-US" sz="1600">
                    <a:latin typeface="+mj-lt"/>
                  </a:rPr>
                  <a:t> (</a:t>
                </a:r>
                <a:r>
                  <a:rPr lang="en-US" sz="1600" err="1">
                    <a:latin typeface="+mj-lt"/>
                  </a:rPr>
                  <a:t>deque</a:t>
                </a:r>
                <a:r>
                  <a:rPr lang="en-US" sz="1600">
                    <a:latin typeface="+mj-lt"/>
                  </a:rPr>
                  <a:t>) </a:t>
                </a:r>
                <a:r>
                  <a:rPr lang="en-US" sz="1600" err="1">
                    <a:latin typeface="+mj-lt"/>
                  </a:rPr>
                  <a:t>là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cấu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trúc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dữ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liệu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kết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hợp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giữa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hàng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đợi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và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ngăn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xếp</a:t>
                </a:r>
                <a:r>
                  <a:rPr lang="en-US" sz="1600">
                    <a:latin typeface="+mj-lt"/>
                  </a:rPr>
                  <a:t> -&gt; </a:t>
                </a:r>
                <a:r>
                  <a:rPr lang="en-US" sz="1600" err="1">
                    <a:latin typeface="+mj-lt"/>
                  </a:rPr>
                  <a:t>phần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tử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đều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có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thể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được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thêm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vào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và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lấy</a:t>
                </a:r>
                <a:r>
                  <a:rPr lang="en-US" sz="1600">
                    <a:latin typeface="+mj-lt"/>
                  </a:rPr>
                  <a:t> ra ở </a:t>
                </a:r>
                <a:r>
                  <a:rPr lang="en-US" sz="1600" err="1">
                    <a:latin typeface="+mj-lt"/>
                  </a:rPr>
                  <a:t>đầu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và</a:t>
                </a:r>
                <a:r>
                  <a:rPr lang="en-US" sz="1600">
                    <a:latin typeface="+mj-lt"/>
                  </a:rPr>
                  <a:t> ở </a:t>
                </a:r>
                <a:r>
                  <a:rPr lang="en-US" sz="1600" err="1">
                    <a:latin typeface="+mj-lt"/>
                  </a:rPr>
                  <a:t>cuối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deque</a:t>
                </a:r>
                <a:r>
                  <a:rPr lang="en-US" sz="1600">
                    <a:latin typeface="+mj-lt"/>
                  </a:rPr>
                  <a:t>.</a:t>
                </a:r>
              </a:p>
              <a:p>
                <a:pPr marL="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err="1">
                    <a:latin typeface="+mj-lt"/>
                  </a:rPr>
                  <a:t>Thao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tác</a:t>
                </a:r>
                <a:r>
                  <a:rPr lang="en-US" sz="1600">
                    <a:latin typeface="+mj-lt"/>
                  </a:rPr>
                  <a:t>: </a:t>
                </a:r>
                <a:r>
                  <a:rPr lang="en-US" sz="1600" err="1">
                    <a:latin typeface="+mj-lt"/>
                  </a:rPr>
                  <a:t>push_back</a:t>
                </a:r>
                <a:r>
                  <a:rPr lang="en-US" sz="1600">
                    <a:latin typeface="+mj-lt"/>
                  </a:rPr>
                  <a:t>(), </a:t>
                </a:r>
                <a:r>
                  <a:rPr lang="en-US" sz="1600" err="1">
                    <a:latin typeface="+mj-lt"/>
                  </a:rPr>
                  <a:t>push_front</a:t>
                </a:r>
                <a:r>
                  <a:rPr lang="en-US" sz="1600">
                    <a:latin typeface="+mj-lt"/>
                  </a:rPr>
                  <a:t>(), </a:t>
                </a:r>
                <a:r>
                  <a:rPr lang="en-US" sz="1600" err="1">
                    <a:latin typeface="+mj-lt"/>
                  </a:rPr>
                  <a:t>pop_back</a:t>
                </a:r>
                <a:r>
                  <a:rPr lang="en-US" sz="1600">
                    <a:latin typeface="+mj-lt"/>
                  </a:rPr>
                  <a:t>(), </a:t>
                </a:r>
                <a:r>
                  <a:rPr lang="en-US" sz="1600" err="1">
                    <a:latin typeface="+mj-lt"/>
                  </a:rPr>
                  <a:t>pop_front</a:t>
                </a:r>
                <a:r>
                  <a:rPr lang="en-US" sz="1600">
                    <a:latin typeface="+mj-lt"/>
                  </a:rPr>
                  <a:t>()</a:t>
                </a:r>
              </a:p>
              <a:p>
                <a:pPr marL="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err="1">
                    <a:latin typeface="+mj-lt"/>
                  </a:rPr>
                  <a:t>Cải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tiến</a:t>
                </a:r>
                <a:r>
                  <a:rPr lang="en-US" sz="1600">
                    <a:latin typeface="+mj-lt"/>
                  </a:rPr>
                  <a:t>: </a:t>
                </a:r>
                <a:r>
                  <a:rPr lang="en-US" sz="1600" err="1">
                    <a:latin typeface="+mj-lt"/>
                  </a:rPr>
                  <a:t>Các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phần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tử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trong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hàng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đợi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là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chỉ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số</a:t>
                </a:r>
                <a:r>
                  <a:rPr lang="en-US" sz="1600">
                    <a:latin typeface="+mj-lt"/>
                  </a:rPr>
                  <a:t> j </a:t>
                </a:r>
                <a:r>
                  <a:rPr lang="en-US" sz="1600" err="1">
                    <a:latin typeface="+mj-lt"/>
                  </a:rPr>
                  <a:t>tham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gia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vào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ứng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viên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xác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định</a:t>
                </a:r>
                <a:r>
                  <a:rPr lang="en-US" sz="1600">
                    <a:latin typeface="+mj-lt"/>
                  </a:rPr>
                  <a:t> F[</a:t>
                </a:r>
                <a:r>
                  <a:rPr lang="en-US" sz="1600" err="1">
                    <a:latin typeface="+mj-lt"/>
                  </a:rPr>
                  <a:t>i</a:t>
                </a:r>
                <a:r>
                  <a:rPr lang="en-US" sz="1600">
                    <a:latin typeface="+mj-lt"/>
                  </a:rPr>
                  <a:t>].</a:t>
                </a:r>
              </a:p>
              <a:p>
                <a:pPr marL="800100" lvl="3">
                  <a:buFont typeface="Arial" panose="020B0604020202020204" pitchFamily="34" charset="0"/>
                  <a:buChar char="•"/>
                </a:pPr>
                <a:r>
                  <a:rPr lang="en-US" sz="1600" err="1">
                    <a:latin typeface="+mj-lt"/>
                  </a:rPr>
                  <a:t>Duyệt</a:t>
                </a:r>
                <a:r>
                  <a:rPr lang="en-US" sz="1600">
                    <a:latin typeface="+mj-lt"/>
                  </a:rPr>
                  <a:t> F[</a:t>
                </a:r>
                <a:r>
                  <a:rPr lang="en-US" sz="1600" err="1">
                    <a:latin typeface="+mj-lt"/>
                  </a:rPr>
                  <a:t>i</a:t>
                </a:r>
                <a:r>
                  <a:rPr lang="en-US" sz="1600">
                    <a:latin typeface="+mj-lt"/>
                  </a:rPr>
                  <a:t>] </a:t>
                </a:r>
                <a:r>
                  <a:rPr lang="en-US" sz="1600" err="1">
                    <a:latin typeface="+mj-lt"/>
                  </a:rPr>
                  <a:t>theo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thứ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tự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i</a:t>
                </a:r>
                <a:r>
                  <a:rPr lang="en-US" sz="1600">
                    <a:latin typeface="+mj-lt"/>
                  </a:rPr>
                  <a:t> = 2, 3, . . ., </a:t>
                </a:r>
                <a:r>
                  <a:rPr lang="en-US" sz="1600" i="1">
                    <a:latin typeface="+mj-lt"/>
                  </a:rPr>
                  <a:t>n</a:t>
                </a:r>
                <a:r>
                  <a:rPr lang="en-US" sz="1600">
                    <a:latin typeface="+mj-lt"/>
                  </a:rPr>
                  <a:t>.</a:t>
                </a:r>
              </a:p>
              <a:p>
                <a:pPr marL="1257300" lvl="3">
                  <a:buFont typeface="Arial" panose="020B0604020202020204" pitchFamily="34" charset="0"/>
                  <a:buChar char="•"/>
                </a:pPr>
                <a:r>
                  <a:rPr lang="en-US" sz="1600" err="1">
                    <a:latin typeface="+mj-lt"/>
                  </a:rPr>
                  <a:t>Xóa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mọi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phần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tử</a:t>
                </a:r>
                <a:r>
                  <a:rPr lang="en-US" sz="1600">
                    <a:latin typeface="+mj-lt"/>
                  </a:rPr>
                  <a:t> j </a:t>
                </a:r>
                <a:r>
                  <a:rPr lang="en-US" sz="1600" err="1">
                    <a:latin typeface="+mj-lt"/>
                  </a:rPr>
                  <a:t>mà</a:t>
                </a:r>
                <a:r>
                  <a:rPr lang="en-US" sz="1600">
                    <a:latin typeface="+mj-lt"/>
                  </a:rPr>
                  <a:t> F[j]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trong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hàng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đợi</a:t>
                </a:r>
                <a:r>
                  <a:rPr lang="en-US" sz="1600">
                    <a:latin typeface="+mj-lt"/>
                  </a:rPr>
                  <a:t>, </a:t>
                </a:r>
                <a:r>
                  <a:rPr lang="en-US" sz="1600" err="1">
                    <a:latin typeface="+mj-lt"/>
                  </a:rPr>
                  <a:t>thêm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chỉ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số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i</a:t>
                </a:r>
                <a:r>
                  <a:rPr lang="en-US" sz="1600">
                    <a:latin typeface="+mj-lt"/>
                  </a:rPr>
                  <a:t> – L1 </a:t>
                </a:r>
                <a:r>
                  <a:rPr lang="en-US" sz="1600" err="1">
                    <a:latin typeface="+mj-lt"/>
                  </a:rPr>
                  <a:t>vào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hàng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đợi</a:t>
                </a:r>
                <a:r>
                  <a:rPr lang="en-US" sz="1600">
                    <a:latin typeface="+mj-lt"/>
                  </a:rPr>
                  <a:t>.</a:t>
                </a:r>
              </a:p>
              <a:p>
                <a:pPr marL="1257300" lvl="3">
                  <a:buFont typeface="Arial" panose="020B0604020202020204" pitchFamily="34" charset="0"/>
                  <a:buChar char="•"/>
                </a:pPr>
                <a:r>
                  <a:rPr lang="en-US" sz="1600" err="1">
                    <a:latin typeface="+mj-lt"/>
                  </a:rPr>
                  <a:t>Xóa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phần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tử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đầu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tiên</a:t>
                </a:r>
                <a:r>
                  <a:rPr lang="en-US" sz="1600">
                    <a:latin typeface="+mj-lt"/>
                  </a:rPr>
                  <a:t> top </a:t>
                </a:r>
                <a:r>
                  <a:rPr lang="en-US" sz="1600" err="1">
                    <a:latin typeface="+mj-lt"/>
                  </a:rPr>
                  <a:t>của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hàng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đợi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cho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đến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khi</a:t>
                </a:r>
                <a:r>
                  <a:rPr lang="en-US" sz="1600">
                    <a:latin typeface="+mj-lt"/>
                  </a:rPr>
                  <a:t> top &gt;= </a:t>
                </a:r>
                <a:r>
                  <a:rPr lang="en-US" sz="1600" err="1">
                    <a:latin typeface="+mj-lt"/>
                  </a:rPr>
                  <a:t>i</a:t>
                </a:r>
                <a:r>
                  <a:rPr lang="en-US" sz="1600">
                    <a:latin typeface="+mj-lt"/>
                  </a:rPr>
                  <a:t> – L2.</a:t>
                </a:r>
              </a:p>
              <a:p>
                <a:pPr marL="1257300" lvl="3">
                  <a:buFont typeface="Arial" panose="020B0604020202020204" pitchFamily="34" charset="0"/>
                  <a:buChar char="•"/>
                </a:pPr>
                <a:r>
                  <a:rPr lang="en-US" sz="1600">
                    <a:latin typeface="+mj-lt"/>
                  </a:rPr>
                  <a:t>F[</a:t>
                </a:r>
                <a:r>
                  <a:rPr lang="en-US" sz="1600" err="1">
                    <a:latin typeface="+mj-lt"/>
                  </a:rPr>
                  <a:t>i</a:t>
                </a:r>
                <a:r>
                  <a:rPr lang="en-US" sz="1600">
                    <a:latin typeface="+mj-lt"/>
                  </a:rPr>
                  <a:t>] = F[top] + a[</a:t>
                </a:r>
                <a:r>
                  <a:rPr lang="en-US" sz="1600" err="1">
                    <a:latin typeface="+mj-lt"/>
                  </a:rPr>
                  <a:t>i</a:t>
                </a:r>
                <a:r>
                  <a:rPr lang="en-US" sz="1600">
                    <a:latin typeface="+mj-lt"/>
                  </a:rPr>
                  <a:t>].</a:t>
                </a:r>
              </a:p>
            </p:txBody>
          </p:sp>
        </mc:Choice>
        <mc:Fallback xmlns="">
          <p:sp>
            <p:nvSpPr>
              <p:cNvPr id="5" name="Google Shape;85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3200" y="681037"/>
                <a:ext cx="11814627" cy="6047000"/>
              </a:xfrm>
              <a:prstGeom prst="rect">
                <a:avLst/>
              </a:prstGeom>
              <a:blipFill>
                <a:blip r:embed="rId3"/>
                <a:stretch>
                  <a:fillRect l="-310" t="-10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88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1" name="Google Shape;91;p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74172" y="71201"/>
                <a:ext cx="11814111" cy="5398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SzPts val="2000"/>
                  <a:buFont typeface="Arial"/>
                  <a:buNone/>
                </a:pPr>
                <a:r>
                  <a:rPr lang="en-US" sz="2000" b="1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Gold Mining – Dynamic Programming Algorithm </a:t>
                </a:r>
                <a:r>
                  <a:rPr lang="en-US" sz="2000" b="1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)</a:t>
                </a:r>
                <a:endParaRPr b="1">
                  <a:latin typeface="+mj-lt"/>
                </a:endParaRPr>
              </a:p>
            </p:txBody>
          </p:sp>
        </mc:Choice>
        <mc:Fallback xmlns="">
          <p:sp>
            <p:nvSpPr>
              <p:cNvPr id="91" name="Google Shape;91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4172" y="71201"/>
                <a:ext cx="11814111" cy="539847"/>
              </a:xfrm>
              <a:prstGeom prst="rect">
                <a:avLst/>
              </a:prstGeom>
              <a:blipFill>
                <a:blip r:embed="rId3"/>
                <a:stretch>
                  <a:fillRect l="-568" b="-56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Google Shape;94;p2"/>
              <p:cNvSpPr txBox="1"/>
              <p:nvPr/>
            </p:nvSpPr>
            <p:spPr>
              <a:xfrm>
                <a:off x="203718" y="746450"/>
                <a:ext cx="11814109" cy="586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342900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>
                    <a:latin typeface="+mj-lt"/>
                  </a:rPr>
                  <a:t>Gọi F[</a:t>
                </a:r>
                <a:r>
                  <a:rPr lang="en-US" sz="1600" err="1">
                    <a:latin typeface="+mj-lt"/>
                  </a:rPr>
                  <a:t>i</a:t>
                </a:r>
                <a:r>
                  <a:rPr lang="en-US" sz="1600">
                    <a:latin typeface="+mj-lt"/>
                  </a:rPr>
                  <a:t>] </a:t>
                </a:r>
                <a:r>
                  <a:rPr lang="en-US" sz="1600" err="1">
                    <a:latin typeface="+mj-lt"/>
                  </a:rPr>
                  <a:t>là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tổng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lượng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vàng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lớn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nhất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nếu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chọn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các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nhà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kho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từ</a:t>
                </a:r>
                <a:r>
                  <a:rPr lang="en-US" sz="1600">
                    <a:latin typeface="+mj-lt"/>
                  </a:rPr>
                  <a:t> 1 </a:t>
                </a:r>
                <a:r>
                  <a:rPr lang="en-US" sz="1600" err="1">
                    <a:latin typeface="+mj-lt"/>
                  </a:rPr>
                  <a:t>đến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i</a:t>
                </a:r>
                <a:r>
                  <a:rPr lang="en-US" sz="1600">
                    <a:latin typeface="+mj-lt"/>
                  </a:rPr>
                  <a:t> -1 </a:t>
                </a:r>
                <a:r>
                  <a:rPr lang="en-US" sz="1600" err="1">
                    <a:latin typeface="+mj-lt"/>
                  </a:rPr>
                  <a:t>và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nhà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kho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thứ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i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được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chọn</a:t>
                </a:r>
                <a:r>
                  <a:rPr lang="en-US" sz="1600">
                    <a:latin typeface="+mj-lt"/>
                  </a:rPr>
                  <a:t>.</a:t>
                </a:r>
              </a:p>
              <a:p>
                <a:pPr marL="342900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err="1">
                    <a:latin typeface="+mj-lt"/>
                  </a:rPr>
                  <a:t>Khởi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tạo</a:t>
                </a:r>
                <a:r>
                  <a:rPr lang="en-US" sz="1600">
                    <a:latin typeface="+mj-lt"/>
                  </a:rPr>
                  <a:t>: F[</a:t>
                </a:r>
                <a:r>
                  <a:rPr lang="en-US" sz="1600" err="1">
                    <a:latin typeface="+mj-lt"/>
                  </a:rPr>
                  <a:t>i</a:t>
                </a:r>
                <a:r>
                  <a:rPr lang="en-US" sz="1600">
                    <a:latin typeface="+mj-lt"/>
                  </a:rPr>
                  <a:t>] = a[</a:t>
                </a:r>
                <a:r>
                  <a:rPr lang="en-US" sz="1600" err="1">
                    <a:latin typeface="+mj-lt"/>
                  </a:rPr>
                  <a:t>i</a:t>
                </a:r>
                <a:r>
                  <a:rPr lang="en-US" sz="1600">
                    <a:latin typeface="+mj-lt"/>
                  </a:rPr>
                  <a:t>].</a:t>
                </a:r>
              </a:p>
              <a:p>
                <a:pPr marL="342900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err="1">
                    <a:latin typeface="+mj-lt"/>
                  </a:rPr>
                  <a:t>Công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thức</a:t>
                </a:r>
                <a:r>
                  <a:rPr lang="en-US" sz="1600">
                    <a:latin typeface="+mj-lt"/>
                  </a:rPr>
                  <a:t>: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60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>
                    <a:latin typeface="+mj-lt"/>
                  </a:rPr>
                  <a:t>.</a:t>
                </a:r>
              </a:p>
              <a:p>
                <a:pPr marL="342900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600">
                  <a:latin typeface="+mj-lt"/>
                </a:endParaRPr>
              </a:p>
              <a:p>
                <a:pPr marL="342900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err="1">
                    <a:latin typeface="+mj-lt"/>
                  </a:rPr>
                  <a:t>Kết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quả</a:t>
                </a:r>
                <a:r>
                  <a:rPr lang="en-US" sz="1600">
                    <a:latin typeface="+mj-lt"/>
                  </a:rPr>
                  <a:t>: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b="0">
                  <a:latin typeface="+mj-lt"/>
                  <a:ea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US" sz="1600">
                  <a:latin typeface="+mj-lt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:r>
                  <a:rPr lang="en-US" sz="1600" err="1">
                    <a:latin typeface="+mj-lt"/>
                  </a:rPr>
                  <a:t>Độ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phức</a:t>
                </a:r>
                <a:r>
                  <a:rPr lang="en-US" sz="1600">
                    <a:latin typeface="+mj-lt"/>
                  </a:rPr>
                  <a:t> </a:t>
                </a:r>
                <a:r>
                  <a:rPr lang="en-US" sz="1600" err="1">
                    <a:latin typeface="+mj-lt"/>
                  </a:rPr>
                  <a:t>tạp</a:t>
                </a:r>
                <a:r>
                  <a:rPr lang="en-US" sz="1600">
                    <a:latin typeface="+mj-lt"/>
                  </a:rPr>
                  <a:t>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>
                    <a:latin typeface="+mj-lt"/>
                  </a:rPr>
                  <a:t>).</a:t>
                </a:r>
              </a:p>
            </p:txBody>
          </p:sp>
        </mc:Choice>
        <mc:Fallback xmlns="">
          <p:sp>
            <p:nvSpPr>
              <p:cNvPr id="94" name="Google Shape;94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18" y="746450"/>
                <a:ext cx="11814109" cy="5868900"/>
              </a:xfrm>
              <a:prstGeom prst="rect">
                <a:avLst/>
              </a:prstGeom>
              <a:blipFill>
                <a:blip r:embed="rId4"/>
                <a:stretch>
                  <a:fillRect l="-206" t="-3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45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1" name="Google Shape;91;p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74172" y="71201"/>
                <a:ext cx="11814111" cy="5398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SzPts val="2000"/>
                  <a:buFont typeface="Arial"/>
                  <a:buNone/>
                </a:pPr>
                <a:r>
                  <a:rPr lang="en-US" sz="2000" b="1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Gold Mining – Dynamic Programming Algorithm </a:t>
                </a:r>
                <a:r>
                  <a:rPr lang="en-US" sz="2000" b="1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)</a:t>
                </a:r>
                <a:endParaRPr b="1">
                  <a:latin typeface="+mj-lt"/>
                </a:endParaRPr>
              </a:p>
            </p:txBody>
          </p:sp>
        </mc:Choice>
        <mc:Fallback xmlns="">
          <p:sp>
            <p:nvSpPr>
              <p:cNvPr id="91" name="Google Shape;91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4172" y="71201"/>
                <a:ext cx="11814111" cy="539847"/>
              </a:xfrm>
              <a:prstGeom prst="rect">
                <a:avLst/>
              </a:prstGeom>
              <a:blipFill>
                <a:blip r:embed="rId3"/>
                <a:stretch>
                  <a:fillRect l="-568" b="-56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8" y="746450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latin typeface="Consolas" panose="020B0609020204030204" pitchFamily="49" charset="0"/>
              </a:rPr>
              <a:t>#include &lt;bits/</a:t>
            </a:r>
            <a:r>
              <a:rPr lang="en-US" err="1">
                <a:latin typeface="Consolas" panose="020B0609020204030204" pitchFamily="49" charset="0"/>
              </a:rPr>
              <a:t>stdc</a:t>
            </a:r>
            <a:r>
              <a:rPr lang="en-US">
                <a:latin typeface="Consolas" panose="020B0609020204030204" pitchFamily="49" charset="0"/>
              </a:rPr>
              <a:t>++.h&gt;</a:t>
            </a:r>
          </a:p>
          <a:p>
            <a:r>
              <a:rPr lang="en-US">
                <a:latin typeface="Consolas" panose="020B0609020204030204" pitchFamily="49" charset="0"/>
              </a:rPr>
              <a:t>using namespace </a:t>
            </a:r>
            <a:r>
              <a:rPr lang="en-US" err="1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;</a:t>
            </a:r>
          </a:p>
          <a:p>
            <a:r>
              <a:rPr lang="en-US" err="1">
                <a:latin typeface="Consolas" panose="020B0609020204030204" pitchFamily="49" charset="0"/>
              </a:rPr>
              <a:t>const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N = 1e6+1;</a:t>
            </a:r>
          </a:p>
          <a:p>
            <a:r>
              <a:rPr lang="en-US" err="1"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a[N], S[N];</a:t>
            </a:r>
          </a:p>
          <a:p>
            <a:r>
              <a:rPr lang="en-US" err="1"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n, L1, L2, </a:t>
            </a:r>
            <a:r>
              <a:rPr lang="en-US" err="1">
                <a:latin typeface="Consolas" panose="020B0609020204030204" pitchFamily="49" charset="0"/>
              </a:rPr>
              <a:t>ans</a:t>
            </a:r>
            <a:r>
              <a:rPr lang="en-US"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latin typeface="Consolas" panose="020B0609020204030204" pitchFamily="49" charset="0"/>
              </a:rPr>
              <a:t>void input(){</a:t>
            </a:r>
          </a:p>
          <a:p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err="1">
                <a:latin typeface="Consolas" panose="020B0609020204030204" pitchFamily="49" charset="0"/>
              </a:rPr>
              <a:t>ios_base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 err="1">
                <a:latin typeface="Consolas" panose="020B0609020204030204" pitchFamily="49" charset="0"/>
              </a:rPr>
              <a:t>sync_with_stdio</a:t>
            </a:r>
            <a:r>
              <a:rPr lang="en-US">
                <a:latin typeface="Consolas" panose="020B0609020204030204" pitchFamily="49" charset="0"/>
              </a:rPr>
              <a:t>(0); </a:t>
            </a:r>
            <a:r>
              <a:rPr lang="en-US" err="1">
                <a:latin typeface="Consolas" panose="020B0609020204030204" pitchFamily="49" charset="0"/>
              </a:rPr>
              <a:t>cin.tie</a:t>
            </a:r>
            <a:r>
              <a:rPr lang="en-US">
                <a:latin typeface="Consolas" panose="020B0609020204030204" pitchFamily="49" charset="0"/>
              </a:rPr>
              <a:t>(0);</a:t>
            </a:r>
          </a:p>
          <a:p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err="1">
                <a:latin typeface="Consolas" panose="020B0609020204030204" pitchFamily="49" charset="0"/>
              </a:rPr>
              <a:t>cin</a:t>
            </a:r>
            <a:r>
              <a:rPr lang="en-US">
                <a:latin typeface="Consolas" panose="020B0609020204030204" pitchFamily="49" charset="0"/>
              </a:rPr>
              <a:t> &gt;&gt; n &gt;&gt; L1 &gt;&gt; L2;</a:t>
            </a:r>
          </a:p>
          <a:p>
            <a:r>
              <a:rPr lang="en-US">
                <a:latin typeface="Consolas" panose="020B0609020204030204" pitchFamily="49" charset="0"/>
              </a:rPr>
              <a:t>    for(</a:t>
            </a:r>
            <a:r>
              <a:rPr lang="en-US" err="1"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 = 1; 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 &lt;= n; 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++) </a:t>
            </a:r>
            <a:r>
              <a:rPr lang="en-US" err="1">
                <a:latin typeface="Consolas" panose="020B0609020204030204" pitchFamily="49" charset="0"/>
              </a:rPr>
              <a:t>cin</a:t>
            </a:r>
            <a:r>
              <a:rPr lang="en-US">
                <a:latin typeface="Consolas" panose="020B0609020204030204" pitchFamily="49" charset="0"/>
              </a:rPr>
              <a:t> &gt;&gt; a[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];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latin typeface="Consolas" panose="020B0609020204030204" pitchFamily="49" charset="0"/>
              </a:rPr>
              <a:t>void solveN2(){</a:t>
            </a:r>
          </a:p>
          <a:p>
            <a:r>
              <a:rPr lang="en-US">
                <a:latin typeface="Consolas" panose="020B0609020204030204" pitchFamily="49" charset="0"/>
              </a:rPr>
              <a:t>	S[1] = a[1];</a:t>
            </a:r>
            <a:r>
              <a:rPr lang="en-US" err="1">
                <a:latin typeface="Consolas" panose="020B0609020204030204" pitchFamily="49" charset="0"/>
              </a:rPr>
              <a:t>ans</a:t>
            </a:r>
            <a:r>
              <a:rPr lang="en-US">
                <a:latin typeface="Consolas" panose="020B0609020204030204" pitchFamily="49" charset="0"/>
              </a:rPr>
              <a:t> = S[1];</a:t>
            </a:r>
          </a:p>
          <a:p>
            <a:r>
              <a:rPr lang="en-US">
                <a:latin typeface="Consolas" panose="020B0609020204030204" pitchFamily="49" charset="0"/>
              </a:rPr>
              <a:t>	for(</a:t>
            </a:r>
            <a:r>
              <a:rPr lang="en-US" err="1"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 = 2; 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 &lt;= n; 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++){</a:t>
            </a:r>
          </a:p>
          <a:p>
            <a:r>
              <a:rPr lang="en-US">
                <a:latin typeface="Consolas" panose="020B0609020204030204" pitchFamily="49" charset="0"/>
              </a:rPr>
              <a:t>		S[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] = a[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];</a:t>
            </a:r>
          </a:p>
          <a:p>
            <a:r>
              <a:rPr lang="en-US">
                <a:latin typeface="Consolas" panose="020B0609020204030204" pitchFamily="49" charset="0"/>
              </a:rPr>
              <a:t>		for(</a:t>
            </a:r>
            <a:r>
              <a:rPr lang="en-US" err="1"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d = L1; d &lt;= L2; d++){</a:t>
            </a:r>
          </a:p>
          <a:p>
            <a:r>
              <a:rPr lang="en-US">
                <a:latin typeface="Consolas" panose="020B0609020204030204" pitchFamily="49" charset="0"/>
              </a:rPr>
              <a:t>			</a:t>
            </a:r>
            <a:r>
              <a:rPr lang="en-US" err="1"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j = 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-d;</a:t>
            </a:r>
          </a:p>
          <a:p>
            <a:r>
              <a:rPr lang="en-US">
                <a:latin typeface="Consolas" panose="020B0609020204030204" pitchFamily="49" charset="0"/>
              </a:rPr>
              <a:t>			if(j &gt;= 1 &amp;&amp; S[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] &lt; S[j] + a[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]) S[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] = S[j] + a[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];</a:t>
            </a:r>
          </a:p>
          <a:p>
            <a:r>
              <a:rPr lang="en-US">
                <a:latin typeface="Consolas" panose="020B0609020204030204" pitchFamily="49" charset="0"/>
              </a:rPr>
              <a:t>		}</a:t>
            </a:r>
          </a:p>
          <a:p>
            <a:r>
              <a:rPr lang="en-US">
                <a:latin typeface="Consolas" panose="020B0609020204030204" pitchFamily="49" charset="0"/>
              </a:rPr>
              <a:t>		</a:t>
            </a:r>
            <a:r>
              <a:rPr lang="en-US" err="1">
                <a:latin typeface="Consolas" panose="020B0609020204030204" pitchFamily="49" charset="0"/>
              </a:rPr>
              <a:t>ans</a:t>
            </a:r>
            <a:r>
              <a:rPr lang="en-US">
                <a:latin typeface="Consolas" panose="020B0609020204030204" pitchFamily="49" charset="0"/>
              </a:rPr>
              <a:t> = max(</a:t>
            </a:r>
            <a:r>
              <a:rPr lang="en-US" err="1">
                <a:latin typeface="Consolas" panose="020B0609020204030204" pitchFamily="49" charset="0"/>
              </a:rPr>
              <a:t>ans,S</a:t>
            </a:r>
            <a:r>
              <a:rPr lang="en-US">
                <a:latin typeface="Consolas" panose="020B0609020204030204" pitchFamily="49" charset="0"/>
              </a:rPr>
              <a:t>[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]);</a:t>
            </a:r>
          </a:p>
          <a:p>
            <a:r>
              <a:rPr lang="en-US">
                <a:latin typeface="Consolas" panose="020B0609020204030204" pitchFamily="49" charset="0"/>
              </a:rPr>
              <a:t>	}</a:t>
            </a:r>
          </a:p>
          <a:p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 err="1">
                <a:latin typeface="Consolas" panose="020B0609020204030204" pitchFamily="49" charset="0"/>
              </a:rPr>
              <a:t>cout</a:t>
            </a:r>
            <a:r>
              <a:rPr lang="en-US">
                <a:latin typeface="Consolas" panose="020B0609020204030204" pitchFamily="49" charset="0"/>
              </a:rPr>
              <a:t> &lt;&lt; </a:t>
            </a:r>
            <a:r>
              <a:rPr lang="en-US" err="1">
                <a:latin typeface="Consolas" panose="020B0609020204030204" pitchFamily="49" charset="0"/>
              </a:rPr>
              <a:t>ans</a:t>
            </a:r>
            <a:r>
              <a:rPr lang="en-US"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en-US" err="1"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main(){</a:t>
            </a:r>
          </a:p>
          <a:p>
            <a:r>
              <a:rPr lang="en-US">
                <a:latin typeface="Consolas" panose="020B0609020204030204" pitchFamily="49" charset="0"/>
              </a:rPr>
              <a:t>	input();</a:t>
            </a:r>
          </a:p>
          <a:p>
            <a:r>
              <a:rPr lang="en-US">
                <a:latin typeface="Consolas" panose="020B0609020204030204" pitchFamily="49" charset="0"/>
              </a:rPr>
              <a:t>	solveN2();</a:t>
            </a:r>
          </a:p>
          <a:p>
            <a:r>
              <a:rPr lang="en-US">
                <a:latin typeface="Consolas" panose="020B0609020204030204" pitchFamily="49" charset="0"/>
              </a:rPr>
              <a:t>	return 0;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598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use dequeue (or vector)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7" y="681037"/>
            <a:ext cx="11814111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++.h&gt;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N = 1e6+1;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a[N], S[N];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n, L1, L2,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solve(){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deque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&gt; d;//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luu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tru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chi so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cac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ung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cu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vien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j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tham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gia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vao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viec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xac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dinh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cac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bai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toan</a:t>
            </a: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// con S(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while(!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d.empty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 &amp;&amp;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d.front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 &lt;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- L2)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d.pop_front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j =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- L1;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if(j &gt;= 1){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while(!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d.empty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 &amp;&amp; S[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d.back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()] &lt; S[j])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d.pop_back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d.push_back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(j);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S[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 = a[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 + 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d.empty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 ? 0 : S[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d.front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()]);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max(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ans,S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1177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use dequeue (or vector)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9337" y="678615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input(){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ios_base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sync_with_stdio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(0);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cin.tie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(0);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&gt;&gt; n &gt;&gt; L1 &gt;&gt; L2;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++)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&gt;&gt; a[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main(){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input();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solve();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return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8199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FF0E7BCFBC1F47AC761DE94C08FEFF" ma:contentTypeVersion="7" ma:contentTypeDescription="Create a new document." ma:contentTypeScope="" ma:versionID="b0df83b6ea14d840f6330afb850b521d">
  <xsd:schema xmlns:xsd="http://www.w3.org/2001/XMLSchema" xmlns:xs="http://www.w3.org/2001/XMLSchema" xmlns:p="http://schemas.microsoft.com/office/2006/metadata/properties" xmlns:ns2="b2a13ee3-0157-44f4-b864-b94ffd9bb394" xmlns:ns3="6e9830e9-5708-4497-a87b-588227dca412" targetNamespace="http://schemas.microsoft.com/office/2006/metadata/properties" ma:root="true" ma:fieldsID="ebaae2ba8c661ae8d960f21c3c64b1cf" ns2:_="" ns3:_="">
    <xsd:import namespace="b2a13ee3-0157-44f4-b864-b94ffd9bb394"/>
    <xsd:import namespace="6e9830e9-5708-4497-a87b-588227dca4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a13ee3-0157-44f4-b864-b94ffd9bb3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830e9-5708-4497-a87b-588227dca41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7F861F-263E-4A2A-ADEE-5129709AAD9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43E850F-03C3-4DF8-8A9C-0E8352DBB7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a13ee3-0157-44f4-b864-b94ffd9bb394"/>
    <ds:schemaRef ds:uri="6e9830e9-5708-4497-a87b-588227dca4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95E13F-BFF3-4912-A761-9FAA7754B0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Gold Mining</vt:lpstr>
      <vt:lpstr>Gold Mining</vt:lpstr>
      <vt:lpstr>Gold Mining – Backtracking Algorithm</vt:lpstr>
      <vt:lpstr>Gold Mining – Dynamic Programming Algorithm (O(n))</vt:lpstr>
      <vt:lpstr>Gold Mining – Dynamic Programming Algorithm O(N^2)</vt:lpstr>
      <vt:lpstr>Gold Mining – Dynamic Programming Algorithm O(N^2)</vt:lpstr>
      <vt:lpstr>Implementation – use dequeue (or vector)</vt:lpstr>
      <vt:lpstr>Implementation – use dequeue (or vector)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Data Check &amp; Analyze</dc:title>
  <dc:creator>Pham Quang Dung</dc:creator>
  <cp:revision>10</cp:revision>
  <dcterms:created xsi:type="dcterms:W3CDTF">2022-07-31T08:27:20Z</dcterms:created>
  <dcterms:modified xsi:type="dcterms:W3CDTF">2023-07-11T14:15:08Z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0x010100FBFF0E7BCFBC1F47AC761DE94C08FEFF</vt:lpwstr>
  </property>
</Properties>
</file>