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12"/>
  </p:notesMasterIdLst>
  <p:sldIdLst>
    <p:sldId id="256" r:id="rId5"/>
    <p:sldId id="257" r:id="rId6"/>
    <p:sldId id="261" r:id="rId7"/>
    <p:sldId id="258" r:id="rId8"/>
    <p:sldId id="260" r:id="rId9"/>
    <p:sldId id="259" r:id="rId10"/>
    <p:sldId id="26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iVY69wUGB30P5Mo5lH9oWjMR0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291100-7B67-4670-820B-A18080BDAA49}" v="3" dt="2023-06-25T07:39:17.312"/>
    <p1510:client id="{7195DD8D-D43E-47F7-9C17-975A6FF504D9}" v="16" dt="2023-06-29T15:55:32.991"/>
    <p1510:client id="{737DC902-9B82-4904-8EDA-0DF08FB893B7}" v="6" dt="2023-06-25T06:32:16.786"/>
    <p1510:client id="{A28D3744-304C-4866-941D-BF30612713AD}" v="2" dt="2023-06-24T02:31:53.269"/>
    <p1510:client id="{BE9D7D89-F974-A7AB-F7F8-DA0C5EB9E4DE}" v="2" dt="2023-06-23T16:06:02.493"/>
    <p1510:client id="{DB8321DB-64EF-4C62-A965-F27E2C6C1C7E}" v="4" dt="2023-07-11T10:59:09.465"/>
  </p1510:revLst>
</p1510:revInfo>
</file>

<file path=ppt/tableStyles.xml><?xml version="1.0" encoding="utf-8"?>
<a:tblStyleLst xmlns:a="http://schemas.openxmlformats.org/drawingml/2006/main" def="{70086B66-8215-4E21-A06A-904DD070B49D}">
  <a:tblStyle styleId="{70086B66-8215-4E21-A06A-904DD070B49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customschemas.google.com/relationships/presentationmetadata" Target="metadata"/><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Cao Son 20215472" userId="S::son.tc215472@sis.hust.edu.vn::60f0d913-29f9-48e1-a854-9bea5862910b" providerId="AD" clId="Web-{A28D3744-304C-4866-941D-BF30612713AD}"/>
    <pc:docChg chg="modSld">
      <pc:chgData name="Tran Cao Son 20215472" userId="S::son.tc215472@sis.hust.edu.vn::60f0d913-29f9-48e1-a854-9bea5862910b" providerId="AD" clId="Web-{A28D3744-304C-4866-941D-BF30612713AD}" dt="2023-06-24T02:31:52.285" v="0" actId="20577"/>
      <pc:docMkLst>
        <pc:docMk/>
      </pc:docMkLst>
      <pc:sldChg chg="modSp">
        <pc:chgData name="Tran Cao Son 20215472" userId="S::son.tc215472@sis.hust.edu.vn::60f0d913-29f9-48e1-a854-9bea5862910b" providerId="AD" clId="Web-{A28D3744-304C-4866-941D-BF30612713AD}" dt="2023-06-24T02:31:52.285" v="0" actId="20577"/>
        <pc:sldMkLst>
          <pc:docMk/>
          <pc:sldMk cId="3450514345" sldId="260"/>
        </pc:sldMkLst>
        <pc:spChg chg="mod">
          <ac:chgData name="Tran Cao Son 20215472" userId="S::son.tc215472@sis.hust.edu.vn::60f0d913-29f9-48e1-a854-9bea5862910b" providerId="AD" clId="Web-{A28D3744-304C-4866-941D-BF30612713AD}" dt="2023-06-24T02:31:52.285" v="0" actId="20577"/>
          <ac:spMkLst>
            <pc:docMk/>
            <pc:sldMk cId="3450514345" sldId="260"/>
            <ac:spMk id="100" creationId="{00000000-0000-0000-0000-000000000000}"/>
          </ac:spMkLst>
        </pc:spChg>
      </pc:sldChg>
    </pc:docChg>
  </pc:docChgLst>
  <pc:docChgLst>
    <pc:chgData name="Nguyen Ba Tuan 20204699" userId="S::tuan.nb204699@sis.hust.edu.vn::cb1737b9-3023-40c4-86d1-19683f8cc44e" providerId="AD" clId="Web-{BE9D7D89-F974-A7AB-F7F8-DA0C5EB9E4DE}"/>
    <pc:docChg chg="modSld">
      <pc:chgData name="Nguyen Ba Tuan 20204699" userId="S::tuan.nb204699@sis.hust.edu.vn::cb1737b9-3023-40c4-86d1-19683f8cc44e" providerId="AD" clId="Web-{BE9D7D89-F974-A7AB-F7F8-DA0C5EB9E4DE}" dt="2023-06-23T16:06:02.493" v="1" actId="20577"/>
      <pc:docMkLst>
        <pc:docMk/>
      </pc:docMkLst>
      <pc:sldChg chg="modSp">
        <pc:chgData name="Nguyen Ba Tuan 20204699" userId="S::tuan.nb204699@sis.hust.edu.vn::cb1737b9-3023-40c4-86d1-19683f8cc44e" providerId="AD" clId="Web-{BE9D7D89-F974-A7AB-F7F8-DA0C5EB9E4DE}" dt="2023-06-23T16:06:02.493" v="1" actId="20577"/>
        <pc:sldMkLst>
          <pc:docMk/>
          <pc:sldMk cId="3450514345" sldId="260"/>
        </pc:sldMkLst>
        <pc:spChg chg="mod">
          <ac:chgData name="Nguyen Ba Tuan 20204699" userId="S::tuan.nb204699@sis.hust.edu.vn::cb1737b9-3023-40c4-86d1-19683f8cc44e" providerId="AD" clId="Web-{BE9D7D89-F974-A7AB-F7F8-DA0C5EB9E4DE}" dt="2023-06-23T16:06:02.493" v="1" actId="20577"/>
          <ac:spMkLst>
            <pc:docMk/>
            <pc:sldMk cId="3450514345" sldId="260"/>
            <ac:spMk id="100" creationId="{00000000-0000-0000-0000-000000000000}"/>
          </ac:spMkLst>
        </pc:spChg>
      </pc:sldChg>
    </pc:docChg>
  </pc:docChgLst>
  <pc:docChgLst>
    <pc:chgData name="Ha Bui Phuc 20204773" userId="S::phuc.hb204773@sis.hust.edu.vn::15ec4159-fdad-4b86-a8e9-12a7c17d03cf" providerId="AD" clId="Web-{DB8321DB-64EF-4C62-A965-F27E2C6C1C7E}"/>
    <pc:docChg chg="sldOrd">
      <pc:chgData name="Ha Bui Phuc 20204773" userId="S::phuc.hb204773@sis.hust.edu.vn::15ec4159-fdad-4b86-a8e9-12a7c17d03cf" providerId="AD" clId="Web-{DB8321DB-64EF-4C62-A965-F27E2C6C1C7E}" dt="2023-07-11T10:59:09.465" v="3"/>
      <pc:docMkLst>
        <pc:docMk/>
      </pc:docMkLst>
      <pc:sldChg chg="ord">
        <pc:chgData name="Ha Bui Phuc 20204773" userId="S::phuc.hb204773@sis.hust.edu.vn::15ec4159-fdad-4b86-a8e9-12a7c17d03cf" providerId="AD" clId="Web-{DB8321DB-64EF-4C62-A965-F27E2C6C1C7E}" dt="2023-07-11T10:58:58.856" v="2"/>
        <pc:sldMkLst>
          <pc:docMk/>
          <pc:sldMk cId="0" sldId="258"/>
        </pc:sldMkLst>
      </pc:sldChg>
      <pc:sldChg chg="ord">
        <pc:chgData name="Ha Bui Phuc 20204773" userId="S::phuc.hb204773@sis.hust.edu.vn::15ec4159-fdad-4b86-a8e9-12a7c17d03cf" providerId="AD" clId="Web-{DB8321DB-64EF-4C62-A965-F27E2C6C1C7E}" dt="2023-07-11T10:54:37.801" v="1"/>
        <pc:sldMkLst>
          <pc:docMk/>
          <pc:sldMk cId="3450514345" sldId="260"/>
        </pc:sldMkLst>
      </pc:sldChg>
      <pc:sldChg chg="ord">
        <pc:chgData name="Ha Bui Phuc 20204773" userId="S::phuc.hb204773@sis.hust.edu.vn::15ec4159-fdad-4b86-a8e9-12a7c17d03cf" providerId="AD" clId="Web-{DB8321DB-64EF-4C62-A965-F27E2C6C1C7E}" dt="2023-07-11T10:59:09.465" v="3"/>
        <pc:sldMkLst>
          <pc:docMk/>
          <pc:sldMk cId="900651903" sldId="261"/>
        </pc:sldMkLst>
      </pc:sldChg>
    </pc:docChg>
  </pc:docChgLst>
  <pc:docChgLst>
    <pc:chgData name="Ha Hong Son 20215130" userId="S::son.hh215130@sis.hust.edu.vn::fbfb148e-0671-47d0-8c81-0311c9a31630" providerId="AD" clId="Web-{6C291100-7B67-4670-820B-A18080BDAA49}"/>
    <pc:docChg chg="modSld">
      <pc:chgData name="Ha Hong Son 20215130" userId="S::son.hh215130@sis.hust.edu.vn::fbfb148e-0671-47d0-8c81-0311c9a31630" providerId="AD" clId="Web-{6C291100-7B67-4670-820B-A18080BDAA49}" dt="2023-06-25T07:39:17.312" v="2" actId="20577"/>
      <pc:docMkLst>
        <pc:docMk/>
      </pc:docMkLst>
      <pc:sldChg chg="modSp">
        <pc:chgData name="Ha Hong Son 20215130" userId="S::son.hh215130@sis.hust.edu.vn::fbfb148e-0671-47d0-8c81-0311c9a31630" providerId="AD" clId="Web-{6C291100-7B67-4670-820B-A18080BDAA49}" dt="2023-06-25T07:39:17.312" v="2" actId="20577"/>
        <pc:sldMkLst>
          <pc:docMk/>
          <pc:sldMk cId="900651903" sldId="261"/>
        </pc:sldMkLst>
        <pc:spChg chg="mod">
          <ac:chgData name="Ha Hong Son 20215130" userId="S::son.hh215130@sis.hust.edu.vn::fbfb148e-0671-47d0-8c81-0311c9a31630" providerId="AD" clId="Web-{6C291100-7B67-4670-820B-A18080BDAA49}" dt="2023-06-25T07:39:17.312" v="2" actId="20577"/>
          <ac:spMkLst>
            <pc:docMk/>
            <pc:sldMk cId="900651903" sldId="261"/>
            <ac:spMk id="2" creationId="{0B30BFA2-9142-2195-2B85-01C736D33E4C}"/>
          </ac:spMkLst>
        </pc:spChg>
      </pc:sldChg>
    </pc:docChg>
  </pc:docChgLst>
  <pc:docChgLst>
    <pc:chgData name="Phung Tien Dat 20210163" userId="S::dat.pt210163@sis.hust.edu.vn::1ac55c0b-ccfa-4cb1-9aa5-d55904e8ee1e" providerId="AD" clId="Web-{7195DD8D-D43E-47F7-9C17-975A6FF504D9}"/>
    <pc:docChg chg="modSld sldOrd">
      <pc:chgData name="Phung Tien Dat 20210163" userId="S::dat.pt210163@sis.hust.edu.vn::1ac55c0b-ccfa-4cb1-9aa5-d55904e8ee1e" providerId="AD" clId="Web-{7195DD8D-D43E-47F7-9C17-975A6FF504D9}" dt="2023-06-29T15:55:32.991" v="10" actId="14100"/>
      <pc:docMkLst>
        <pc:docMk/>
      </pc:docMkLst>
      <pc:sldChg chg="modSp">
        <pc:chgData name="Phung Tien Dat 20210163" userId="S::dat.pt210163@sis.hust.edu.vn::1ac55c0b-ccfa-4cb1-9aa5-d55904e8ee1e" providerId="AD" clId="Web-{7195DD8D-D43E-47F7-9C17-975A6FF504D9}" dt="2023-06-29T15:55:32.991" v="10" actId="14100"/>
        <pc:sldMkLst>
          <pc:docMk/>
          <pc:sldMk cId="0" sldId="257"/>
        </pc:sldMkLst>
        <pc:spChg chg="mod">
          <ac:chgData name="Phung Tien Dat 20210163" userId="S::dat.pt210163@sis.hust.edu.vn::1ac55c0b-ccfa-4cb1-9aa5-d55904e8ee1e" providerId="AD" clId="Web-{7195DD8D-D43E-47F7-9C17-975A6FF504D9}" dt="2023-06-29T15:55:32.991" v="10" actId="14100"/>
          <ac:spMkLst>
            <pc:docMk/>
            <pc:sldMk cId="0" sldId="257"/>
            <ac:spMk id="94" creationId="{00000000-0000-0000-0000-000000000000}"/>
          </ac:spMkLst>
        </pc:spChg>
        <pc:graphicFrameChg chg="modGraphic">
          <ac:chgData name="Phung Tien Dat 20210163" userId="S::dat.pt210163@sis.hust.edu.vn::1ac55c0b-ccfa-4cb1-9aa5-d55904e8ee1e" providerId="AD" clId="Web-{7195DD8D-D43E-47F7-9C17-975A6FF504D9}" dt="2023-06-29T15:55:27.287" v="8"/>
          <ac:graphicFrameMkLst>
            <pc:docMk/>
            <pc:sldMk cId="0" sldId="257"/>
            <ac:graphicFrameMk id="92" creationId="{00000000-0000-0000-0000-000000000000}"/>
          </ac:graphicFrameMkLst>
        </pc:graphicFrameChg>
      </pc:sldChg>
      <pc:sldChg chg="modSp">
        <pc:chgData name="Phung Tien Dat 20210163" userId="S::dat.pt210163@sis.hust.edu.vn::1ac55c0b-ccfa-4cb1-9aa5-d55904e8ee1e" providerId="AD" clId="Web-{7195DD8D-D43E-47F7-9C17-975A6FF504D9}" dt="2023-06-29T15:52:37.312" v="7" actId="1076"/>
        <pc:sldMkLst>
          <pc:docMk/>
          <pc:sldMk cId="0" sldId="258"/>
        </pc:sldMkLst>
        <pc:spChg chg="mod">
          <ac:chgData name="Phung Tien Dat 20210163" userId="S::dat.pt210163@sis.hust.edu.vn::1ac55c0b-ccfa-4cb1-9aa5-d55904e8ee1e" providerId="AD" clId="Web-{7195DD8D-D43E-47F7-9C17-975A6FF504D9}" dt="2023-06-29T15:52:37.312" v="7" actId="1076"/>
          <ac:spMkLst>
            <pc:docMk/>
            <pc:sldMk cId="0" sldId="258"/>
            <ac:spMk id="100" creationId="{00000000-0000-0000-0000-000000000000}"/>
          </ac:spMkLst>
        </pc:spChg>
      </pc:sldChg>
      <pc:sldChg chg="modSp">
        <pc:chgData name="Phung Tien Dat 20210163" userId="S::dat.pt210163@sis.hust.edu.vn::1ac55c0b-ccfa-4cb1-9aa5-d55904e8ee1e" providerId="AD" clId="Web-{7195DD8D-D43E-47F7-9C17-975A6FF504D9}" dt="2023-06-29T15:44:58.624" v="2" actId="1076"/>
        <pc:sldMkLst>
          <pc:docMk/>
          <pc:sldMk cId="811779126" sldId="259"/>
        </pc:sldMkLst>
        <pc:spChg chg="mod">
          <ac:chgData name="Phung Tien Dat 20210163" userId="S::dat.pt210163@sis.hust.edu.vn::1ac55c0b-ccfa-4cb1-9aa5-d55904e8ee1e" providerId="AD" clId="Web-{7195DD8D-D43E-47F7-9C17-975A6FF504D9}" dt="2023-06-29T15:44:58.624" v="2" actId="1076"/>
          <ac:spMkLst>
            <pc:docMk/>
            <pc:sldMk cId="811779126" sldId="259"/>
            <ac:spMk id="100" creationId="{00000000-0000-0000-0000-000000000000}"/>
          </ac:spMkLst>
        </pc:spChg>
      </pc:sldChg>
      <pc:sldChg chg="ord">
        <pc:chgData name="Phung Tien Dat 20210163" userId="S::dat.pt210163@sis.hust.edu.vn::1ac55c0b-ccfa-4cb1-9aa5-d55904e8ee1e" providerId="AD" clId="Web-{7195DD8D-D43E-47F7-9C17-975A6FF504D9}" dt="2023-06-29T15:49:35.978" v="5"/>
        <pc:sldMkLst>
          <pc:docMk/>
          <pc:sldMk cId="1443549637" sldId="262"/>
        </pc:sldMkLst>
      </pc:sldChg>
    </pc:docChg>
  </pc:docChgLst>
  <pc:docChgLst>
    <pc:chgData name="Nguyen Quang Thuan 20215649" userId="S::thuan.nq215649@sis.hust.edu.vn::a7e2af4f-95bd-40d0-8e6f-48396d255aff" providerId="AD" clId="Web-{737DC902-9B82-4904-8EDA-0DF08FB893B7}"/>
    <pc:docChg chg="modSld sldOrd">
      <pc:chgData name="Nguyen Quang Thuan 20215649" userId="S::thuan.nq215649@sis.hust.edu.vn::a7e2af4f-95bd-40d0-8e6f-48396d255aff" providerId="AD" clId="Web-{737DC902-9B82-4904-8EDA-0DF08FB893B7}" dt="2023-06-25T06:32:16.786" v="4"/>
      <pc:docMkLst>
        <pc:docMk/>
      </pc:docMkLst>
      <pc:sldChg chg="modSp">
        <pc:chgData name="Nguyen Quang Thuan 20215649" userId="S::thuan.nq215649@sis.hust.edu.vn::a7e2af4f-95bd-40d0-8e6f-48396d255aff" providerId="AD" clId="Web-{737DC902-9B82-4904-8EDA-0DF08FB893B7}" dt="2023-06-25T05:54:10.372" v="1" actId="20577"/>
        <pc:sldMkLst>
          <pc:docMk/>
          <pc:sldMk cId="811779126" sldId="259"/>
        </pc:sldMkLst>
        <pc:spChg chg="mod">
          <ac:chgData name="Nguyen Quang Thuan 20215649" userId="S::thuan.nq215649@sis.hust.edu.vn::a7e2af4f-95bd-40d0-8e6f-48396d255aff" providerId="AD" clId="Web-{737DC902-9B82-4904-8EDA-0DF08FB893B7}" dt="2023-06-25T05:54:10.372" v="1" actId="20577"/>
          <ac:spMkLst>
            <pc:docMk/>
            <pc:sldMk cId="811779126" sldId="259"/>
            <ac:spMk id="100" creationId="{00000000-0000-0000-0000-000000000000}"/>
          </ac:spMkLst>
        </pc:spChg>
      </pc:sldChg>
      <pc:sldChg chg="ord">
        <pc:chgData name="Nguyen Quang Thuan 20215649" userId="S::thuan.nq215649@sis.hust.edu.vn::a7e2af4f-95bd-40d0-8e6f-48396d255aff" providerId="AD" clId="Web-{737DC902-9B82-4904-8EDA-0DF08FB893B7}" dt="2023-06-25T06:32:16.786" v="4"/>
        <pc:sldMkLst>
          <pc:docMk/>
          <pc:sldMk cId="3450514345" sldId="260"/>
        </pc:sldMkLst>
      </pc:sldChg>
      <pc:sldChg chg="ord">
        <pc:chgData name="Nguyen Quang Thuan 20215649" userId="S::thuan.nq215649@sis.hust.edu.vn::a7e2af4f-95bd-40d0-8e6f-48396d255aff" providerId="AD" clId="Web-{737DC902-9B82-4904-8EDA-0DF08FB893B7}" dt="2023-06-25T06:28:29.391" v="2"/>
        <pc:sldMkLst>
          <pc:docMk/>
          <pc:sldMk cId="1443549637" sldId="2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275029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0635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5504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1820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3861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a:spLocks noGrp="1"/>
          </p:cNvSpPr>
          <p:nvPr>
            <p:ph type="pic" idx="2"/>
          </p:nvPr>
        </p:nvSpPr>
        <p:spPr>
          <a:xfrm>
            <a:off x="5183188" y="987425"/>
            <a:ext cx="6172200" cy="4873625"/>
          </a:xfrm>
          <a:prstGeom prst="rect">
            <a:avLst/>
          </a:prstGeom>
          <a:noFill/>
          <a:ln>
            <a:noFill/>
          </a:ln>
        </p:spPr>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Balanced Course Assignment (BCA)</a:t>
            </a:r>
            <a:endParaRPr/>
          </a:p>
        </p:txBody>
      </p:sp>
      <p:sp>
        <p:nvSpPr>
          <p:cNvPr id="85" name="Google Shape;85;p1"/>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pPr algn="l" rtl="0"/>
            <a:r>
              <a:rPr lang="en-US" sz="1800" b="0" i="0">
                <a:effectLst/>
                <a:latin typeface="+mn-lt"/>
              </a:rPr>
              <a:t>At the beginning of the semester, the head of a computer science department D have to assign courses to teachers in a balanced way. The department D has m teachers T = {1,2,...,m} and n courses C = {1,2,...,n}. Each teacher t ∈T has a preference list which is a list of courses he/she can teach depending on his/her specialization. We known a list of pairs of conflicting two courses that cannot be assigned to the same teacher as these courses have been already scheduled in the same slot of the timetable. The load of a teacher is the number of courses assigned to her/him. How to assign n courses to m teacher such that each course assigned to a teacher is in his/her preference list, no two conflicting courses are assigned to the same teacher, and the maximal load is minimal.</a:t>
            </a:r>
          </a:p>
          <a:p>
            <a:pPr algn="l" rtl="0"/>
            <a:r>
              <a:rPr lang="en-US" sz="1800" b="0" i="0">
                <a:effectLst/>
                <a:latin typeface="+mn-lt"/>
              </a:rPr>
              <a:t>Input</a:t>
            </a:r>
          </a:p>
          <a:p>
            <a:pPr lvl="1"/>
            <a:r>
              <a:rPr lang="en-US" sz="1800" b="0" i="0">
                <a:effectLst/>
                <a:latin typeface="+mn-lt"/>
              </a:rPr>
              <a:t>The input consists of following lines</a:t>
            </a:r>
          </a:p>
          <a:p>
            <a:pPr lvl="1">
              <a:buFont typeface="Arial" panose="020B0604020202020204" pitchFamily="34" charset="0"/>
              <a:buChar char="•"/>
            </a:pPr>
            <a:r>
              <a:rPr lang="en-US" sz="1800" b="0" i="0">
                <a:effectLst/>
                <a:latin typeface="+mn-lt"/>
              </a:rPr>
              <a:t>Line 1: contains two integer m and n (1≤m≤10, 1≤n≤30)</a:t>
            </a:r>
          </a:p>
          <a:p>
            <a:pPr lvl="1">
              <a:buFont typeface="Arial" panose="020B0604020202020204" pitchFamily="34" charset="0"/>
              <a:buChar char="•"/>
            </a:pPr>
            <a:r>
              <a:rPr lang="en-US" sz="1800" b="0" i="0">
                <a:effectLst/>
                <a:latin typeface="+mn-lt"/>
              </a:rPr>
              <a:t>Line i+1: contains an positive integer k and k positive integers indicating the courses that teacher </a:t>
            </a:r>
            <a:r>
              <a:rPr lang="en-US" sz="1800" b="0" i="0" err="1">
                <a:effectLst/>
                <a:latin typeface="+mn-lt"/>
              </a:rPr>
              <a:t>i</a:t>
            </a:r>
            <a:r>
              <a:rPr lang="en-US" sz="1800" b="0" i="0">
                <a:effectLst/>
                <a:latin typeface="+mn-lt"/>
              </a:rPr>
              <a:t> can teach (∀</a:t>
            </a:r>
            <a:r>
              <a:rPr lang="en-US" sz="1800" b="0" i="0" err="1">
                <a:effectLst/>
                <a:latin typeface="+mn-lt"/>
              </a:rPr>
              <a:t>i</a:t>
            </a:r>
            <a:r>
              <a:rPr lang="en-US" sz="1800" b="0" i="0">
                <a:effectLst/>
                <a:latin typeface="+mn-lt"/>
              </a:rPr>
              <a:t>=1,…,m)</a:t>
            </a:r>
          </a:p>
          <a:p>
            <a:pPr lvl="1">
              <a:buFont typeface="Arial" panose="020B0604020202020204" pitchFamily="34" charset="0"/>
              <a:buChar char="•"/>
            </a:pPr>
            <a:r>
              <a:rPr lang="en-US" sz="1800" b="0" i="0">
                <a:effectLst/>
                <a:latin typeface="+mn-lt"/>
              </a:rPr>
              <a:t>Line m+2: contains an integer k</a:t>
            </a:r>
          </a:p>
          <a:p>
            <a:pPr lvl="1">
              <a:buFont typeface="Arial" panose="020B0604020202020204" pitchFamily="34" charset="0"/>
              <a:buChar char="•"/>
            </a:pPr>
            <a:r>
              <a:rPr lang="en-US" sz="1800" b="0" i="0">
                <a:effectLst/>
                <a:latin typeface="+mn-lt"/>
              </a:rPr>
              <a:t>Line i+m+2: contains two integer </a:t>
            </a:r>
            <a:r>
              <a:rPr lang="en-US" sz="1800" b="0" i="0" err="1">
                <a:effectLst/>
                <a:latin typeface="+mn-lt"/>
              </a:rPr>
              <a:t>i</a:t>
            </a:r>
            <a:r>
              <a:rPr lang="en-US" sz="1800" b="0" i="0">
                <a:effectLst/>
                <a:latin typeface="+mn-lt"/>
              </a:rPr>
              <a:t> and j indicating two conflicting courses (∀</a:t>
            </a:r>
            <a:r>
              <a:rPr lang="en-US" sz="1800" b="0" i="0" err="1">
                <a:effectLst/>
                <a:latin typeface="+mn-lt"/>
              </a:rPr>
              <a:t>i</a:t>
            </a:r>
            <a:r>
              <a:rPr lang="en-US" sz="1800" b="0" i="0">
                <a:effectLst/>
                <a:latin typeface="+mn-lt"/>
              </a:rPr>
              <a:t>=1,…,k)</a:t>
            </a:r>
          </a:p>
          <a:p>
            <a:pPr algn="l" rtl="0"/>
            <a:r>
              <a:rPr lang="en-US" sz="1800" b="0" i="0">
                <a:effectLst/>
                <a:latin typeface="+mn-lt"/>
              </a:rPr>
              <a:t>Output</a:t>
            </a:r>
          </a:p>
          <a:p>
            <a:pPr lvl="1"/>
            <a:r>
              <a:rPr lang="en-US" sz="1800" b="0" i="0">
                <a:effectLst/>
                <a:latin typeface="+mn-lt"/>
              </a:rPr>
              <a:t>The output contains a unique number which is the maximal load of the teachers in the solution found and the value -1 if not solution found.</a:t>
            </a:r>
          </a:p>
        </p:txBody>
      </p:sp>
      <p:cxnSp>
        <p:nvCxnSpPr>
          <p:cNvPr id="86" name="Google Shape;86;p1"/>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lvl="0">
              <a:buClr>
                <a:srgbClr val="0070C0"/>
              </a:buClr>
              <a:buSzPts val="2000"/>
            </a:pPr>
            <a:r>
              <a:rPr lang="en-US" sz="2000" b="1">
                <a:solidFill>
                  <a:srgbClr val="0070C0"/>
                </a:solidFill>
                <a:latin typeface="Arial"/>
                <a:ea typeface="Arial"/>
                <a:cs typeface="Arial"/>
                <a:sym typeface="Arial"/>
              </a:rPr>
              <a:t>Balanced Course Assignment (BCA)</a:t>
            </a:r>
            <a:endParaRPr/>
          </a:p>
        </p:txBody>
      </p:sp>
      <p:graphicFrame>
        <p:nvGraphicFramePr>
          <p:cNvPr id="92" name="Google Shape;92;p2"/>
          <p:cNvGraphicFramePr/>
          <p:nvPr>
            <p:extLst>
              <p:ext uri="{D42A27DB-BD31-4B8C-83A1-F6EECF244321}">
                <p14:modId xmlns:p14="http://schemas.microsoft.com/office/powerpoint/2010/main" val="1852036469"/>
              </p:ext>
            </p:extLst>
          </p:nvPr>
        </p:nvGraphicFramePr>
        <p:xfrm>
          <a:off x="2696667" y="1487116"/>
          <a:ext cx="5056216" cy="2809260"/>
        </p:xfrm>
        <a:graphic>
          <a:graphicData uri="http://schemas.openxmlformats.org/drawingml/2006/table">
            <a:tbl>
              <a:tblPr firstRow="1" bandRow="1">
                <a:noFill/>
                <a:tableStyleId>{70086B66-8215-4E21-A06A-904DD070B49D}</a:tableStyleId>
              </a:tblPr>
              <a:tblGrid>
                <a:gridCol w="2528108">
                  <a:extLst>
                    <a:ext uri="{9D8B030D-6E8A-4147-A177-3AD203B41FA5}">
                      <a16:colId xmlns:a16="http://schemas.microsoft.com/office/drawing/2014/main" val="20000"/>
                    </a:ext>
                  </a:extLst>
                </a:gridCol>
                <a:gridCol w="2528108">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u="none" strike="noStrike" cap="none" dirty="0">
                          <a:solidFill>
                            <a:schemeClr val="dk1"/>
                          </a:solidFill>
                        </a:rPr>
                        <a:t>stdin</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dirty="0" err="1">
                          <a:solidFill>
                            <a:schemeClr val="dk1"/>
                          </a:solidFill>
                        </a:rPr>
                        <a:t>stdout</a:t>
                      </a:r>
                      <a:endParaRPr sz="1800" dirty="0" err="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2419814">
                <a:tc>
                  <a:txBody>
                    <a:bodyPr/>
                    <a:lstStyle/>
                    <a:p>
                      <a:pPr rtl="0"/>
                      <a:r>
                        <a:rPr lang="en-US" sz="1400" b="0" i="0" u="none" strike="noStrike" cap="none" dirty="0">
                          <a:solidFill>
                            <a:schemeClr val="dk1"/>
                          </a:solidFill>
                          <a:effectLst/>
                          <a:latin typeface="Calibri"/>
                          <a:ea typeface="Calibri"/>
                          <a:cs typeface="Calibri"/>
                          <a:sym typeface="Arial"/>
                        </a:rPr>
                        <a:t>4 12</a:t>
                      </a:r>
                    </a:p>
                    <a:p>
                      <a:pPr rtl="0"/>
                      <a:r>
                        <a:rPr lang="en-US" sz="1400" b="0" i="0" u="none" strike="noStrike" cap="none" dirty="0">
                          <a:solidFill>
                            <a:schemeClr val="dk1"/>
                          </a:solidFill>
                          <a:effectLst/>
                          <a:latin typeface="Calibri"/>
                          <a:ea typeface="Calibri"/>
                          <a:cs typeface="Calibri"/>
                          <a:sym typeface="Arial"/>
                        </a:rPr>
                        <a:t>5 1 3 5 10 12</a:t>
                      </a:r>
                    </a:p>
                    <a:p>
                      <a:pPr rtl="0"/>
                      <a:r>
                        <a:rPr lang="en-US" sz="1400" b="0" i="0" u="none" strike="noStrike" cap="none" dirty="0">
                          <a:solidFill>
                            <a:schemeClr val="dk1"/>
                          </a:solidFill>
                          <a:effectLst/>
                          <a:latin typeface="Calibri"/>
                          <a:ea typeface="Calibri"/>
                          <a:cs typeface="Calibri"/>
                          <a:sym typeface="Arial"/>
                        </a:rPr>
                        <a:t>5 9 3 4 8 12</a:t>
                      </a:r>
                    </a:p>
                    <a:p>
                      <a:pPr rtl="0"/>
                      <a:r>
                        <a:rPr lang="en-US" sz="1400" b="0" i="0" u="none" strike="noStrike" cap="none" dirty="0">
                          <a:solidFill>
                            <a:schemeClr val="dk1"/>
                          </a:solidFill>
                          <a:effectLst/>
                          <a:latin typeface="Calibri"/>
                          <a:ea typeface="Calibri"/>
                          <a:cs typeface="Calibri"/>
                          <a:sym typeface="Arial"/>
                        </a:rPr>
                        <a:t>6 1 2 3 4 9 7</a:t>
                      </a:r>
                    </a:p>
                    <a:p>
                      <a:pPr rtl="0"/>
                      <a:r>
                        <a:rPr lang="en-US" sz="1400" b="0" i="0" u="none" strike="noStrike" cap="none" dirty="0">
                          <a:solidFill>
                            <a:schemeClr val="dk1"/>
                          </a:solidFill>
                          <a:effectLst/>
                          <a:latin typeface="Calibri"/>
                          <a:ea typeface="Calibri"/>
                          <a:cs typeface="Calibri"/>
                          <a:sym typeface="Arial"/>
                        </a:rPr>
                        <a:t>7 1 2 3 5 6 10 11</a:t>
                      </a:r>
                    </a:p>
                    <a:p>
                      <a:pPr rtl="0"/>
                      <a:r>
                        <a:rPr lang="en-US" sz="1400" b="0" i="0" u="none" strike="noStrike" cap="none" dirty="0">
                          <a:solidFill>
                            <a:schemeClr val="dk1"/>
                          </a:solidFill>
                          <a:effectLst/>
                          <a:latin typeface="Calibri"/>
                          <a:ea typeface="Calibri"/>
                          <a:cs typeface="Calibri"/>
                          <a:sym typeface="Arial"/>
                        </a:rPr>
                        <a:t>5</a:t>
                      </a:r>
                    </a:p>
                    <a:p>
                      <a:pPr rtl="0"/>
                      <a:r>
                        <a:rPr lang="en-US" sz="1400" b="0" i="0" u="none" strike="noStrike" cap="none" dirty="0">
                          <a:solidFill>
                            <a:schemeClr val="dk1"/>
                          </a:solidFill>
                          <a:effectLst/>
                          <a:latin typeface="Calibri"/>
                          <a:ea typeface="Calibri"/>
                          <a:cs typeface="Calibri"/>
                          <a:sym typeface="Arial"/>
                        </a:rPr>
                        <a:t>1 2</a:t>
                      </a:r>
                    </a:p>
                    <a:p>
                      <a:pPr rtl="0"/>
                      <a:r>
                        <a:rPr lang="en-US" sz="1400" b="0" i="0" u="none" strike="noStrike" cap="none" dirty="0">
                          <a:solidFill>
                            <a:schemeClr val="dk1"/>
                          </a:solidFill>
                          <a:effectLst/>
                          <a:latin typeface="Calibri"/>
                          <a:ea typeface="Calibri"/>
                          <a:cs typeface="Calibri"/>
                          <a:sym typeface="Arial"/>
                        </a:rPr>
                        <a:t>1 3</a:t>
                      </a:r>
                    </a:p>
                    <a:p>
                      <a:pPr rtl="0"/>
                      <a:r>
                        <a:rPr lang="en-US" sz="1400" b="0" i="0" u="none" strike="noStrike" cap="none" dirty="0">
                          <a:solidFill>
                            <a:schemeClr val="dk1"/>
                          </a:solidFill>
                          <a:effectLst/>
                          <a:latin typeface="Calibri"/>
                          <a:ea typeface="Calibri"/>
                          <a:cs typeface="Calibri"/>
                          <a:sym typeface="Arial"/>
                        </a:rPr>
                        <a:t>1 5</a:t>
                      </a:r>
                    </a:p>
                    <a:p>
                      <a:pPr rtl="0"/>
                      <a:r>
                        <a:rPr lang="en-US" sz="1400" b="0" i="0" u="none" strike="noStrike" cap="none" dirty="0">
                          <a:solidFill>
                            <a:schemeClr val="dk1"/>
                          </a:solidFill>
                          <a:effectLst/>
                          <a:latin typeface="Calibri"/>
                          <a:ea typeface="Calibri"/>
                          <a:cs typeface="Calibri"/>
                          <a:sym typeface="Arial"/>
                        </a:rPr>
                        <a:t>2 4</a:t>
                      </a:r>
                    </a:p>
                    <a:p>
                      <a:pPr rtl="0"/>
                      <a:r>
                        <a:rPr lang="en-US" sz="1400" b="0" i="0" u="none" strike="noStrike" cap="none" dirty="0">
                          <a:solidFill>
                            <a:schemeClr val="dk1"/>
                          </a:solidFill>
                          <a:effectLst/>
                          <a:latin typeface="Calibri"/>
                          <a:ea typeface="Calibri"/>
                          <a:cs typeface="Calibri"/>
                          <a:sym typeface="Arial"/>
                        </a:rPr>
                        <a:t>2 5</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dirty="0">
                          <a:solidFill>
                            <a:schemeClr val="dk1"/>
                          </a:solidFill>
                        </a:rPr>
                        <a:t>3</a:t>
                      </a:r>
                      <a:endParaRPr sz="1800"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2"/>
          <p:cNvSpPr txBox="1"/>
          <p:nvPr/>
        </p:nvSpPr>
        <p:spPr>
          <a:xfrm>
            <a:off x="268768" y="737157"/>
            <a:ext cx="3268961" cy="451266"/>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Example</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lvl="0">
              <a:buClr>
                <a:srgbClr val="0070C0"/>
              </a:buClr>
              <a:buSzPts val="2000"/>
            </a:pPr>
            <a:r>
              <a:rPr lang="en-US" sz="2000" b="1">
                <a:solidFill>
                  <a:srgbClr val="0070C0"/>
                </a:solidFill>
                <a:latin typeface="Arial"/>
                <a:ea typeface="Arial"/>
                <a:cs typeface="Arial"/>
                <a:sym typeface="Arial"/>
              </a:rPr>
              <a:t>Balanced Course Assignment (BCA): Hint</a:t>
            </a:r>
            <a:endParaRPr/>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2" name="Google Shape;85;p1">
            <a:extLst>
              <a:ext uri="{FF2B5EF4-FFF2-40B4-BE49-F238E27FC236}">
                <a16:creationId xmlns:a16="http://schemas.microsoft.com/office/drawing/2014/main" id="{0B30BFA2-9142-2195-2B85-01C736D33E4C}"/>
              </a:ext>
            </a:extLst>
          </p:cNvPr>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r>
              <a:rPr lang="en-US" sz="1800" b="0" i="0" err="1">
                <a:effectLst/>
                <a:latin typeface="+mn-lt"/>
              </a:rPr>
              <a:t>Sử</a:t>
            </a:r>
            <a:r>
              <a:rPr lang="en-US" sz="1800" b="0" i="0">
                <a:effectLst/>
                <a:latin typeface="+mn-lt"/>
              </a:rPr>
              <a:t> </a:t>
            </a:r>
            <a:r>
              <a:rPr lang="en-US" sz="1800" b="0" i="0" err="1">
                <a:effectLst/>
                <a:latin typeface="+mn-lt"/>
              </a:rPr>
              <a:t>dụng</a:t>
            </a:r>
            <a:r>
              <a:rPr lang="en-US" sz="1800" b="0" i="0">
                <a:effectLst/>
                <a:latin typeface="+mn-lt"/>
              </a:rPr>
              <a:t> backtracking </a:t>
            </a:r>
            <a:r>
              <a:rPr lang="en-US" sz="1800" b="0" i="0" err="1">
                <a:effectLst/>
                <a:latin typeface="+mn-lt"/>
              </a:rPr>
              <a:t>để</a:t>
            </a:r>
            <a:r>
              <a:rPr lang="en-US" sz="1800" b="0" i="0">
                <a:effectLst/>
                <a:latin typeface="+mn-lt"/>
              </a:rPr>
              <a:t> </a:t>
            </a:r>
            <a:r>
              <a:rPr lang="en-US" sz="1800" b="0" i="0" err="1">
                <a:effectLst/>
                <a:latin typeface="+mn-lt"/>
              </a:rPr>
              <a:t>duyệt</a:t>
            </a:r>
            <a:r>
              <a:rPr lang="en-US" sz="1800" b="0" i="0">
                <a:effectLst/>
                <a:latin typeface="+mn-lt"/>
              </a:rPr>
              <a:t> qua </a:t>
            </a:r>
            <a:r>
              <a:rPr lang="en-US" sz="1800" b="0" i="0" err="1">
                <a:effectLst/>
                <a:latin typeface="+mn-lt"/>
              </a:rPr>
              <a:t>tất</a:t>
            </a:r>
            <a:r>
              <a:rPr lang="en-US" sz="1800" b="0" i="0">
                <a:effectLst/>
                <a:latin typeface="+mn-lt"/>
              </a:rPr>
              <a:t> </a:t>
            </a:r>
            <a:r>
              <a:rPr lang="en-US" sz="1800" b="0" i="0" err="1">
                <a:effectLst/>
                <a:latin typeface="+mn-lt"/>
              </a:rPr>
              <a:t>cả</a:t>
            </a:r>
            <a:r>
              <a:rPr lang="en-US" sz="1800" b="0" i="0">
                <a:effectLst/>
                <a:latin typeface="+mn-lt"/>
              </a:rPr>
              <a:t> </a:t>
            </a:r>
            <a:r>
              <a:rPr lang="en-US" sz="1800" b="0" i="0" err="1">
                <a:effectLst/>
                <a:latin typeface="+mn-lt"/>
              </a:rPr>
              <a:t>các</a:t>
            </a:r>
            <a:r>
              <a:rPr lang="en-US" sz="1800" b="0" i="0">
                <a:effectLst/>
                <a:latin typeface="+mn-lt"/>
              </a:rPr>
              <a:t> </a:t>
            </a:r>
            <a:r>
              <a:rPr lang="en-US" sz="1800" b="0" i="0" err="1">
                <a:effectLst/>
                <a:latin typeface="+mn-lt"/>
              </a:rPr>
              <a:t>phương</a:t>
            </a:r>
            <a:r>
              <a:rPr lang="en-US" sz="1800" b="0" i="0">
                <a:effectLst/>
                <a:latin typeface="+mn-lt"/>
              </a:rPr>
              <a:t> </a:t>
            </a:r>
            <a:r>
              <a:rPr lang="en-US" sz="1800" b="0" i="0" err="1">
                <a:effectLst/>
                <a:latin typeface="+mn-lt"/>
              </a:rPr>
              <a:t>án</a:t>
            </a:r>
            <a:r>
              <a:rPr lang="en-US" sz="1800" b="0" i="0">
                <a:effectLst/>
                <a:latin typeface="+mn-lt"/>
              </a:rPr>
              <a:t>, </a:t>
            </a:r>
            <a:r>
              <a:rPr lang="en-US" sz="1800" b="0" i="0" err="1">
                <a:effectLst/>
                <a:latin typeface="+mn-lt"/>
              </a:rPr>
              <a:t>kết</a:t>
            </a:r>
            <a:r>
              <a:rPr lang="en-US" sz="1800" b="0" i="0">
                <a:effectLst/>
                <a:latin typeface="+mn-lt"/>
              </a:rPr>
              <a:t> </a:t>
            </a:r>
            <a:r>
              <a:rPr lang="en-US" sz="1800" b="0" i="0" err="1">
                <a:effectLst/>
                <a:latin typeface="+mn-lt"/>
              </a:rPr>
              <a:t>hợp</a:t>
            </a:r>
            <a:r>
              <a:rPr lang="en-US" sz="1800" b="0" i="0">
                <a:effectLst/>
                <a:latin typeface="+mn-lt"/>
              </a:rPr>
              <a:t> </a:t>
            </a:r>
            <a:r>
              <a:rPr lang="en-US" sz="1800">
                <a:latin typeface="+mn-lt"/>
              </a:rPr>
              <a:t>Branch</a:t>
            </a:r>
            <a:r>
              <a:rPr lang="en-US" sz="1800" b="0" i="0">
                <a:effectLst/>
                <a:latin typeface="+mn-lt"/>
              </a:rPr>
              <a:t> and Bound </a:t>
            </a:r>
            <a:r>
              <a:rPr lang="en-US" sz="1800" b="0" i="0" err="1">
                <a:effectLst/>
                <a:latin typeface="+mn-lt"/>
              </a:rPr>
              <a:t>để</a:t>
            </a:r>
            <a:r>
              <a:rPr lang="en-US" sz="1800" b="0" i="0">
                <a:effectLst/>
                <a:latin typeface="+mn-lt"/>
              </a:rPr>
              <a:t> </a:t>
            </a:r>
            <a:r>
              <a:rPr lang="en-US" sz="1800" b="0" i="0" err="1">
                <a:effectLst/>
                <a:latin typeface="+mn-lt"/>
              </a:rPr>
              <a:t>bỏ</a:t>
            </a:r>
            <a:r>
              <a:rPr lang="en-US" sz="1800" b="0" i="0">
                <a:effectLst/>
                <a:latin typeface="+mn-lt"/>
              </a:rPr>
              <a:t> qua </a:t>
            </a:r>
            <a:r>
              <a:rPr lang="en-US" sz="1800" b="0" i="0" err="1">
                <a:effectLst/>
                <a:latin typeface="+mn-lt"/>
              </a:rPr>
              <a:t>các</a:t>
            </a:r>
            <a:r>
              <a:rPr lang="en-US" sz="1800" b="0" i="0">
                <a:effectLst/>
                <a:latin typeface="+mn-lt"/>
              </a:rPr>
              <a:t> </a:t>
            </a:r>
            <a:r>
              <a:rPr lang="en-US" sz="1800" b="0" i="0" err="1">
                <a:effectLst/>
                <a:latin typeface="+mn-lt"/>
              </a:rPr>
              <a:t>tính</a:t>
            </a:r>
            <a:r>
              <a:rPr lang="en-US" sz="1800" b="0" i="0">
                <a:effectLst/>
                <a:latin typeface="+mn-lt"/>
              </a:rPr>
              <a:t> </a:t>
            </a:r>
            <a:r>
              <a:rPr lang="en-US" sz="1800" b="0" i="0" err="1">
                <a:effectLst/>
                <a:latin typeface="+mn-lt"/>
              </a:rPr>
              <a:t>toán</a:t>
            </a:r>
            <a:r>
              <a:rPr lang="en-US" sz="1800" b="0" i="0">
                <a:effectLst/>
                <a:latin typeface="+mn-lt"/>
              </a:rPr>
              <a:t> </a:t>
            </a:r>
            <a:r>
              <a:rPr lang="en-US" sz="1800" b="0" i="0" err="1">
                <a:effectLst/>
                <a:latin typeface="+mn-lt"/>
              </a:rPr>
              <a:t>dư</a:t>
            </a:r>
            <a:r>
              <a:rPr lang="en-US" sz="1800" b="0" i="0">
                <a:effectLst/>
                <a:latin typeface="+mn-lt"/>
              </a:rPr>
              <a:t> </a:t>
            </a:r>
            <a:r>
              <a:rPr lang="en-US" sz="1800" b="0" i="0" err="1">
                <a:effectLst/>
                <a:latin typeface="+mn-lt"/>
              </a:rPr>
              <a:t>thừa</a:t>
            </a:r>
            <a:endParaRPr lang="en-US" sz="1800" b="0" i="0">
              <a:effectLst/>
              <a:latin typeface="+mn-lt"/>
            </a:endParaRPr>
          </a:p>
          <a:p>
            <a:r>
              <a:rPr lang="en-US" sz="1800" b="0" i="0" err="1">
                <a:effectLst/>
                <a:latin typeface="+mn-lt"/>
              </a:rPr>
              <a:t>Biểu</a:t>
            </a:r>
            <a:r>
              <a:rPr lang="en-US" sz="1800" b="0" i="0">
                <a:effectLst/>
                <a:latin typeface="+mn-lt"/>
              </a:rPr>
              <a:t> </a:t>
            </a:r>
            <a:r>
              <a:rPr lang="en-US" sz="1800" b="0" i="0" err="1">
                <a:effectLst/>
                <a:latin typeface="+mn-lt"/>
              </a:rPr>
              <a:t>diễn</a:t>
            </a:r>
            <a:r>
              <a:rPr lang="en-US" sz="1800" b="0" i="0">
                <a:effectLst/>
                <a:latin typeface="+mn-lt"/>
              </a:rPr>
              <a:t> </a:t>
            </a:r>
            <a:r>
              <a:rPr lang="en-US" sz="1800" b="0" i="0" err="1">
                <a:effectLst/>
                <a:latin typeface="+mn-lt"/>
              </a:rPr>
              <a:t>lời</a:t>
            </a:r>
            <a:r>
              <a:rPr lang="en-US" sz="1800" b="0" i="0">
                <a:effectLst/>
                <a:latin typeface="+mn-lt"/>
              </a:rPr>
              <a:t> </a:t>
            </a:r>
            <a:r>
              <a:rPr lang="en-US" sz="1800" b="0" i="0" err="1">
                <a:effectLst/>
                <a:latin typeface="+mn-lt"/>
              </a:rPr>
              <a:t>giải</a:t>
            </a:r>
            <a:r>
              <a:rPr lang="en-US" sz="1800" b="0" i="0">
                <a:effectLst/>
                <a:latin typeface="+mn-lt"/>
              </a:rPr>
              <a:t>: </a:t>
            </a:r>
            <a:r>
              <a:rPr lang="en-US" sz="1800" b="0" i="1">
                <a:effectLst/>
                <a:latin typeface="+mn-lt"/>
              </a:rPr>
              <a:t>x</a:t>
            </a:r>
            <a:r>
              <a:rPr lang="en-US" sz="1800" b="0" i="0">
                <a:effectLst/>
                <a:latin typeface="+mn-lt"/>
              </a:rPr>
              <a:t>[1…</a:t>
            </a:r>
            <a:r>
              <a:rPr lang="en-US" sz="1800" b="0" i="1">
                <a:effectLst/>
                <a:latin typeface="+mn-lt"/>
              </a:rPr>
              <a:t>n</a:t>
            </a:r>
            <a:r>
              <a:rPr lang="en-US" sz="1800" b="0" i="0">
                <a:effectLst/>
                <a:latin typeface="+mn-lt"/>
              </a:rPr>
              <a:t>] </a:t>
            </a:r>
            <a:r>
              <a:rPr lang="en-US" sz="1800" b="0" i="0" err="1">
                <a:effectLst/>
                <a:latin typeface="+mn-lt"/>
              </a:rPr>
              <a:t>trong</a:t>
            </a:r>
            <a:r>
              <a:rPr lang="en-US" sz="1800" b="0" i="0">
                <a:effectLst/>
                <a:latin typeface="+mn-lt"/>
              </a:rPr>
              <a:t> </a:t>
            </a:r>
            <a:r>
              <a:rPr lang="en-US" sz="1800" b="0" i="0" err="1">
                <a:effectLst/>
                <a:latin typeface="+mn-lt"/>
              </a:rPr>
              <a:t>đó</a:t>
            </a:r>
            <a:r>
              <a:rPr lang="en-US" sz="1800" b="0" i="0">
                <a:effectLst/>
                <a:latin typeface="+mn-lt"/>
              </a:rPr>
              <a:t> </a:t>
            </a:r>
            <a:r>
              <a:rPr lang="en-US" sz="1800" b="0" i="1">
                <a:effectLst/>
                <a:latin typeface="+mn-lt"/>
              </a:rPr>
              <a:t>x</a:t>
            </a:r>
            <a:r>
              <a:rPr lang="en-US" sz="1800" b="0" i="0">
                <a:effectLst/>
                <a:latin typeface="+mn-lt"/>
              </a:rPr>
              <a:t>[</a:t>
            </a:r>
            <a:r>
              <a:rPr lang="en-US" sz="1800" b="0" i="1">
                <a:effectLst/>
                <a:latin typeface="+mn-lt"/>
              </a:rPr>
              <a:t>i</a:t>
            </a:r>
            <a:r>
              <a:rPr lang="en-US" sz="1800" b="0" i="0">
                <a:effectLst/>
                <a:latin typeface="+mn-lt"/>
              </a:rPr>
              <a:t>] </a:t>
            </a:r>
            <a:r>
              <a:rPr lang="en-US" sz="1800" b="0" i="0" err="1">
                <a:effectLst/>
                <a:latin typeface="+mn-lt"/>
              </a:rPr>
              <a:t>là</a:t>
            </a:r>
            <a:r>
              <a:rPr lang="en-US" sz="1800" b="0" i="0">
                <a:effectLst/>
                <a:latin typeface="+mn-lt"/>
              </a:rPr>
              <a:t> </a:t>
            </a:r>
            <a:r>
              <a:rPr lang="en-US" sz="1800" b="0" i="0" err="1">
                <a:effectLst/>
                <a:latin typeface="+mn-lt"/>
              </a:rPr>
              <a:t>giáo</a:t>
            </a:r>
            <a:r>
              <a:rPr lang="en-US" sz="1800" b="0" i="0">
                <a:effectLst/>
                <a:latin typeface="+mn-lt"/>
              </a:rPr>
              <a:t> </a:t>
            </a:r>
            <a:r>
              <a:rPr lang="en-US" sz="1800" b="0" i="0" err="1">
                <a:effectLst/>
                <a:latin typeface="+mn-lt"/>
              </a:rPr>
              <a:t>viên</a:t>
            </a:r>
            <a:r>
              <a:rPr lang="en-US" sz="1800" b="0" i="0">
                <a:effectLst/>
                <a:latin typeface="+mn-lt"/>
              </a:rPr>
              <a:t> </a:t>
            </a:r>
            <a:r>
              <a:rPr lang="en-US" sz="1800" b="0" i="0" err="1">
                <a:effectLst/>
                <a:latin typeface="+mn-lt"/>
              </a:rPr>
              <a:t>được</a:t>
            </a:r>
            <a:r>
              <a:rPr lang="en-US" sz="1800" b="0" i="0">
                <a:effectLst/>
                <a:latin typeface="+mn-lt"/>
              </a:rPr>
              <a:t> </a:t>
            </a:r>
            <a:r>
              <a:rPr lang="en-US" sz="1800" b="0" i="0" err="1">
                <a:effectLst/>
                <a:latin typeface="+mn-lt"/>
              </a:rPr>
              <a:t>phân</a:t>
            </a:r>
            <a:r>
              <a:rPr lang="en-US" sz="1800" b="0" i="0">
                <a:effectLst/>
                <a:latin typeface="+mn-lt"/>
              </a:rPr>
              <a:t> </a:t>
            </a:r>
            <a:r>
              <a:rPr lang="en-US" sz="1800" b="0" i="0" err="1">
                <a:effectLst/>
                <a:latin typeface="+mn-lt"/>
              </a:rPr>
              <a:t>công</a:t>
            </a:r>
            <a:r>
              <a:rPr lang="en-US" sz="1800" b="0" i="0">
                <a:effectLst/>
                <a:latin typeface="+mn-lt"/>
              </a:rPr>
              <a:t> </a:t>
            </a:r>
            <a:r>
              <a:rPr lang="en-US" sz="1800" b="0" i="0" err="1">
                <a:effectLst/>
                <a:latin typeface="+mn-lt"/>
              </a:rPr>
              <a:t>dạy</a:t>
            </a:r>
            <a:r>
              <a:rPr lang="en-US" sz="1800" b="0" i="0">
                <a:effectLst/>
                <a:latin typeface="+mn-lt"/>
              </a:rPr>
              <a:t> </a:t>
            </a:r>
            <a:r>
              <a:rPr lang="en-US" sz="1800" b="0" i="0" err="1">
                <a:effectLst/>
                <a:latin typeface="+mn-lt"/>
              </a:rPr>
              <a:t>môn</a:t>
            </a:r>
            <a:r>
              <a:rPr lang="en-US" sz="1800" b="0" i="0">
                <a:effectLst/>
                <a:latin typeface="+mn-lt"/>
              </a:rPr>
              <a:t> </a:t>
            </a:r>
            <a:r>
              <a:rPr lang="en-US" sz="1800" b="0" i="1">
                <a:effectLst/>
                <a:latin typeface="+mn-lt"/>
              </a:rPr>
              <a:t>i</a:t>
            </a:r>
            <a:r>
              <a:rPr lang="en-US" sz="1800" b="0" i="0">
                <a:effectLst/>
                <a:latin typeface="+mn-lt"/>
              </a:rPr>
              <a:t> (</a:t>
            </a:r>
            <a:r>
              <a:rPr lang="en-US" sz="1800" b="0" i="1">
                <a:effectLst/>
                <a:latin typeface="+mn-lt"/>
              </a:rPr>
              <a:t>i</a:t>
            </a:r>
            <a:r>
              <a:rPr lang="en-US" sz="1800" b="0" i="0">
                <a:effectLst/>
                <a:latin typeface="+mn-lt"/>
              </a:rPr>
              <a:t> = 1, 2…, </a:t>
            </a:r>
            <a:r>
              <a:rPr lang="en-US" sz="1800" b="0" i="1">
                <a:effectLst/>
                <a:latin typeface="+mn-lt"/>
              </a:rPr>
              <a:t>n</a:t>
            </a:r>
            <a:r>
              <a:rPr lang="en-US" sz="1800" b="0" i="0">
                <a:effectLst/>
                <a:latin typeface="+mn-lt"/>
              </a:rPr>
              <a:t>)</a:t>
            </a:r>
          </a:p>
          <a:p>
            <a:r>
              <a:rPr lang="en-US" sz="1800">
                <a:latin typeface="+mn-lt"/>
              </a:rPr>
              <a:t>res: </a:t>
            </a:r>
            <a:r>
              <a:rPr lang="en-US" sz="1800" err="1">
                <a:latin typeface="+mn-lt"/>
              </a:rPr>
              <a:t>giá</a:t>
            </a:r>
            <a:r>
              <a:rPr lang="en-US" sz="1800">
                <a:latin typeface="+mn-lt"/>
              </a:rPr>
              <a:t> </a:t>
            </a:r>
            <a:r>
              <a:rPr lang="en-US" sz="1800" err="1">
                <a:latin typeface="+mn-lt"/>
              </a:rPr>
              <a:t>trị</a:t>
            </a:r>
            <a:r>
              <a:rPr lang="en-US" sz="1800">
                <a:latin typeface="+mn-lt"/>
              </a:rPr>
              <a:t> </a:t>
            </a:r>
            <a:r>
              <a:rPr lang="en-US" sz="1800" err="1">
                <a:latin typeface="+mn-lt"/>
              </a:rPr>
              <a:t>hàm</a:t>
            </a:r>
            <a:r>
              <a:rPr lang="en-US" sz="1800">
                <a:latin typeface="+mn-lt"/>
              </a:rPr>
              <a:t> </a:t>
            </a:r>
            <a:r>
              <a:rPr lang="en-US" sz="1800" err="1">
                <a:latin typeface="+mn-lt"/>
              </a:rPr>
              <a:t>mục</a:t>
            </a:r>
            <a:r>
              <a:rPr lang="en-US" sz="1800">
                <a:latin typeface="+mn-lt"/>
              </a:rPr>
              <a:t> </a:t>
            </a:r>
            <a:r>
              <a:rPr lang="en-US" sz="1800" err="1">
                <a:latin typeface="+mn-lt"/>
              </a:rPr>
              <a:t>tiêu</a:t>
            </a:r>
            <a:r>
              <a:rPr lang="en-US" sz="1800">
                <a:latin typeface="+mn-lt"/>
              </a:rPr>
              <a:t> </a:t>
            </a:r>
            <a:r>
              <a:rPr lang="en-US" sz="1800" err="1">
                <a:latin typeface="+mn-lt"/>
              </a:rPr>
              <a:t>tối</a:t>
            </a:r>
            <a:r>
              <a:rPr lang="en-US" sz="1800">
                <a:latin typeface="+mn-lt"/>
              </a:rPr>
              <a:t> </a:t>
            </a:r>
            <a:r>
              <a:rPr lang="en-US" sz="1800" err="1">
                <a:latin typeface="+mn-lt"/>
              </a:rPr>
              <a:t>ưu</a:t>
            </a:r>
            <a:endParaRPr lang="en-US" sz="1800">
              <a:latin typeface="+mn-lt"/>
            </a:endParaRPr>
          </a:p>
          <a:p>
            <a:r>
              <a:rPr lang="en-US" sz="1800">
                <a:latin typeface="+mn-lt"/>
              </a:rPr>
              <a:t>Các </a:t>
            </a:r>
            <a:r>
              <a:rPr lang="en-US" sz="1800" err="1">
                <a:latin typeface="+mn-lt"/>
              </a:rPr>
              <a:t>cấu</a:t>
            </a:r>
            <a:r>
              <a:rPr lang="en-US" sz="1800">
                <a:latin typeface="+mn-lt"/>
              </a:rPr>
              <a:t> </a:t>
            </a:r>
            <a:r>
              <a:rPr lang="en-US" sz="1800" err="1">
                <a:latin typeface="+mn-lt"/>
              </a:rPr>
              <a:t>trúc</a:t>
            </a:r>
            <a:r>
              <a:rPr lang="en-US" sz="1800">
                <a:latin typeface="+mn-lt"/>
              </a:rPr>
              <a:t> </a:t>
            </a:r>
            <a:r>
              <a:rPr lang="en-US" sz="1800" err="1">
                <a:latin typeface="+mn-lt"/>
              </a:rPr>
              <a:t>dữ</a:t>
            </a:r>
            <a:r>
              <a:rPr lang="en-US" sz="1800">
                <a:latin typeface="+mn-lt"/>
              </a:rPr>
              <a:t> </a:t>
            </a:r>
            <a:r>
              <a:rPr lang="en-US" sz="1800" err="1">
                <a:latin typeface="+mn-lt"/>
              </a:rPr>
              <a:t>liệu</a:t>
            </a:r>
            <a:r>
              <a:rPr lang="en-US" sz="1800">
                <a:latin typeface="+mn-lt"/>
              </a:rPr>
              <a:t> </a:t>
            </a:r>
            <a:r>
              <a:rPr lang="en-US" sz="1800" err="1">
                <a:latin typeface="+mn-lt"/>
              </a:rPr>
              <a:t>phụ</a:t>
            </a:r>
            <a:r>
              <a:rPr lang="en-US" sz="1800">
                <a:latin typeface="+mn-lt"/>
              </a:rPr>
              <a:t> </a:t>
            </a:r>
            <a:r>
              <a:rPr lang="en-US" sz="1800" err="1">
                <a:latin typeface="+mn-lt"/>
              </a:rPr>
              <a:t>trợ</a:t>
            </a:r>
            <a:r>
              <a:rPr lang="en-US" sz="1800">
                <a:latin typeface="+mn-lt"/>
              </a:rPr>
              <a:t>:</a:t>
            </a:r>
          </a:p>
          <a:p>
            <a:pPr lvl="1"/>
            <a:r>
              <a:rPr lang="en-US" sz="1800" b="0" i="0">
                <a:effectLst/>
                <a:latin typeface="+mn-lt"/>
              </a:rPr>
              <a:t>load[</a:t>
            </a:r>
            <a:r>
              <a:rPr lang="en-US" sz="1800" b="0" i="1">
                <a:effectLst/>
                <a:latin typeface="+mn-lt"/>
              </a:rPr>
              <a:t>t</a:t>
            </a:r>
            <a:r>
              <a:rPr lang="en-US" sz="1800" b="0" i="0">
                <a:effectLst/>
                <a:latin typeface="+mn-lt"/>
              </a:rPr>
              <a:t>]: </a:t>
            </a:r>
            <a:r>
              <a:rPr lang="en-US" sz="1800" b="0" i="0" err="1">
                <a:effectLst/>
                <a:latin typeface="+mn-lt"/>
              </a:rPr>
              <a:t>số</a:t>
            </a:r>
            <a:r>
              <a:rPr lang="en-US" sz="1800" b="0" i="0">
                <a:effectLst/>
                <a:latin typeface="+mn-lt"/>
              </a:rPr>
              <a:t> </a:t>
            </a:r>
            <a:r>
              <a:rPr lang="en-US" sz="1800" b="0" i="0" err="1">
                <a:effectLst/>
                <a:latin typeface="+mn-lt"/>
              </a:rPr>
              <a:t>môn</a:t>
            </a:r>
            <a:r>
              <a:rPr lang="en-US" sz="1800" b="0" i="0">
                <a:effectLst/>
                <a:latin typeface="+mn-lt"/>
              </a:rPr>
              <a:t> </a:t>
            </a:r>
            <a:r>
              <a:rPr lang="en-US" sz="1800" b="0" i="0" err="1">
                <a:effectLst/>
                <a:latin typeface="+mn-lt"/>
              </a:rPr>
              <a:t>được</a:t>
            </a:r>
            <a:r>
              <a:rPr lang="en-US" sz="1800" b="0" i="0">
                <a:effectLst/>
                <a:latin typeface="+mn-lt"/>
              </a:rPr>
              <a:t> </a:t>
            </a:r>
            <a:r>
              <a:rPr lang="en-US" sz="1800" b="0" i="0" err="1">
                <a:effectLst/>
                <a:latin typeface="+mn-lt"/>
              </a:rPr>
              <a:t>phân</a:t>
            </a:r>
            <a:r>
              <a:rPr lang="en-US" sz="1800" b="0" i="0">
                <a:effectLst/>
                <a:latin typeface="+mn-lt"/>
              </a:rPr>
              <a:t> </a:t>
            </a:r>
            <a:r>
              <a:rPr lang="en-US" sz="1800" b="0" i="0" err="1">
                <a:effectLst/>
                <a:latin typeface="+mn-lt"/>
              </a:rPr>
              <a:t>công</a:t>
            </a:r>
            <a:r>
              <a:rPr lang="en-US" sz="1800" b="0" i="0">
                <a:effectLst/>
                <a:latin typeface="+mn-lt"/>
              </a:rPr>
              <a:t> </a:t>
            </a:r>
            <a:r>
              <a:rPr lang="en-US" sz="1800" b="0" i="0" err="1">
                <a:effectLst/>
                <a:latin typeface="+mn-lt"/>
              </a:rPr>
              <a:t>cho</a:t>
            </a:r>
            <a:r>
              <a:rPr lang="en-US" sz="1800" b="0" i="0">
                <a:effectLst/>
                <a:latin typeface="+mn-lt"/>
              </a:rPr>
              <a:t> </a:t>
            </a:r>
            <a:r>
              <a:rPr lang="en-US" sz="1800" b="0" i="0" err="1">
                <a:effectLst/>
                <a:latin typeface="+mn-lt"/>
              </a:rPr>
              <a:t>giáo</a:t>
            </a:r>
            <a:r>
              <a:rPr lang="en-US" sz="1800" b="0" i="0">
                <a:effectLst/>
                <a:latin typeface="+mn-lt"/>
              </a:rPr>
              <a:t> </a:t>
            </a:r>
            <a:r>
              <a:rPr lang="en-US" sz="1800" b="0" i="0" err="1">
                <a:effectLst/>
                <a:latin typeface="+mn-lt"/>
              </a:rPr>
              <a:t>viên</a:t>
            </a:r>
            <a:r>
              <a:rPr lang="en-US" sz="1800" b="0" i="0">
                <a:effectLst/>
                <a:latin typeface="+mn-lt"/>
              </a:rPr>
              <a:t>  </a:t>
            </a:r>
            <a:r>
              <a:rPr lang="en-US" sz="1800" b="0" i="1">
                <a:effectLst/>
                <a:latin typeface="+mn-lt"/>
              </a:rPr>
              <a:t>t</a:t>
            </a:r>
            <a:r>
              <a:rPr lang="en-US" sz="1800" b="0" i="0">
                <a:effectLst/>
                <a:latin typeface="+mn-lt"/>
              </a:rPr>
              <a:t> (</a:t>
            </a:r>
            <a:r>
              <a:rPr lang="en-US" sz="1800" b="0" i="1">
                <a:effectLst/>
                <a:latin typeface="+mn-lt"/>
              </a:rPr>
              <a:t>t</a:t>
            </a:r>
            <a:r>
              <a:rPr lang="en-US" sz="1800" b="0" i="0">
                <a:effectLst/>
                <a:latin typeface="+mn-lt"/>
              </a:rPr>
              <a:t> = 1, …, </a:t>
            </a:r>
            <a:r>
              <a:rPr lang="en-US" sz="1800" b="0" i="1">
                <a:effectLst/>
                <a:latin typeface="+mn-lt"/>
              </a:rPr>
              <a:t>m</a:t>
            </a:r>
            <a:r>
              <a:rPr lang="en-US" sz="1800" b="0" i="0">
                <a:effectLst/>
                <a:latin typeface="+mn-lt"/>
              </a:rPr>
              <a:t>). </a:t>
            </a:r>
          </a:p>
          <a:p>
            <a:pPr lvl="1"/>
            <a:r>
              <a:rPr lang="en-US" sz="1800">
                <a:latin typeface="+mn-lt"/>
              </a:rPr>
              <a:t>load[</a:t>
            </a:r>
            <a:r>
              <a:rPr lang="en-US" sz="1800" i="1">
                <a:latin typeface="+mn-lt"/>
              </a:rPr>
              <a:t>t</a:t>
            </a:r>
            <a:r>
              <a:rPr lang="en-US" sz="1800">
                <a:latin typeface="+mn-lt"/>
              </a:rPr>
              <a:t>]</a:t>
            </a:r>
            <a:r>
              <a:rPr lang="en-US" sz="1800" b="0" i="0">
                <a:effectLst/>
                <a:latin typeface="+mn-lt"/>
              </a:rPr>
              <a:t>: </a:t>
            </a:r>
            <a:r>
              <a:rPr lang="en-US" sz="1800" b="0" i="0" err="1">
                <a:effectLst/>
                <a:latin typeface="+mn-lt"/>
              </a:rPr>
              <a:t>được</a:t>
            </a:r>
            <a:r>
              <a:rPr lang="en-US" sz="1800" b="0" i="0">
                <a:effectLst/>
                <a:latin typeface="+mn-lt"/>
              </a:rPr>
              <a:t> </a:t>
            </a:r>
            <a:r>
              <a:rPr lang="en-US" sz="1800" b="0" i="0" err="1">
                <a:effectLst/>
                <a:latin typeface="+mn-lt"/>
              </a:rPr>
              <a:t>tích</a:t>
            </a:r>
            <a:r>
              <a:rPr lang="en-US" sz="1800" b="0" i="0">
                <a:effectLst/>
                <a:latin typeface="+mn-lt"/>
              </a:rPr>
              <a:t> </a:t>
            </a:r>
            <a:r>
              <a:rPr lang="en-US" sz="1800" b="0" i="0" err="1">
                <a:effectLst/>
                <a:latin typeface="+mn-lt"/>
              </a:rPr>
              <a:t>lũy</a:t>
            </a:r>
            <a:r>
              <a:rPr lang="en-US" sz="1800" b="0" i="0">
                <a:effectLst/>
                <a:latin typeface="+mn-lt"/>
              </a:rPr>
              <a:t> </a:t>
            </a:r>
            <a:r>
              <a:rPr lang="en-US" sz="1800" b="0" i="0" err="1">
                <a:effectLst/>
                <a:latin typeface="+mn-lt"/>
              </a:rPr>
              <a:t>dần</a:t>
            </a:r>
            <a:r>
              <a:rPr lang="en-US" sz="1800" b="0" i="0">
                <a:effectLst/>
                <a:latin typeface="+mn-lt"/>
              </a:rPr>
              <a:t> </a:t>
            </a:r>
            <a:r>
              <a:rPr lang="en-US" sz="1800" b="0" i="0" err="1">
                <a:effectLst/>
                <a:latin typeface="+mn-lt"/>
              </a:rPr>
              <a:t>trong</a:t>
            </a:r>
            <a:r>
              <a:rPr lang="en-US" sz="1800" b="0" i="0">
                <a:effectLst/>
                <a:latin typeface="+mn-lt"/>
              </a:rPr>
              <a:t> </a:t>
            </a:r>
            <a:r>
              <a:rPr lang="en-US" sz="1800" b="0" i="0" err="1">
                <a:effectLst/>
                <a:latin typeface="+mn-lt"/>
              </a:rPr>
              <a:t>quá</a:t>
            </a:r>
            <a:r>
              <a:rPr lang="en-US" sz="1800" b="0" i="0">
                <a:effectLst/>
                <a:latin typeface="+mn-lt"/>
              </a:rPr>
              <a:t> </a:t>
            </a:r>
            <a:r>
              <a:rPr lang="en-US" sz="1800" b="0" i="0" err="1">
                <a:effectLst/>
                <a:latin typeface="+mn-lt"/>
              </a:rPr>
              <a:t>trình</a:t>
            </a:r>
            <a:r>
              <a:rPr lang="en-US" sz="1800" b="0" i="0">
                <a:effectLst/>
                <a:latin typeface="+mn-lt"/>
              </a:rPr>
              <a:t> </a:t>
            </a:r>
            <a:r>
              <a:rPr lang="en-US" sz="1800" b="0" i="0" err="1">
                <a:effectLst/>
                <a:latin typeface="+mn-lt"/>
              </a:rPr>
              <a:t>duyệt</a:t>
            </a:r>
            <a:endParaRPr lang="en-US" sz="1800" b="0" i="0">
              <a:effectLst/>
              <a:latin typeface="+mn-lt"/>
            </a:endParaRPr>
          </a:p>
          <a:p>
            <a:r>
              <a:rPr lang="en-US" sz="1800" b="0" i="0">
                <a:effectLst/>
                <a:latin typeface="+mn-lt"/>
              </a:rPr>
              <a:t>Branch and Bound:</a:t>
            </a:r>
          </a:p>
          <a:p>
            <a:pPr lvl="1"/>
            <a:r>
              <a:rPr lang="en-US" sz="1800">
                <a:latin typeface="+mn-lt"/>
              </a:rPr>
              <a:t>Try(</a:t>
            </a:r>
            <a:r>
              <a:rPr lang="en-US" sz="1800" err="1">
                <a:latin typeface="+mn-lt"/>
              </a:rPr>
              <a:t>i</a:t>
            </a:r>
            <a:r>
              <a:rPr lang="en-US" sz="1800">
                <a:latin typeface="+mn-lt"/>
              </a:rPr>
              <a:t>): </a:t>
            </a:r>
            <a:r>
              <a:rPr lang="en-US" sz="1800" err="1">
                <a:latin typeface="+mn-lt"/>
              </a:rPr>
              <a:t>thử</a:t>
            </a:r>
            <a:r>
              <a:rPr lang="en-US" sz="1800">
                <a:latin typeface="+mn-lt"/>
              </a:rPr>
              <a:t> </a:t>
            </a:r>
            <a:r>
              <a:rPr lang="en-US" sz="1800" err="1">
                <a:latin typeface="+mn-lt"/>
              </a:rPr>
              <a:t>tất</a:t>
            </a:r>
            <a:r>
              <a:rPr lang="en-US" sz="1800">
                <a:latin typeface="+mn-lt"/>
              </a:rPr>
              <a:t> </a:t>
            </a:r>
            <a:r>
              <a:rPr lang="en-US" sz="1800" err="1">
                <a:latin typeface="+mn-lt"/>
              </a:rPr>
              <a:t>cả</a:t>
            </a:r>
            <a:r>
              <a:rPr lang="en-US" sz="1800">
                <a:latin typeface="+mn-lt"/>
              </a:rPr>
              <a:t> </a:t>
            </a:r>
            <a:r>
              <a:rPr lang="en-US" sz="1800" err="1">
                <a:latin typeface="+mn-lt"/>
              </a:rPr>
              <a:t>các</a:t>
            </a:r>
            <a:r>
              <a:rPr lang="en-US" sz="1800">
                <a:latin typeface="+mn-lt"/>
              </a:rPr>
              <a:t> </a:t>
            </a:r>
            <a:r>
              <a:rPr lang="en-US" sz="1800" err="1">
                <a:latin typeface="+mn-lt"/>
              </a:rPr>
              <a:t>giá</a:t>
            </a:r>
            <a:r>
              <a:rPr lang="en-US" sz="1800">
                <a:latin typeface="+mn-lt"/>
              </a:rPr>
              <a:t> </a:t>
            </a:r>
            <a:r>
              <a:rPr lang="en-US" sz="1800" err="1">
                <a:latin typeface="+mn-lt"/>
              </a:rPr>
              <a:t>trị</a:t>
            </a:r>
            <a:r>
              <a:rPr lang="en-US" sz="1800">
                <a:latin typeface="+mn-lt"/>
              </a:rPr>
              <a:t> (</a:t>
            </a:r>
            <a:r>
              <a:rPr lang="en-US" sz="1800" err="1">
                <a:latin typeface="+mn-lt"/>
              </a:rPr>
              <a:t>giáo</a:t>
            </a:r>
            <a:r>
              <a:rPr lang="en-US" sz="1800">
                <a:latin typeface="+mn-lt"/>
              </a:rPr>
              <a:t> </a:t>
            </a:r>
            <a:r>
              <a:rPr lang="en-US" sz="1800" err="1">
                <a:latin typeface="+mn-lt"/>
              </a:rPr>
              <a:t>viên</a:t>
            </a:r>
            <a:r>
              <a:rPr lang="en-US" sz="1800">
                <a:latin typeface="+mn-lt"/>
              </a:rPr>
              <a:t>) </a:t>
            </a:r>
            <a:r>
              <a:rPr lang="en-US" sz="1800" err="1">
                <a:latin typeface="+mn-lt"/>
              </a:rPr>
              <a:t>cho</a:t>
            </a:r>
            <a:r>
              <a:rPr lang="en-US" sz="1800">
                <a:latin typeface="+mn-lt"/>
              </a:rPr>
              <a:t> x[</a:t>
            </a:r>
            <a:r>
              <a:rPr lang="en-US" sz="1800" i="1" err="1">
                <a:latin typeface="+mn-lt"/>
              </a:rPr>
              <a:t>i</a:t>
            </a:r>
            <a:r>
              <a:rPr lang="en-US" sz="1800">
                <a:latin typeface="+mn-lt"/>
              </a:rPr>
              <a:t>]</a:t>
            </a:r>
          </a:p>
          <a:p>
            <a:pPr lvl="2"/>
            <a:r>
              <a:rPr lang="en-US" sz="1800" b="0" i="0" err="1">
                <a:effectLst/>
                <a:latin typeface="+mn-lt"/>
              </a:rPr>
              <a:t>Với</a:t>
            </a:r>
            <a:r>
              <a:rPr lang="en-US" sz="1800" b="0" i="0">
                <a:effectLst/>
                <a:latin typeface="+mn-lt"/>
              </a:rPr>
              <a:t> </a:t>
            </a:r>
            <a:r>
              <a:rPr lang="en-US" sz="1800" b="0" i="0" err="1">
                <a:effectLst/>
                <a:latin typeface="+mn-lt"/>
              </a:rPr>
              <a:t>mỗi</a:t>
            </a:r>
            <a:r>
              <a:rPr lang="en-US" sz="1800" b="0" i="0">
                <a:effectLst/>
                <a:latin typeface="+mn-lt"/>
              </a:rPr>
              <a:t> </a:t>
            </a:r>
            <a:r>
              <a:rPr lang="en-US" sz="1800" b="0" i="0" err="1">
                <a:effectLst/>
                <a:latin typeface="+mn-lt"/>
              </a:rPr>
              <a:t>giá</a:t>
            </a:r>
            <a:r>
              <a:rPr lang="en-US" sz="1800" b="0" i="0">
                <a:effectLst/>
                <a:latin typeface="+mn-lt"/>
              </a:rPr>
              <a:t> </a:t>
            </a:r>
            <a:r>
              <a:rPr lang="en-US" sz="1800" b="0" i="0" err="1">
                <a:effectLst/>
                <a:latin typeface="+mn-lt"/>
              </a:rPr>
              <a:t>trị</a:t>
            </a:r>
            <a:r>
              <a:rPr lang="en-US" sz="1800" b="0" i="0">
                <a:effectLst/>
                <a:latin typeface="+mn-lt"/>
              </a:rPr>
              <a:t>  </a:t>
            </a:r>
            <a:r>
              <a:rPr lang="en-US" sz="1800">
                <a:latin typeface="+mn-lt"/>
              </a:rPr>
              <a:t>(</a:t>
            </a:r>
            <a:r>
              <a:rPr lang="en-US" sz="1800" err="1">
                <a:latin typeface="+mn-lt"/>
              </a:rPr>
              <a:t>giáo</a:t>
            </a:r>
            <a:r>
              <a:rPr lang="en-US" sz="1800">
                <a:latin typeface="+mn-lt"/>
              </a:rPr>
              <a:t> </a:t>
            </a:r>
            <a:r>
              <a:rPr lang="en-US" sz="1800" err="1">
                <a:latin typeface="+mn-lt"/>
              </a:rPr>
              <a:t>viên</a:t>
            </a:r>
            <a:r>
              <a:rPr lang="en-US" sz="1800">
                <a:latin typeface="+mn-lt"/>
              </a:rPr>
              <a:t>)</a:t>
            </a:r>
            <a:r>
              <a:rPr lang="en-US" sz="1800" i="1">
                <a:latin typeface="+mn-lt"/>
              </a:rPr>
              <a:t> t </a:t>
            </a:r>
            <a:r>
              <a:rPr lang="en-US" sz="1800" err="1">
                <a:latin typeface="+mn-lt"/>
              </a:rPr>
              <a:t>được</a:t>
            </a:r>
            <a:r>
              <a:rPr lang="en-US" sz="1800">
                <a:latin typeface="+mn-lt"/>
              </a:rPr>
              <a:t> </a:t>
            </a:r>
            <a:r>
              <a:rPr lang="en-US" sz="1800" err="1">
                <a:latin typeface="+mn-lt"/>
              </a:rPr>
              <a:t>gán</a:t>
            </a:r>
            <a:r>
              <a:rPr lang="en-US" sz="1800">
                <a:latin typeface="+mn-lt"/>
              </a:rPr>
              <a:t>  </a:t>
            </a:r>
            <a:r>
              <a:rPr lang="en-US" sz="1800" err="1">
                <a:latin typeface="+mn-lt"/>
              </a:rPr>
              <a:t>cho</a:t>
            </a:r>
            <a:r>
              <a:rPr lang="en-US" sz="1800" i="1">
                <a:latin typeface="+mn-lt"/>
              </a:rPr>
              <a:t> x</a:t>
            </a:r>
            <a:r>
              <a:rPr lang="en-US" sz="1800">
                <a:latin typeface="+mn-lt"/>
              </a:rPr>
              <a:t>[</a:t>
            </a:r>
            <a:r>
              <a:rPr lang="en-US" sz="1800" i="1" err="1">
                <a:latin typeface="+mn-lt"/>
              </a:rPr>
              <a:t>i</a:t>
            </a:r>
            <a:r>
              <a:rPr lang="en-US" sz="1800">
                <a:latin typeface="+mn-lt"/>
              </a:rPr>
              <a:t>], </a:t>
            </a:r>
            <a:r>
              <a:rPr lang="en-US" sz="1800" err="1">
                <a:latin typeface="+mn-lt"/>
              </a:rPr>
              <a:t>thực</a:t>
            </a:r>
            <a:r>
              <a:rPr lang="en-US" sz="1800">
                <a:latin typeface="+mn-lt"/>
              </a:rPr>
              <a:t> </a:t>
            </a:r>
            <a:r>
              <a:rPr lang="en-US" sz="1800" err="1">
                <a:latin typeface="+mn-lt"/>
              </a:rPr>
              <a:t>hiện</a:t>
            </a:r>
            <a:r>
              <a:rPr lang="en-US" sz="1800">
                <a:latin typeface="+mn-lt"/>
              </a:rPr>
              <a:t>:</a:t>
            </a:r>
          </a:p>
          <a:p>
            <a:pPr lvl="3"/>
            <a:r>
              <a:rPr lang="en-US" err="1">
                <a:latin typeface="+mn-lt"/>
              </a:rPr>
              <a:t>Cập</a:t>
            </a:r>
            <a:r>
              <a:rPr lang="en-US">
                <a:latin typeface="+mn-lt"/>
              </a:rPr>
              <a:t> </a:t>
            </a:r>
            <a:r>
              <a:rPr lang="en-US" err="1">
                <a:latin typeface="+mn-lt"/>
              </a:rPr>
              <a:t>nhật</a:t>
            </a:r>
            <a:r>
              <a:rPr lang="en-US">
                <a:latin typeface="+mn-lt"/>
              </a:rPr>
              <a:t>: l</a:t>
            </a:r>
            <a:r>
              <a:rPr lang="en-US" b="0" i="0">
                <a:effectLst/>
                <a:latin typeface="+mn-lt"/>
              </a:rPr>
              <a:t>oad[</a:t>
            </a:r>
            <a:r>
              <a:rPr lang="en-US" i="1">
                <a:latin typeface="+mn-lt"/>
              </a:rPr>
              <a:t>t</a:t>
            </a:r>
            <a:r>
              <a:rPr lang="en-US">
                <a:latin typeface="+mn-lt"/>
              </a:rPr>
              <a:t>] = load[</a:t>
            </a:r>
            <a:r>
              <a:rPr lang="en-US" i="1">
                <a:latin typeface="+mn-lt"/>
              </a:rPr>
              <a:t>t</a:t>
            </a:r>
            <a:r>
              <a:rPr lang="en-US">
                <a:latin typeface="+mn-lt"/>
              </a:rPr>
              <a:t>] + 1</a:t>
            </a:r>
          </a:p>
          <a:p>
            <a:pPr lvl="3"/>
            <a:r>
              <a:rPr lang="en-US" b="0" i="0" err="1">
                <a:effectLst/>
                <a:latin typeface="+mn-lt"/>
              </a:rPr>
              <a:t>Nếu</a:t>
            </a:r>
            <a:r>
              <a:rPr lang="en-US" b="0" i="0">
                <a:effectLst/>
                <a:latin typeface="+mn-lt"/>
              </a:rPr>
              <a:t>  load[</a:t>
            </a:r>
            <a:r>
              <a:rPr lang="en-US" b="0" i="1">
                <a:effectLst/>
                <a:latin typeface="+mn-lt"/>
              </a:rPr>
              <a:t>t</a:t>
            </a:r>
            <a:r>
              <a:rPr lang="en-US" b="0" i="0">
                <a:effectLst/>
                <a:latin typeface="+mn-lt"/>
              </a:rPr>
              <a:t>] &lt; res </a:t>
            </a:r>
            <a:r>
              <a:rPr lang="en-US" b="0" i="0" err="1">
                <a:effectLst/>
                <a:latin typeface="+mn-lt"/>
              </a:rPr>
              <a:t>thì</a:t>
            </a:r>
            <a:r>
              <a:rPr lang="en-US" b="0" i="0">
                <a:effectLst/>
                <a:latin typeface="+mn-lt"/>
              </a:rPr>
              <a:t> </a:t>
            </a:r>
            <a:r>
              <a:rPr lang="en-US" b="0" i="0" err="1">
                <a:effectLst/>
                <a:latin typeface="+mn-lt"/>
              </a:rPr>
              <a:t>gọi</a:t>
            </a:r>
            <a:r>
              <a:rPr lang="en-US" b="0" i="0">
                <a:effectLst/>
                <a:latin typeface="+mn-lt"/>
              </a:rPr>
              <a:t> </a:t>
            </a:r>
            <a:r>
              <a:rPr lang="en-US" b="0" i="0" err="1">
                <a:effectLst/>
                <a:latin typeface="+mn-lt"/>
              </a:rPr>
              <a:t>tiếp</a:t>
            </a:r>
            <a:r>
              <a:rPr lang="en-US" b="0" i="0">
                <a:effectLst/>
                <a:latin typeface="+mn-lt"/>
              </a:rPr>
              <a:t> Try(</a:t>
            </a:r>
            <a:r>
              <a:rPr lang="en-US" b="0" i="1">
                <a:effectLst/>
                <a:latin typeface="+mn-lt"/>
              </a:rPr>
              <a:t>i</a:t>
            </a:r>
            <a:r>
              <a:rPr lang="en-US" b="0" i="0">
                <a:effectLst/>
                <a:latin typeface="+mn-lt"/>
              </a:rPr>
              <a:t>+1)</a:t>
            </a:r>
          </a:p>
          <a:p>
            <a:pPr lvl="3"/>
            <a:r>
              <a:rPr lang="en-US" b="0" i="0" err="1">
                <a:effectLst/>
                <a:latin typeface="+mn-lt"/>
              </a:rPr>
              <a:t>Ngược</a:t>
            </a:r>
            <a:r>
              <a:rPr lang="en-US" b="0" i="0">
                <a:effectLst/>
                <a:latin typeface="+mn-lt"/>
              </a:rPr>
              <a:t> </a:t>
            </a:r>
            <a:r>
              <a:rPr lang="en-US" b="0" i="0" err="1">
                <a:effectLst/>
                <a:latin typeface="+mn-lt"/>
              </a:rPr>
              <a:t>lại</a:t>
            </a:r>
            <a:r>
              <a:rPr lang="en-US" b="0" i="0">
                <a:effectLst/>
                <a:latin typeface="+mn-lt"/>
              </a:rPr>
              <a:t> </a:t>
            </a:r>
            <a:r>
              <a:rPr lang="en-US" b="0" i="0" err="1">
                <a:effectLst/>
                <a:latin typeface="+mn-lt"/>
              </a:rPr>
              <a:t>thì</a:t>
            </a:r>
            <a:r>
              <a:rPr lang="en-US" b="0" i="0">
                <a:effectLst/>
                <a:latin typeface="+mn-lt"/>
              </a:rPr>
              <a:t> </a:t>
            </a:r>
            <a:r>
              <a:rPr lang="en-US" b="0" i="0" err="1">
                <a:effectLst/>
                <a:latin typeface="+mn-lt"/>
              </a:rPr>
              <a:t>thuật</a:t>
            </a:r>
            <a:r>
              <a:rPr lang="en-US" b="0" i="0">
                <a:effectLst/>
                <a:latin typeface="+mn-lt"/>
              </a:rPr>
              <a:t> </a:t>
            </a:r>
            <a:r>
              <a:rPr lang="en-US" b="0" i="0" err="1">
                <a:effectLst/>
                <a:latin typeface="+mn-lt"/>
              </a:rPr>
              <a:t>toán</a:t>
            </a:r>
            <a:r>
              <a:rPr lang="en-US" b="0" i="0">
                <a:effectLst/>
                <a:latin typeface="+mn-lt"/>
              </a:rPr>
              <a:t> quay </a:t>
            </a:r>
            <a:r>
              <a:rPr lang="en-US" b="0" i="0" err="1">
                <a:effectLst/>
                <a:latin typeface="+mn-lt"/>
              </a:rPr>
              <a:t>lui</a:t>
            </a:r>
            <a:r>
              <a:rPr lang="en-US" b="0" i="0">
                <a:effectLst/>
                <a:latin typeface="+mn-lt"/>
              </a:rPr>
              <a:t> </a:t>
            </a:r>
            <a:r>
              <a:rPr lang="en-US" b="0" i="0" err="1">
                <a:effectLst/>
                <a:latin typeface="+mn-lt"/>
              </a:rPr>
              <a:t>để</a:t>
            </a:r>
            <a:r>
              <a:rPr lang="en-US" b="0" i="0">
                <a:effectLst/>
                <a:latin typeface="+mn-lt"/>
              </a:rPr>
              <a:t> </a:t>
            </a:r>
            <a:r>
              <a:rPr lang="en-US" b="0" i="0" err="1">
                <a:effectLst/>
                <a:latin typeface="+mn-lt"/>
              </a:rPr>
              <a:t>duyệt</a:t>
            </a:r>
            <a:r>
              <a:rPr lang="en-US" b="0" i="0">
                <a:effectLst/>
                <a:latin typeface="+mn-lt"/>
              </a:rPr>
              <a:t> </a:t>
            </a:r>
            <a:r>
              <a:rPr lang="en-US" b="0" i="0" err="1">
                <a:effectLst/>
                <a:latin typeface="+mn-lt"/>
              </a:rPr>
              <a:t>giá</a:t>
            </a:r>
            <a:r>
              <a:rPr lang="en-US" b="0" i="0">
                <a:effectLst/>
                <a:latin typeface="+mn-lt"/>
              </a:rPr>
              <a:t> </a:t>
            </a:r>
            <a:r>
              <a:rPr lang="en-US" b="0" i="0" err="1">
                <a:effectLst/>
                <a:latin typeface="+mn-lt"/>
              </a:rPr>
              <a:t>trị</a:t>
            </a:r>
            <a:r>
              <a:rPr lang="en-US" b="0" i="0">
                <a:effectLst/>
                <a:latin typeface="+mn-lt"/>
              </a:rPr>
              <a:t> </a:t>
            </a:r>
            <a:r>
              <a:rPr lang="en-US" b="0" i="0" err="1">
                <a:effectLst/>
                <a:latin typeface="+mn-lt"/>
              </a:rPr>
              <a:t>khác</a:t>
            </a:r>
            <a:r>
              <a:rPr lang="en-US" b="0" i="0">
                <a:effectLst/>
                <a:latin typeface="+mn-lt"/>
              </a:rPr>
              <a:t> </a:t>
            </a:r>
            <a:r>
              <a:rPr lang="en-US" b="0" i="0" err="1">
                <a:effectLst/>
                <a:latin typeface="+mn-lt"/>
              </a:rPr>
              <a:t>cho</a:t>
            </a:r>
            <a:r>
              <a:rPr lang="en-US" b="0" i="0">
                <a:effectLst/>
                <a:latin typeface="+mn-lt"/>
              </a:rPr>
              <a:t> </a:t>
            </a:r>
            <a:r>
              <a:rPr lang="en-US" b="0" i="1">
                <a:effectLst/>
                <a:latin typeface="+mn-lt"/>
              </a:rPr>
              <a:t>x</a:t>
            </a:r>
            <a:r>
              <a:rPr lang="en-US" b="0" i="0">
                <a:effectLst/>
                <a:latin typeface="+mn-lt"/>
              </a:rPr>
              <a:t>[</a:t>
            </a:r>
            <a:r>
              <a:rPr lang="en-US" b="0" i="1">
                <a:effectLst/>
                <a:latin typeface="+mn-lt"/>
              </a:rPr>
              <a:t>i</a:t>
            </a:r>
            <a:r>
              <a:rPr lang="en-US" b="0" i="0">
                <a:effectLst/>
                <a:latin typeface="+mn-lt"/>
              </a:rPr>
              <a:t>]</a:t>
            </a:r>
          </a:p>
          <a:p>
            <a:pPr algn="l" rtl="0"/>
            <a:endParaRPr lang="en-US" sz="1800" b="0" i="0">
              <a:effectLst/>
              <a:latin typeface="+mn-lt"/>
            </a:endParaRPr>
          </a:p>
        </p:txBody>
      </p:sp>
    </p:spTree>
    <p:extLst>
      <p:ext uri="{BB962C8B-B14F-4D97-AF65-F5344CB8AC3E}">
        <p14:creationId xmlns:p14="http://schemas.microsoft.com/office/powerpoint/2010/main" val="900651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a:t>
            </a:r>
            <a:endParaRPr/>
          </a:p>
        </p:txBody>
      </p:sp>
      <p:sp>
        <p:nvSpPr>
          <p:cNvPr id="100" name="Google Shape;100;p3"/>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#include &lt;bits/</a:t>
            </a:r>
            <a:r>
              <a:rPr lang="en-US" sz="1400" err="1">
                <a:latin typeface="Consolas"/>
                <a:ea typeface="Consolas"/>
                <a:cs typeface="Consolas"/>
                <a:sym typeface="Consolas"/>
              </a:rPr>
              <a:t>stdc</a:t>
            </a:r>
            <a:r>
              <a:rPr lang="en-US" sz="1400">
                <a:latin typeface="Consolas"/>
                <a:ea typeface="Consolas"/>
                <a:cs typeface="Consolas"/>
                <a:sym typeface="Consolas"/>
              </a:rPr>
              <a:t>++.h&gt;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using namespace std;</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#define N 50</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vector&lt;int&gt; T[N];// T[</a:t>
            </a:r>
            <a:r>
              <a:rPr lang="en-US" sz="1400" err="1">
                <a:latin typeface="Consolas"/>
                <a:ea typeface="Consolas"/>
                <a:cs typeface="Consolas"/>
                <a:sym typeface="Consolas"/>
              </a:rPr>
              <a:t>i</a:t>
            </a:r>
            <a:r>
              <a:rPr lang="en-US" sz="1400">
                <a:latin typeface="Consolas"/>
                <a:ea typeface="Consolas"/>
                <a:cs typeface="Consolas"/>
                <a:sym typeface="Consolas"/>
              </a:rPr>
              <a:t>] is the list of teachers that can be assigned to course </a:t>
            </a:r>
            <a:r>
              <a:rPr lang="en-US" sz="1400" err="1">
                <a:latin typeface="Consolas"/>
                <a:ea typeface="Consolas"/>
                <a:cs typeface="Consolas"/>
                <a:sym typeface="Consolas"/>
              </a:rPr>
              <a:t>i</a:t>
            </a:r>
            <a:endParaRPr lang="en-US" sz="140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int </a:t>
            </a:r>
            <a:r>
              <a:rPr lang="en-US" sz="1400" err="1">
                <a:latin typeface="Consolas"/>
                <a:ea typeface="Consolas"/>
                <a:cs typeface="Consolas"/>
                <a:sym typeface="Consolas"/>
              </a:rPr>
              <a:t>m,n</a:t>
            </a: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bool conflict[N][N];</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int x[N];</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int load[N];</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int res;</a:t>
            </a: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a:t>
            </a:r>
            <a:endParaRPr/>
          </a:p>
        </p:txBody>
      </p:sp>
      <p:sp>
        <p:nvSpPr>
          <p:cNvPr id="100" name="Google Shape;100;p3"/>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bool check(int t, int k){</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for(int </a:t>
            </a:r>
            <a:r>
              <a:rPr lang="en-US" sz="1400" err="1">
                <a:latin typeface="Consolas"/>
                <a:ea typeface="Consolas"/>
                <a:cs typeface="Consolas"/>
                <a:sym typeface="Consolas"/>
              </a:rPr>
              <a:t>i</a:t>
            </a:r>
            <a:r>
              <a:rPr lang="en-US" sz="1400">
                <a:latin typeface="Consolas"/>
                <a:ea typeface="Consolas"/>
                <a:cs typeface="Consolas"/>
                <a:sym typeface="Consolas"/>
              </a:rPr>
              <a:t> =1; </a:t>
            </a:r>
            <a:r>
              <a:rPr lang="en-US" sz="1400" err="1">
                <a:latin typeface="Consolas"/>
                <a:ea typeface="Consolas"/>
                <a:cs typeface="Consolas"/>
                <a:sym typeface="Consolas"/>
              </a:rPr>
              <a:t>i</a:t>
            </a:r>
            <a:r>
              <a:rPr lang="en-US" sz="1400">
                <a:latin typeface="Consolas"/>
                <a:ea typeface="Consolas"/>
                <a:cs typeface="Consolas"/>
                <a:sym typeface="Consolas"/>
              </a:rPr>
              <a:t> &lt;= k-1; </a:t>
            </a:r>
            <a:r>
              <a:rPr lang="en-US" sz="1400" err="1">
                <a:latin typeface="Consolas"/>
                <a:ea typeface="Consolas"/>
                <a:cs typeface="Consolas"/>
                <a:sym typeface="Consolas"/>
              </a:rPr>
              <a:t>i</a:t>
            </a: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if(conflict[</a:t>
            </a:r>
            <a:r>
              <a:rPr lang="en-US" sz="1400" err="1">
                <a:latin typeface="Consolas"/>
                <a:ea typeface="Consolas"/>
                <a:cs typeface="Consolas"/>
                <a:sym typeface="Consolas"/>
              </a:rPr>
              <a:t>i</a:t>
            </a:r>
            <a:r>
              <a:rPr lang="en-US" sz="1400">
                <a:latin typeface="Consolas"/>
                <a:ea typeface="Consolas"/>
                <a:cs typeface="Consolas"/>
                <a:sym typeface="Consolas"/>
              </a:rPr>
              <a:t>][k] &amp;&amp; x[</a:t>
            </a:r>
            <a:r>
              <a:rPr lang="en-US" sz="1400" err="1">
                <a:latin typeface="Consolas"/>
                <a:ea typeface="Consolas"/>
                <a:cs typeface="Consolas"/>
                <a:sym typeface="Consolas"/>
              </a:rPr>
              <a:t>i</a:t>
            </a:r>
            <a:r>
              <a:rPr lang="en-US" sz="1400">
                <a:latin typeface="Consolas"/>
                <a:ea typeface="Consolas"/>
                <a:cs typeface="Consolas"/>
                <a:sym typeface="Consolas"/>
              </a:rPr>
              <a:t>] == t) return false;</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indent="0" algn="just">
              <a:lnSpc>
                <a:spcPct val="120000"/>
              </a:lnSpc>
              <a:spcBef>
                <a:spcPts val="0"/>
              </a:spcBef>
              <a:buSzPts val="1400"/>
              <a:buNone/>
            </a:pPr>
            <a:r>
              <a:rPr lang="en-US" sz="1400">
                <a:latin typeface="Consolas"/>
                <a:ea typeface="Consolas"/>
                <a:cs typeface="Consolas"/>
                <a:sym typeface="Consolas"/>
              </a:rPr>
              <a:t>    return true;</a:t>
            </a:r>
            <a:endParaRPr lang="en-US" sz="1400">
              <a:latin typeface="Consolas"/>
              <a:ea typeface="Consolas"/>
              <a:cs typeface="Consolas"/>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void solution(){</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int </a:t>
            </a:r>
            <a:r>
              <a:rPr lang="en-US" sz="1400" err="1">
                <a:latin typeface="Consolas"/>
                <a:ea typeface="Consolas"/>
                <a:cs typeface="Consolas"/>
                <a:sym typeface="Consolas"/>
              </a:rPr>
              <a:t>maxLoad</a:t>
            </a:r>
            <a:r>
              <a:rPr lang="en-US" sz="1400">
                <a:latin typeface="Consolas"/>
                <a:ea typeface="Consolas"/>
                <a:cs typeface="Consolas"/>
                <a:sym typeface="Consolas"/>
              </a:rPr>
              <a:t> = 0;</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for(int t = 1; t &lt;= m; 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r>
              <a:rPr lang="en-US" sz="1400" err="1">
                <a:latin typeface="Consolas"/>
                <a:ea typeface="Consolas"/>
                <a:cs typeface="Consolas"/>
                <a:sym typeface="Consolas"/>
              </a:rPr>
              <a:t>maxLoad</a:t>
            </a:r>
            <a:r>
              <a:rPr lang="en-US" sz="1400">
                <a:latin typeface="Consolas"/>
                <a:ea typeface="Consolas"/>
                <a:cs typeface="Consolas"/>
                <a:sym typeface="Consolas"/>
              </a:rPr>
              <a:t> = max(</a:t>
            </a:r>
            <a:r>
              <a:rPr lang="en-US" sz="1400" err="1">
                <a:latin typeface="Consolas"/>
                <a:ea typeface="Consolas"/>
                <a:cs typeface="Consolas"/>
                <a:sym typeface="Consolas"/>
              </a:rPr>
              <a:t>maxLoad</a:t>
            </a:r>
            <a:r>
              <a:rPr lang="en-US" sz="1400">
                <a:latin typeface="Consolas"/>
                <a:ea typeface="Consolas"/>
                <a:cs typeface="Consolas"/>
                <a:sym typeface="Consolas"/>
              </a:rPr>
              <a:t>, load[t]);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a:t>
            </a:r>
            <a:r>
              <a:rPr lang="en-US" sz="1400" err="1">
                <a:latin typeface="Consolas"/>
                <a:ea typeface="Consolas"/>
                <a:cs typeface="Consolas"/>
                <a:sym typeface="Consolas"/>
              </a:rPr>
              <a:t>maxLoad</a:t>
            </a:r>
            <a:r>
              <a:rPr lang="en-US" sz="1400">
                <a:latin typeface="Consolas"/>
                <a:ea typeface="Consolas"/>
                <a:cs typeface="Consolas"/>
                <a:sym typeface="Consolas"/>
              </a:rPr>
              <a:t> &lt; res) res = </a:t>
            </a:r>
            <a:r>
              <a:rPr lang="en-US" sz="1400" err="1">
                <a:latin typeface="Consolas"/>
                <a:ea typeface="Consolas"/>
                <a:cs typeface="Consolas"/>
                <a:sym typeface="Consolas"/>
              </a:rPr>
              <a:t>maxLoad</a:t>
            </a: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3450514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a:t>
            </a:r>
            <a:endParaRPr/>
          </a:p>
        </p:txBody>
      </p:sp>
      <p:sp>
        <p:nvSpPr>
          <p:cNvPr id="100" name="Google Shape;100;p3"/>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void input(){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r>
              <a:rPr lang="en-US" sz="1400" err="1">
                <a:latin typeface="Consolas"/>
                <a:ea typeface="Consolas"/>
                <a:cs typeface="Consolas"/>
                <a:sym typeface="Consolas"/>
              </a:rPr>
              <a:t>cin</a:t>
            </a:r>
            <a:r>
              <a:rPr lang="en-US" sz="1400">
                <a:latin typeface="Consolas"/>
                <a:ea typeface="Consolas"/>
                <a:cs typeface="Consolas"/>
                <a:sym typeface="Consolas"/>
              </a:rPr>
              <a:t> &gt;&gt; m &gt;&gt; n;</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for(int t = 1; t &lt;= m; 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int k; </a:t>
            </a:r>
            <a:r>
              <a:rPr lang="en-US" sz="1400" err="1">
                <a:latin typeface="Consolas"/>
                <a:ea typeface="Consolas"/>
                <a:cs typeface="Consolas"/>
                <a:sym typeface="Consolas"/>
              </a:rPr>
              <a:t>cin</a:t>
            </a:r>
            <a:r>
              <a:rPr lang="en-US" sz="1400">
                <a:latin typeface="Consolas"/>
                <a:ea typeface="Consolas"/>
                <a:cs typeface="Consolas"/>
                <a:sym typeface="Consolas"/>
              </a:rPr>
              <a:t> &gt;&gt; k;</a:t>
            </a:r>
          </a:p>
          <a:p>
            <a:pPr marL="0" indent="0" algn="just">
              <a:lnSpc>
                <a:spcPct val="120000"/>
              </a:lnSpc>
              <a:spcBef>
                <a:spcPts val="0"/>
              </a:spcBef>
              <a:buSzPts val="1400"/>
              <a:buNone/>
            </a:pPr>
            <a:r>
              <a:rPr lang="en-US" sz="1400">
                <a:latin typeface="Consolas"/>
                <a:ea typeface="Consolas"/>
                <a:cs typeface="Consolas"/>
                <a:sym typeface="Consolas"/>
              </a:rPr>
              <a:t>        for(int j = 1; j &lt;= k; </a:t>
            </a:r>
            <a:r>
              <a:rPr lang="en-US" sz="1400" err="1">
                <a:latin typeface="Consolas"/>
                <a:ea typeface="Consolas"/>
                <a:cs typeface="Consolas"/>
                <a:sym typeface="Consolas"/>
              </a:rPr>
              <a:t>j++</a:t>
            </a:r>
            <a:r>
              <a:rPr lang="en-US" sz="1400">
                <a:latin typeface="Consolas"/>
                <a:ea typeface="Consolas"/>
                <a:cs typeface="Consolas"/>
                <a:sym typeface="Consolas"/>
              </a:rPr>
              <a:t>){ </a:t>
            </a:r>
            <a:endParaRPr lang="en-US" sz="1400">
              <a:latin typeface="Consolas"/>
              <a:ea typeface="Consolas"/>
              <a:cs typeface="Consolas"/>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int c;    </a:t>
            </a:r>
            <a:r>
              <a:rPr lang="en-US" sz="1400" err="1">
                <a:latin typeface="Consolas"/>
                <a:ea typeface="Consolas"/>
                <a:cs typeface="Consolas"/>
                <a:sym typeface="Consolas"/>
              </a:rPr>
              <a:t>cin</a:t>
            </a:r>
            <a:r>
              <a:rPr lang="en-US" sz="1400">
                <a:latin typeface="Consolas"/>
                <a:ea typeface="Consolas"/>
                <a:cs typeface="Consolas"/>
                <a:sym typeface="Consolas"/>
              </a:rPr>
              <a:t> &gt;&gt; c;  T[c].</a:t>
            </a:r>
            <a:r>
              <a:rPr lang="en-US" sz="1400" err="1">
                <a:latin typeface="Consolas"/>
                <a:ea typeface="Consolas"/>
                <a:cs typeface="Consolas"/>
                <a:sym typeface="Consolas"/>
              </a:rPr>
              <a:t>push_back</a:t>
            </a:r>
            <a:r>
              <a:rPr lang="en-US" sz="1400">
                <a:latin typeface="Consolas"/>
                <a:ea typeface="Consolas"/>
                <a:cs typeface="Consolas"/>
                <a:sym typeface="Consolas"/>
              </a:rPr>
              <a:t>(t);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int K;</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for(int </a:t>
            </a:r>
            <a:r>
              <a:rPr lang="en-US" sz="1400" err="1">
                <a:latin typeface="Consolas"/>
                <a:ea typeface="Consolas"/>
                <a:cs typeface="Consolas"/>
                <a:sym typeface="Consolas"/>
              </a:rPr>
              <a:t>i</a:t>
            </a:r>
            <a:r>
              <a:rPr lang="en-US" sz="1400">
                <a:latin typeface="Consolas"/>
                <a:ea typeface="Consolas"/>
                <a:cs typeface="Consolas"/>
                <a:sym typeface="Consolas"/>
              </a:rPr>
              <a:t> = 1; </a:t>
            </a:r>
            <a:r>
              <a:rPr lang="en-US" sz="1400" err="1">
                <a:latin typeface="Consolas"/>
                <a:ea typeface="Consolas"/>
                <a:cs typeface="Consolas"/>
                <a:sym typeface="Consolas"/>
              </a:rPr>
              <a:t>i</a:t>
            </a:r>
            <a:r>
              <a:rPr lang="en-US" sz="1400">
                <a:latin typeface="Consolas"/>
                <a:ea typeface="Consolas"/>
                <a:cs typeface="Consolas"/>
                <a:sym typeface="Consolas"/>
              </a:rPr>
              <a:t> &lt;= n; </a:t>
            </a:r>
            <a:r>
              <a:rPr lang="en-US" sz="1400" err="1">
                <a:latin typeface="Consolas"/>
                <a:ea typeface="Consolas"/>
                <a:cs typeface="Consolas"/>
                <a:sym typeface="Consolas"/>
              </a:rPr>
              <a:t>i</a:t>
            </a: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for(int j =1 ; j &lt;= n; </a:t>
            </a:r>
            <a:r>
              <a:rPr lang="en-US" sz="1400" err="1">
                <a:latin typeface="Consolas"/>
                <a:ea typeface="Consolas"/>
                <a:cs typeface="Consolas"/>
                <a:sym typeface="Consolas"/>
              </a:rPr>
              <a:t>j++</a:t>
            </a: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conflict[</a:t>
            </a:r>
            <a:r>
              <a:rPr lang="en-US" sz="1400" err="1">
                <a:latin typeface="Consolas"/>
                <a:ea typeface="Consolas"/>
                <a:cs typeface="Consolas"/>
                <a:sym typeface="Consolas"/>
              </a:rPr>
              <a:t>i</a:t>
            </a:r>
            <a:r>
              <a:rPr lang="en-US" sz="1400">
                <a:latin typeface="Consolas"/>
                <a:ea typeface="Consolas"/>
                <a:cs typeface="Consolas"/>
                <a:sym typeface="Consolas"/>
              </a:rPr>
              <a:t>][j] = false;</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r>
              <a:rPr lang="en-US" sz="1400" err="1">
                <a:latin typeface="Consolas"/>
                <a:ea typeface="Consolas"/>
                <a:cs typeface="Consolas"/>
                <a:sym typeface="Consolas"/>
              </a:rPr>
              <a:t>cin</a:t>
            </a:r>
            <a:r>
              <a:rPr lang="en-US" sz="1400">
                <a:latin typeface="Consolas"/>
                <a:ea typeface="Consolas"/>
                <a:cs typeface="Consolas"/>
                <a:sym typeface="Consolas"/>
              </a:rPr>
              <a:t> &gt;&gt; K;</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for(int k =1 ; k &lt;= K; k++){</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int </a:t>
            </a:r>
            <a:r>
              <a:rPr lang="en-US" sz="1400" err="1">
                <a:latin typeface="Consolas"/>
                <a:ea typeface="Consolas"/>
                <a:cs typeface="Consolas"/>
                <a:sym typeface="Consolas"/>
              </a:rPr>
              <a:t>i,j</a:t>
            </a:r>
            <a:r>
              <a:rPr lang="en-US" sz="1400">
                <a:latin typeface="Consolas"/>
                <a:ea typeface="Consolas"/>
                <a:cs typeface="Consolas"/>
                <a:sym typeface="Consolas"/>
              </a:rPr>
              <a:t>;  </a:t>
            </a:r>
            <a:r>
              <a:rPr lang="en-US" sz="1400" err="1">
                <a:latin typeface="Consolas"/>
                <a:ea typeface="Consolas"/>
                <a:cs typeface="Consolas"/>
                <a:sym typeface="Consolas"/>
              </a:rPr>
              <a:t>cin</a:t>
            </a:r>
            <a:r>
              <a:rPr lang="en-US" sz="1400">
                <a:latin typeface="Consolas"/>
                <a:ea typeface="Consolas"/>
                <a:cs typeface="Consolas"/>
                <a:sym typeface="Consolas"/>
              </a:rPr>
              <a:t> &gt;&gt; </a:t>
            </a:r>
            <a:r>
              <a:rPr lang="en-US" sz="1400" err="1">
                <a:latin typeface="Consolas"/>
                <a:ea typeface="Consolas"/>
                <a:cs typeface="Consolas"/>
                <a:sym typeface="Consolas"/>
              </a:rPr>
              <a:t>i</a:t>
            </a:r>
            <a:r>
              <a:rPr lang="en-US" sz="1400">
                <a:latin typeface="Consolas"/>
                <a:ea typeface="Consolas"/>
                <a:cs typeface="Consolas"/>
                <a:sym typeface="Consolas"/>
              </a:rPr>
              <a:t> &gt;&gt; j;</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conflict[</a:t>
            </a:r>
            <a:r>
              <a:rPr lang="en-US" sz="1400" err="1">
                <a:latin typeface="Consolas"/>
                <a:ea typeface="Consolas"/>
                <a:cs typeface="Consolas"/>
                <a:sym typeface="Consolas"/>
              </a:rPr>
              <a:t>i</a:t>
            </a:r>
            <a:r>
              <a:rPr lang="en-US" sz="1400">
                <a:latin typeface="Consolas"/>
                <a:ea typeface="Consolas"/>
                <a:cs typeface="Consolas"/>
                <a:sym typeface="Consolas"/>
              </a:rPr>
              <a:t>][j] = true;   conflict[j][</a:t>
            </a:r>
            <a:r>
              <a:rPr lang="en-US" sz="1400" err="1">
                <a:latin typeface="Consolas"/>
                <a:ea typeface="Consolas"/>
                <a:cs typeface="Consolas"/>
                <a:sym typeface="Consolas"/>
              </a:rPr>
              <a:t>i</a:t>
            </a:r>
            <a:r>
              <a:rPr lang="en-US" sz="1400">
                <a:latin typeface="Consolas"/>
                <a:ea typeface="Consolas"/>
                <a:cs typeface="Consolas"/>
                <a:sym typeface="Consolas"/>
              </a:rPr>
              <a:t>] = true;</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811779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a:t>
            </a:r>
            <a:endParaRPr/>
          </a:p>
        </p:txBody>
      </p:sp>
      <p:sp>
        <p:nvSpPr>
          <p:cNvPr id="100" name="Google Shape;100;p3"/>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void Try(int k){</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for(int </a:t>
            </a:r>
            <a:r>
              <a:rPr lang="en-US" sz="1400" err="1">
                <a:latin typeface="Consolas"/>
                <a:ea typeface="Consolas"/>
                <a:cs typeface="Consolas"/>
                <a:sym typeface="Consolas"/>
              </a:rPr>
              <a:t>i</a:t>
            </a:r>
            <a:r>
              <a:rPr lang="en-US" sz="1400">
                <a:latin typeface="Consolas"/>
                <a:ea typeface="Consolas"/>
                <a:cs typeface="Consolas"/>
                <a:sym typeface="Consolas"/>
              </a:rPr>
              <a:t> = 0; </a:t>
            </a:r>
            <a:r>
              <a:rPr lang="en-US" sz="1400" err="1">
                <a:latin typeface="Consolas"/>
                <a:ea typeface="Consolas"/>
                <a:cs typeface="Consolas"/>
                <a:sym typeface="Consolas"/>
              </a:rPr>
              <a:t>i</a:t>
            </a:r>
            <a:r>
              <a:rPr lang="en-US" sz="1400">
                <a:latin typeface="Consolas"/>
                <a:ea typeface="Consolas"/>
                <a:cs typeface="Consolas"/>
                <a:sym typeface="Consolas"/>
              </a:rPr>
              <a:t> &lt; T[k].size(); </a:t>
            </a:r>
            <a:r>
              <a:rPr lang="en-US" sz="1400" err="1">
                <a:latin typeface="Consolas"/>
                <a:ea typeface="Consolas"/>
                <a:cs typeface="Consolas"/>
                <a:sym typeface="Consolas"/>
              </a:rPr>
              <a:t>i</a:t>
            </a: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int t = T[k][</a:t>
            </a:r>
            <a:r>
              <a:rPr lang="en-US" sz="1400" err="1">
                <a:latin typeface="Consolas"/>
                <a:ea typeface="Consolas"/>
                <a:cs typeface="Consolas"/>
                <a:sym typeface="Consolas"/>
              </a:rPr>
              <a:t>i</a:t>
            </a: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if(check(</a:t>
            </a:r>
            <a:r>
              <a:rPr lang="en-US" sz="1400" err="1">
                <a:latin typeface="Consolas"/>
                <a:ea typeface="Consolas"/>
                <a:cs typeface="Consolas"/>
                <a:sym typeface="Consolas"/>
              </a:rPr>
              <a:t>t,k</a:t>
            </a: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x[k] = t; // assign course k to teacher 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load[t] += 1;</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if(k == n)solution();</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else{</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if(load[t] &lt; res)</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Try(k+1);</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load[t] -= 1;</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int main(){</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input();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for(int t = 1; t &lt;= m; t++) load[t] = 0;</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res = 1e9;</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Try(1);</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r>
              <a:rPr lang="en-US" sz="1400" err="1">
                <a:latin typeface="Consolas"/>
                <a:ea typeface="Consolas"/>
                <a:cs typeface="Consolas"/>
                <a:sym typeface="Consolas"/>
              </a:rPr>
              <a:t>cout</a:t>
            </a:r>
            <a:r>
              <a:rPr lang="en-US" sz="1400">
                <a:latin typeface="Consolas"/>
                <a:ea typeface="Consolas"/>
                <a:cs typeface="Consolas"/>
                <a:sym typeface="Consolas"/>
              </a:rPr>
              <a:t> &lt;&lt; res;</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return 0;</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endParaRPr lang="en-US" sz="1400">
              <a:latin typeface="Consolas"/>
              <a:ea typeface="Consolas"/>
              <a:cs typeface="Consolas"/>
              <a:sym typeface="Consolas"/>
            </a:endParaRP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144354963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BFF0E7BCFBC1F47AC761DE94C08FEFF" ma:contentTypeVersion="7" ma:contentTypeDescription="Create a new document." ma:contentTypeScope="" ma:versionID="b0df83b6ea14d840f6330afb850b521d">
  <xsd:schema xmlns:xsd="http://www.w3.org/2001/XMLSchema" xmlns:xs="http://www.w3.org/2001/XMLSchema" xmlns:p="http://schemas.microsoft.com/office/2006/metadata/properties" xmlns:ns2="b2a13ee3-0157-44f4-b864-b94ffd9bb394" xmlns:ns3="6e9830e9-5708-4497-a87b-588227dca412" targetNamespace="http://schemas.microsoft.com/office/2006/metadata/properties" ma:root="true" ma:fieldsID="ebaae2ba8c661ae8d960f21c3c64b1cf" ns2:_="" ns3:_="">
    <xsd:import namespace="b2a13ee3-0157-44f4-b864-b94ffd9bb394"/>
    <xsd:import namespace="6e9830e9-5708-4497-a87b-588227dca41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a13ee3-0157-44f4-b864-b94ffd9bb3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e9830e9-5708-4497-a87b-588227dca41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CD029CC-4551-40D3-880B-4EF4FED327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a13ee3-0157-44f4-b864-b94ffd9bb394"/>
    <ds:schemaRef ds:uri="6e9830e9-5708-4497-a87b-588227dca4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D141F5-F87F-42F9-90F6-C90D2DEEBC31}">
  <ds:schemaRefs>
    <ds:schemaRef ds:uri="http://schemas.microsoft.com/sharepoint/v3/contenttype/forms"/>
  </ds:schemaRefs>
</ds:datastoreItem>
</file>

<file path=customXml/itemProps3.xml><?xml version="1.0" encoding="utf-8"?>
<ds:datastoreItem xmlns:ds="http://schemas.openxmlformats.org/officeDocument/2006/customXml" ds:itemID="{05F49DCD-247A-4A44-A9CC-321C78BC66D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7</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Balanced Course Assignment (BCA)</vt:lpstr>
      <vt:lpstr>Balanced Course Assignment (BCA)</vt:lpstr>
      <vt:lpstr>Balanced Course Assignment (BCA): Hint</vt:lpstr>
      <vt:lpstr>Implementation</vt:lpstr>
      <vt:lpstr>Implementation</vt:lpstr>
      <vt:lpstr>Implementation</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Telco Data Check &amp; Analyze</dc:title>
  <dc:creator>Pham Quang Dung</dc:creator>
  <cp:revision>17</cp:revision>
  <dcterms:created xsi:type="dcterms:W3CDTF">2022-07-31T08:27:20Z</dcterms:created>
  <dcterms:modified xsi:type="dcterms:W3CDTF">2023-07-11T10:59:14Z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0x010100FBFF0E7BCFBC1F47AC761DE94C08FEFF</vt:lpwstr>
  </property>
</Properties>
</file>