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BD4F9-8B17-40B4-93E2-DA14EE660C1D}" v="30" dt="2023-06-29T11:26:45.743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56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Tien Dat 20210163" userId="S::dat.pt210163@sis.hust.edu.vn::1ac55c0b-ccfa-4cb1-9aa5-d55904e8ee1e" providerId="AD" clId="Web-{CF3BD4F9-8B17-40B4-93E2-DA14EE660C1D}"/>
    <pc:docChg chg="modSld">
      <pc:chgData name="Phung Tien Dat 20210163" userId="S::dat.pt210163@sis.hust.edu.vn::1ac55c0b-ccfa-4cb1-9aa5-d55904e8ee1e" providerId="AD" clId="Web-{CF3BD4F9-8B17-40B4-93E2-DA14EE660C1D}" dt="2023-06-29T11:26:45.743" v="28" actId="20577"/>
      <pc:docMkLst>
        <pc:docMk/>
      </pc:docMkLst>
      <pc:sldChg chg="modSp">
        <pc:chgData name="Phung Tien Dat 20210163" userId="S::dat.pt210163@sis.hust.edu.vn::1ac55c0b-ccfa-4cb1-9aa5-d55904e8ee1e" providerId="AD" clId="Web-{CF3BD4F9-8B17-40B4-93E2-DA14EE660C1D}" dt="2023-06-29T11:26:45.743" v="28" actId="20577"/>
        <pc:sldMkLst>
          <pc:docMk/>
          <pc:sldMk cId="1095555810" sldId="261"/>
        </pc:sldMkLst>
        <pc:spChg chg="mod">
          <ac:chgData name="Phung Tien Dat 20210163" userId="S::dat.pt210163@sis.hust.edu.vn::1ac55c0b-ccfa-4cb1-9aa5-d55904e8ee1e" providerId="AD" clId="Web-{CF3BD4F9-8B17-40B4-93E2-DA14EE660C1D}" dt="2023-06-29T11:26:45.743" v="28" actId="20577"/>
          <ac:spMkLst>
            <pc:docMk/>
            <pc:sldMk cId="1095555810" sldId="261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82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50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1800" b="0" i="0" dirty="0">
                <a:effectLst/>
                <a:latin typeface="+mn-lt"/>
              </a:rPr>
              <a:t>Given 2 positive integers </a:t>
            </a:r>
            <a:r>
              <a:rPr lang="en-US" sz="1800" b="0" i="1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M</a:t>
            </a:r>
            <a:r>
              <a:rPr lang="en-US" sz="1800" b="0" i="0" dirty="0">
                <a:effectLst/>
                <a:latin typeface="+mn-lt"/>
              </a:rPr>
              <a:t> and </a:t>
            </a:r>
            <a:r>
              <a:rPr lang="en-US" sz="1800" b="0" i="1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 positive integers 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, ...,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1" baseline="-25000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. Compute the number of positive integer solutions to the equation: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 +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 + . . . + </a:t>
            </a:r>
            <a:r>
              <a:rPr lang="en-US" sz="1800" b="0" i="1" dirty="0" err="1">
                <a:effectLst/>
                <a:latin typeface="+mn-lt"/>
              </a:rPr>
              <a:t>a</a:t>
            </a:r>
            <a:r>
              <a:rPr lang="en-US" sz="1800" b="0" i="1" baseline="-25000" dirty="0" err="1">
                <a:effectLst/>
                <a:latin typeface="+mn-lt"/>
              </a:rPr>
              <a:t>n</a:t>
            </a:r>
            <a:r>
              <a:rPr lang="en-US" sz="1800" b="0" i="1" dirty="0" err="1">
                <a:effectLst/>
                <a:latin typeface="+mn-lt"/>
              </a:rPr>
              <a:t>X</a:t>
            </a:r>
            <a:r>
              <a:rPr lang="en-US" sz="1800" b="0" i="1" baseline="-25000" dirty="0" err="1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 = </a:t>
            </a:r>
            <a:r>
              <a:rPr lang="en-US" sz="1800" b="0" i="1" dirty="0">
                <a:effectLst/>
                <a:latin typeface="+mn-lt"/>
              </a:rPr>
              <a:t>M</a:t>
            </a:r>
          </a:p>
          <a:p>
            <a:pPr algn="l" rtl="0"/>
            <a:r>
              <a:rPr lang="en-US" sz="1800" b="1" i="0" dirty="0">
                <a:effectLst/>
                <a:latin typeface="+mn-lt"/>
              </a:rPr>
              <a:t>Input</a:t>
            </a:r>
            <a:endParaRPr lang="en-US" sz="1800" b="0" i="0" dirty="0">
              <a:effectLst/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+mn-lt"/>
              </a:rPr>
              <a:t>Dòng</a:t>
            </a:r>
            <a:r>
              <a:rPr lang="en-US" sz="1800" b="0" i="0" dirty="0">
                <a:effectLst/>
                <a:latin typeface="+mn-lt"/>
              </a:rPr>
              <a:t> 1: n </a:t>
            </a:r>
            <a:r>
              <a:rPr lang="en-US" sz="1800" b="0" i="0" dirty="0" err="1">
                <a:effectLst/>
                <a:latin typeface="+mn-lt"/>
              </a:rPr>
              <a:t>và</a:t>
            </a:r>
            <a:r>
              <a:rPr lang="en-US" sz="1800" b="0" i="0" dirty="0">
                <a:effectLst/>
                <a:latin typeface="+mn-lt"/>
              </a:rPr>
              <a:t>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+mn-lt"/>
              </a:rPr>
              <a:t>Dòng</a:t>
            </a:r>
            <a:r>
              <a:rPr lang="en-US" sz="1800" b="0" i="0" dirty="0">
                <a:effectLst/>
                <a:latin typeface="+mn-lt"/>
              </a:rPr>
              <a:t> 2: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, ...,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1" baseline="-25000" dirty="0">
                <a:effectLst/>
                <a:latin typeface="+mn-lt"/>
              </a:rPr>
              <a:t>n</a:t>
            </a:r>
          </a:p>
          <a:p>
            <a:pPr algn="l" rtl="0"/>
            <a:r>
              <a:rPr lang="en-US" sz="1800" b="1" i="0" dirty="0">
                <a:effectLst/>
                <a:latin typeface="+mn-lt"/>
              </a:rPr>
              <a:t>Output</a:t>
            </a:r>
            <a:endParaRPr lang="en-US" sz="1800" b="0" i="0" dirty="0">
              <a:effectLst/>
              <a:latin typeface="+mn-lt"/>
            </a:endParaRPr>
          </a:p>
          <a:p>
            <a:pPr lvl="1"/>
            <a:r>
              <a:rPr lang="en-US" sz="1800" b="0" i="0" dirty="0" err="1">
                <a:effectLst/>
                <a:latin typeface="+mn-lt"/>
              </a:rPr>
              <a:t>Số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nghiệm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nguyên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dương</a:t>
            </a:r>
            <a:endParaRPr lang="en-US" sz="1800" b="0" i="0" dirty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 dirty="0"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26473071"/>
              </p:ext>
            </p:extLst>
          </p:nvPr>
        </p:nvGraphicFramePr>
        <p:xfrm>
          <a:off x="852972" y="1683761"/>
          <a:ext cx="10515600" cy="1102380"/>
        </p:xfrm>
        <a:graphic>
          <a:graphicData uri="http://schemas.openxmlformats.org/drawingml/2006/table">
            <a:tbl>
              <a:tblPr firstRow="1" bandRow="1">
                <a:noFill/>
                <a:tableStyleId>{70086B66-8215-4E21-A06A-904DD070B49D}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3 5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1 1 1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 - Hint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buộc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Xét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biến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trái</a:t>
            </a:r>
            <a:r>
              <a:rPr lang="en-US" sz="1800" dirty="0">
                <a:solidFill>
                  <a:schemeClr val="dk1"/>
                </a:solidFill>
              </a:rPr>
              <a:t> qua </a:t>
            </a:r>
            <a:r>
              <a:rPr lang="en-US" sz="1800" dirty="0" err="1">
                <a:solidFill>
                  <a:schemeClr val="dk1"/>
                </a:solidFill>
              </a:rPr>
              <a:t>phải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, …,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i="1" baseline="-25000" dirty="0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-1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 err="1">
                <a:solidFill>
                  <a:schemeClr val="dk1"/>
                </a:solidFill>
              </a:rPr>
              <a:t>X</a:t>
            </a:r>
            <a:r>
              <a:rPr lang="en-US" sz="1800" i="1" baseline="-25000" dirty="0" err="1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i="1" baseline="-25000" dirty="0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+1</a:t>
            </a:r>
            <a:r>
              <a:rPr lang="en-US" sz="1800" dirty="0">
                <a:solidFill>
                  <a:schemeClr val="dk1"/>
                </a:solidFill>
              </a:rPr>
              <a:t>, . . ., </a:t>
            </a:r>
            <a:r>
              <a:rPr lang="en-US" sz="1800" i="1" dirty="0" err="1">
                <a:solidFill>
                  <a:schemeClr val="dk1"/>
                </a:solidFill>
              </a:rPr>
              <a:t>X</a:t>
            </a:r>
            <a:r>
              <a:rPr lang="en-US" sz="1800" i="1" baseline="-25000" dirty="0" err="1">
                <a:solidFill>
                  <a:schemeClr val="dk1"/>
                </a:solidFill>
              </a:rPr>
              <a:t>n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Giả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X1, X2, . . ., Xk-1. Ta </a:t>
            </a:r>
            <a:r>
              <a:rPr lang="en-US" sz="1800" dirty="0" err="1">
                <a:solidFill>
                  <a:schemeClr val="dk1"/>
                </a:solidFill>
              </a:rPr>
              <a:t>xét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Xk</a:t>
            </a:r>
            <a:endParaRPr lang="en-US" sz="1800" dirty="0">
              <a:solidFill>
                <a:schemeClr val="dk1"/>
              </a:solidFill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Xk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1 </a:t>
            </a:r>
            <a:r>
              <a:rPr lang="en-US" sz="1800" dirty="0" err="1">
                <a:solidFill>
                  <a:schemeClr val="dk1"/>
                </a:solidFill>
              </a:rPr>
              <a:t>đến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M</a:t>
            </a:r>
            <a:r>
              <a:rPr lang="en-US" sz="1800" dirty="0">
                <a:solidFill>
                  <a:schemeClr val="dk1"/>
                </a:solidFill>
              </a:rPr>
              <a:t> - (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. . . + </a:t>
            </a:r>
            <a:r>
              <a:rPr lang="en-US" sz="1800" i="1" dirty="0"/>
              <a:t>a</a:t>
            </a:r>
            <a:r>
              <a:rPr lang="en-US" sz="1800" i="1" baseline="-25000" dirty="0"/>
              <a:t>k-1</a:t>
            </a:r>
            <a:r>
              <a:rPr lang="en-US" sz="1800" i="1" dirty="0"/>
              <a:t>X</a:t>
            </a:r>
            <a:r>
              <a:rPr lang="en-US" sz="1800" i="1" baseline="-25000" dirty="0"/>
              <a:t>k-1  </a:t>
            </a:r>
            <a:r>
              <a:rPr lang="en-US" sz="1800" i="1" dirty="0"/>
              <a:t>) -  </a:t>
            </a:r>
            <a:r>
              <a:rPr lang="en-US" sz="1800" dirty="0"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800" baseline="-25000" dirty="0">
                <a:ea typeface="Consolas"/>
                <a:cs typeface="Consolas"/>
                <a:sym typeface="Consolas"/>
              </a:rPr>
              <a:t>+1</a:t>
            </a:r>
            <a:r>
              <a:rPr lang="en-US" sz="1800" dirty="0">
                <a:ea typeface="Consolas"/>
                <a:cs typeface="Consolas"/>
                <a:sym typeface="Consolas"/>
              </a:rPr>
              <a:t> + 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800" baseline="-25000" dirty="0">
                <a:ea typeface="Consolas"/>
                <a:cs typeface="Consolas"/>
                <a:sym typeface="Consolas"/>
              </a:rPr>
              <a:t>+2</a:t>
            </a:r>
            <a:r>
              <a:rPr lang="en-US" sz="1800" dirty="0">
                <a:ea typeface="Consolas"/>
                <a:cs typeface="Consolas"/>
                <a:sym typeface="Consolas"/>
              </a:rPr>
              <a:t> + … + 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n</a:t>
            </a:r>
            <a:r>
              <a:rPr lang="en-US" sz="1800" dirty="0">
                <a:ea typeface="Consolas"/>
                <a:cs typeface="Consolas"/>
                <a:sym typeface="Consolas"/>
              </a:rPr>
              <a:t>))/</a:t>
            </a:r>
            <a:r>
              <a:rPr lang="en-US" sz="1800" i="1" dirty="0" err="1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 err="1">
                <a:ea typeface="Consolas"/>
                <a:cs typeface="Consolas"/>
                <a:sym typeface="Consolas"/>
              </a:rPr>
              <a:t>k</a:t>
            </a:r>
            <a:endParaRPr lang="en-US" sz="18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Biến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phụ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trợ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5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 dirty="0">
                <a:solidFill>
                  <a:schemeClr val="dk1"/>
                </a:solidFill>
              </a:rPr>
              <a:t>       f 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tổng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. . . +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k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k</a:t>
            </a:r>
            <a:r>
              <a:rPr lang="en-US" sz="1800" i="1" baseline="-25000" dirty="0"/>
              <a:t> 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gán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endParaRPr lang="en-US" sz="1800" dirty="0"/>
          </a:p>
          <a:p>
            <a:pPr marL="228600" lvl="2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 dirty="0">
                <a:solidFill>
                  <a:schemeClr val="dk1"/>
                </a:solidFill>
              </a:rPr>
              <a:t>       f 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cập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tích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lũy</a:t>
            </a:r>
            <a:endParaRPr lang="en-US" sz="1800" dirty="0">
              <a:solidFill>
                <a:schemeClr val="dk1"/>
              </a:solidFill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       Mang </a:t>
            </a:r>
            <a:r>
              <a:rPr lang="en-US" sz="1800" i="1" dirty="0">
                <a:solidFill>
                  <a:schemeClr val="dk1"/>
                </a:solidFill>
              </a:rPr>
              <a:t>t</a:t>
            </a:r>
            <a:r>
              <a:rPr lang="en-US" sz="1800" dirty="0">
                <a:solidFill>
                  <a:schemeClr val="dk1"/>
                </a:solidFill>
              </a:rPr>
              <a:t>[1…</a:t>
            </a:r>
            <a:r>
              <a:rPr lang="en-US" sz="1800" i="1" dirty="0">
                <a:solidFill>
                  <a:schemeClr val="dk1"/>
                </a:solidFill>
              </a:rPr>
              <a:t>n</a:t>
            </a:r>
            <a:r>
              <a:rPr lang="en-US" sz="1800" dirty="0">
                <a:solidFill>
                  <a:schemeClr val="dk1"/>
                </a:solidFill>
              </a:rPr>
              <a:t>] </a:t>
            </a:r>
            <a:r>
              <a:rPr lang="en-US" sz="1800" err="1">
                <a:solidFill>
                  <a:schemeClr val="dk1"/>
                </a:solidFill>
              </a:rPr>
              <a:t>trong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err="1">
                <a:solidFill>
                  <a:schemeClr val="dk1"/>
                </a:solidFill>
              </a:rPr>
              <a:t>đó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t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 = </a:t>
            </a:r>
            <a:r>
              <a:rPr lang="en-US" sz="1800" i="1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 + </a:t>
            </a:r>
            <a:r>
              <a:rPr lang="en-US" sz="1800" i="1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 + . . . + </a:t>
            </a:r>
            <a:r>
              <a:rPr lang="en-US" sz="1800" i="1" err="1">
                <a:solidFill>
                  <a:schemeClr val="dk1"/>
                </a:solidFill>
              </a:rPr>
              <a:t>a</a:t>
            </a:r>
            <a:r>
              <a:rPr lang="en-US" sz="1800" i="1" baseline="-25000" err="1">
                <a:solidFill>
                  <a:schemeClr val="dk1"/>
                </a:solidFill>
              </a:rPr>
              <a:t>k</a:t>
            </a:r>
            <a:endParaRPr lang="en-US" sz="1800" i="1" baseline="-250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Try(k): </a:t>
            </a:r>
            <a:r>
              <a:rPr lang="en-US" sz="1800" dirty="0" err="1">
                <a:solidFill>
                  <a:schemeClr val="dk1"/>
                </a:solidFill>
              </a:rPr>
              <a:t>thử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err="1">
                <a:solidFill>
                  <a:schemeClr val="dk1"/>
                </a:solidFill>
              </a:rPr>
              <a:t>Với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mỗi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v (</a:t>
            </a:r>
            <a:r>
              <a:rPr lang="en-US" sz="1800" dirty="0" err="1">
                <a:solidFill>
                  <a:schemeClr val="dk1"/>
                </a:solidFill>
              </a:rPr>
              <a:t>chạy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1 </a:t>
            </a:r>
            <a:r>
              <a:rPr lang="en-US" sz="1800" dirty="0" err="1">
                <a:solidFill>
                  <a:schemeClr val="dk1"/>
                </a:solidFill>
              </a:rPr>
              <a:t>đến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M – f 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- (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t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n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]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 – t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]))/</a:t>
            </a:r>
            <a:r>
              <a:rPr lang="en-US" sz="1800" i="1" dirty="0" err="1">
                <a:latin typeface="+mj-lt"/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 err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], </a:t>
            </a:r>
            <a:r>
              <a:rPr lang="en-US" sz="1800" dirty="0" err="1">
                <a:solidFill>
                  <a:schemeClr val="dk1"/>
                </a:solidFill>
              </a:rPr>
              <a:t>thực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hiện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err="1">
                <a:solidFill>
                  <a:schemeClr val="dk1"/>
                </a:solidFill>
              </a:rPr>
              <a:t>Cập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nhật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 =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 +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k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k</a:t>
            </a:r>
            <a:endParaRPr lang="en-US" sz="1800" i="1" baseline="-250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     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en-US" sz="1800" dirty="0"/>
              <a:t> &lt;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Try(</a:t>
            </a:r>
            <a:r>
              <a:rPr lang="en-US" sz="1800" i="1" dirty="0"/>
              <a:t>k</a:t>
            </a:r>
            <a:r>
              <a:rPr lang="en-US" sz="1800" dirty="0"/>
              <a:t>+1)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      </a:t>
            </a:r>
            <a:r>
              <a:rPr lang="en-US" sz="1800" dirty="0" err="1"/>
              <a:t>Ngược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1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endParaRPr lang="en-US" sz="18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stdlib.h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time.h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MAX 20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n, M;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a[MAX];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t[MAX];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X[MAX];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f;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count;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t[1] = a[1];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2;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t[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t[i-1] +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solution(){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if(f == M){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count++;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TRY(int k){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v;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for(v = 1; v &lt;= (M-f-(t[n]-t[k]))/a[k]; v++){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X[k] = v;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 += a[k]*X[k];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if(k == n){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solution();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}else{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TRY(k+1);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 -= a[k]*X[k];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17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d%d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",&amp;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n,&amp;M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d",&amp;a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 =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count =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TRY(1);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d",count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main(){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5051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879BFD-4B02-4AFD-94FE-CB892A6BC7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80006D-604C-42C5-A309-8FA304BC0DD2}"/>
</file>

<file path=customXml/itemProps3.xml><?xml version="1.0" encoding="utf-8"?>
<ds:datastoreItem xmlns:ds="http://schemas.openxmlformats.org/officeDocument/2006/customXml" ds:itemID="{AEE5936C-A2D5-41BB-ACAF-201F885464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519</Words>
  <Application>Microsoft Office PowerPoint</Application>
  <PresentationFormat>Widescreen</PresentationFormat>
  <Paragraphs>84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Integer Linear Equation</vt:lpstr>
      <vt:lpstr>Integer Linear Equation</vt:lpstr>
      <vt:lpstr>Integer Linear Equation - 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DHBK</cp:lastModifiedBy>
  <cp:revision>19</cp:revision>
  <dcterms:created xsi:type="dcterms:W3CDTF">2022-07-31T08:27:20Z</dcterms:created>
  <dcterms:modified xsi:type="dcterms:W3CDTF">2023-06-29T11:35:06Z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