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328" r:id="rId8"/>
    <p:sldId id="370" r:id="rId9"/>
    <p:sldId id="371" r:id="rId10"/>
    <p:sldId id="329" r:id="rId11"/>
    <p:sldId id="367" r:id="rId12"/>
    <p:sldId id="336" r:id="rId13"/>
    <p:sldId id="334" r:id="rId14"/>
    <p:sldId id="389" r:id="rId15"/>
    <p:sldId id="342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631"/>
  </p:normalViewPr>
  <p:slideViewPr>
    <p:cSldViewPr snapToGrid="0" snapToObjects="1">
      <p:cViewPr>
        <p:scale>
          <a:sx n="75" d="100"/>
          <a:sy n="75" d="100"/>
        </p:scale>
        <p:origin x="34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86535" y="4909820"/>
            <a:ext cx="7769860" cy="835025"/>
          </a:xfrm>
        </p:spPr>
        <p:txBody>
          <a:bodyPr/>
          <a:lstStyle/>
          <a:p>
            <a:r>
              <a:rPr kumimoji="1" lang="en-US" altLang="zh-CN" sz="4400" dirty="0"/>
              <a:t>Presenters: Happy &amp; Grace</a:t>
            </a:r>
            <a:endParaRPr kumimoji="1" lang="en-US" altLang="zh-CN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86460" y="0"/>
            <a:ext cx="10419080" cy="2380615"/>
          </a:xfrm>
        </p:spPr>
        <p:txBody>
          <a:bodyPr tIns="540000"/>
          <a:lstStyle/>
          <a:p>
            <a:pPr algn="ctr"/>
            <a:r>
              <a:rPr lang="en-US" sz="6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Artificial Neural Network</a:t>
            </a:r>
            <a:endParaRPr kumimoji="1" lang="en-US" sz="6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1864360" y="3102610"/>
            <a:ext cx="7769860" cy="8350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>
                <a:solidFill>
                  <a:schemeClr val="tx1"/>
                </a:solidFill>
              </a:rPr>
              <a:t>CRC- ANN Coding Class 1</a:t>
            </a:r>
            <a:endParaRPr kumimoji="1" lang="en-US" altLang="zh-CN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758690" y="1036320"/>
            <a:ext cx="7354570" cy="4719955"/>
          </a:xfrm>
        </p:spPr>
        <p:txBody>
          <a:bodyPr anchor="ctr"/>
          <a:lstStyle/>
          <a:p>
            <a:pPr algn="ctr"/>
            <a:r>
              <a:rPr kumimoji="1" lang="en-US" altLang="zh-CN" sz="7300" dirty="0"/>
              <a:t>Implementation of ANN</a:t>
            </a:r>
            <a:endParaRPr kumimoji="1" lang="zh-CN" altLang="en-US" sz="7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325983" y="49945"/>
            <a:ext cx="6435012" cy="652366"/>
          </a:xfrm>
        </p:spPr>
        <p:txBody>
          <a:bodyPr/>
          <a:lstStyle/>
          <a:p>
            <a:r>
              <a:rPr kumimoji="1" lang="en-US" altLang="zh-CN" sz="3200" dirty="0"/>
              <a:t>Implementation of ANN</a:t>
            </a:r>
            <a:endParaRPr kumimoji="1"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" y="899160"/>
            <a:ext cx="3933825" cy="265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40" y="959850"/>
            <a:ext cx="4340183" cy="260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3642360"/>
            <a:ext cx="585995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325880" y="50165"/>
            <a:ext cx="7538085" cy="652145"/>
          </a:xfrm>
        </p:spPr>
        <p:txBody>
          <a:bodyPr/>
          <a:lstStyle/>
          <a:p>
            <a:r>
              <a:rPr kumimoji="1" lang="en-US" altLang="zh-CN" sz="3200" dirty="0"/>
              <a:t>Scale Drives Deep Learning Progress</a:t>
            </a:r>
            <a:endParaRPr kumimoji="1"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988060"/>
            <a:ext cx="8422640" cy="4724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833485" y="1125220"/>
            <a:ext cx="3094355" cy="2045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3000" dirty="0">
                <a:sym typeface="+mn-ea"/>
              </a:rPr>
              <a:t>Data</a:t>
            </a:r>
            <a:endParaRPr lang="en-US" sz="3000" dirty="0">
              <a:sym typeface="+mn-ea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30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Computation</a:t>
            </a:r>
            <a:endParaRPr lang="en-US" sz="3000" kern="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30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Algorithms</a:t>
            </a:r>
            <a:endParaRPr lang="en-US" sz="3000" kern="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/>
          <p:nvPr>
            <p:ph type="body" sz="quarter" idx="13"/>
          </p:nvPr>
        </p:nvSpPr>
        <p:spPr>
          <a:xfrm>
            <a:off x="1673860" y="1619885"/>
            <a:ext cx="9062720" cy="3408045"/>
          </a:xfrm>
        </p:spPr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       Listening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772275" y="795655"/>
            <a:ext cx="96456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607300" y="848360"/>
            <a:ext cx="4234180" cy="405130"/>
          </a:xfrm>
        </p:spPr>
        <p:txBody>
          <a:bodyPr/>
          <a:lstStyle/>
          <a:p>
            <a:r>
              <a:rPr kumimoji="1" lang="en-US" altLang="zh-CN" sz="2200" dirty="0">
                <a:latin typeface="Times New Roman" panose="02020603050405020304" charset="0"/>
                <a:cs typeface="Times New Roman" panose="02020603050405020304" charset="0"/>
              </a:rPr>
              <a:t>Artificial Neural Network (ANN)? </a:t>
            </a:r>
            <a:endParaRPr kumimoji="1" lang="en-US" altLang="zh-CN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772275" y="2059305"/>
            <a:ext cx="96456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02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607300" y="2162810"/>
            <a:ext cx="4778375" cy="405130"/>
          </a:xfrm>
        </p:spPr>
        <p:txBody>
          <a:bodyPr/>
          <a:lstStyle/>
          <a:p>
            <a:r>
              <a:rPr kumimoji="1" 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of Artificial Neural network</a:t>
            </a:r>
            <a:endParaRPr kumimoji="1" lang="en-US" altLang="zh-CN" sz="2200" b="1" dirty="0">
              <a:effectLst/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772275" y="3523615"/>
            <a:ext cx="96456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03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607300" y="3626485"/>
            <a:ext cx="4820285" cy="405130"/>
          </a:xfrm>
        </p:spPr>
        <p:txBody>
          <a:bodyPr/>
          <a:lstStyle/>
          <a:p>
            <a:r>
              <a:rPr kumimoji="1" lang="en-US" sz="2200" dirty="0">
                <a:latin typeface="Times New Roman" panose="02020603050405020304" charset="0"/>
                <a:cs typeface="Times New Roman" panose="02020603050405020304" charset="0"/>
              </a:rPr>
              <a:t>Terminologies in Artificial Neural Network</a:t>
            </a:r>
            <a:endParaRPr kumimoji="1" lang="en-US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72275" y="4841240"/>
            <a:ext cx="49720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04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594600" y="4898390"/>
            <a:ext cx="4944110" cy="413385"/>
          </a:xfrm>
        </p:spPr>
        <p:txBody>
          <a:bodyPr/>
          <a:lstStyle/>
          <a:p>
            <a:r>
              <a:rPr kumimoji="1" lang="en-US" sz="2200" dirty="0">
                <a:latin typeface="Times New Roman" panose="02020603050405020304" charset="0"/>
                <a:cs typeface="Times New Roman" panose="02020603050405020304" charset="0"/>
              </a:rPr>
              <a:t>Implementation of Artificial Neural network</a:t>
            </a:r>
            <a:endParaRPr kumimoji="1" lang="en-US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3440" y="1985645"/>
            <a:ext cx="4067175" cy="2425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CONTENTS</a:t>
            </a:r>
            <a:endParaRPr lang="zh-CN" altLang="en-US" sz="48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636245"/>
          </a:xfrm>
        </p:spPr>
        <p:txBody>
          <a:bodyPr anchor="ctr"/>
          <a:lstStyle/>
          <a:p>
            <a:pPr algn="ctr"/>
            <a:r>
              <a:rPr kumimoji="1" lang="en-US" altLang="zh-CN" sz="8000" dirty="0"/>
              <a:t>Artificial Neural Network</a:t>
            </a:r>
            <a:endParaRPr kumimoji="1"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Artificial Neural Network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00312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93997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28067" y="109202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93395" y="1003300"/>
            <a:ext cx="11205210" cy="5281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2800" b="1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800" b="1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What is Artificial Neural Network?</a:t>
            </a:r>
            <a:endParaRPr lang="en-US" sz="2800" b="1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Artificial neural network" refers to a biologically inspired sub-field of artificial intelligence modeled after the </a:t>
            </a:r>
            <a:r>
              <a:rPr lang="en-US" sz="3200" dirty="0" smtClean="0">
                <a:sym typeface="+mn-ea"/>
              </a:rPr>
              <a:t>brain.</a:t>
            </a:r>
            <a:endParaRPr lang="en-US" sz="3200" dirty="0"/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An Artificial neural network is usually a computational network based on biological neural networks that construct the structure of the human brain</a:t>
            </a:r>
            <a:endParaRPr lang="en-US" sz="32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70" y="1038860"/>
            <a:ext cx="6815455" cy="4719955"/>
          </a:xfrm>
        </p:spPr>
        <p:txBody>
          <a:bodyPr anchor="ctr"/>
          <a:lstStyle/>
          <a:p>
            <a:pPr algn="ctr"/>
            <a:r>
              <a:rPr kumimoji="1" lang="en-US" altLang="zh-CN" sz="8000" dirty="0"/>
              <a:t>The Architecture of an ANN</a:t>
            </a:r>
            <a:endParaRPr kumimoji="1"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The Architecture of Neural Network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793" y="1060450"/>
            <a:ext cx="4816475" cy="691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3000" b="1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The Architecture of an ANN</a:t>
            </a:r>
            <a:endParaRPr lang="en-US" sz="30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5110" y="2019935"/>
            <a:ext cx="6614795" cy="1091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500" dirty="0">
                <a:sym typeface="+mn-ea"/>
              </a:rPr>
              <a:t>Artificial Neural Network primarily consists of three layers:</a:t>
            </a:r>
            <a:endParaRPr lang="en-US" sz="2500" kern="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3"/>
          <a:stretch>
            <a:fillRect/>
          </a:stretch>
        </p:blipFill>
        <p:spPr bwMode="auto">
          <a:xfrm>
            <a:off x="6859905" y="1195705"/>
            <a:ext cx="4943475" cy="363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4"/>
          <p:cNvSpPr/>
          <p:nvPr/>
        </p:nvSpPr>
        <p:spPr>
          <a:xfrm>
            <a:off x="337820" y="4911725"/>
            <a:ext cx="11128375" cy="1245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500" dirty="0"/>
              <a:t>The artificial neural network takes input and computes the weighted sum of the inputs and includes a bias. This computation is represented in the form of a transfer function.</a:t>
            </a:r>
            <a:endParaRPr lang="en-US" sz="25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10" y="2657475"/>
            <a:ext cx="1738313" cy="205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07010" y="1076325"/>
            <a:ext cx="3251835" cy="6108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3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Input Layer: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the name suggests, it accepts inputs in several different formats provided by the programmer.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25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25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60140" y="1086485"/>
            <a:ext cx="3782695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Layer: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input goes through a series of transformations using the hidden layer, which finally results in output that is conveyed using this layer.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23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37145" y="1079500"/>
            <a:ext cx="4394835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Layer: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input goes through a series of transformations using the hidden layer, which finally results in output that is conveyed using this layer.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20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23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630295" y="1414780"/>
            <a:ext cx="29845" cy="486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43165" y="1207770"/>
            <a:ext cx="93980" cy="507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2"/>
          <p:cNvSpPr>
            <a:spLocks noGrp="1"/>
          </p:cNvSpPr>
          <p:nvPr/>
        </p:nvSpPr>
        <p:spPr>
          <a:xfrm>
            <a:off x="1109980" y="-15875"/>
            <a:ext cx="9584690" cy="725805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Architecture of Neural Network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70" y="1474470"/>
            <a:ext cx="7072630" cy="3636010"/>
          </a:xfrm>
        </p:spPr>
        <p:txBody>
          <a:bodyPr anchor="ctr"/>
          <a:lstStyle/>
          <a:p>
            <a:pPr algn="ctr"/>
            <a:r>
              <a:rPr kumimoji="1" lang="en-US" altLang="zh-CN" sz="8000" dirty="0"/>
              <a:t>Terminologies in ANN</a:t>
            </a:r>
            <a:endParaRPr kumimoji="1" lang="en-US" altLang="zh-CN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Terminologies in Artificial Neural Network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73050" y="1354455"/>
            <a:ext cx="11777980" cy="473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800" kern="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+mn-lt"/>
              </a:rPr>
              <a:t>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Parameters: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weights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Bias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b="1" dirty="0" smtClean="0">
                <a:sym typeface="+mn-ea"/>
              </a:rPr>
              <a:t>Hyper-parameters: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ym typeface="+mn-ea"/>
              </a:rPr>
              <a:t>L</a:t>
            </a:r>
            <a:r>
              <a:rPr lang="en-US" sz="2800" dirty="0" smtClean="0">
                <a:sym typeface="+mn-ea"/>
              </a:rPr>
              <a:t>earning rate</a:t>
            </a:r>
            <a:r>
              <a:rPr lang="en-US" sz="2800" dirty="0">
                <a:sym typeface="+mn-ea"/>
              </a:rPr>
              <a:t> 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+mn-ea"/>
              </a:rPr>
              <a:t>Optimizer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+mn-ea"/>
              </a:rPr>
              <a:t>Number of layers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+mn-ea"/>
              </a:rPr>
              <a:t>Activation function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+mn-ea"/>
              </a:rPr>
              <a:t>Loss function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ym typeface="+mn-ea"/>
              </a:rPr>
              <a:t>Number of neurons</a:t>
            </a:r>
            <a:endParaRPr lang="en-US" sz="2800" kern="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Microsoft YaHei" panose="020B0503020204020204" pitchFamily="34" charset="-122"/>
            <a:ea typeface="Microsoft YaHei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1716</Words>
  <Application>WPS Presentation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Century Gothic</vt:lpstr>
      <vt:lpstr>Segoe UI Light</vt:lpstr>
      <vt:lpstr>Segoe UI Light</vt:lpstr>
      <vt:lpstr>Calibri</vt:lpstr>
      <vt:lpstr>Times New Roman</vt:lpstr>
      <vt:lpstr>Wingdings</vt:lpstr>
      <vt:lpstr>Arial Unicode MS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ugoch</cp:lastModifiedBy>
  <cp:revision>188</cp:revision>
  <dcterms:created xsi:type="dcterms:W3CDTF">2015-08-18T02:51:00Z</dcterms:created>
  <dcterms:modified xsi:type="dcterms:W3CDTF">2023-06-16T02:23:04Z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34F521039A3A4338B673C32A4D87CC2D</vt:lpwstr>
  </property>
</Properties>
</file>