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9A42D9-6BFE-4B30-89EC-CCE25973E7A3}">
  <a:tblStyle styleId="{A79A42D9-6BFE-4B30-89EC-CCE25973E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bbcc459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bbcc459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bbcc459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bbcc459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bbcc459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bbcc459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bbcc459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bbcc459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bbcc459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bbcc459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cb0b1ed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cb0b1ed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cb0b1ed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cb0b1ed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cb0b1ed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cb0b1ed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cb0b1ed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cb0b1ed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cb0b1ed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cb0b1ed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bbbcc459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bbbcc459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bbbcc459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bbbcc459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bbcc459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bbbcc459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bbbcc459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bbbcc459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cb0b1ed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cb0b1ed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b0b1e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b0b1e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bbcc459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bbcc459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bbcc459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bbcc459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bbcc459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bbcc459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bbcc459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bbcc459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bbcc459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bbcc459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bbcc459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bbcc459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800"/>
              <a:buFont typeface="Lato"/>
              <a:buChar char="●"/>
              <a:defRPr sz="1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○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■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●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○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■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●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○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400"/>
              <a:buFont typeface="Lato"/>
              <a:buChar char="■"/>
              <a:defRPr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20400" y="2134800"/>
            <a:ext cx="873900" cy="873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FUN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135050" y="2134800"/>
            <a:ext cx="873900" cy="87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WITH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449700" y="2134800"/>
            <a:ext cx="873900" cy="873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TDD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Paralysis by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Good testing scaffolding to start 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Big ramp up, requires practice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No downsides?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63150" y="1371150"/>
            <a:ext cx="901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How can we drive our development with the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three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4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&gt; See it fail. </a:t>
            </a:r>
            <a:r>
              <a:rPr lang="en-GB"/>
              <a:t>Make sure it was not passing already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     Red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392675" y="447474"/>
            <a:ext cx="486600" cy="486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</a:t>
            </a:r>
            <a:r>
              <a:rPr lang="en-GB"/>
              <a:t>Put it green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Don’t overthink here,  don’t cover other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You might want to tweak your test to ensure it is green because the functionality is working properly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     Green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92675" y="447474"/>
            <a:ext cx="486600" cy="486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</a:t>
            </a:r>
            <a:r>
              <a:rPr lang="en-GB"/>
              <a:t>Remove duplication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Add clarity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No longer need that test? Delete it!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     Refactor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92675" y="447474"/>
            <a:ext cx="486600" cy="486600"/>
          </a:xfrm>
          <a:prstGeom prst="ellipse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63150" y="1371150"/>
            <a:ext cx="901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Where should I 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start writing tests?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63150" y="1371150"/>
            <a:ext cx="901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Inside-Out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Outside-In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Given an admin user logged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When we update a client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Send a notification to the finance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Having to code this feature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Inside-Out (Classic TDD)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5143600" y="2542888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ClientRepository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143600" y="3495300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FinancialNotificationService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5143600" y="1590475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UseCase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1825800" y="2542900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1825800" y="3495313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825800" y="1590488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flipH="1" rot="10800000">
            <a:off x="4126950" y="1885075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30"/>
          <p:cNvCxnSpPr/>
          <p:nvPr/>
        </p:nvCxnSpPr>
        <p:spPr>
          <a:xfrm flipH="1" rot="10800000">
            <a:off x="4126950" y="2837488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30"/>
          <p:cNvCxnSpPr/>
          <p:nvPr/>
        </p:nvCxnSpPr>
        <p:spPr>
          <a:xfrm flipH="1" rot="10800000">
            <a:off x="4098800" y="3789925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Outside-In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(ATDD)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5143600" y="2542888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ClientRepository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5143600" y="3495300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FinancialNotificationService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5143600" y="1590475"/>
            <a:ext cx="2118300" cy="5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UseCase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1825800" y="2542900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1825800" y="3495313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825800" y="1590488"/>
            <a:ext cx="2118300" cy="597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1F1F1"/>
                </a:solidFill>
              </a:rPr>
              <a:t>Failing Test</a:t>
            </a:r>
            <a:endParaRPr sz="1200">
              <a:solidFill>
                <a:srgbClr val="F1F1F1"/>
              </a:solidFill>
            </a:endParaRPr>
          </a:p>
        </p:txBody>
      </p:sp>
      <p:cxnSp>
        <p:nvCxnSpPr>
          <p:cNvPr id="180" name="Google Shape;180;p31"/>
          <p:cNvCxnSpPr/>
          <p:nvPr/>
        </p:nvCxnSpPr>
        <p:spPr>
          <a:xfrm flipH="1" rot="10800000">
            <a:off x="4126950" y="1885075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31"/>
          <p:cNvCxnSpPr/>
          <p:nvPr/>
        </p:nvCxnSpPr>
        <p:spPr>
          <a:xfrm flipH="1" rot="10800000">
            <a:off x="4126950" y="2837488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" name="Google Shape;182;p31"/>
          <p:cNvCxnSpPr/>
          <p:nvPr/>
        </p:nvCxnSpPr>
        <p:spPr>
          <a:xfrm flipH="1" rot="10800000">
            <a:off x="4098800" y="3789925"/>
            <a:ext cx="890100" cy="81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91550" y="1940700"/>
            <a:ext cx="756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TDD?</a:t>
            </a:r>
            <a:endParaRPr b="1" sz="70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63150" y="2110050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Let’s practice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Supermarket Checkout Kata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579475" y="181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{A79A42D9-6BFE-4B30-89EC-CCE25973E7A3}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Item</a:t>
                      </a:r>
                      <a:endParaRPr b="1"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Unit Price</a:t>
                      </a:r>
                      <a:endParaRPr b="1"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Special Price</a:t>
                      </a:r>
                      <a:endParaRPr b="1"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x 130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x 45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F1F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1F1F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33"/>
          <p:cNvSpPr/>
          <p:nvPr/>
        </p:nvSpPr>
        <p:spPr>
          <a:xfrm>
            <a:off x="6978675" y="2394963"/>
            <a:ext cx="923400" cy="92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</a:rPr>
              <a:t>UseCase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428775" y="181485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“AABAD”</a:t>
            </a:r>
            <a:endParaRPr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6428775" y="3521400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175</a:t>
            </a:r>
            <a:endParaRPr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33"/>
          <p:cNvCxnSpPr/>
          <p:nvPr/>
        </p:nvCxnSpPr>
        <p:spPr>
          <a:xfrm>
            <a:off x="7440375" y="2115725"/>
            <a:ext cx="0" cy="2547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3"/>
          <p:cNvCxnSpPr/>
          <p:nvPr/>
        </p:nvCxnSpPr>
        <p:spPr>
          <a:xfrm>
            <a:off x="7440375" y="3342900"/>
            <a:ext cx="0" cy="254700"/>
          </a:xfrm>
          <a:prstGeom prst="straightConnector1">
            <a:avLst/>
          </a:prstGeom>
          <a:noFill/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</a:t>
            </a:r>
            <a:r>
              <a:rPr b="1" lang="en-GB"/>
              <a:t>Mob programming</a:t>
            </a:r>
            <a:r>
              <a:rPr lang="en-GB"/>
              <a:t>. 2 or 3 people per computer. Change keyboard every 15 min.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</a:t>
            </a:r>
            <a:r>
              <a:rPr b="1" lang="en-GB"/>
              <a:t>Vertical slicing</a:t>
            </a:r>
            <a:r>
              <a:rPr lang="en-GB"/>
              <a:t>: Discounts functionality is less relevant for the business.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There is </a:t>
            </a:r>
            <a:r>
              <a:rPr b="1" lang="en-GB"/>
              <a:t>not a </a:t>
            </a:r>
            <a:r>
              <a:rPr lang="en-GB"/>
              <a:t>single</a:t>
            </a:r>
            <a:r>
              <a:rPr b="1" lang="en-GB"/>
              <a:t> correct way</a:t>
            </a:r>
            <a:r>
              <a:rPr lang="en-GB"/>
              <a:t> of working with TDD.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</a:t>
            </a:r>
            <a:r>
              <a:rPr b="1" lang="en-GB"/>
              <a:t>No stress</a:t>
            </a:r>
            <a:r>
              <a:rPr lang="en-GB"/>
              <a:t>. No problem if you don’t have a solution, we are just practicing TDD :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</a:t>
            </a:r>
            <a:r>
              <a:rPr b="1" lang="en-GB"/>
              <a:t>Enjoy</a:t>
            </a:r>
            <a:r>
              <a:rPr lang="en-GB"/>
              <a:t>!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Kata rules &amp; hints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63150" y="2110050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Thanks :)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3150" y="1371150"/>
            <a:ext cx="901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DRIVEN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DEVELOPMENT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00850" y="560550"/>
            <a:ext cx="796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TDD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695100" y="2135825"/>
            <a:ext cx="15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(surprise)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0850" y="1249750"/>
            <a:ext cx="796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00850" y="2536025"/>
            <a:ext cx="7962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b="1" sz="61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90700" y="3604925"/>
            <a:ext cx="796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testing methodology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3150" y="2110050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But a development technique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63150" y="2110050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And what is it all about?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63150" y="1371150"/>
            <a:ext cx="901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Drive your development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using tests with a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three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4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</a:t>
            </a: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4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loop</a:t>
            </a:r>
            <a:endParaRPr b="1" sz="4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4065075" y="1269288"/>
            <a:ext cx="873900" cy="8739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RED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5202575" y="3000313"/>
            <a:ext cx="873900" cy="87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GREEN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067525" y="3000313"/>
            <a:ext cx="873900" cy="873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REFACTOR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8" name="Google Shape;98;p20"/>
          <p:cNvCxnSpPr/>
          <p:nvPr/>
        </p:nvCxnSpPr>
        <p:spPr>
          <a:xfrm>
            <a:off x="4888050" y="2159900"/>
            <a:ext cx="494700" cy="7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0"/>
          <p:cNvCxnSpPr/>
          <p:nvPr/>
        </p:nvCxnSpPr>
        <p:spPr>
          <a:xfrm rot="10800000">
            <a:off x="4118700" y="3437275"/>
            <a:ext cx="9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0"/>
          <p:cNvCxnSpPr/>
          <p:nvPr/>
        </p:nvCxnSpPr>
        <p:spPr>
          <a:xfrm flipH="1" rot="10800000">
            <a:off x="3547800" y="2198725"/>
            <a:ext cx="494700" cy="7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18950"/>
            <a:ext cx="852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Deliver value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&gt; </a:t>
            </a:r>
            <a:r>
              <a:rPr lang="en-GB"/>
              <a:t>Your code is easy to test, because the test goes 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Reduces overengineering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Prevents going into rabbit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&gt; Code always works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229075"/>
            <a:ext cx="901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1F1F1"/>
                </a:solidFill>
                <a:latin typeface="Lato"/>
                <a:ea typeface="Lato"/>
                <a:cs typeface="Lato"/>
                <a:sym typeface="Lato"/>
              </a:rPr>
              <a:t>Why?</a:t>
            </a:r>
            <a:endParaRPr b="1" sz="4800">
              <a:solidFill>
                <a:srgbClr val="F1F1F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