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65" r:id="rId6"/>
    <p:sldId id="270" r:id="rId7"/>
    <p:sldId id="290" r:id="rId8"/>
    <p:sldId id="291" r:id="rId9"/>
    <p:sldId id="292" r:id="rId10"/>
    <p:sldId id="293" r:id="rId11"/>
    <p:sldId id="294" r:id="rId12"/>
    <p:sldId id="296" r:id="rId13"/>
    <p:sldId id="295" r:id="rId14"/>
    <p:sldId id="298" r:id="rId15"/>
    <p:sldId id="299" r:id="rId16"/>
    <p:sldId id="29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>
        <p:scale>
          <a:sx n="55" d="100"/>
          <a:sy n="55" d="100"/>
        </p:scale>
        <p:origin x="163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1E3DE-CDD6-4C90-88A5-EB3DDEBB45B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0B59-F887-46B1-863C-9C7B0BECA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22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0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74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2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6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94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29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4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39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1E8430A-A137-D000-DFFD-2C9F0521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01B3BB13-A3FA-B587-4110-9CF22F08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C52D900-0F71-33B1-5884-32B6EB37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13E40E7-33F1-E5DB-E7F6-4DEB8473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BAFC79E-BAEB-1D14-4692-0AE85D9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46FBA32-3D2D-2CA0-0734-7E07423B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80B014ED-7954-2455-C8CC-BECE11294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72DAABA-21A9-51DA-08E6-89754260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C8ABAB5-6D1B-DB49-3D87-838DBF1D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647F2B6-5914-C952-95F6-A1F3D0DB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7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59452CF-5089-F0A7-9EC5-B4E912F53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BC4D02A-EBA6-2860-194D-25FAD0EBA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4803581-AEA7-28B8-45FA-0DBBF7D9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129D8EC-BB02-9782-A195-3BEBA646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118BF10-F18C-468F-373D-E6944212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53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4600" y="1432200"/>
            <a:ext cx="4727600" cy="3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40700" y="4750600"/>
            <a:ext cx="34416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819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702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65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672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965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627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9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0A07816-C6A6-EB5B-4509-CEF76E2B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23CF90D-8AE3-585A-86FA-0E8F54F7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3D732E8-C689-D9A1-DF67-B26D64DD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84E233D-0F8D-0EEE-AF1B-E5156439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1B59169-99C2-465E-E467-AE826BD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1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6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274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7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C41082-3EBC-B0EF-17E1-CD6CCF18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9CFCEA2E-490E-DC5E-834C-809D4B95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9530573-3EBF-9C19-0140-364D2069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1E97C2C-F678-5E3D-334F-C40B5F09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3D25C68-50B8-FC8D-521E-A0F8192B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1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C0DC031-D2DF-E7A8-6BEA-D80FB198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CBD9EDB-775C-EC1F-A04E-831C8190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74F7DD29-F0CB-BF61-7F84-66EA2E03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C2AB65D-0F5D-675D-FB4E-4C4B04FE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E47233E-2F59-7CA6-2C39-B2F729BA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6FA94FC-882A-5E27-8B80-AE234E9D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4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ED24F07-6610-B717-06A2-EF4962FD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BA1A7E34-B41E-87BF-BB28-87D51061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7D1219DA-2376-CA08-21A3-1C7960D85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555EB9FB-4986-AA49-EC68-D11028DF9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0BEDAA6D-415A-CF00-9678-3B882419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7AADEA5A-196E-025E-ED89-4140F86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D5DCFDD9-2EB1-C81F-D973-6B044013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3EB73698-45BE-EAA3-505A-037B4CCA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98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988F761-6BE6-FCE0-25EF-7FB1D56D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BE4E5F35-4481-611C-F26D-1521836C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141EFF2B-0612-0EE7-5D85-5CD71400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6AE5195-B1B4-9C5D-0F12-F4CF8B1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8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AF76D5D6-A356-B714-CC55-656AC864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7DD0F28-098E-DBDD-A59F-6CA5B2B6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5EA4D20-0A7C-D05A-074B-0F41D45A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1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2CBCC3E-595B-1CC8-B2EF-59BB0E91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5DFFEAD-923A-1045-FDAF-0B6905E4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4F57A59E-AFF8-29B8-DB60-47D5F5EC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61DA8CA-CFAC-1DAA-E18B-AB01A6F8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3B01584C-E1AF-C25C-F21B-EA7F4662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732CDD28-2CFB-DA07-8D62-2804C74F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30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A7687FC-8B42-EC15-5CAC-B3748578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813D1E58-A3ED-314C-CB12-6A2497D0E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89AD3047-3699-A94D-AE94-B0092FEC2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4D0874A-16CA-E93B-76F0-6AEEEF1D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948CE958-F30C-1C39-CB70-3B7EB1D2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7B4DF577-8947-6B72-718B-69286433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9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38DBDD8C-D3DA-A4A3-293A-73B67A7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7013175-9CC7-72FB-C97A-2BC39B9C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AF3D610-1B9F-4F7D-FC8D-717AFD219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6A3D-E2F5-4D57-BEA9-6CA989853B1A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B118342-E242-3E41-D930-3298FA91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15F6EF1-1415-1D96-D4AE-73A5E24C9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E326-6C53-489B-894A-619FE2D71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41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1641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536763" y="548635"/>
            <a:ext cx="5472358" cy="42019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sz="4000" dirty="0"/>
              <a:t>Détection de </a:t>
            </a:r>
            <a:r>
              <a:rPr lang="fr-FR" sz="4000" b="1" dirty="0"/>
              <a:t>visage</a:t>
            </a:r>
            <a:r>
              <a:rPr lang="fr-FR" sz="4000" dirty="0"/>
              <a:t>, </a:t>
            </a:r>
            <a:r>
              <a:rPr lang="fr-FR" sz="4000" b="1" dirty="0"/>
              <a:t>d'âge</a:t>
            </a:r>
            <a:r>
              <a:rPr lang="fr-FR" sz="4000" dirty="0"/>
              <a:t> et de </a:t>
            </a:r>
            <a:r>
              <a:rPr lang="fr-FR" sz="4000" b="1" dirty="0"/>
              <a:t>genre</a:t>
            </a:r>
            <a:r>
              <a:rPr lang="fr-FR" sz="4000" dirty="0"/>
              <a:t> basés sur des réseaux de neurones profonds (DNN)</a:t>
            </a:r>
            <a:endParaRPr sz="40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794208" y="4294896"/>
            <a:ext cx="4676431" cy="94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 dirty="0"/>
              <a:t>Réalisé par </a:t>
            </a:r>
            <a:r>
              <a:rPr lang="en" dirty="0" smtClean="0"/>
              <a:t>: </a:t>
            </a:r>
            <a:r>
              <a:rPr lang="en" b="1" dirty="0" smtClean="0"/>
              <a:t>Eya Hachicha</a:t>
            </a:r>
          </a:p>
          <a:p>
            <a:pPr marL="0" indent="0" algn="ctr"/>
            <a:r>
              <a:rPr lang="en" b="1" dirty="0" smtClean="0"/>
              <a:t>GI2S3</a:t>
            </a:r>
            <a:endParaRPr b="1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82873" y="135988"/>
            <a:ext cx="5847489" cy="63115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500" u="sng" dirty="0" smtClean="0"/>
              <a:t>Conclusion:</a:t>
            </a:r>
            <a:endParaRPr lang="fr-FR" sz="35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480" y="1379453"/>
            <a:ext cx="11450320" cy="4038800"/>
          </a:xfrm>
        </p:spPr>
        <p:txBody>
          <a:bodyPr/>
          <a:lstStyle/>
          <a:p>
            <a:pPr marL="186262" indent="0">
              <a:buNone/>
            </a:pPr>
            <a:r>
              <a:rPr lang="fr-FR" dirty="0" smtClean="0"/>
              <a:t>Dans </a:t>
            </a:r>
            <a:r>
              <a:rPr lang="fr-FR" dirty="0"/>
              <a:t>ce projet, nous avons utilisé des modèles de réseaux de neurones pré-entraînés </a:t>
            </a:r>
            <a:r>
              <a:rPr lang="fr-FR" dirty="0" smtClean="0"/>
              <a:t>pour</a:t>
            </a:r>
          </a:p>
          <a:p>
            <a:pPr marL="186262" indent="0">
              <a:buNone/>
            </a:pPr>
            <a:r>
              <a:rPr lang="fr-FR" dirty="0" smtClean="0"/>
              <a:t> </a:t>
            </a:r>
            <a:r>
              <a:rPr lang="fr-FR" dirty="0"/>
              <a:t>détecter les visages,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prédire l'âge et le genre à partir d'images de visages</a:t>
            </a:r>
            <a:r>
              <a:rPr lang="fr-FR" dirty="0"/>
              <a:t>. </a:t>
            </a:r>
            <a:endParaRPr lang="fr-FR" dirty="0" smtClean="0"/>
          </a:p>
          <a:p>
            <a:pPr marL="186262" indent="0">
              <a:buNone/>
            </a:pPr>
            <a:endParaRPr lang="fr-FR" dirty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/>
          </a:p>
          <a:p>
            <a:pPr marL="186262" indent="0">
              <a:buNone/>
            </a:pPr>
            <a:r>
              <a:rPr lang="fr-FR" dirty="0" smtClean="0"/>
              <a:t>les </a:t>
            </a:r>
            <a:r>
              <a:rPr lang="fr-FR" dirty="0"/>
              <a:t>bibliothèques </a:t>
            </a:r>
            <a:r>
              <a:rPr lang="fr-FR" dirty="0" smtClean="0"/>
              <a:t>utlilisés </a:t>
            </a:r>
            <a:r>
              <a:rPr lang="fr-FR" b="1" u="sng" dirty="0" smtClean="0">
                <a:solidFill>
                  <a:schemeClr val="accent6">
                    <a:lumMod val="75000"/>
                  </a:schemeClr>
                </a:solidFill>
              </a:rPr>
              <a:t>OpenCV </a:t>
            </a:r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fr-FR" b="1" u="sng" dirty="0" err="1">
                <a:solidFill>
                  <a:schemeClr val="accent6">
                    <a:lumMod val="75000"/>
                  </a:schemeClr>
                </a:solidFill>
              </a:rPr>
              <a:t>Dlib</a:t>
            </a:r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/>
              <a:t>pour charger les modèles et traiter les images</a:t>
            </a:r>
            <a:r>
              <a:rPr lang="fr-FR" dirty="0" smtClean="0"/>
              <a:t>.</a:t>
            </a:r>
          </a:p>
          <a:p>
            <a:pPr marL="186262" indent="0">
              <a:buNone/>
            </a:pPr>
            <a:r>
              <a:rPr lang="fr-FR" dirty="0" smtClean="0"/>
              <a:t>Cette </a:t>
            </a:r>
            <a:r>
              <a:rPr lang="fr-FR" dirty="0"/>
              <a:t>approche est efficace et peut être utilisée dans une variété d'applications telles que la </a:t>
            </a:r>
            <a:r>
              <a:rPr lang="fr-FR" b="1" u="sng" dirty="0"/>
              <a:t>reconnaissance de visages, la sécurité, la publicité ciblée et l'analyse de données démographiques</a:t>
            </a:r>
            <a:r>
              <a:rPr lang="fr-FR" dirty="0"/>
              <a:t>.</a:t>
            </a:r>
          </a:p>
        </p:txBody>
      </p:sp>
      <p:sp>
        <p:nvSpPr>
          <p:cNvPr id="5" name="Google Shape;332;p17"/>
          <p:cNvSpPr/>
          <p:nvPr/>
        </p:nvSpPr>
        <p:spPr>
          <a:xfrm>
            <a:off x="1198880" y="1379453"/>
            <a:ext cx="10535920" cy="1187192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332;p17"/>
          <p:cNvSpPr/>
          <p:nvPr/>
        </p:nvSpPr>
        <p:spPr>
          <a:xfrm>
            <a:off x="1046480" y="3473907"/>
            <a:ext cx="10535920" cy="16764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Picture 2" descr="Content Writing in the Age of AI: What You Should Expect | Reinis Fisch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" y="88410"/>
            <a:ext cx="1906680" cy="10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6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5960" y="123211"/>
            <a:ext cx="10972800" cy="495200"/>
          </a:xfrm>
        </p:spPr>
        <p:txBody>
          <a:bodyPr>
            <a:noAutofit/>
          </a:bodyPr>
          <a:lstStyle/>
          <a:p>
            <a:r>
              <a:rPr lang="fr-FR" sz="3500" u="sng" dirty="0" smtClean="0"/>
              <a:t>Test(images):</a:t>
            </a:r>
            <a:endParaRPr lang="fr-FR" sz="35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3840" y="87086"/>
            <a:ext cx="11747269" cy="6618514"/>
          </a:xfrm>
        </p:spPr>
        <p:txBody>
          <a:bodyPr/>
          <a:lstStyle/>
          <a:p>
            <a:pPr marL="186262" indent="0">
              <a:buNone/>
            </a:pPr>
            <a:endParaRPr lang="fr-FR" dirty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6" y="531610"/>
            <a:ext cx="2150512" cy="18578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7" y="3874820"/>
            <a:ext cx="2150512" cy="184281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73" y="2310455"/>
            <a:ext cx="1938428" cy="18609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06" y="958747"/>
            <a:ext cx="6454699" cy="102878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03" y="2770388"/>
            <a:ext cx="6530906" cy="8916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06" y="4875659"/>
            <a:ext cx="6492803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5960" y="123211"/>
            <a:ext cx="10972800" cy="495200"/>
          </a:xfrm>
        </p:spPr>
        <p:txBody>
          <a:bodyPr>
            <a:noAutofit/>
          </a:bodyPr>
          <a:lstStyle/>
          <a:p>
            <a:r>
              <a:rPr lang="fr-FR" sz="3500" u="sng" dirty="0" smtClean="0"/>
              <a:t>Test:</a:t>
            </a:r>
            <a:endParaRPr lang="fr-FR" sz="35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338" y="0"/>
            <a:ext cx="11862772" cy="6858000"/>
          </a:xfrm>
        </p:spPr>
        <p:txBody>
          <a:bodyPr/>
          <a:lstStyle/>
          <a:p>
            <a:pPr marL="186262" indent="0">
              <a:buNone/>
            </a:pPr>
            <a:endParaRPr lang="fr-FR" dirty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/>
          </a:p>
          <a:p>
            <a:pPr marL="186262" indent="0">
              <a:buNone/>
            </a:pPr>
            <a:endParaRPr lang="fr-FR" dirty="0" smtClean="0"/>
          </a:p>
          <a:p>
            <a:pPr marL="186262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618412"/>
            <a:ext cx="1891681" cy="156744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3" y="3802296"/>
            <a:ext cx="1842147" cy="148658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7" y="5017632"/>
            <a:ext cx="1898469" cy="159484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01" y="2027018"/>
            <a:ext cx="1702565" cy="187442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73" y="918027"/>
            <a:ext cx="6652836" cy="9221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72" y="2518612"/>
            <a:ext cx="6652837" cy="9743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72" y="4171437"/>
            <a:ext cx="6652837" cy="1386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71" y="5357949"/>
            <a:ext cx="6652837" cy="8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053" y="275918"/>
            <a:ext cx="11020926" cy="654524"/>
          </a:xfrm>
        </p:spPr>
        <p:txBody>
          <a:bodyPr>
            <a:noAutofit/>
          </a:bodyPr>
          <a:lstStyle/>
          <a:p>
            <a:r>
              <a:rPr lang="fr-FR" sz="3800" dirty="0" smtClean="0"/>
              <a:t>test(</a:t>
            </a:r>
            <a:r>
              <a:rPr lang="fr-FR" sz="3800" dirty="0" err="1"/>
              <a:t>V</a:t>
            </a:r>
            <a:r>
              <a:rPr lang="fr-FR" sz="3800" dirty="0" err="1" smtClean="0"/>
              <a:t>ideo</a:t>
            </a:r>
            <a:r>
              <a:rPr lang="fr-FR" sz="3800" dirty="0" smtClean="0"/>
              <a:t>):</a:t>
            </a:r>
            <a:endParaRPr lang="fr-FR" sz="3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94" y="1195022"/>
            <a:ext cx="10098505" cy="53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9" y="1343892"/>
            <a:ext cx="11422383" cy="4890654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58362" y="0"/>
            <a:ext cx="11360800" cy="1122400"/>
          </a:xfrm>
        </p:spPr>
        <p:txBody>
          <a:bodyPr/>
          <a:lstStyle/>
          <a:p>
            <a:r>
              <a:rPr lang="fr-FR" u="sng" dirty="0" err="1" smtClean="0"/>
              <a:t>Conlusion</a:t>
            </a:r>
            <a:r>
              <a:rPr lang="fr-FR" u="sng" dirty="0" smtClean="0"/>
              <a:t>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67650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7018" y="-798859"/>
            <a:ext cx="13438909" cy="3080154"/>
          </a:xfrm>
        </p:spPr>
        <p:txBody>
          <a:bodyPr>
            <a:normAutofit/>
          </a:bodyPr>
          <a:lstStyle/>
          <a:p>
            <a:pPr algn="l"/>
            <a:r>
              <a:rPr lang="fr-FR" sz="3000" u="sng" dirty="0" err="1" smtClean="0">
                <a:solidFill>
                  <a:srgbClr val="FF0000"/>
                </a:solidFill>
              </a:rPr>
              <a:t>LienGitHub</a:t>
            </a:r>
            <a:r>
              <a:rPr lang="fr-FR" sz="3000" u="sng" dirty="0" smtClean="0">
                <a:solidFill>
                  <a:srgbClr val="FF0000"/>
                </a:solidFill>
              </a:rPr>
              <a:t> </a:t>
            </a:r>
            <a:r>
              <a:rPr lang="fr-FR" sz="3000" dirty="0" smtClean="0"/>
              <a:t>:https</a:t>
            </a:r>
            <a:r>
              <a:rPr lang="fr-FR" sz="3000" dirty="0"/>
              <a:t>://github.com/</a:t>
            </a:r>
            <a:r>
              <a:rPr lang="fr-FR" sz="3000" dirty="0" err="1"/>
              <a:t>hachichaeya</a:t>
            </a:r>
            <a:r>
              <a:rPr lang="fr-FR" sz="3000" dirty="0"/>
              <a:t>/projet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479963" y="5509553"/>
            <a:ext cx="10889673" cy="8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4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fr-FR" u="sng" kern="0" dirty="0" smtClean="0">
                <a:solidFill>
                  <a:srgbClr val="FF0000"/>
                </a:solidFill>
              </a:rPr>
              <a:t>MERCIE POUR VOTRE ATTENTION</a:t>
            </a:r>
            <a:endParaRPr lang="fr-FR" u="sng" kern="0" dirty="0">
              <a:solidFill>
                <a:srgbClr val="FF0000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290945" y="540328"/>
            <a:ext cx="928255" cy="5264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5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826915" y="296808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u="sng" dirty="0"/>
              <a:t>PLAN</a:t>
            </a:r>
            <a:endParaRPr sz="3200" u="sng"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4396333" y="1370552"/>
            <a:ext cx="3537985" cy="90408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38" y="10279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fr-FR" sz="2400" b="1" kern="0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270560" y="1112469"/>
            <a:ext cx="3537895" cy="3595296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8044468" y="2191649"/>
            <a:ext cx="3537969" cy="904083"/>
            <a:chOff x="6033350" y="1027913"/>
            <a:chExt cx="2653477" cy="678062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05627" y="10279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fr-FR" sz="2200" b="1" kern="0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 détection du genre</a:t>
              </a: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4396331" y="3337147"/>
            <a:ext cx="3537987" cy="910451"/>
            <a:chOff x="3297248" y="2502860"/>
            <a:chExt cx="2653491" cy="682838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53" y="2502860"/>
              <a:ext cx="198118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fr-FR" sz="2200" b="1" kern="0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 détection de visage</a:t>
              </a:r>
              <a:endParaRPr sz="22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396331" y="5303746"/>
            <a:ext cx="3538006" cy="897754"/>
            <a:chOff x="3297248" y="3977808"/>
            <a:chExt cx="2653505" cy="673315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53" y="397780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fr-FR" sz="2200" b="1" kern="0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 détection de l'âge</a:t>
              </a: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8044467" y="4156818"/>
            <a:ext cx="3538020" cy="948347"/>
            <a:chOff x="6033350" y="2501790"/>
            <a:chExt cx="2653515" cy="71126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65" y="250179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fr-FR" sz="2400" b="1" kern="0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24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4793732" y="2274632"/>
            <a:ext cx="0" cy="11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4793731" y="4247597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8441867" y="3095731"/>
            <a:ext cx="0" cy="12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653144" y="830632"/>
            <a:ext cx="7139696" cy="103709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9719962" y="118554"/>
            <a:ext cx="1046400" cy="104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-923109" y="425957"/>
            <a:ext cx="122654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3200" b="1" i="0" u="sng" strike="noStrike" kern="0" cap="none" spc="6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Fira Sans Extra Condensed"/>
              </a:rPr>
              <a:t>Introduction:</a:t>
            </a:r>
            <a:r>
              <a:rPr kumimoji="0" lang="fr-FR" sz="32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Fira Sans Extra Condensed"/>
              </a:rPr>
              <a:t/>
            </a:r>
            <a:br>
              <a:rPr kumimoji="0" lang="fr-FR" sz="32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Fira Sans Extra Condensed"/>
              </a:rPr>
            </a:br>
            <a:endParaRPr lang="fr-FR" sz="3200" u="sng" dirty="0"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9928400" y="331899"/>
            <a:ext cx="629523" cy="629483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927185" y="3619501"/>
            <a:ext cx="4457600" cy="1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386"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0299E71-7544-A5EF-569B-3A3183F0CCD0}"/>
              </a:ext>
            </a:extLst>
          </p:cNvPr>
          <p:cNvSpPr txBox="1"/>
          <p:nvPr/>
        </p:nvSpPr>
        <p:spPr>
          <a:xfrm>
            <a:off x="949327" y="921157"/>
            <a:ext cx="6573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smtClean="0"/>
              <a:t>  Nous </a:t>
            </a:r>
            <a:r>
              <a:rPr lang="fr-FR" sz="2000" dirty="0"/>
              <a:t>allons utiliser </a:t>
            </a:r>
            <a:r>
              <a:rPr lang="fr-FR" sz="2000" b="1" dirty="0"/>
              <a:t>le Deep Learning </a:t>
            </a:r>
            <a:r>
              <a:rPr lang="fr-FR" sz="2000" dirty="0"/>
              <a:t>pour détecter </a:t>
            </a:r>
            <a:r>
              <a:rPr lang="fr-FR" sz="2000" i="1" dirty="0"/>
              <a:t>l'âge</a:t>
            </a:r>
            <a:r>
              <a:rPr lang="fr-FR" sz="2000" dirty="0"/>
              <a:t> et </a:t>
            </a:r>
            <a:r>
              <a:rPr lang="fr-FR" sz="2000" i="1" dirty="0"/>
              <a:t>le genre</a:t>
            </a:r>
            <a:r>
              <a:rPr lang="fr-FR" sz="2000" dirty="0"/>
              <a:t> à partir d'une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image</a:t>
            </a:r>
            <a:r>
              <a:rPr lang="fr-FR" sz="2000" dirty="0"/>
              <a:t> ou d'une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vidéo</a:t>
            </a:r>
            <a:r>
              <a:rPr lang="fr-FR" sz="2000" dirty="0"/>
              <a:t>.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332;p17"/>
          <p:cNvSpPr/>
          <p:nvPr/>
        </p:nvSpPr>
        <p:spPr>
          <a:xfrm>
            <a:off x="4515395" y="2185825"/>
            <a:ext cx="7511142" cy="1148176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000" dirty="0" smtClean="0"/>
              <a:t> Nous </a:t>
            </a:r>
            <a:r>
              <a:rPr lang="fr-FR" sz="2000" dirty="0"/>
              <a:t>allons utiliser </a:t>
            </a:r>
            <a:r>
              <a:rPr lang="fr-FR" sz="2000" b="1" dirty="0"/>
              <a:t>des modèles de réseaux de neurones convolutifs pré-entraînés </a:t>
            </a:r>
            <a:r>
              <a:rPr lang="fr-FR" sz="2000" dirty="0"/>
              <a:t>pour éviter l'entraînement à partir de zéro.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332;p17"/>
          <p:cNvSpPr/>
          <p:nvPr/>
        </p:nvSpPr>
        <p:spPr>
          <a:xfrm>
            <a:off x="152401" y="3652094"/>
            <a:ext cx="7139696" cy="1296293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000" dirty="0" smtClean="0"/>
              <a:t>  Ces </a:t>
            </a:r>
            <a:r>
              <a:rPr lang="fr-FR" sz="2000" dirty="0"/>
              <a:t>modèles ont été entraînés sur </a:t>
            </a:r>
            <a:r>
              <a:rPr lang="fr-FR" sz="2000" b="1" dirty="0"/>
              <a:t>de grandes quantités </a:t>
            </a:r>
            <a:r>
              <a:rPr lang="fr-FR" sz="2000" dirty="0"/>
              <a:t>d</a:t>
            </a:r>
            <a:r>
              <a:rPr lang="fr-FR" sz="2000" b="1" dirty="0"/>
              <a:t>e données </a:t>
            </a:r>
            <a:r>
              <a:rPr lang="fr-FR" sz="2000" dirty="0"/>
              <a:t>pour effectuer des tâches spécifiques telles que la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détection de visages</a:t>
            </a:r>
            <a:r>
              <a:rPr lang="fr-FR" sz="2000" dirty="0"/>
              <a:t>,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la prédiction de l'âge </a:t>
            </a:r>
            <a:r>
              <a:rPr lang="fr-FR" sz="2000" dirty="0"/>
              <a:t>et du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genre</a:t>
            </a:r>
            <a:r>
              <a:rPr lang="fr-FR" sz="2000" dirty="0"/>
              <a:t>.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332;p17"/>
          <p:cNvSpPr/>
          <p:nvPr/>
        </p:nvSpPr>
        <p:spPr>
          <a:xfrm>
            <a:off x="4593773" y="5233887"/>
            <a:ext cx="7432764" cy="1297541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000" dirty="0" smtClean="0"/>
              <a:t>Pour </a:t>
            </a:r>
            <a:r>
              <a:rPr lang="fr-FR" sz="2000" dirty="0"/>
              <a:t>détecter l'âge et le genre à partir </a:t>
            </a:r>
            <a:r>
              <a:rPr lang="fr-FR" sz="2000" b="1" dirty="0"/>
              <a:t>d'une vidéo</a:t>
            </a:r>
            <a:r>
              <a:rPr lang="fr-FR" sz="2000" dirty="0"/>
              <a:t>, nous allons appliquer ces modèles sur </a:t>
            </a:r>
            <a:r>
              <a:rPr lang="fr-FR" sz="2000" b="1" dirty="0"/>
              <a:t>chaque image </a:t>
            </a:r>
            <a:r>
              <a:rPr lang="fr-FR" sz="2000" dirty="0"/>
              <a:t>de la vidéo pour suivre </a:t>
            </a:r>
            <a:r>
              <a:rPr lang="fr-FR" sz="2000" u="sng" dirty="0"/>
              <a:t>en temps réel </a:t>
            </a:r>
            <a:r>
              <a:rPr lang="fr-FR" sz="2000" dirty="0"/>
              <a:t>l'âge et le genre de chaque personne.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Google Shape;335;p17"/>
          <p:cNvSpPr/>
          <p:nvPr/>
        </p:nvSpPr>
        <p:spPr>
          <a:xfrm>
            <a:off x="403985" y="5483076"/>
            <a:ext cx="1046400" cy="104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" name="Google Shape;345;p17"/>
          <p:cNvGrpSpPr/>
          <p:nvPr/>
        </p:nvGrpSpPr>
        <p:grpSpPr>
          <a:xfrm>
            <a:off x="612423" y="5663464"/>
            <a:ext cx="629523" cy="629483"/>
            <a:chOff x="-44512325" y="3176075"/>
            <a:chExt cx="300900" cy="300900"/>
          </a:xfrm>
        </p:grpSpPr>
        <p:sp>
          <p:nvSpPr>
            <p:cNvPr id="28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-452846" y="548633"/>
            <a:ext cx="12035246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3200" b="1" i="0" u="sng" strike="noStrike" kern="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 détection de </a:t>
            </a:r>
            <a:r>
              <a:rPr kumimoji="0" lang="fr-FR" sz="3200" b="1" i="0" u="sng" strike="noStrike" kern="0" cap="none" spc="6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visage:</a:t>
            </a:r>
            <a:endParaRPr kumimoji="0" lang="fr-FR" sz="3200" b="1" i="0" u="sng" strike="noStrike" kern="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7" name="Google Shape;867;p24"/>
          <p:cNvSpPr/>
          <p:nvPr/>
        </p:nvSpPr>
        <p:spPr>
          <a:xfrm>
            <a:off x="6441174" y="2355657"/>
            <a:ext cx="3904609" cy="2913030"/>
          </a:xfrm>
          <a:prstGeom prst="roundRect">
            <a:avLst>
              <a:gd name="adj" fmla="val 2305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1" name="Google Shape;871;p24"/>
          <p:cNvSpPr txBox="1"/>
          <p:nvPr/>
        </p:nvSpPr>
        <p:spPr>
          <a:xfrm>
            <a:off x="6768934" y="2428448"/>
            <a:ext cx="3193671" cy="259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modèle utilisé pour cette tâche est le </a:t>
            </a:r>
            <a:r>
              <a:rPr lang="fr-FR" sz="1867" b="1" u="sng" kern="0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"opencv_face_detector", 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 est un réseau de neurones convolutif (CNN) </a:t>
            </a:r>
            <a:r>
              <a:rPr lang="fr-FR" sz="1867" u="sng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pré-entraîné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pour détecter les visages dans une image. 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4"/>
          <p:cNvSpPr/>
          <p:nvPr/>
        </p:nvSpPr>
        <p:spPr>
          <a:xfrm>
            <a:off x="3820667" y="1793527"/>
            <a:ext cx="530707" cy="442308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10" descr="https://scontent.xx.fbcdn.net/v/t1.15752-9/333609894_6383601711671761_8432082247341143672_n.png?stp=dst-png_p206x206&amp;_nc_cat=111&amp;ccb=1-7&amp;_nc_sid=aee45a&amp;_nc_ohc=HsI3u-3E1UAAX8KzOkE&amp;_nc_ad=z-m&amp;_nc_cid=0&amp;_nc_ht=scontent.xx&amp;oh=03_AdQtOb5aaGPavzmAEAXkZrJ6p7Z3csOKs-TdhPh3qx5qMA&amp;oe=6484FB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62" y="1765275"/>
            <a:ext cx="3503412" cy="35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9"/>
          <p:cNvGrpSpPr/>
          <p:nvPr/>
        </p:nvGrpSpPr>
        <p:grpSpPr>
          <a:xfrm>
            <a:off x="9717814" y="135149"/>
            <a:ext cx="3053470" cy="2428760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762752" y="396631"/>
            <a:ext cx="4009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u="sng" kern="0" spc="600" dirty="0" smtClean="0">
                <a:solidFill>
                  <a:srgbClr val="000000"/>
                </a:solidFill>
                <a:sym typeface="Fira Sans Extra Condensed"/>
              </a:rPr>
              <a:t>Principe: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640181" y="1349529"/>
            <a:ext cx="8940699" cy="747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 les fichiers de protocole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("faceProto") </a:t>
            </a:r>
            <a:r>
              <a:rPr lang="fr-FR" dirty="0"/>
              <a:t>et le modèle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("faceModel") </a:t>
            </a:r>
            <a:r>
              <a:rPr lang="fr-FR" dirty="0"/>
              <a:t>dans notre code en utilisant la fonction "cv2.dnn.readNet"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0181" y="2501513"/>
            <a:ext cx="8920480" cy="772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Redimensionner l'image d'entrée en une taille de 300x300 pixels et la normaliser en utilisant la fonction "cv2.dnn.blobFromImage"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42453" y="3679070"/>
            <a:ext cx="9009818" cy="81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Passer l'image normalisée à travers le modèle pour obtenir des détections de visage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40181" y="4769416"/>
            <a:ext cx="9077633" cy="93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/>
          </a:p>
          <a:p>
            <a:r>
              <a:rPr lang="fr-FR" dirty="0" smtClean="0"/>
              <a:t>Vérifier si la confiance de la détection est supérieure à un seuil prédéfini</a:t>
            </a:r>
          </a:p>
          <a:p>
            <a:r>
              <a:rPr lang="fr-FR" dirty="0" smtClean="0"/>
              <a:t>("conf_threshold").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Si la confiance est &gt; au seuil, récupérer les coordonnées de la boîte englobante (bounding box) du visage détecté</a:t>
            </a:r>
            <a:r>
              <a:rPr lang="fr-FR" dirty="0" smtClean="0"/>
              <a:t>.</a:t>
            </a:r>
          </a:p>
          <a:p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80" name="Rectangle 79"/>
          <p:cNvSpPr/>
          <p:nvPr/>
        </p:nvSpPr>
        <p:spPr>
          <a:xfrm>
            <a:off x="640181" y="5985907"/>
            <a:ext cx="9077633" cy="706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 Dessiner la boîte englobante sur l'image d'entrée. 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5049520" y="2124097"/>
            <a:ext cx="487680" cy="377416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vers le bas 81"/>
          <p:cNvSpPr/>
          <p:nvPr/>
        </p:nvSpPr>
        <p:spPr>
          <a:xfrm>
            <a:off x="5049520" y="3292676"/>
            <a:ext cx="487680" cy="377416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 vers le bas 82"/>
          <p:cNvSpPr/>
          <p:nvPr/>
        </p:nvSpPr>
        <p:spPr>
          <a:xfrm>
            <a:off x="5049520" y="4448609"/>
            <a:ext cx="487680" cy="328117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èche vers le bas 83"/>
          <p:cNvSpPr/>
          <p:nvPr/>
        </p:nvSpPr>
        <p:spPr>
          <a:xfrm>
            <a:off x="5100421" y="5690118"/>
            <a:ext cx="487680" cy="288479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-452846" y="548633"/>
            <a:ext cx="12035246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3200" b="1" i="0" u="sng" strike="noStrike" kern="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 détection de </a:t>
            </a:r>
            <a:r>
              <a:rPr kumimoji="0" lang="fr-FR" sz="3200" b="1" i="0" u="sng" strike="noStrike" kern="0" cap="none" spc="6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L’age:</a:t>
            </a:r>
            <a:endParaRPr kumimoji="0" lang="fr-FR" sz="3200" b="1" i="0" u="sng" strike="noStrike" kern="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7" name="Google Shape;867;p24"/>
          <p:cNvSpPr/>
          <p:nvPr/>
        </p:nvSpPr>
        <p:spPr>
          <a:xfrm>
            <a:off x="7843254" y="1156777"/>
            <a:ext cx="3904609" cy="2460183"/>
          </a:xfrm>
          <a:prstGeom prst="roundRect">
            <a:avLst>
              <a:gd name="adj" fmla="val 2305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1" name="Google Shape;871;p24"/>
          <p:cNvSpPr txBox="1"/>
          <p:nvPr/>
        </p:nvSpPr>
        <p:spPr>
          <a:xfrm>
            <a:off x="8110054" y="936236"/>
            <a:ext cx="3472346" cy="259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Une fois que nous avons détecté les visages dans l'image, nous pouvons utiliser </a:t>
            </a:r>
            <a:r>
              <a:rPr lang="fr-FR" sz="1867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modèle pré-entraîné 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pour prédire </a:t>
            </a:r>
            <a:r>
              <a:rPr lang="fr-FR" sz="1867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l'âge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chaque visage détecté.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4"/>
          <p:cNvSpPr/>
          <p:nvPr/>
        </p:nvSpPr>
        <p:spPr>
          <a:xfrm>
            <a:off x="3820667" y="1793527"/>
            <a:ext cx="530707" cy="442308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871;p24"/>
          <p:cNvSpPr txBox="1"/>
          <p:nvPr/>
        </p:nvSpPr>
        <p:spPr>
          <a:xfrm>
            <a:off x="5031574" y="3079996"/>
            <a:ext cx="3472346" cy="259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modèle utilisé pour cette tâche est le </a:t>
            </a:r>
            <a:r>
              <a:rPr lang="fr-FR" sz="1867" b="1" kern="0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"age_net"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qui est un réseau de neurones convolutif (CNN) </a:t>
            </a:r>
            <a:r>
              <a:rPr lang="fr-FR" sz="1867" u="sng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pré-entraîné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pour prédire l'âge à partir d'une image de visage. 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67;p24"/>
          <p:cNvSpPr/>
          <p:nvPr/>
        </p:nvSpPr>
        <p:spPr>
          <a:xfrm>
            <a:off x="4695107" y="3111413"/>
            <a:ext cx="4145280" cy="2460183"/>
          </a:xfrm>
          <a:prstGeom prst="roundRect">
            <a:avLst>
              <a:gd name="adj" fmla="val 2305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38" name="Picture 14" descr="https://scontent.xx.fbcdn.net/v/t1.15752-9/345679825_251753467513645_8021343214922689477_n.jpg?stp=dst-jpg_p206x206&amp;_nc_cat=104&amp;ccb=1-7&amp;_nc_sid=aee45a&amp;_nc_ohc=vz6TJC8AJwUAX-8cuRc&amp;_nc_ad=z-m&amp;_nc_cid=0&amp;_nc_ht=scontent.xx&amp;oh=03_AdTn8t7WqP4YAr72xBCgugKTYPHPviPn5e_B0Aus1ZpSsg&amp;oe=648506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1" y="3079996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43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9"/>
          <p:cNvGrpSpPr/>
          <p:nvPr/>
        </p:nvGrpSpPr>
        <p:grpSpPr>
          <a:xfrm>
            <a:off x="9717814" y="135149"/>
            <a:ext cx="3053470" cy="2428760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783260" y="162008"/>
            <a:ext cx="4009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u="sng" kern="0" spc="600" dirty="0" smtClean="0">
                <a:solidFill>
                  <a:srgbClr val="000000"/>
                </a:solidFill>
                <a:sym typeface="Fira Sans Extra Condensed"/>
              </a:rPr>
              <a:t>Principe: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579569" y="860896"/>
            <a:ext cx="9038106" cy="747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 les fichiers de protocole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("ageProto") </a:t>
            </a:r>
            <a:r>
              <a:rPr lang="fr-FR" dirty="0"/>
              <a:t>et le modèle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("ageModel") </a:t>
            </a:r>
            <a:r>
              <a:rPr lang="fr-FR" dirty="0"/>
              <a:t>dans notre code en utilisant la fonction "</a:t>
            </a:r>
            <a:r>
              <a:rPr lang="fr-FR" dirty="0" smtClean="0"/>
              <a:t>cv2.dnn.readNet"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579569" y="2065236"/>
            <a:ext cx="9059829" cy="855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Pour chaque visage détecté, recadrer l'image en utilisant les coordonnées de la boîte englobante détectée précédemment et la redimensionner en une taille de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227x227 pixels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69510" y="3385965"/>
            <a:ext cx="9063501" cy="607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Passer l'image normalisée à travers le modèle pour obtenir des détections de visage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66246" y="4367978"/>
            <a:ext cx="9092213" cy="795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Passer l'image redimensionnée à travers le modèle pour obtenir une prédiction d'âge sous forme de vecteur de probabilités pour chaque classe d'âge prédéfinie </a:t>
            </a:r>
            <a:r>
              <a:rPr lang="fr-FR" b="1" dirty="0" smtClean="0"/>
              <a:t>(ageList)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80" name="Rectangle 79"/>
          <p:cNvSpPr/>
          <p:nvPr/>
        </p:nvSpPr>
        <p:spPr>
          <a:xfrm>
            <a:off x="570666" y="5472910"/>
            <a:ext cx="9077633" cy="63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Sélectionner la classe d'âge avec la plus haute probabilité en utilisant la fonction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"argmax"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5054490" y="1645513"/>
            <a:ext cx="487680" cy="377416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vers le bas 81"/>
          <p:cNvSpPr/>
          <p:nvPr/>
        </p:nvSpPr>
        <p:spPr>
          <a:xfrm>
            <a:off x="5094903" y="2947505"/>
            <a:ext cx="487680" cy="377416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 vers le bas 82"/>
          <p:cNvSpPr/>
          <p:nvPr/>
        </p:nvSpPr>
        <p:spPr>
          <a:xfrm>
            <a:off x="5114226" y="4016497"/>
            <a:ext cx="487680" cy="328117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èche vers le bas 83"/>
          <p:cNvSpPr/>
          <p:nvPr/>
        </p:nvSpPr>
        <p:spPr>
          <a:xfrm>
            <a:off x="5141060" y="5151483"/>
            <a:ext cx="487680" cy="288479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515673" y="6349411"/>
            <a:ext cx="9132626" cy="417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 </a:t>
            </a:r>
            <a:r>
              <a:rPr lang="fr-FR" dirty="0" smtClean="0"/>
              <a:t>Afficher </a:t>
            </a:r>
            <a:r>
              <a:rPr lang="fr-FR" dirty="0"/>
              <a:t>l'âge prédit sur l'image de sortie.</a:t>
            </a:r>
          </a:p>
        </p:txBody>
      </p:sp>
      <p:sp>
        <p:nvSpPr>
          <p:cNvPr id="86" name="Flèche vers le bas 85"/>
          <p:cNvSpPr/>
          <p:nvPr/>
        </p:nvSpPr>
        <p:spPr>
          <a:xfrm>
            <a:off x="5145803" y="6057602"/>
            <a:ext cx="487680" cy="288479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412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-452846" y="303707"/>
            <a:ext cx="12035246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3200" b="1" i="0" u="sng" strike="noStrike" kern="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 détection </a:t>
            </a:r>
            <a:r>
              <a:rPr kumimoji="0" lang="fr-FR" sz="3200" b="1" i="0" u="sng" strike="noStrike" kern="0" cap="none" spc="6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</a:t>
            </a:r>
            <a:r>
              <a:rPr kumimoji="0" lang="fr-FR" sz="3200" b="1" i="0" u="sng" strike="noStrike" kern="0" cap="none" spc="6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genre</a:t>
            </a:r>
            <a:r>
              <a:rPr kumimoji="0" lang="fr-FR" sz="3200" b="1" i="0" u="sng" strike="noStrike" kern="0" cap="none" spc="6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kumimoji="0" lang="fr-FR" sz="3200" b="1" i="0" u="sng" strike="noStrike" kern="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7" name="Google Shape;867;p24"/>
          <p:cNvSpPr/>
          <p:nvPr/>
        </p:nvSpPr>
        <p:spPr>
          <a:xfrm>
            <a:off x="7843254" y="1156777"/>
            <a:ext cx="3904609" cy="2460183"/>
          </a:xfrm>
          <a:prstGeom prst="roundRect">
            <a:avLst>
              <a:gd name="adj" fmla="val 2305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1" name="Google Shape;871;p24"/>
          <p:cNvSpPr txBox="1"/>
          <p:nvPr/>
        </p:nvSpPr>
        <p:spPr>
          <a:xfrm>
            <a:off x="8110054" y="936236"/>
            <a:ext cx="3472346" cy="259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plus de la détection de l'âge, nous pouvons également utiliser un modèle </a:t>
            </a:r>
            <a:r>
              <a:rPr lang="fr-FR" sz="1867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pré-entraîné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pour prédire le genre de chaque visage détecté. 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4"/>
          <p:cNvSpPr/>
          <p:nvPr/>
        </p:nvSpPr>
        <p:spPr>
          <a:xfrm>
            <a:off x="3820667" y="1793527"/>
            <a:ext cx="530707" cy="442308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871;p24"/>
          <p:cNvSpPr txBox="1"/>
          <p:nvPr/>
        </p:nvSpPr>
        <p:spPr>
          <a:xfrm>
            <a:off x="5031574" y="3079996"/>
            <a:ext cx="3472346" cy="259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modèle utilisé pour cette tâche est le </a:t>
            </a:r>
            <a:r>
              <a:rPr lang="fr-FR" sz="1867" b="1" kern="0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"gender_net", 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 est un réseau de neurones convolutif (CNN) </a:t>
            </a:r>
            <a:r>
              <a:rPr lang="fr-FR" sz="1867" u="sng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pré-entraîné</a:t>
            </a:r>
            <a:r>
              <a:rPr lang="fr-FR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pour prédire le genre à partir d'une image de visage.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67;p24"/>
          <p:cNvSpPr/>
          <p:nvPr/>
        </p:nvSpPr>
        <p:spPr>
          <a:xfrm>
            <a:off x="4827187" y="2998469"/>
            <a:ext cx="4145280" cy="2460183"/>
          </a:xfrm>
          <a:prstGeom prst="roundRect">
            <a:avLst>
              <a:gd name="adj" fmla="val 2305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4" y="2998469"/>
            <a:ext cx="3358907" cy="19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21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9"/>
          <p:cNvGrpSpPr/>
          <p:nvPr/>
        </p:nvGrpSpPr>
        <p:grpSpPr>
          <a:xfrm>
            <a:off x="9717814" y="135149"/>
            <a:ext cx="3053470" cy="2428760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942080" y="162008"/>
            <a:ext cx="4612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u="sng" kern="0" spc="600" dirty="0" smtClean="0">
                <a:solidFill>
                  <a:srgbClr val="000000"/>
                </a:solidFill>
                <a:sym typeface="Fira Sans Extra Condensed"/>
              </a:rPr>
              <a:t>Principe: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508383" y="1055966"/>
            <a:ext cx="9089528" cy="747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 les fichiers de protocole (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"genderProto") </a:t>
            </a:r>
            <a:r>
              <a:rPr lang="fr-FR" dirty="0"/>
              <a:t>et le modèle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("genderModel") </a:t>
            </a:r>
            <a:r>
              <a:rPr lang="fr-FR" dirty="0"/>
              <a:t>dans notre code en utilisant la fonction "cv2.dnn.readNet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508384" y="2236451"/>
            <a:ext cx="9091488" cy="855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Pour chaque visage détecté, recadrer l'image en utilisant les coordonnées de la boîte englobante détectée précédemment et la redimensionner en une taille de </a:t>
            </a:r>
            <a:r>
              <a:rPr lang="fr-FR" b="1" dirty="0"/>
              <a:t>227x227 pixels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8383" y="3535258"/>
            <a:ext cx="9092213" cy="868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Passer l'image redimensionnée à travers le modèle pour obtenir une prédiction de genre sous forme de vecteur de probabilités pour chaque classe de genre prédéfinie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("genderList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8383" y="4732281"/>
            <a:ext cx="9092213" cy="795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Sélectionner la classe de genre avec la plus haute probabilité en utilisant la fonction "argmax".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08384" y="5904934"/>
            <a:ext cx="9109292" cy="63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Afficher le genre prédit sur l'image de sortie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5054128" y="1818045"/>
            <a:ext cx="487680" cy="377416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vers le bas 81"/>
          <p:cNvSpPr/>
          <p:nvPr/>
        </p:nvSpPr>
        <p:spPr>
          <a:xfrm>
            <a:off x="5098622" y="3127967"/>
            <a:ext cx="487680" cy="377416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 vers le bas 82"/>
          <p:cNvSpPr/>
          <p:nvPr/>
        </p:nvSpPr>
        <p:spPr>
          <a:xfrm>
            <a:off x="5114226" y="4404164"/>
            <a:ext cx="487680" cy="328117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èche vers le bas 83"/>
          <p:cNvSpPr/>
          <p:nvPr/>
        </p:nvSpPr>
        <p:spPr>
          <a:xfrm>
            <a:off x="5114226" y="5586580"/>
            <a:ext cx="487680" cy="288479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264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737</Words>
  <Application>Microsoft Office PowerPoint</Application>
  <PresentationFormat>Grand écran</PresentationFormat>
  <Paragraphs>74</Paragraphs>
  <Slides>15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Fira Sans Extra Condensed</vt:lpstr>
      <vt:lpstr>Fira Sans Extra Condensed SemiBold</vt:lpstr>
      <vt:lpstr>Roboto</vt:lpstr>
      <vt:lpstr>Thème Office</vt:lpstr>
      <vt:lpstr>Machine Learning Infographics by Slidesgo</vt:lpstr>
      <vt:lpstr>Détection de visage, d'âge et de genre basés sur des réseaux de neurones profonds (DNN)</vt:lpstr>
      <vt:lpstr>PLAN</vt:lpstr>
      <vt:lpstr>Introduction: </vt:lpstr>
      <vt:lpstr>La détection de visage:</vt:lpstr>
      <vt:lpstr>Présentation PowerPoint</vt:lpstr>
      <vt:lpstr>La détection de L’age:</vt:lpstr>
      <vt:lpstr>Présentation PowerPoint</vt:lpstr>
      <vt:lpstr>La détection du genre:</vt:lpstr>
      <vt:lpstr>Présentation PowerPoint</vt:lpstr>
      <vt:lpstr>Conclusion:</vt:lpstr>
      <vt:lpstr>Test(images):</vt:lpstr>
      <vt:lpstr>Test:</vt:lpstr>
      <vt:lpstr>test(Video):</vt:lpstr>
      <vt:lpstr>Conlusion:</vt:lpstr>
      <vt:lpstr>LienGitHub :https://github.com/hachichaeya/projet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de visage, d'âge et de genre basés sur des réseaux de neurones profonds (DNN)</dc:title>
  <dc:creator>Beligh BOUANEN (ENISo)</dc:creator>
  <cp:lastModifiedBy>LENOVO</cp:lastModifiedBy>
  <cp:revision>25</cp:revision>
  <dcterms:created xsi:type="dcterms:W3CDTF">2023-05-11T21:26:58Z</dcterms:created>
  <dcterms:modified xsi:type="dcterms:W3CDTF">2023-05-12T22:37:24Z</dcterms:modified>
</cp:coreProperties>
</file>