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4" r:id="rId4"/>
    <p:sldId id="260" r:id="rId5"/>
    <p:sldId id="266" r:id="rId6"/>
    <p:sldId id="268" r:id="rId7"/>
    <p:sldId id="265" r:id="rId8"/>
    <p:sldId id="270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10" autoAdjust="0"/>
  </p:normalViewPr>
  <p:slideViewPr>
    <p:cSldViewPr snapToGrid="0">
      <p:cViewPr varScale="1">
        <p:scale>
          <a:sx n="100" d="100"/>
          <a:sy n="100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D9BE1-1366-4A56-988B-3C410A37DB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5F8B-40B4-4E94-A16E-03E4AFE85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2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Có hai cách để một chương trình chơi cờ vua hoạt động:</a:t>
            </a:r>
            <a:endParaRPr lang="vi-VN" dirty="0"/>
          </a:p>
          <a:p>
            <a:pPr>
              <a:buFont typeface="+mj-lt"/>
              <a:buAutoNum type="arabicPeriod"/>
            </a:pPr>
            <a:r>
              <a:rPr lang="vi-VN" b="1" dirty="0"/>
              <a:t>Dựa vào quy tắc (Rule-Based AI)</a:t>
            </a:r>
            <a:r>
              <a:rPr lang="vi-VN" dirty="0"/>
              <a:t> → Không phải AI thực sự, chỉ đơn giản là lập trình sẵn luật chơi.</a:t>
            </a:r>
          </a:p>
          <a:p>
            <a:pPr>
              <a:buFont typeface="+mj-lt"/>
              <a:buAutoNum type="arabicPeriod"/>
            </a:pPr>
            <a:r>
              <a:rPr lang="vi-VN" b="1" dirty="0"/>
              <a:t>Dùng Machine Learning / Deep Learning (AI thực sự)</a:t>
            </a:r>
            <a:r>
              <a:rPr lang="vi-VN" dirty="0"/>
              <a:t> → Hệ thống có thể học và cải thiện khả năng chơi theo thời gian.</a:t>
            </a:r>
          </a:p>
          <a:p>
            <a:r>
              <a:rPr lang="en-US" dirty="0"/>
              <a:t>💡 </a:t>
            </a:r>
            <a:r>
              <a:rPr lang="vi-VN" b="1" dirty="0"/>
              <a:t>Ví dụ:</a:t>
            </a:r>
            <a:br>
              <a:rPr lang="vi-VN" dirty="0"/>
            </a:br>
            <a:r>
              <a:rPr lang="vi-VN" dirty="0"/>
              <a:t>✔ </a:t>
            </a:r>
            <a:r>
              <a:rPr lang="vi-VN" b="1" dirty="0"/>
              <a:t>Stockfish</a:t>
            </a:r>
            <a:r>
              <a:rPr lang="vi-VN" dirty="0"/>
              <a:t> (chương trình cờ vua mạnh nhất thế giới) → </a:t>
            </a:r>
            <a:r>
              <a:rPr lang="vi-VN" b="1" dirty="0"/>
              <a:t>Không phải AI</a:t>
            </a:r>
            <a:r>
              <a:rPr lang="vi-VN" dirty="0"/>
              <a:t> vì nó dùng thuật toán tìm kiếm nước đi tốt nhất dựa trên quy tắc.</a:t>
            </a:r>
            <a:br>
              <a:rPr lang="vi-VN" dirty="0"/>
            </a:br>
            <a:r>
              <a:rPr lang="vi-VN" dirty="0"/>
              <a:t>✔ </a:t>
            </a:r>
            <a:r>
              <a:rPr lang="vi-VN" b="1" dirty="0"/>
              <a:t>AlphaZero (DeepMind)</a:t>
            </a:r>
            <a:r>
              <a:rPr lang="vi-VN" dirty="0"/>
              <a:t> → </a:t>
            </a:r>
            <a:r>
              <a:rPr lang="vi-VN" b="1" dirty="0"/>
              <a:t>Là AI</a:t>
            </a:r>
            <a:r>
              <a:rPr lang="vi-VN" dirty="0"/>
              <a:t> vì nó tự học cách chơi cờ từ đầu mà không cần quy tắc sẵn có.</a:t>
            </a:r>
          </a:p>
          <a:p>
            <a:r>
              <a:rPr lang="vi-VN" b="1" dirty="0"/>
              <a:t>không phải mọi phần mềm chơi cờ vua đều là AI!</a:t>
            </a:r>
            <a:r>
              <a:rPr lang="vi-VN" dirty="0"/>
              <a:t> </a:t>
            </a:r>
            <a:endParaRPr lang="en-US" dirty="0"/>
          </a:p>
          <a:p>
            <a:endParaRPr lang="en-US" dirty="0"/>
          </a:p>
          <a:p>
            <a:r>
              <a:rPr lang="vi-VN" dirty="0"/>
              <a:t>Chỉ khi nó có khả năng </a:t>
            </a:r>
            <a:r>
              <a:rPr lang="vi-VN" b="1" dirty="0"/>
              <a:t>học hỏi, thích nghi và cải thiện</a:t>
            </a:r>
            <a:r>
              <a:rPr lang="vi-VN" dirty="0"/>
              <a:t> thì mới được xem là 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05F8B-40B4-4E94-A16E-03E4AFE85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05F8B-40B4-4E94-A16E-03E4AFE85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Quy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hoàn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chỉnh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Chuẩn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liệu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(LLM) → Thu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thập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giọng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sạch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Linh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TensorFlow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GPU/TPU.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JAX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phù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hợp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Deep Learning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 (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Kết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RLHF)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vector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(loss, metrics).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/TensorFlow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**RLHF (Reinforcement Learning from Human Feedback)**.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RLHF -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Học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tăng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cường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phản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hồi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con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người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RLHF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Quy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RLHF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1️⃣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2️⃣ Con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3️⃣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ChatGPT, Claude, Bard.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5️⃣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sau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này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Sau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LLM (GPT, BERT, T5,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LLaMA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.bin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safetensors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pth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.h5.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PyTorch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05F8B-40B4-4E94-A16E-03E4AFE85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Quy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hoàn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chỉnh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1️⃣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Chuẩn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liệu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chuẩn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bị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mục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tiêu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(LLM) → Thu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thập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văn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giọng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nói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âm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sạch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thì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Cần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framework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Linh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phổ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biến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nghiên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cứu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TensorFlow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phẩm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mại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GPU/TPU.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JAX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lớn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giống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như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ngôn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lập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thao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dễ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dàng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phù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hợp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chỉ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Deep Learning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mà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bài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chúng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phù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Mỗi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chế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riêng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 (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Kết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RLHF)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nếu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code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đọc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vector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Chạy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(loss, metrics).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Cập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PyTorch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/TensorFlow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nhanh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**RLHF (Reinforcement Learning from Human Feedback)**.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RLHF -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Học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tăng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cường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phản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hồi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con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người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RLHF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nội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dung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phản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hồi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Quy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RLHF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gồm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1️⃣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2️⃣ Con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người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xếp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câu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trả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lời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3️⃣ AI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cường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hóa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này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ChatGPT, Claude, Bard.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5️⃣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AI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để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sử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dụng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sau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này</a:t>
            </a:r>
            <a:endParaRPr lang="en-US" sz="1800" b="1" dirty="0">
              <a:solidFill>
                <a:srgbClr val="4F81BD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Sau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huấn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luyện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ta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lại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LLM (GPT, BERT, T5,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LLaMA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dưới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dạng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.bin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safetensors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ảnh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pth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.h5.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Ví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dụ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PyTorch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05F8B-40B4-4E94-A16E-03E4AFE856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1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E05F8B-40B4-4E94-A16E-03E4AFE856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0B85-E3BE-B61D-A3ED-85D56AA89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1A128-F539-7BFC-4BAD-48138A34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9F78-F3C5-0A74-5C2A-3F37448F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70F3-21CC-D522-3663-BA8541A8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A56C-F1B3-99A0-8BA6-85C9C979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2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759F-C114-522F-E564-D5075C4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ADCF8-820B-457C-BE0D-851DFD39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0E0D-FC63-9F31-9296-0DF24776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B26B-76CF-53FF-413E-0460DD92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1760-CF27-65E6-6CBB-F8E34883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F6175-7491-C51E-69BA-F251AA192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0DFEE-E942-F2FF-7B8E-F9C48219E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8B029-F6A0-73DB-5FB1-5699FB40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7212-FCA0-938A-F1BE-CE2F558A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F7266-9AE7-C0CD-B283-9364324B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0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3B34-D801-146F-F605-0DFE9B25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C083D-5DBF-ED7A-7EA5-6A7068FB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E41D1-7173-178D-3EEA-595CB253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974F7-4A58-E12F-BAAA-25E22A22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1A3A-5555-AE5A-F2A6-009AFE18A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E286-C6D0-69D0-988C-7F9C70CA9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7E92-09F0-D0B8-7D72-6F01F38A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D797-33C3-6E06-AF26-4B3DA56C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91FD8-A338-2302-1D2D-BA1DE37E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B94D6-4E86-A90D-FE8E-76717C26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D6AC-2FC4-E62D-1E32-B75F76CD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04A1-D31B-6C5E-24FD-A785220A7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D04F6-F5FE-FC46-F3F7-B2253095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C66B7-6598-6C69-0BE7-66256274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5755A-F25C-4A7D-48FA-5180A156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57D8-7A25-7656-388C-1CB61670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2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3779-21E1-EE3E-488C-0A737D07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2CB4E-A7CF-AD31-1568-020374AEE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A458F-DAF4-0857-9059-4B3BC1319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5B3E3-CC6B-35C2-9AA9-DE418CC2AF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3C49A-5108-948F-91AB-8F2359242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11753-1278-304B-9EBC-E0E05EC2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1346F-5EA1-14A7-FDA1-0D93F744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23D63-A321-CF50-684E-FD6BCDB7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7E30-D94F-5C03-1470-344886F7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00C73-5507-C4B6-A629-5127CBE2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43CD3-8CFB-17DD-D193-D8400498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3ADC3-2701-AFD8-469C-D1809E16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4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F1903-AD35-030B-57D7-4F3A3155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C078A-5FCE-1D27-82EA-8723E85E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4E618-42DA-29C2-330E-9EBA5B5B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9F71-AB8A-3215-3144-BEB81DAA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922A-92CE-E445-FF8C-B01294C6D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29CA2-CD17-FF5A-6876-336FCEE5D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B7C28-0B40-B5D2-3060-1D7056A7C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6141A-5187-E4BA-6BF6-4EEF8655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F3AC-2A89-F956-8803-090FD382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1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8402-4263-E78D-9445-148A2B55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B852E-8354-7F06-5C00-52BEABD1A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6F1C7-2768-691B-FA47-951DF27A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4FB14-D333-6A1F-9831-09051D84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7706B-DF72-DCF2-EA12-AA9121D2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11F89-6507-3A90-B500-C773F79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A1A15-B086-7363-6522-E8DB6D27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74745-EF8B-7393-763E-7C02F41C8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9D4D1-8EE2-DDBD-6BAE-D952537F4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AB94-B7A9-41E8-8194-7F2B4165D28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0EBC-4C5D-5D80-451D-093A131B1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C9FC-F1AF-A526-D392-8D561ED7C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4B5BE-B747-49FE-8B67-190BF317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1A8-5A0D-A062-92EB-6EE190C47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9999"/>
            <a:ext cx="9144000" cy="96996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AI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E2C0-BCD3-CA95-F93E-9BF451909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HACHITU</a:t>
            </a:r>
          </a:p>
        </p:txBody>
      </p:sp>
    </p:spTree>
    <p:extLst>
      <p:ext uri="{BB962C8B-B14F-4D97-AF65-F5344CB8AC3E}">
        <p14:creationId xmlns:p14="http://schemas.microsoft.com/office/powerpoint/2010/main" val="3225252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BDD71-6FBC-1999-673C-C05A1152B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49" y="0"/>
            <a:ext cx="668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9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16BD-9E22-B1A6-86C0-7D73476346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/>
              <a:t>AI Là gì ?</a:t>
            </a:r>
            <a:endParaRPr lang="en-US" b="1" dirty="0"/>
          </a:p>
        </p:txBody>
      </p:sp>
      <p:pic>
        <p:nvPicPr>
          <p:cNvPr id="8" name="Picture 4" descr="Chess - Free gaming icons">
            <a:extLst>
              <a:ext uri="{FF2B5EF4-FFF2-40B4-BE49-F238E27FC236}">
                <a16:creationId xmlns:a16="http://schemas.microsoft.com/office/drawing/2014/main" id="{1143A8A0-D306-B530-6EEE-0BDF2222F9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956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16BD-9E22-B1A6-86C0-7D73476346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/>
              <a:t>AI Là gì ?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77B2D-1FB5-2294-36AF-E3AD7A6D5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9256" y="2116977"/>
            <a:ext cx="8853488" cy="3846284"/>
          </a:xfrm>
        </p:spPr>
      </p:pic>
    </p:spTree>
    <p:extLst>
      <p:ext uri="{BB962C8B-B14F-4D97-AF65-F5344CB8AC3E}">
        <p14:creationId xmlns:p14="http://schemas.microsoft.com/office/powerpoint/2010/main" val="3666678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5B37-147B-CEA0-1034-912B5E6DD51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/>
              <a:t>Quá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AI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C9D188-2CA0-2DA4-97CF-86715911D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066"/>
            <a:ext cx="10515600" cy="47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21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55464" y="2507740"/>
            <a:ext cx="2967896" cy="1380908"/>
            <a:chOff x="0" y="0"/>
            <a:chExt cx="6667622" cy="31023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1" y="59690"/>
                  </a:lnTo>
                  <a:lnTo>
                    <a:pt x="6606661" y="3041363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80264" y="2873927"/>
            <a:ext cx="550401" cy="648535"/>
            <a:chOff x="0" y="0"/>
            <a:chExt cx="1100801" cy="12970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0801" cy="1297070"/>
            </a:xfrm>
            <a:custGeom>
              <a:avLst/>
              <a:gdLst/>
              <a:ahLst/>
              <a:cxnLst/>
              <a:rect l="l" t="t" r="r" b="b"/>
              <a:pathLst>
                <a:path w="1100801" h="1297070">
                  <a:moveTo>
                    <a:pt x="0" y="0"/>
                  </a:moveTo>
                  <a:lnTo>
                    <a:pt x="1100801" y="0"/>
                  </a:lnTo>
                  <a:lnTo>
                    <a:pt x="1100801" y="1297070"/>
                  </a:lnTo>
                  <a:lnTo>
                    <a:pt x="0" y="1297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8914" r="-8914"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43038" y="239452"/>
              <a:ext cx="814727" cy="736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44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Clear Sans Bold"/>
                  <a:cs typeface="Times New Roman" panose="02020603050405020304" pitchFamily="18" charset="0"/>
                  <a:sym typeface="Clear Sans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66324" y="2770807"/>
            <a:ext cx="2346176" cy="595719"/>
            <a:chOff x="0" y="-38100"/>
            <a:chExt cx="4692352" cy="119143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38100"/>
              <a:ext cx="4692352" cy="54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algn="ctr">
                <a:lnSpc>
                  <a:spcPts val="2236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Chuẩn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bị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Dữ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liệu</a:t>
              </a:r>
              <a:endParaRPr lang="en-US" sz="1733" b="1" spc="67" dirty="0">
                <a:solidFill>
                  <a:srgbClr val="191919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88465"/>
              <a:ext cx="4692352" cy="4648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Phù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hợp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với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mục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tiêu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của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AI</a:t>
              </a:r>
              <a:endParaRPr lang="en-US" sz="1333" spc="67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749652" y="2507740"/>
            <a:ext cx="2967896" cy="1380908"/>
            <a:chOff x="0" y="0"/>
            <a:chExt cx="6667622" cy="31023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1" y="59690"/>
                  </a:lnTo>
                  <a:lnTo>
                    <a:pt x="6606661" y="3041363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4474452" y="2873927"/>
            <a:ext cx="550401" cy="648535"/>
            <a:chOff x="0" y="0"/>
            <a:chExt cx="1100801" cy="12970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00801" cy="1297070"/>
            </a:xfrm>
            <a:custGeom>
              <a:avLst/>
              <a:gdLst/>
              <a:ahLst/>
              <a:cxnLst/>
              <a:rect l="l" t="t" r="r" b="b"/>
              <a:pathLst>
                <a:path w="1100801" h="1297070">
                  <a:moveTo>
                    <a:pt x="0" y="0"/>
                  </a:moveTo>
                  <a:lnTo>
                    <a:pt x="1100801" y="0"/>
                  </a:lnTo>
                  <a:lnTo>
                    <a:pt x="1100801" y="1297070"/>
                  </a:lnTo>
                  <a:lnTo>
                    <a:pt x="0" y="1297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8914" r="-8914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143038" y="239452"/>
              <a:ext cx="814727" cy="736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44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Clear Sans Bold"/>
                  <a:cs typeface="Times New Roman" panose="02020603050405020304" pitchFamily="18" charset="0"/>
                  <a:sym typeface="Clear Sans Bold"/>
                </a:rPr>
                <a:t>02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148458" y="2770808"/>
            <a:ext cx="2346176" cy="839297"/>
            <a:chOff x="0" y="-38100"/>
            <a:chExt cx="4692352" cy="1678597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38100"/>
              <a:ext cx="4692352" cy="545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"/>
                </a:lnSpc>
                <a:spcBef>
                  <a:spcPct val="0"/>
                </a:spcBef>
              </a:pP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Chọn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công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cụ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AI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664971"/>
              <a:ext cx="4692352" cy="975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Cần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một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framework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để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xây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dựng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AI.</a:t>
              </a:r>
              <a:endParaRPr lang="en-US" sz="1333" spc="67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450191" y="2507740"/>
            <a:ext cx="3056009" cy="1380908"/>
            <a:chOff x="0" y="0"/>
            <a:chExt cx="6865576" cy="310232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865576" cy="3102323"/>
            </a:xfrm>
            <a:custGeom>
              <a:avLst/>
              <a:gdLst/>
              <a:ahLst/>
              <a:cxnLst/>
              <a:rect l="l" t="t" r="r" b="b"/>
              <a:pathLst>
                <a:path w="6865576" h="3102323">
                  <a:moveTo>
                    <a:pt x="0" y="0"/>
                  </a:moveTo>
                  <a:lnTo>
                    <a:pt x="0" y="3102323"/>
                  </a:lnTo>
                  <a:lnTo>
                    <a:pt x="6865576" y="3102323"/>
                  </a:lnTo>
                  <a:lnTo>
                    <a:pt x="6865576" y="0"/>
                  </a:lnTo>
                  <a:lnTo>
                    <a:pt x="0" y="0"/>
                  </a:lnTo>
                  <a:close/>
                  <a:moveTo>
                    <a:pt x="6804616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804616" y="59690"/>
                  </a:lnTo>
                  <a:lnTo>
                    <a:pt x="6804616" y="3041363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8174990" y="2873927"/>
            <a:ext cx="550401" cy="648535"/>
            <a:chOff x="0" y="0"/>
            <a:chExt cx="1100801" cy="129707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100801" cy="1297070"/>
            </a:xfrm>
            <a:custGeom>
              <a:avLst/>
              <a:gdLst/>
              <a:ahLst/>
              <a:cxnLst/>
              <a:rect l="l" t="t" r="r" b="b"/>
              <a:pathLst>
                <a:path w="1100801" h="1297070">
                  <a:moveTo>
                    <a:pt x="0" y="0"/>
                  </a:moveTo>
                  <a:lnTo>
                    <a:pt x="1100801" y="0"/>
                  </a:lnTo>
                  <a:lnTo>
                    <a:pt x="1100801" y="1297070"/>
                  </a:lnTo>
                  <a:lnTo>
                    <a:pt x="0" y="1297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-8914" r="-8914"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143038" y="239452"/>
              <a:ext cx="814727" cy="736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44"/>
                </a:lnSpc>
                <a:spcBef>
                  <a:spcPct val="0"/>
                </a:spcBef>
              </a:pPr>
              <a:r>
                <a:rPr lang="en-US" sz="24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Clear Sans Bold"/>
                  <a:cs typeface="Times New Roman" panose="02020603050405020304" pitchFamily="18" charset="0"/>
                  <a:sym typeface="Clear Sans Bold"/>
                </a:rPr>
                <a:t>03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786357" y="2697410"/>
            <a:ext cx="2625379" cy="839298"/>
            <a:chOff x="0" y="-38100"/>
            <a:chExt cx="5250759" cy="167859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5250759" cy="524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R="0" algn="ctr">
                <a:lnSpc>
                  <a:spcPts val="2236"/>
                </a:lnSpc>
                <a:spcBef>
                  <a:spcPct val="0"/>
                </a:spcBef>
                <a:spcAft>
                  <a:spcPts val="0"/>
                </a:spcAft>
              </a:pP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Chọn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phương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pháp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AI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64972"/>
              <a:ext cx="5250759" cy="9755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Tùy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vào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bài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toán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AI,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chọn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một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phương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pháp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phù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hợp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.</a:t>
              </a:r>
              <a:endParaRPr lang="en-US" sz="1333" spc="67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902558" y="4564579"/>
            <a:ext cx="2967896" cy="1380908"/>
            <a:chOff x="0" y="0"/>
            <a:chExt cx="6667622" cy="310232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1" y="59690"/>
                  </a:lnTo>
                  <a:lnTo>
                    <a:pt x="6606661" y="3041363"/>
                  </a:ln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id="31" name="Group 31"/>
          <p:cNvGrpSpPr/>
          <p:nvPr/>
        </p:nvGrpSpPr>
        <p:grpSpPr>
          <a:xfrm>
            <a:off x="2627358" y="4930767"/>
            <a:ext cx="550401" cy="648535"/>
            <a:chOff x="0" y="0"/>
            <a:chExt cx="1100801" cy="129707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100801" cy="1297070"/>
            </a:xfrm>
            <a:custGeom>
              <a:avLst/>
              <a:gdLst/>
              <a:ahLst/>
              <a:cxnLst/>
              <a:rect l="l" t="t" r="r" b="b"/>
              <a:pathLst>
                <a:path w="1100801" h="1297070">
                  <a:moveTo>
                    <a:pt x="0" y="0"/>
                  </a:moveTo>
                  <a:lnTo>
                    <a:pt x="1100801" y="0"/>
                  </a:lnTo>
                  <a:lnTo>
                    <a:pt x="1100801" y="1297070"/>
                  </a:lnTo>
                  <a:lnTo>
                    <a:pt x="0" y="1297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-8914" r="-8914"/>
              </a:stretch>
            </a:blipFill>
          </p:spPr>
        </p:sp>
        <p:sp>
          <p:nvSpPr>
            <p:cNvPr id="33" name="TextBox 33"/>
            <p:cNvSpPr txBox="1"/>
            <p:nvPr/>
          </p:nvSpPr>
          <p:spPr>
            <a:xfrm>
              <a:off x="143038" y="239452"/>
              <a:ext cx="814727" cy="736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44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Clear Sans Bold"/>
                  <a:cs typeface="Times New Roman" panose="02020603050405020304" pitchFamily="18" charset="0"/>
                  <a:sym typeface="Clear Sans Bold"/>
                </a:rPr>
                <a:t>05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3213418" y="4780424"/>
            <a:ext cx="2346176" cy="991079"/>
            <a:chOff x="0" y="-38100"/>
            <a:chExt cx="4692352" cy="1457378"/>
          </a:xfrm>
        </p:grpSpPr>
        <p:sp>
          <p:nvSpPr>
            <p:cNvPr id="35" name="TextBox 35"/>
            <p:cNvSpPr txBox="1"/>
            <p:nvPr/>
          </p:nvSpPr>
          <p:spPr>
            <a:xfrm>
              <a:off x="0" y="-38100"/>
              <a:ext cx="4692352" cy="3878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"/>
                </a:lnSpc>
                <a:spcBef>
                  <a:spcPct val="0"/>
                </a:spcBef>
              </a:pP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Lưu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mô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hình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AI</a:t>
              </a:r>
              <a:endParaRPr lang="en-US" sz="1733" b="1" spc="67" dirty="0">
                <a:solidFill>
                  <a:srgbClr val="191919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664971"/>
              <a:ext cx="4692352" cy="7543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Sau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khi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huấn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luyện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xong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, ta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lưu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lại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mô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hình</a:t>
              </a:r>
              <a:r>
                <a:rPr lang="en-US" sz="1800" dirty="0"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.</a:t>
              </a:r>
              <a:endParaRPr lang="en-US" sz="1333" spc="67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6596746" y="4564579"/>
            <a:ext cx="2967896" cy="1380908"/>
            <a:chOff x="0" y="0"/>
            <a:chExt cx="6667622" cy="310232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667622" cy="3102323"/>
            </a:xfrm>
            <a:custGeom>
              <a:avLst/>
              <a:gdLst/>
              <a:ahLst/>
              <a:cxnLst/>
              <a:rect l="l" t="t" r="r" b="b"/>
              <a:pathLst>
                <a:path w="6667622" h="3102323">
                  <a:moveTo>
                    <a:pt x="0" y="0"/>
                  </a:moveTo>
                  <a:lnTo>
                    <a:pt x="0" y="3102323"/>
                  </a:lnTo>
                  <a:lnTo>
                    <a:pt x="6667622" y="3102323"/>
                  </a:lnTo>
                  <a:lnTo>
                    <a:pt x="6667622" y="0"/>
                  </a:lnTo>
                  <a:lnTo>
                    <a:pt x="0" y="0"/>
                  </a:lnTo>
                  <a:close/>
                  <a:moveTo>
                    <a:pt x="6606661" y="3041363"/>
                  </a:moveTo>
                  <a:lnTo>
                    <a:pt x="59690" y="3041363"/>
                  </a:lnTo>
                  <a:lnTo>
                    <a:pt x="59690" y="59690"/>
                  </a:lnTo>
                  <a:lnTo>
                    <a:pt x="6606661" y="59690"/>
                  </a:lnTo>
                  <a:lnTo>
                    <a:pt x="6606661" y="3041363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6321546" y="4930767"/>
            <a:ext cx="550401" cy="648535"/>
            <a:chOff x="0" y="0"/>
            <a:chExt cx="1100801" cy="129707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100801" cy="1297070"/>
            </a:xfrm>
            <a:custGeom>
              <a:avLst/>
              <a:gdLst/>
              <a:ahLst/>
              <a:cxnLst/>
              <a:rect l="l" t="t" r="r" b="b"/>
              <a:pathLst>
                <a:path w="1100801" h="1297070">
                  <a:moveTo>
                    <a:pt x="0" y="0"/>
                  </a:moveTo>
                  <a:lnTo>
                    <a:pt x="1100801" y="0"/>
                  </a:lnTo>
                  <a:lnTo>
                    <a:pt x="1100801" y="1297070"/>
                  </a:lnTo>
                  <a:lnTo>
                    <a:pt x="0" y="1297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8914" r="-8914"/>
              </a:stretch>
            </a:blipFill>
          </p:spPr>
        </p:sp>
        <p:sp>
          <p:nvSpPr>
            <p:cNvPr id="41" name="TextBox 41"/>
            <p:cNvSpPr txBox="1"/>
            <p:nvPr/>
          </p:nvSpPr>
          <p:spPr>
            <a:xfrm>
              <a:off x="143038" y="239452"/>
              <a:ext cx="814727" cy="736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44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Clear Sans Bold"/>
                  <a:cs typeface="Times New Roman" panose="02020603050405020304" pitchFamily="18" charset="0"/>
                  <a:sym typeface="Clear Sans Bold"/>
                </a:rPr>
                <a:t>04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6999726" y="4827648"/>
            <a:ext cx="2346176" cy="1020702"/>
            <a:chOff x="0" y="-38100"/>
            <a:chExt cx="4692352" cy="1103869"/>
          </a:xfrm>
        </p:grpSpPr>
        <p:sp>
          <p:nvSpPr>
            <p:cNvPr id="43" name="TextBox 43"/>
            <p:cNvSpPr txBox="1"/>
            <p:nvPr/>
          </p:nvSpPr>
          <p:spPr>
            <a:xfrm>
              <a:off x="0" y="-38100"/>
              <a:ext cx="4692352" cy="9412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36"/>
                </a:lnSpc>
                <a:spcBef>
                  <a:spcPct val="0"/>
                </a:spcBef>
              </a:pP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Huấn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</a:t>
              </a:r>
              <a:r>
                <a:rPr lang="en-US" sz="1733" b="1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luyện</a:t>
              </a:r>
              <a:r>
                <a:rPr lang="en-US" sz="1733" b="1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 Bold"/>
                  <a:cs typeface="Times New Roman" panose="02020603050405020304" pitchFamily="18" charset="0"/>
                </a:rPr>
                <a:t> AI (RLHF)</a:t>
              </a:r>
              <a:endParaRPr lang="en-US" sz="1733" b="1" spc="67" dirty="0">
                <a:solidFill>
                  <a:srgbClr val="191919"/>
                </a:solidFill>
                <a:latin typeface="Times New Roman" panose="02020603050405020304" pitchFamily="18" charset="0"/>
                <a:ea typeface="Arimo Bold"/>
                <a:cs typeface="Times New Roman" panose="02020603050405020304" pitchFamily="18" charset="0"/>
                <a:sym typeface="Arimo Bold"/>
              </a:endParaRP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664971"/>
              <a:ext cx="4692352" cy="400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Xử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lý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dữ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liệu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đầu</a:t>
              </a:r>
              <a:r>
                <a:rPr lang="en-US" sz="1333" spc="67" dirty="0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 </a:t>
              </a:r>
              <a:r>
                <a:rPr lang="en-US" sz="1333" spc="67" dirty="0" err="1">
                  <a:solidFill>
                    <a:srgbClr val="191919"/>
                  </a:solidFill>
                  <a:latin typeface="Times New Roman" panose="02020603050405020304" pitchFamily="18" charset="0"/>
                  <a:ea typeface="Arimo"/>
                  <a:cs typeface="Times New Roman" panose="02020603050405020304" pitchFamily="18" charset="0"/>
                </a:rPr>
                <a:t>vào</a:t>
              </a:r>
              <a:endParaRPr lang="en-US" sz="1333" spc="67" dirty="0">
                <a:solidFill>
                  <a:srgbClr val="191919"/>
                </a:solidFill>
                <a:latin typeface="Times New Roman" panose="02020603050405020304" pitchFamily="18" charset="0"/>
                <a:ea typeface="Arimo"/>
                <a:cs typeface="Times New Roman" panose="02020603050405020304" pitchFamily="18" charset="0"/>
                <a:sym typeface="Arimo"/>
              </a:endParaRPr>
            </a:p>
          </p:txBody>
        </p:sp>
      </p:grpSp>
      <p:sp>
        <p:nvSpPr>
          <p:cNvPr id="45" name="AutoShape 45"/>
          <p:cNvSpPr/>
          <p:nvPr/>
        </p:nvSpPr>
        <p:spPr>
          <a:xfrm>
            <a:off x="4017010" y="3198194"/>
            <a:ext cx="457442" cy="31468"/>
          </a:xfrm>
          <a:prstGeom prst="rect">
            <a:avLst/>
          </a:prstGeom>
          <a:solidFill>
            <a:srgbClr val="86EAE9"/>
          </a:solidFill>
        </p:spPr>
      </p:sp>
      <p:sp>
        <p:nvSpPr>
          <p:cNvPr id="46" name="AutoShape 46"/>
          <p:cNvSpPr/>
          <p:nvPr/>
        </p:nvSpPr>
        <p:spPr>
          <a:xfrm>
            <a:off x="7717548" y="3166726"/>
            <a:ext cx="457442" cy="31468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47" name="AutoShape 47"/>
          <p:cNvSpPr/>
          <p:nvPr/>
        </p:nvSpPr>
        <p:spPr>
          <a:xfrm>
            <a:off x="5864104" y="5255033"/>
            <a:ext cx="457442" cy="31468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8" name="AutoShape 48"/>
          <p:cNvSpPr/>
          <p:nvPr/>
        </p:nvSpPr>
        <p:spPr>
          <a:xfrm rot="-5400000">
            <a:off x="9323326" y="4556107"/>
            <a:ext cx="1366386" cy="31468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49" name="AutoShape 49"/>
          <p:cNvSpPr/>
          <p:nvPr/>
        </p:nvSpPr>
        <p:spPr>
          <a:xfrm>
            <a:off x="9564810" y="5255033"/>
            <a:ext cx="457442" cy="31468"/>
          </a:xfrm>
          <a:prstGeom prst="rect">
            <a:avLst/>
          </a:prstGeom>
          <a:solidFill>
            <a:srgbClr val="37C9EF"/>
          </a:solidFill>
        </p:spPr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3BF3A751-817B-E190-AACC-F70E394A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Quy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AI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3BF3A751-817B-E190-AACC-F70E394A9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Quy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AI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09E9B-E45A-EF7D-E390-8389FA19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26" y="5210174"/>
            <a:ext cx="6913179" cy="132556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CD62C4D-3C0B-A8A5-6AEB-4D4A3E25C8A5}"/>
              </a:ext>
            </a:extLst>
          </p:cNvPr>
          <p:cNvSpPr/>
          <p:nvPr/>
        </p:nvSpPr>
        <p:spPr>
          <a:xfrm>
            <a:off x="338575" y="2771773"/>
            <a:ext cx="1047750" cy="1028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5153D8-FA80-B0A8-0070-08B087B65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92" y="3609972"/>
            <a:ext cx="1717050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209C78-161C-BAAB-26AE-CDC6A728C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489" y="2324099"/>
            <a:ext cx="1683253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66DE0B2-EC31-599F-319E-DEF30180A8BA}"/>
              </a:ext>
            </a:extLst>
          </p:cNvPr>
          <p:cNvSpPr/>
          <p:nvPr/>
        </p:nvSpPr>
        <p:spPr>
          <a:xfrm>
            <a:off x="2400190" y="2324098"/>
            <a:ext cx="2609850" cy="1924051"/>
          </a:xfrm>
          <a:prstGeom prst="rect">
            <a:avLst/>
          </a:prstGeom>
          <a:noFill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9E4BF8-3E99-060D-2719-CE4F61FFFFED}"/>
              </a:ext>
            </a:extLst>
          </p:cNvPr>
          <p:cNvCxnSpPr>
            <a:cxnSpLocks/>
            <a:stCxn id="4" idx="6"/>
            <a:endCxn id="54" idx="1"/>
          </p:cNvCxnSpPr>
          <p:nvPr/>
        </p:nvCxnSpPr>
        <p:spPr>
          <a:xfrm>
            <a:off x="1386325" y="3286123"/>
            <a:ext cx="101386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383C886-5CA2-5E48-DCEC-6FADD8DB4B67}"/>
              </a:ext>
            </a:extLst>
          </p:cNvPr>
          <p:cNvSpPr txBox="1"/>
          <p:nvPr/>
        </p:nvSpPr>
        <p:spPr>
          <a:xfrm>
            <a:off x="2549951" y="485774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viện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206ACA-2004-114C-FF16-109ACF6FB518}"/>
              </a:ext>
            </a:extLst>
          </p:cNvPr>
          <p:cNvCxnSpPr>
            <a:stCxn id="2" idx="0"/>
            <a:endCxn id="54" idx="2"/>
          </p:cNvCxnSpPr>
          <p:nvPr/>
        </p:nvCxnSpPr>
        <p:spPr>
          <a:xfrm flipH="1" flipV="1">
            <a:off x="3705115" y="4248149"/>
            <a:ext cx="1" cy="962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96" name="Google Shape;109;p19">
            <a:extLst>
              <a:ext uri="{FF2B5EF4-FFF2-40B4-BE49-F238E27FC236}">
                <a16:creationId xmlns:a16="http://schemas.microsoft.com/office/drawing/2014/main" id="{38ABC9BF-8844-0A63-769B-6365C2EB3C7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8195" y="1718608"/>
            <a:ext cx="4178808" cy="4241519"/>
          </a:xfrm>
          <a:prstGeom prst="rect">
            <a:avLst/>
          </a:prstGeom>
          <a:noFill/>
          <a:ln>
            <a:noFill/>
          </a:ln>
        </p:spPr>
      </p:pic>
      <p:sp>
        <p:nvSpPr>
          <p:cNvPr id="4099" name="TextBox 4098">
            <a:extLst>
              <a:ext uri="{FF2B5EF4-FFF2-40B4-BE49-F238E27FC236}">
                <a16:creationId xmlns:a16="http://schemas.microsoft.com/office/drawing/2014/main" id="{93312CDB-A991-C0CB-607C-75575C5C32AB}"/>
              </a:ext>
            </a:extLst>
          </p:cNvPr>
          <p:cNvSpPr txBox="1"/>
          <p:nvPr/>
        </p:nvSpPr>
        <p:spPr>
          <a:xfrm>
            <a:off x="9667875" y="5833841"/>
            <a:ext cx="2920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Reinforcement Learning from Human Feedback</a:t>
            </a:r>
            <a:endParaRPr lang="en-US" dirty="0"/>
          </a:p>
        </p:txBody>
      </p:sp>
      <p:pic>
        <p:nvPicPr>
          <p:cNvPr id="4102" name="Picture 6" descr="1,479 Artificial Neural Model Icon Images, Stock Photos, 3D objects, &amp;  Vectors | Shutterstock">
            <a:extLst>
              <a:ext uri="{FF2B5EF4-FFF2-40B4-BE49-F238E27FC236}">
                <a16:creationId xmlns:a16="http://schemas.microsoft.com/office/drawing/2014/main" id="{595A415E-298E-D67E-7126-9735F4CC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117" y="237172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TextBox 4100">
            <a:extLst>
              <a:ext uri="{FF2B5EF4-FFF2-40B4-BE49-F238E27FC236}">
                <a16:creationId xmlns:a16="http://schemas.microsoft.com/office/drawing/2014/main" id="{A29949D6-522F-F2C2-AEBD-BB0DED68AAF2}"/>
              </a:ext>
            </a:extLst>
          </p:cNvPr>
          <p:cNvSpPr txBox="1"/>
          <p:nvPr/>
        </p:nvSpPr>
        <p:spPr>
          <a:xfrm>
            <a:off x="6160308" y="387881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A1C8371D-F3D8-453B-A1CD-D3514435D65E}"/>
              </a:ext>
            </a:extLst>
          </p:cNvPr>
          <p:cNvCxnSpPr>
            <a:stCxn id="2" idx="3"/>
          </p:cNvCxnSpPr>
          <p:nvPr/>
        </p:nvCxnSpPr>
        <p:spPr>
          <a:xfrm flipV="1">
            <a:off x="7161705" y="5843584"/>
            <a:ext cx="2506170" cy="2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0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16BD-9E22-B1A6-86C0-7D734763464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Các </a:t>
            </a:r>
            <a:r>
              <a:rPr lang="en-US" b="1" dirty="0" err="1"/>
              <a:t>loại</a:t>
            </a:r>
            <a:r>
              <a:rPr lang="en-US" b="1" dirty="0"/>
              <a:t> AI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B6458A-624F-816B-6CFB-1F065491B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5075" y="1872456"/>
            <a:ext cx="71818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2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1A8-5A0D-A062-92EB-6EE190C475D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1" dirty="0"/>
              <a:t>CHIA SẺ &amp; THẢO LUẬN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470C5-0717-FF60-F6DF-B87C7F0CC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Copilot</a:t>
            </a:r>
          </a:p>
          <a:p>
            <a:pPr algn="ctr"/>
            <a:r>
              <a:rPr lang="en-US" dirty="0" err="1"/>
              <a:t>Ollama</a:t>
            </a:r>
            <a:endParaRPr lang="en-US" dirty="0"/>
          </a:p>
          <a:p>
            <a:pPr algn="ctr"/>
            <a:r>
              <a:rPr lang="en-US" dirty="0"/>
              <a:t>Hugging Face</a:t>
            </a:r>
          </a:p>
        </p:txBody>
      </p:sp>
    </p:spTree>
    <p:extLst>
      <p:ext uri="{BB962C8B-B14F-4D97-AF65-F5344CB8AC3E}">
        <p14:creationId xmlns:p14="http://schemas.microsoft.com/office/powerpoint/2010/main" val="2130619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7F4DD0-E295-A306-C983-F82E8ECA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973"/>
            <a:ext cx="12192000" cy="316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1272</Words>
  <Application>Microsoft Office PowerPoint</Application>
  <PresentationFormat>Widescreen</PresentationFormat>
  <Paragraphs>73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Times New Roman</vt:lpstr>
      <vt:lpstr>Office Theme</vt:lpstr>
      <vt:lpstr>AI SHARING</vt:lpstr>
      <vt:lpstr>AI Là gì ?</vt:lpstr>
      <vt:lpstr>AI Là gì ?</vt:lpstr>
      <vt:lpstr>Quá trình phát triển của AI</vt:lpstr>
      <vt:lpstr>Quy trình tạo ra AI</vt:lpstr>
      <vt:lpstr>Quy trình tạo ra AI</vt:lpstr>
      <vt:lpstr>Các loại AI</vt:lpstr>
      <vt:lpstr>CHIA SẺ &amp; THẢO LUẬN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Hachi Tu</dc:creator>
  <cp:lastModifiedBy>Hachi Tu</cp:lastModifiedBy>
  <cp:revision>3</cp:revision>
  <dcterms:created xsi:type="dcterms:W3CDTF">2025-02-13T18:48:57Z</dcterms:created>
  <dcterms:modified xsi:type="dcterms:W3CDTF">2025-02-13T20:03:27Z</dcterms:modified>
</cp:coreProperties>
</file>