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0" r:id="rId5"/>
    <p:sldId id="261" r:id="rId6"/>
    <p:sldId id="265"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564" autoAdjust="0"/>
  </p:normalViewPr>
  <p:slideViewPr>
    <p:cSldViewPr snapToGrid="0">
      <p:cViewPr varScale="1">
        <p:scale>
          <a:sx n="102" d="100"/>
          <a:sy n="102" d="100"/>
        </p:scale>
        <p:origin x="91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C90A59-EB55-4966-92BE-FE9C87C9F24D}" type="datetimeFigureOut">
              <a:rPr lang="en-US" smtClean="0"/>
              <a:t>12/17/2024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5EE5B3-F03A-40CD-BB09-28BB152DADAB}" type="slidenum">
              <a:rPr lang="en-US" smtClean="0"/>
              <a:t>‹#›</a:t>
            </a:fld>
            <a:endParaRPr lang="en-US"/>
          </a:p>
        </p:txBody>
      </p:sp>
    </p:spTree>
    <p:extLst>
      <p:ext uri="{BB962C8B-B14F-4D97-AF65-F5344CB8AC3E}">
        <p14:creationId xmlns:p14="http://schemas.microsoft.com/office/powerpoint/2010/main" val="2139616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vi-VN" b="1" dirty="0"/>
              <a:t>Message Queue (MQ)</a:t>
            </a:r>
            <a:r>
              <a:rPr lang="en-US" b="1" dirty="0"/>
              <a:t>:</a:t>
            </a:r>
            <a:r>
              <a:rPr lang="vi-VN" dirty="0"/>
              <a:t> Một service gửi message vào queue, service khác nhận message từ queue.</a:t>
            </a:r>
          </a:p>
          <a:p>
            <a:pPr>
              <a:buFont typeface="+mj-lt"/>
              <a:buNone/>
            </a:pPr>
            <a:r>
              <a:rPr lang="en-US" b="1" dirty="0"/>
              <a:t>Event Streaming: </a:t>
            </a:r>
            <a:r>
              <a:rPr lang="vi-VN" dirty="0"/>
              <a:t>Các sự kiện được publish lên một topic, các service khác subscribe để nhận sự kiện.</a:t>
            </a:r>
            <a:endParaRPr lang="en-US" b="1" dirty="0"/>
          </a:p>
          <a:p>
            <a:pPr>
              <a:buFont typeface="+mj-lt"/>
              <a:buNone/>
            </a:pPr>
            <a:endParaRPr lang="en-US" b="1" dirty="0"/>
          </a:p>
          <a:p>
            <a:pPr>
              <a:buFont typeface="+mj-lt"/>
              <a:buNone/>
            </a:pPr>
            <a:r>
              <a:rPr lang="vi-VN" b="1" dirty="0"/>
              <a:t>Các mô hình kết hợp</a:t>
            </a:r>
            <a:endParaRPr lang="en-US" b="1" dirty="0"/>
          </a:p>
          <a:p>
            <a:pPr>
              <a:buFont typeface="+mj-lt"/>
              <a:buNone/>
            </a:pPr>
            <a:r>
              <a:rPr lang="vi-VN" dirty="0"/>
              <a:t>Trong nhiều trường hợp, hệ thống thực tế kết hợp nhiều phương thức giao tiếp. </a:t>
            </a:r>
            <a:endParaRPr lang="en-US" dirty="0"/>
          </a:p>
          <a:p>
            <a:pPr>
              <a:buFont typeface="+mj-lt"/>
              <a:buNone/>
            </a:pPr>
            <a:r>
              <a:rPr lang="vi-VN" dirty="0"/>
              <a:t>Ví dụ:</a:t>
            </a:r>
            <a:endParaRPr lang="en-US" dirty="0"/>
          </a:p>
          <a:p>
            <a:pPr>
              <a:buFont typeface="+mj-lt"/>
              <a:buNone/>
            </a:pPr>
            <a:r>
              <a:rPr lang="vi-VN" dirty="0"/>
              <a:t>Dùng REST/gRPC cho các tương tác yêu cầu/đáp ứng thời gian thực (đồng bộ).</a:t>
            </a:r>
            <a:endParaRPr lang="en-US" dirty="0"/>
          </a:p>
          <a:p>
            <a:pPr>
              <a:buFont typeface="+mj-lt"/>
              <a:buNone/>
            </a:pPr>
            <a:r>
              <a:rPr lang="vi-VN" dirty="0"/>
              <a:t>Dùng Kafka/RabbitMQ cho các tác vụ không đòi hỏi phản hồi ngay (bất đồng bộ), hoặc event-driven.</a:t>
            </a:r>
            <a:endParaRPr lang="en-US" dirty="0"/>
          </a:p>
          <a:p>
            <a:pPr marL="914400" lvl="2" indent="0">
              <a:buFont typeface="+mj-lt"/>
              <a:buNone/>
            </a:pPr>
            <a:endParaRPr lang="vi-VN" dirty="0"/>
          </a:p>
          <a:p>
            <a:r>
              <a:rPr lang="vi-VN" b="1" dirty="0"/>
              <a:t>Tóm lại</a:t>
            </a:r>
            <a:r>
              <a:rPr lang="vi-VN" dirty="0"/>
              <a:t>, việc chọn cách giao tiếp nào phụ thuộc vào yêu cầu cụ thể của dự án:</a:t>
            </a:r>
          </a:p>
          <a:p>
            <a:pPr>
              <a:buFont typeface="Arial" panose="020B0604020202020204" pitchFamily="34" charset="0"/>
              <a:buChar char="•"/>
            </a:pPr>
            <a:r>
              <a:rPr lang="vi-VN" dirty="0"/>
              <a:t>Nếu cần phản hồi ngay, dữ liệu không quá lớn, REST hoặc gRPC là lựa chọn hợp lý.</a:t>
            </a:r>
          </a:p>
          <a:p>
            <a:pPr>
              <a:buFont typeface="Arial" panose="020B0604020202020204" pitchFamily="34" charset="0"/>
              <a:buChar char="•"/>
            </a:pPr>
            <a:r>
              <a:rPr lang="vi-VN" dirty="0"/>
              <a:t>Nếu cần xử lý sự kiện, truyền thông tin phi đồng bộ, giảm độ phụ thuộc giữa các dịch vụ, hãy cân nhắc message queue hoặc event streaming.</a:t>
            </a:r>
          </a:p>
          <a:p>
            <a:pPr>
              <a:buFont typeface="Arial" panose="020B0604020202020204" pitchFamily="34" charset="0"/>
              <a:buChar char="•"/>
            </a:pPr>
            <a:r>
              <a:rPr lang="vi-VN" dirty="0"/>
              <a:t>Nếu hạ tầng phức tạp, cần quản lý nhiều traffic và tích hợp dễ dàng, service mesh có thể hữu ích.</a:t>
            </a:r>
          </a:p>
        </p:txBody>
      </p:sp>
      <p:sp>
        <p:nvSpPr>
          <p:cNvPr id="4" name="Slide Number Placeholder 3"/>
          <p:cNvSpPr>
            <a:spLocks noGrp="1"/>
          </p:cNvSpPr>
          <p:nvPr>
            <p:ph type="sldNum" sz="quarter" idx="5"/>
          </p:nvPr>
        </p:nvSpPr>
        <p:spPr/>
        <p:txBody>
          <a:bodyPr/>
          <a:lstStyle/>
          <a:p>
            <a:fld id="{065EE5B3-F03A-40CD-BB09-28BB152DADAB}" type="slidenum">
              <a:rPr lang="en-US" smtClean="0"/>
              <a:t>3</a:t>
            </a:fld>
            <a:endParaRPr lang="en-US"/>
          </a:p>
        </p:txBody>
      </p:sp>
    </p:spTree>
    <p:extLst>
      <p:ext uri="{BB962C8B-B14F-4D97-AF65-F5344CB8AC3E}">
        <p14:creationId xmlns:p14="http://schemas.microsoft.com/office/powerpoint/2010/main" val="2612294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None/>
            </a:pPr>
            <a:endParaRPr lang="en-US" dirty="0"/>
          </a:p>
          <a:p>
            <a:r>
              <a:rPr lang="vi-VN" b="1" dirty="0"/>
              <a:t>RabbitMQ</a:t>
            </a:r>
            <a:r>
              <a:rPr lang="vi-VN" dirty="0"/>
              <a:t>:</a:t>
            </a:r>
          </a:p>
          <a:p>
            <a:pPr>
              <a:buFont typeface="Arial" panose="020B0604020202020204" pitchFamily="34" charset="0"/>
              <a:buChar char="•"/>
            </a:pPr>
            <a:r>
              <a:rPr lang="en-US" dirty="0"/>
              <a:t> </a:t>
            </a:r>
            <a:r>
              <a:rPr lang="vi-VN" dirty="0"/>
              <a:t>Là message broker truyền thống với mô hình hàng đợi (queue). Producer gửi message vào Exchange, từ đó message được định tuyến đến queue và consumer lấy message ra để xử lý.</a:t>
            </a:r>
            <a:endParaRPr lang="en-US" dirty="0"/>
          </a:p>
          <a:p>
            <a:pPr>
              <a:buFont typeface="Arial" panose="020B0604020202020204" pitchFamily="34" charset="0"/>
              <a:buChar char="•"/>
            </a:pPr>
            <a:r>
              <a:rPr lang="en-US" dirty="0"/>
              <a:t> </a:t>
            </a:r>
            <a:r>
              <a:rPr lang="vi-VN" dirty="0"/>
              <a:t>Thường giữ message trong hàng đợi ngắn hạn, sau khi consumer xử lý xong (acknowledge), message sẽ bị xóa khỏi queue.</a:t>
            </a:r>
            <a:endParaRPr lang="en-US" dirty="0"/>
          </a:p>
          <a:p>
            <a:pPr>
              <a:buFont typeface="Arial" panose="020B0604020202020204" pitchFamily="34" charset="0"/>
              <a:buChar char="•"/>
            </a:pPr>
            <a:r>
              <a:rPr lang="en-US" dirty="0"/>
              <a:t> </a:t>
            </a:r>
            <a:r>
              <a:rPr lang="vi-VN" dirty="0"/>
              <a:t>Phù hợp để xây dựng hàng đợi công việc (task queue), xử lý bất đồng bộ các tác vụ nhỏ, cần đảm bảo mỗi message được xử lý đúng một lần và sau đó không còn tồn tại trong hệ thống.</a:t>
            </a:r>
            <a:endParaRPr lang="en-US" dirty="0"/>
          </a:p>
          <a:p>
            <a:pPr>
              <a:buFont typeface="Arial" panose="020B0604020202020204" pitchFamily="34" charset="0"/>
              <a:buChar char="•"/>
            </a:pPr>
            <a:endParaRPr lang="en-US" dirty="0"/>
          </a:p>
          <a:p>
            <a:pPr>
              <a:buFont typeface="Arial" panose="020B0604020202020204" pitchFamily="34" charset="0"/>
              <a:buChar char="•"/>
            </a:pPr>
            <a:r>
              <a:rPr lang="vi-VN" dirty="0"/>
              <a:t>Gửi email xác nhận đơn hàng trong thương mại điện tử</a:t>
            </a:r>
            <a:endParaRPr lang="en-US" dirty="0"/>
          </a:p>
          <a:p>
            <a:pPr>
              <a:buFont typeface="Arial" panose="020B0604020202020204" pitchFamily="34" charset="0"/>
              <a:buChar char="•"/>
            </a:pPr>
            <a:r>
              <a:rPr lang="en-US" dirty="0" err="1"/>
              <a:t>Hệ</a:t>
            </a:r>
            <a:r>
              <a:rPr lang="en-US" dirty="0"/>
              <a:t> </a:t>
            </a:r>
            <a:r>
              <a:rPr lang="en-US" dirty="0" err="1"/>
              <a:t>thống</a:t>
            </a:r>
            <a:r>
              <a:rPr lang="en-US" dirty="0"/>
              <a:t> </a:t>
            </a:r>
            <a:r>
              <a:rPr lang="en-US" dirty="0" err="1"/>
              <a:t>xử</a:t>
            </a:r>
            <a:r>
              <a:rPr lang="en-US" dirty="0"/>
              <a:t> </a:t>
            </a:r>
            <a:r>
              <a:rPr lang="en-US" dirty="0" err="1"/>
              <a:t>lý</a:t>
            </a:r>
            <a:r>
              <a:rPr lang="en-US" dirty="0"/>
              <a:t> </a:t>
            </a:r>
            <a:r>
              <a:rPr lang="en-US" dirty="0" err="1"/>
              <a:t>ảnh</a:t>
            </a:r>
            <a:r>
              <a:rPr lang="en-US" dirty="0"/>
              <a:t>/video </a:t>
            </a:r>
            <a:r>
              <a:rPr lang="en-US" dirty="0" err="1"/>
              <a:t>nền</a:t>
            </a:r>
            <a:r>
              <a:rPr lang="en-US" dirty="0"/>
              <a:t> (Background Processing)</a:t>
            </a:r>
          </a:p>
          <a:p>
            <a:pPr>
              <a:buFont typeface="Arial" panose="020B0604020202020204" pitchFamily="34" charset="0"/>
              <a:buChar char="•"/>
            </a:pPr>
            <a:r>
              <a:rPr lang="en-US" dirty="0" err="1"/>
              <a:t>Cân</a:t>
            </a:r>
            <a:r>
              <a:rPr lang="en-US" dirty="0"/>
              <a:t> </a:t>
            </a:r>
            <a:r>
              <a:rPr lang="en-US" dirty="0" err="1"/>
              <a:t>bằng</a:t>
            </a:r>
            <a:r>
              <a:rPr lang="en-US" dirty="0"/>
              <a:t> </a:t>
            </a:r>
            <a:r>
              <a:rPr lang="en-US" dirty="0" err="1"/>
              <a:t>tải</a:t>
            </a:r>
            <a:r>
              <a:rPr lang="en-US" dirty="0"/>
              <a:t> </a:t>
            </a:r>
            <a:r>
              <a:rPr lang="en-US" dirty="0" err="1"/>
              <a:t>công</a:t>
            </a:r>
            <a:r>
              <a:rPr lang="en-US" dirty="0"/>
              <a:t> </a:t>
            </a:r>
            <a:r>
              <a:rPr lang="en-US" dirty="0" err="1"/>
              <a:t>việc</a:t>
            </a:r>
            <a:r>
              <a:rPr lang="en-US" dirty="0"/>
              <a:t> </a:t>
            </a:r>
            <a:r>
              <a:rPr lang="en-US" dirty="0" err="1"/>
              <a:t>cho</a:t>
            </a:r>
            <a:r>
              <a:rPr lang="en-US" dirty="0"/>
              <a:t> microservice</a:t>
            </a:r>
            <a:endParaRPr lang="vi-VN" dirty="0"/>
          </a:p>
        </p:txBody>
      </p:sp>
      <p:sp>
        <p:nvSpPr>
          <p:cNvPr id="4" name="Slide Number Placeholder 3"/>
          <p:cNvSpPr>
            <a:spLocks noGrp="1"/>
          </p:cNvSpPr>
          <p:nvPr>
            <p:ph type="sldNum" sz="quarter" idx="5"/>
          </p:nvPr>
        </p:nvSpPr>
        <p:spPr/>
        <p:txBody>
          <a:bodyPr/>
          <a:lstStyle/>
          <a:p>
            <a:fld id="{065EE5B3-F03A-40CD-BB09-28BB152DADAB}" type="slidenum">
              <a:rPr lang="en-US" smtClean="0"/>
              <a:t>4</a:t>
            </a:fld>
            <a:endParaRPr lang="en-US"/>
          </a:p>
        </p:txBody>
      </p:sp>
    </p:spTree>
    <p:extLst>
      <p:ext uri="{BB962C8B-B14F-4D97-AF65-F5344CB8AC3E}">
        <p14:creationId xmlns:p14="http://schemas.microsoft.com/office/powerpoint/2010/main" val="2988545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vi-VN" b="1" dirty="0"/>
              <a:t>Broker:</a:t>
            </a:r>
            <a:r>
              <a:rPr lang="vi-VN" dirty="0"/>
              <a:t> máy chủ lưu trữ dữ liệu (topic, partition).</a:t>
            </a:r>
            <a:endParaRPr lang="en-US" dirty="0"/>
          </a:p>
          <a:p>
            <a:pPr>
              <a:buFont typeface="Arial" panose="020B0604020202020204" pitchFamily="34" charset="0"/>
              <a:buNone/>
            </a:pPr>
            <a:r>
              <a:rPr lang="vi-VN" b="1" dirty="0"/>
              <a:t>Topic:</a:t>
            </a:r>
            <a:r>
              <a:rPr lang="vi-VN" dirty="0"/>
              <a:t> chủ đề hoặc kênh message.</a:t>
            </a:r>
            <a:endParaRPr lang="en-US" dirty="0"/>
          </a:p>
          <a:p>
            <a:pPr>
              <a:buFont typeface="Arial" panose="020B0604020202020204" pitchFamily="34" charset="0"/>
              <a:buNone/>
            </a:pPr>
            <a:r>
              <a:rPr lang="vi-VN" b="1" dirty="0"/>
              <a:t>Partition:</a:t>
            </a:r>
            <a:r>
              <a:rPr lang="vi-VN" dirty="0"/>
              <a:t> chia nhỏ topic thành các phân vùng để tăng tính song song.</a:t>
            </a:r>
            <a:endParaRPr lang="en-US" dirty="0"/>
          </a:p>
          <a:p>
            <a:pPr>
              <a:buFont typeface="Arial" panose="020B0604020202020204" pitchFamily="34" charset="0"/>
              <a:buNone/>
            </a:pPr>
            <a:r>
              <a:rPr lang="vi-VN" b="1" dirty="0"/>
              <a:t>Producer:</a:t>
            </a:r>
            <a:r>
              <a:rPr lang="vi-VN" dirty="0"/>
              <a:t> ứng dụng gửi data vào topic.</a:t>
            </a:r>
            <a:endParaRPr lang="en-US" dirty="0"/>
          </a:p>
          <a:p>
            <a:pPr>
              <a:buFont typeface="Arial" panose="020B0604020202020204" pitchFamily="34" charset="0"/>
              <a:buNone/>
            </a:pPr>
            <a:r>
              <a:rPr lang="vi-VN" b="1" dirty="0"/>
              <a:t>Consumer:</a:t>
            </a:r>
            <a:r>
              <a:rPr lang="vi-VN" dirty="0"/>
              <a:t> ứng dụng đọc data từ topic.</a:t>
            </a:r>
            <a:endParaRPr lang="en-US" dirty="0"/>
          </a:p>
          <a:p>
            <a:pPr>
              <a:buFont typeface="Arial" panose="020B0604020202020204" pitchFamily="34" charset="0"/>
              <a:buNone/>
            </a:pPr>
            <a:r>
              <a:rPr lang="vi-VN" b="1" dirty="0"/>
              <a:t>ZooKeeper</a:t>
            </a:r>
            <a:r>
              <a:rPr lang="vi-VN" dirty="0"/>
              <a:t> (trong Kafka cũ): quản lý metadata, leader election (Kafka mới dùng Kafka Raft Controller thay vì ZooKeeper).</a:t>
            </a:r>
            <a:endParaRPr lang="en-US" b="1" dirty="0"/>
          </a:p>
          <a:p>
            <a:pPr>
              <a:buFont typeface="Arial" panose="020B0604020202020204" pitchFamily="34" charset="0"/>
              <a:buNone/>
            </a:pPr>
            <a:endParaRPr lang="en-US" b="1" dirty="0"/>
          </a:p>
          <a:p>
            <a:pPr>
              <a:buFont typeface="Arial" panose="020B0604020202020204" pitchFamily="34" charset="0"/>
              <a:buNone/>
            </a:pPr>
            <a:r>
              <a:rPr lang="vi-VN" b="1" dirty="0"/>
              <a:t>Replication:</a:t>
            </a:r>
            <a:r>
              <a:rPr lang="vi-VN" dirty="0"/>
              <a:t> Mỗi partition thường được replicat sang nhiều broker khác nhau để đảm bảo tính sẵn sàng (HA). </a:t>
            </a:r>
            <a:endParaRPr lang="en-US" dirty="0"/>
          </a:p>
          <a:p>
            <a:pPr>
              <a:buFont typeface="Arial" panose="020B0604020202020204" pitchFamily="34" charset="0"/>
              <a:buNone/>
            </a:pPr>
            <a:r>
              <a:rPr lang="vi-VN" dirty="0"/>
              <a:t>Trong mỗi partition được replicated, có một broker đóng vai trò leader, còn các broker khác là follower.</a:t>
            </a:r>
            <a:endParaRPr lang="en-US" b="1" dirty="0"/>
          </a:p>
          <a:p>
            <a:pPr>
              <a:buFont typeface="Arial" panose="020B0604020202020204" pitchFamily="34" charset="0"/>
              <a:buNone/>
            </a:pPr>
            <a:r>
              <a:rPr lang="vi-VN" dirty="0"/>
              <a:t>Khi broker leader của một partition bị sập, Kafka sẽ tự động bầu chọn một follower thành leader mới </a:t>
            </a:r>
            <a:endParaRPr lang="en-US" dirty="0"/>
          </a:p>
          <a:p>
            <a:pPr>
              <a:buFont typeface="Arial" panose="020B0604020202020204" pitchFamily="34" charset="0"/>
              <a:buNone/>
            </a:pPr>
            <a:r>
              <a:rPr lang="vi-VN" dirty="0"/>
              <a:t>Consumer và Producer sẽ tự động chuyển sang leader mới. Hệ thống tiếp tục hoạt động mà không gián đoạn đáng kể.</a:t>
            </a:r>
            <a:endParaRPr lang="en-US" dirty="0"/>
          </a:p>
          <a:p>
            <a:pPr>
              <a:buFont typeface="Arial" panose="020B0604020202020204" pitchFamily="34" charset="0"/>
              <a:buNone/>
            </a:pPr>
            <a:endParaRPr lang="en-US" b="1" dirty="0"/>
          </a:p>
          <a:p>
            <a:pPr>
              <a:buFont typeface="Arial" panose="020B0604020202020204" pitchFamily="34" charset="0"/>
              <a:buNone/>
            </a:pPr>
            <a:r>
              <a:rPr lang="vi-VN" b="1" dirty="0"/>
              <a:t>Kafka ban đầu</a:t>
            </a:r>
            <a:r>
              <a:rPr lang="vi-VN" dirty="0"/>
              <a:t> chỉ tập trung vào nhiệm vụ chính: </a:t>
            </a:r>
            <a:r>
              <a:rPr lang="vi-VN" b="1" dirty="0"/>
              <a:t>truyền dữ liệu log và tin nhắn</a:t>
            </a:r>
            <a:r>
              <a:rPr lang="vi-VN" dirty="0"/>
              <a:t> theo mô hình </a:t>
            </a:r>
            <a:r>
              <a:rPr lang="vi-VN" b="1" dirty="0"/>
              <a:t>publish-subscribe</a:t>
            </a:r>
            <a:r>
              <a:rPr lang="vi-VN" dirty="0"/>
              <a:t>.</a:t>
            </a:r>
          </a:p>
          <a:p>
            <a:pPr>
              <a:buFont typeface="Arial" panose="020B0604020202020204" pitchFamily="34" charset="0"/>
              <a:buChar char="•"/>
            </a:pPr>
            <a:r>
              <a:rPr lang="vi-VN" dirty="0"/>
              <a:t>Tuy nhiên, các tác vụ </a:t>
            </a:r>
            <a:r>
              <a:rPr lang="vi-VN" b="1" dirty="0"/>
              <a:t>quản lý dữ liệu phân tán</a:t>
            </a:r>
            <a:r>
              <a:rPr lang="vi-VN" dirty="0"/>
              <a:t> như </a:t>
            </a:r>
            <a:r>
              <a:rPr lang="vi-VN" b="1" dirty="0"/>
              <a:t>leader election</a:t>
            </a:r>
            <a:r>
              <a:rPr lang="vi-VN" dirty="0"/>
              <a:t>, theo dõi trạng thái broker và đồng bộ dữ liệu giữa các replica là những vấn đề rất phức tạp.</a:t>
            </a:r>
          </a:p>
          <a:p>
            <a:pPr>
              <a:buFont typeface="Arial" panose="020B0604020202020204" pitchFamily="34" charset="0"/>
              <a:buChar char="•"/>
            </a:pPr>
            <a:r>
              <a:rPr lang="vi-VN" dirty="0"/>
              <a:t>Zookeeper lúc đó là một giải pháp đã </a:t>
            </a:r>
            <a:r>
              <a:rPr lang="vi-VN" b="1" dirty="0"/>
              <a:t>ổn định và đáng tin cậy</a:t>
            </a:r>
            <a:r>
              <a:rPr lang="vi-VN" dirty="0"/>
              <a:t> cho việc quản lý các hệ thống phân tán.</a:t>
            </a:r>
          </a:p>
          <a:p>
            <a:r>
              <a:rPr lang="vi-VN" b="1" dirty="0"/>
              <a:t>→ Lựa chọn Zookeeper giúp Kafka "mượn" cơ chế consensus và leader election thay vì phải tự xây dựng một hệ thống quản lý từ đầu.</a:t>
            </a:r>
          </a:p>
          <a:p>
            <a:pPr>
              <a:buFont typeface="+mj-lt"/>
              <a:buNone/>
            </a:pPr>
            <a:endParaRPr lang="en-US" dirty="0"/>
          </a:p>
          <a:p>
            <a:pPr>
              <a:buFont typeface="+mj-lt"/>
              <a:buNone/>
            </a:pPr>
            <a:endParaRPr lang="en-US" dirty="0"/>
          </a:p>
          <a:p>
            <a:pPr>
              <a:buFont typeface="+mj-lt"/>
              <a:buNone/>
            </a:pPr>
            <a:r>
              <a:rPr lang="en-US" dirty="0"/>
              <a:t>Kafka Raft</a:t>
            </a:r>
          </a:p>
        </p:txBody>
      </p:sp>
      <p:sp>
        <p:nvSpPr>
          <p:cNvPr id="4" name="Slide Number Placeholder 3"/>
          <p:cNvSpPr>
            <a:spLocks noGrp="1"/>
          </p:cNvSpPr>
          <p:nvPr>
            <p:ph type="sldNum" sz="quarter" idx="5"/>
          </p:nvPr>
        </p:nvSpPr>
        <p:spPr/>
        <p:txBody>
          <a:bodyPr/>
          <a:lstStyle/>
          <a:p>
            <a:fld id="{065EE5B3-F03A-40CD-BB09-28BB152DADAB}" type="slidenum">
              <a:rPr lang="en-US" smtClean="0"/>
              <a:t>5</a:t>
            </a:fld>
            <a:endParaRPr lang="en-US"/>
          </a:p>
        </p:txBody>
      </p:sp>
    </p:spTree>
    <p:extLst>
      <p:ext uri="{BB962C8B-B14F-4D97-AF65-F5344CB8AC3E}">
        <p14:creationId xmlns:p14="http://schemas.microsoft.com/office/powerpoint/2010/main" val="1137719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vi-VN" b="1" dirty="0"/>
          </a:p>
        </p:txBody>
      </p:sp>
      <p:sp>
        <p:nvSpPr>
          <p:cNvPr id="4" name="Slide Number Placeholder 3"/>
          <p:cNvSpPr>
            <a:spLocks noGrp="1"/>
          </p:cNvSpPr>
          <p:nvPr>
            <p:ph type="sldNum" sz="quarter" idx="5"/>
          </p:nvPr>
        </p:nvSpPr>
        <p:spPr/>
        <p:txBody>
          <a:bodyPr/>
          <a:lstStyle/>
          <a:p>
            <a:fld id="{065EE5B3-F03A-40CD-BB09-28BB152DADAB}" type="slidenum">
              <a:rPr lang="en-US" smtClean="0"/>
              <a:t>6</a:t>
            </a:fld>
            <a:endParaRPr lang="en-US"/>
          </a:p>
        </p:txBody>
      </p:sp>
    </p:spTree>
    <p:extLst>
      <p:ext uri="{BB962C8B-B14F-4D97-AF65-F5344CB8AC3E}">
        <p14:creationId xmlns:p14="http://schemas.microsoft.com/office/powerpoint/2010/main" val="1832934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err="1"/>
              <a:t>Hệ</a:t>
            </a:r>
            <a:r>
              <a:rPr lang="en-US" b="1" dirty="0"/>
              <a:t> </a:t>
            </a:r>
            <a:r>
              <a:rPr lang="en-US" b="1" dirty="0" err="1"/>
              <a:t>thống</a:t>
            </a:r>
            <a:r>
              <a:rPr lang="en-US" b="1" dirty="0"/>
              <a:t> log </a:t>
            </a:r>
            <a:r>
              <a:rPr lang="en-US" b="1" dirty="0" err="1"/>
              <a:t>và</a:t>
            </a:r>
            <a:r>
              <a:rPr lang="en-US" b="1" dirty="0"/>
              <a:t> </a:t>
            </a:r>
            <a:r>
              <a:rPr lang="en-US" b="1" dirty="0" err="1"/>
              <a:t>phân</a:t>
            </a:r>
            <a:r>
              <a:rPr lang="en-US" b="1" dirty="0"/>
              <a:t> </a:t>
            </a:r>
            <a:r>
              <a:rPr lang="en-US" b="1" dirty="0" err="1"/>
              <a:t>tích</a:t>
            </a:r>
            <a:r>
              <a:rPr lang="en-US" b="1" dirty="0"/>
              <a:t> </a:t>
            </a:r>
            <a:r>
              <a:rPr lang="en-US" b="1" dirty="0" err="1"/>
              <a:t>dữ</a:t>
            </a:r>
            <a:r>
              <a:rPr lang="en-US" b="1" dirty="0"/>
              <a:t> </a:t>
            </a:r>
            <a:r>
              <a:rPr lang="en-US" b="1" dirty="0" err="1"/>
              <a:t>liệu</a:t>
            </a:r>
            <a:r>
              <a:rPr lang="en-US" b="1" dirty="0"/>
              <a:t> </a:t>
            </a:r>
            <a:r>
              <a:rPr lang="en-US" b="1" dirty="0" err="1"/>
              <a:t>theo</a:t>
            </a:r>
            <a:r>
              <a:rPr lang="en-US" b="1" dirty="0"/>
              <a:t> </a:t>
            </a:r>
            <a:r>
              <a:rPr lang="en-US" b="1" dirty="0" err="1"/>
              <a:t>thời</a:t>
            </a:r>
            <a:r>
              <a:rPr lang="en-US" b="1" dirty="0"/>
              <a:t> </a:t>
            </a:r>
            <a:r>
              <a:rPr lang="en-US" b="1" dirty="0" err="1"/>
              <a:t>gian</a:t>
            </a:r>
            <a:r>
              <a:rPr lang="en-US" b="1" dirty="0"/>
              <a:t> </a:t>
            </a:r>
            <a:r>
              <a:rPr lang="en-US" b="1" dirty="0" err="1"/>
              <a:t>thực</a:t>
            </a:r>
            <a:r>
              <a:rPr lang="en-US" b="1" dirty="0"/>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vi-VN" dirty="0"/>
              <a:t>Một công ty thương mại điện tử muốn phân tích hành vi người dùng trên website: mỗi lần người dùng click, xem sản phẩm, hoặc thêm vào giỏ hàng, một sự kiện "UserAction" được gửi vào Kafka topic.</a:t>
            </a:r>
            <a:endParaRPr lang="en-US" b="1"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vi-VN" b="1" dirty="0"/>
              <a:t>Event-Driven (kiến trúc hướng sự kiện)</a:t>
            </a:r>
            <a:r>
              <a:rPr lang="vi-VN" dirty="0"/>
              <a:t> </a:t>
            </a: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vi-VN" dirty="0"/>
              <a:t>là một mô hình thiết kế hệ thống, trong đó luồng xử lý và giao tiếp giữa các thành phần được kích hoạt bởi các "sự kiện" (event). Một "sự kiện" ở đây có thể là bất kỳ thứ gì xảy ra trong hệ thống, như một người dùng đăng nhập, một giao dịch hoàn tất, dữ liệu được cập nhật, hay một thông điệp mới đến.</a:t>
            </a:r>
            <a:endParaRPr lang="en-US" dirty="0"/>
          </a:p>
          <a:p>
            <a:pPr>
              <a:buFont typeface="Arial" panose="020B0604020202020204" pitchFamily="34" charset="0"/>
              <a:buNone/>
            </a:pPr>
            <a:endParaRPr lang="en-US" b="1" dirty="0"/>
          </a:p>
          <a:p>
            <a:pPr>
              <a:buFont typeface="Arial" panose="020B0604020202020204" pitchFamily="34" charset="0"/>
              <a:buNone/>
            </a:pPr>
            <a:r>
              <a:rPr lang="en-US" b="1" dirty="0" err="1"/>
              <a:t>Dòng</a:t>
            </a:r>
            <a:r>
              <a:rPr lang="en-US" b="1" dirty="0"/>
              <a:t> </a:t>
            </a:r>
            <a:r>
              <a:rPr lang="en-US" b="1" dirty="0" err="1"/>
              <a:t>dữ</a:t>
            </a:r>
            <a:r>
              <a:rPr lang="en-US" b="1" dirty="0"/>
              <a:t> </a:t>
            </a:r>
            <a:r>
              <a:rPr lang="en-US" b="1" dirty="0" err="1"/>
              <a:t>liệu</a:t>
            </a:r>
            <a:r>
              <a:rPr lang="en-US" b="1" dirty="0"/>
              <a:t> IoT (Internet of Things): </a:t>
            </a:r>
          </a:p>
          <a:p>
            <a:pPr>
              <a:buFont typeface="Arial" panose="020B0604020202020204" pitchFamily="34" charset="0"/>
              <a:buNone/>
            </a:pPr>
            <a:r>
              <a:rPr lang="en-US" dirty="0"/>
              <a:t>Các </a:t>
            </a:r>
            <a:r>
              <a:rPr lang="en-US" dirty="0" err="1"/>
              <a:t>cảm</a:t>
            </a:r>
            <a:r>
              <a:rPr lang="en-US" dirty="0"/>
              <a:t> </a:t>
            </a:r>
            <a:r>
              <a:rPr lang="en-US" dirty="0" err="1"/>
              <a:t>biến</a:t>
            </a:r>
            <a:r>
              <a:rPr lang="en-US" dirty="0"/>
              <a:t> IoT </a:t>
            </a:r>
            <a:r>
              <a:rPr lang="en-US" dirty="0" err="1"/>
              <a:t>đặt</a:t>
            </a:r>
            <a:r>
              <a:rPr lang="en-US" dirty="0"/>
              <a:t> </a:t>
            </a:r>
            <a:r>
              <a:rPr lang="en-US" dirty="0" err="1"/>
              <a:t>trong</a:t>
            </a:r>
            <a:r>
              <a:rPr lang="en-US" dirty="0"/>
              <a:t> </a:t>
            </a:r>
            <a:r>
              <a:rPr lang="en-US" dirty="0" err="1"/>
              <a:t>nhà</a:t>
            </a:r>
            <a:r>
              <a:rPr lang="en-US" dirty="0"/>
              <a:t> </a:t>
            </a:r>
            <a:r>
              <a:rPr lang="en-US" dirty="0" err="1"/>
              <a:t>máy</a:t>
            </a:r>
            <a:r>
              <a:rPr lang="en-US" dirty="0"/>
              <a:t> </a:t>
            </a:r>
            <a:r>
              <a:rPr lang="en-US" dirty="0" err="1"/>
              <a:t>liên</a:t>
            </a:r>
            <a:r>
              <a:rPr lang="en-US" dirty="0"/>
              <a:t> </a:t>
            </a:r>
            <a:r>
              <a:rPr lang="en-US" dirty="0" err="1"/>
              <a:t>tục</a:t>
            </a:r>
            <a:r>
              <a:rPr lang="en-US" dirty="0"/>
              <a:t> </a:t>
            </a:r>
            <a:r>
              <a:rPr lang="en-US" dirty="0" err="1"/>
              <a:t>gửi</a:t>
            </a:r>
            <a:r>
              <a:rPr lang="en-US" dirty="0"/>
              <a:t> </a:t>
            </a:r>
            <a:r>
              <a:rPr lang="en-US" dirty="0" err="1"/>
              <a:t>dữ</a:t>
            </a:r>
            <a:r>
              <a:rPr lang="en-US" dirty="0"/>
              <a:t> </a:t>
            </a:r>
            <a:r>
              <a:rPr lang="en-US" dirty="0" err="1"/>
              <a:t>liệu</a:t>
            </a:r>
            <a:r>
              <a:rPr lang="en-US" dirty="0"/>
              <a:t> </a:t>
            </a:r>
            <a:r>
              <a:rPr lang="en-US" dirty="0" err="1"/>
              <a:t>nhiệt</a:t>
            </a:r>
            <a:r>
              <a:rPr lang="en-US" dirty="0"/>
              <a:t> </a:t>
            </a:r>
            <a:r>
              <a:rPr lang="en-US" dirty="0" err="1"/>
              <a:t>độ</a:t>
            </a:r>
            <a:r>
              <a:rPr lang="en-US" dirty="0"/>
              <a:t>, </a:t>
            </a:r>
            <a:r>
              <a:rPr lang="en-US" dirty="0" err="1"/>
              <a:t>độ</a:t>
            </a:r>
            <a:r>
              <a:rPr lang="en-US" dirty="0"/>
              <a:t> </a:t>
            </a:r>
            <a:r>
              <a:rPr lang="en-US" dirty="0" err="1"/>
              <a:t>ẩm</a:t>
            </a:r>
            <a:r>
              <a:rPr lang="en-US" dirty="0"/>
              <a:t>, </a:t>
            </a:r>
            <a:r>
              <a:rPr lang="en-US" dirty="0" err="1"/>
              <a:t>áp</a:t>
            </a:r>
            <a:r>
              <a:rPr lang="en-US" dirty="0"/>
              <a:t> </a:t>
            </a:r>
            <a:r>
              <a:rPr lang="en-US" dirty="0" err="1"/>
              <a:t>suất</a:t>
            </a:r>
            <a:r>
              <a:rPr lang="en-US" dirty="0"/>
              <a:t>... </a:t>
            </a:r>
            <a:r>
              <a:rPr lang="en-US" dirty="0" err="1"/>
              <a:t>vào</a:t>
            </a:r>
            <a:r>
              <a:rPr lang="en-US" dirty="0"/>
              <a:t> </a:t>
            </a:r>
            <a:r>
              <a:rPr lang="en-US" dirty="0" err="1"/>
              <a:t>một</a:t>
            </a:r>
            <a:r>
              <a:rPr lang="en-US" dirty="0"/>
              <a:t> Kafka topic.</a:t>
            </a:r>
            <a:endParaRPr lang="vi-VN" b="1" dirty="0"/>
          </a:p>
        </p:txBody>
      </p:sp>
      <p:sp>
        <p:nvSpPr>
          <p:cNvPr id="4" name="Slide Number Placeholder 3"/>
          <p:cNvSpPr>
            <a:spLocks noGrp="1"/>
          </p:cNvSpPr>
          <p:nvPr>
            <p:ph type="sldNum" sz="quarter" idx="5"/>
          </p:nvPr>
        </p:nvSpPr>
        <p:spPr/>
        <p:txBody>
          <a:bodyPr/>
          <a:lstStyle/>
          <a:p>
            <a:fld id="{065EE5B3-F03A-40CD-BB09-28BB152DADAB}" type="slidenum">
              <a:rPr lang="en-US" smtClean="0"/>
              <a:t>7</a:t>
            </a:fld>
            <a:endParaRPr lang="en-US"/>
          </a:p>
        </p:txBody>
      </p:sp>
    </p:spTree>
    <p:extLst>
      <p:ext uri="{BB962C8B-B14F-4D97-AF65-F5344CB8AC3E}">
        <p14:creationId xmlns:p14="http://schemas.microsoft.com/office/powerpoint/2010/main" val="2641577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B6607-0189-FF49-847B-32EF5D2DDF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B6702F-A563-858A-F4E1-1A12A3347B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1B5E43-ABED-3200-D6DD-C42562C599F7}"/>
              </a:ext>
            </a:extLst>
          </p:cNvPr>
          <p:cNvSpPr>
            <a:spLocks noGrp="1"/>
          </p:cNvSpPr>
          <p:nvPr>
            <p:ph type="dt" sz="half" idx="10"/>
          </p:nvPr>
        </p:nvSpPr>
        <p:spPr/>
        <p:txBody>
          <a:bodyPr/>
          <a:lstStyle/>
          <a:p>
            <a:fld id="{626A181B-2917-4850-B5E1-4B2EFB2B78CA}" type="datetimeFigureOut">
              <a:rPr lang="en-US" smtClean="0"/>
              <a:t>12/17/2024</a:t>
            </a:fld>
            <a:endParaRPr lang="en-US"/>
          </a:p>
        </p:txBody>
      </p:sp>
      <p:sp>
        <p:nvSpPr>
          <p:cNvPr id="5" name="Footer Placeholder 4">
            <a:extLst>
              <a:ext uri="{FF2B5EF4-FFF2-40B4-BE49-F238E27FC236}">
                <a16:creationId xmlns:a16="http://schemas.microsoft.com/office/drawing/2014/main" id="{0C32DE27-9A75-8ED2-FD10-C6B7A18CA8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F250DB-93F5-1809-16C2-6661090A6DD4}"/>
              </a:ext>
            </a:extLst>
          </p:cNvPr>
          <p:cNvSpPr>
            <a:spLocks noGrp="1"/>
          </p:cNvSpPr>
          <p:nvPr>
            <p:ph type="sldNum" sz="quarter" idx="12"/>
          </p:nvPr>
        </p:nvSpPr>
        <p:spPr/>
        <p:txBody>
          <a:bodyPr/>
          <a:lstStyle/>
          <a:p>
            <a:fld id="{1C27CE61-BD9D-4AAD-A05D-8051E3368B35}" type="slidenum">
              <a:rPr lang="en-US" smtClean="0"/>
              <a:t>‹#›</a:t>
            </a:fld>
            <a:endParaRPr lang="en-US"/>
          </a:p>
        </p:txBody>
      </p:sp>
    </p:spTree>
    <p:extLst>
      <p:ext uri="{BB962C8B-B14F-4D97-AF65-F5344CB8AC3E}">
        <p14:creationId xmlns:p14="http://schemas.microsoft.com/office/powerpoint/2010/main" val="3400894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11DDC-07C4-FFA1-B94E-4D86FC266E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49A12F-B208-2B34-EC04-5C5F343B18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122713-60D7-8A32-94C2-3F356228720A}"/>
              </a:ext>
            </a:extLst>
          </p:cNvPr>
          <p:cNvSpPr>
            <a:spLocks noGrp="1"/>
          </p:cNvSpPr>
          <p:nvPr>
            <p:ph type="dt" sz="half" idx="10"/>
          </p:nvPr>
        </p:nvSpPr>
        <p:spPr/>
        <p:txBody>
          <a:bodyPr/>
          <a:lstStyle/>
          <a:p>
            <a:fld id="{626A181B-2917-4850-B5E1-4B2EFB2B78CA}" type="datetimeFigureOut">
              <a:rPr lang="en-US" smtClean="0"/>
              <a:t>12/17/2024</a:t>
            </a:fld>
            <a:endParaRPr lang="en-US"/>
          </a:p>
        </p:txBody>
      </p:sp>
      <p:sp>
        <p:nvSpPr>
          <p:cNvPr id="5" name="Footer Placeholder 4">
            <a:extLst>
              <a:ext uri="{FF2B5EF4-FFF2-40B4-BE49-F238E27FC236}">
                <a16:creationId xmlns:a16="http://schemas.microsoft.com/office/drawing/2014/main" id="{CBE2E703-9567-8D05-6445-62835AAE5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B3257-44D1-D516-EE87-245660B7EE2B}"/>
              </a:ext>
            </a:extLst>
          </p:cNvPr>
          <p:cNvSpPr>
            <a:spLocks noGrp="1"/>
          </p:cNvSpPr>
          <p:nvPr>
            <p:ph type="sldNum" sz="quarter" idx="12"/>
          </p:nvPr>
        </p:nvSpPr>
        <p:spPr/>
        <p:txBody>
          <a:bodyPr/>
          <a:lstStyle/>
          <a:p>
            <a:fld id="{1C27CE61-BD9D-4AAD-A05D-8051E3368B35}" type="slidenum">
              <a:rPr lang="en-US" smtClean="0"/>
              <a:t>‹#›</a:t>
            </a:fld>
            <a:endParaRPr lang="en-US"/>
          </a:p>
        </p:txBody>
      </p:sp>
    </p:spTree>
    <p:extLst>
      <p:ext uri="{BB962C8B-B14F-4D97-AF65-F5344CB8AC3E}">
        <p14:creationId xmlns:p14="http://schemas.microsoft.com/office/powerpoint/2010/main" val="2337521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36EB3C-24BE-628E-7CCF-8D6EAA7A9E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5574C6-B2B8-BA42-DAEB-53EA249AAB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9CE80C-8747-61AD-11F1-B19C3301AC1F}"/>
              </a:ext>
            </a:extLst>
          </p:cNvPr>
          <p:cNvSpPr>
            <a:spLocks noGrp="1"/>
          </p:cNvSpPr>
          <p:nvPr>
            <p:ph type="dt" sz="half" idx="10"/>
          </p:nvPr>
        </p:nvSpPr>
        <p:spPr/>
        <p:txBody>
          <a:bodyPr/>
          <a:lstStyle/>
          <a:p>
            <a:fld id="{626A181B-2917-4850-B5E1-4B2EFB2B78CA}" type="datetimeFigureOut">
              <a:rPr lang="en-US" smtClean="0"/>
              <a:t>12/17/2024</a:t>
            </a:fld>
            <a:endParaRPr lang="en-US"/>
          </a:p>
        </p:txBody>
      </p:sp>
      <p:sp>
        <p:nvSpPr>
          <p:cNvPr id="5" name="Footer Placeholder 4">
            <a:extLst>
              <a:ext uri="{FF2B5EF4-FFF2-40B4-BE49-F238E27FC236}">
                <a16:creationId xmlns:a16="http://schemas.microsoft.com/office/drawing/2014/main" id="{359C9DDA-3C70-18ED-8623-F554F82EA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5A856-28A9-8A05-14DD-D64D72665E8F}"/>
              </a:ext>
            </a:extLst>
          </p:cNvPr>
          <p:cNvSpPr>
            <a:spLocks noGrp="1"/>
          </p:cNvSpPr>
          <p:nvPr>
            <p:ph type="sldNum" sz="quarter" idx="12"/>
          </p:nvPr>
        </p:nvSpPr>
        <p:spPr/>
        <p:txBody>
          <a:bodyPr/>
          <a:lstStyle/>
          <a:p>
            <a:fld id="{1C27CE61-BD9D-4AAD-A05D-8051E3368B35}" type="slidenum">
              <a:rPr lang="en-US" smtClean="0"/>
              <a:t>‹#›</a:t>
            </a:fld>
            <a:endParaRPr lang="en-US"/>
          </a:p>
        </p:txBody>
      </p:sp>
    </p:spTree>
    <p:extLst>
      <p:ext uri="{BB962C8B-B14F-4D97-AF65-F5344CB8AC3E}">
        <p14:creationId xmlns:p14="http://schemas.microsoft.com/office/powerpoint/2010/main" val="245170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24AE2-5910-702D-6314-CD41B79B46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AA4C10-C842-842F-848B-7F47DBB547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516043-9125-BE18-6C18-90943CD646C3}"/>
              </a:ext>
            </a:extLst>
          </p:cNvPr>
          <p:cNvSpPr>
            <a:spLocks noGrp="1"/>
          </p:cNvSpPr>
          <p:nvPr>
            <p:ph type="dt" sz="half" idx="10"/>
          </p:nvPr>
        </p:nvSpPr>
        <p:spPr/>
        <p:txBody>
          <a:bodyPr/>
          <a:lstStyle/>
          <a:p>
            <a:fld id="{626A181B-2917-4850-B5E1-4B2EFB2B78CA}" type="datetimeFigureOut">
              <a:rPr lang="en-US" smtClean="0"/>
              <a:t>12/17/2024</a:t>
            </a:fld>
            <a:endParaRPr lang="en-US"/>
          </a:p>
        </p:txBody>
      </p:sp>
      <p:sp>
        <p:nvSpPr>
          <p:cNvPr id="5" name="Footer Placeholder 4">
            <a:extLst>
              <a:ext uri="{FF2B5EF4-FFF2-40B4-BE49-F238E27FC236}">
                <a16:creationId xmlns:a16="http://schemas.microsoft.com/office/drawing/2014/main" id="{9BB1BE7F-D380-0E61-CDC3-706BD19DA0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8256F6-796B-1DE3-4A5B-3BCAE005F421}"/>
              </a:ext>
            </a:extLst>
          </p:cNvPr>
          <p:cNvSpPr>
            <a:spLocks noGrp="1"/>
          </p:cNvSpPr>
          <p:nvPr>
            <p:ph type="sldNum" sz="quarter" idx="12"/>
          </p:nvPr>
        </p:nvSpPr>
        <p:spPr/>
        <p:txBody>
          <a:bodyPr/>
          <a:lstStyle/>
          <a:p>
            <a:fld id="{1C27CE61-BD9D-4AAD-A05D-8051E3368B35}" type="slidenum">
              <a:rPr lang="en-US" smtClean="0"/>
              <a:t>‹#›</a:t>
            </a:fld>
            <a:endParaRPr lang="en-US"/>
          </a:p>
        </p:txBody>
      </p:sp>
    </p:spTree>
    <p:extLst>
      <p:ext uri="{BB962C8B-B14F-4D97-AF65-F5344CB8AC3E}">
        <p14:creationId xmlns:p14="http://schemas.microsoft.com/office/powerpoint/2010/main" val="3471381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0EF35-7EE2-FD68-5507-9F8826E570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A63C58-8F32-C733-096F-F73B5786E7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8AE85B-B606-E5A4-D847-257D7372BDAA}"/>
              </a:ext>
            </a:extLst>
          </p:cNvPr>
          <p:cNvSpPr>
            <a:spLocks noGrp="1"/>
          </p:cNvSpPr>
          <p:nvPr>
            <p:ph type="dt" sz="half" idx="10"/>
          </p:nvPr>
        </p:nvSpPr>
        <p:spPr/>
        <p:txBody>
          <a:bodyPr/>
          <a:lstStyle/>
          <a:p>
            <a:fld id="{626A181B-2917-4850-B5E1-4B2EFB2B78CA}" type="datetimeFigureOut">
              <a:rPr lang="en-US" smtClean="0"/>
              <a:t>12/17/2024</a:t>
            </a:fld>
            <a:endParaRPr lang="en-US"/>
          </a:p>
        </p:txBody>
      </p:sp>
      <p:sp>
        <p:nvSpPr>
          <p:cNvPr id="5" name="Footer Placeholder 4">
            <a:extLst>
              <a:ext uri="{FF2B5EF4-FFF2-40B4-BE49-F238E27FC236}">
                <a16:creationId xmlns:a16="http://schemas.microsoft.com/office/drawing/2014/main" id="{889FB066-E5D6-9D49-CCD6-35ED97A67C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515944-2300-F709-8047-F5AB17047513}"/>
              </a:ext>
            </a:extLst>
          </p:cNvPr>
          <p:cNvSpPr>
            <a:spLocks noGrp="1"/>
          </p:cNvSpPr>
          <p:nvPr>
            <p:ph type="sldNum" sz="quarter" idx="12"/>
          </p:nvPr>
        </p:nvSpPr>
        <p:spPr/>
        <p:txBody>
          <a:bodyPr/>
          <a:lstStyle/>
          <a:p>
            <a:fld id="{1C27CE61-BD9D-4AAD-A05D-8051E3368B35}" type="slidenum">
              <a:rPr lang="en-US" smtClean="0"/>
              <a:t>‹#›</a:t>
            </a:fld>
            <a:endParaRPr lang="en-US"/>
          </a:p>
        </p:txBody>
      </p:sp>
    </p:spTree>
    <p:extLst>
      <p:ext uri="{BB962C8B-B14F-4D97-AF65-F5344CB8AC3E}">
        <p14:creationId xmlns:p14="http://schemas.microsoft.com/office/powerpoint/2010/main" val="3171797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D1D0C-8B01-4682-B8D3-EB93FDF27F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744F91-A12C-1D46-41D4-6CFAFEC09C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7F1D37-4229-9DB5-B905-7AEB7D2A8E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2CD017-FD2E-B5A2-8F13-1EA12EF07FC5}"/>
              </a:ext>
            </a:extLst>
          </p:cNvPr>
          <p:cNvSpPr>
            <a:spLocks noGrp="1"/>
          </p:cNvSpPr>
          <p:nvPr>
            <p:ph type="dt" sz="half" idx="10"/>
          </p:nvPr>
        </p:nvSpPr>
        <p:spPr/>
        <p:txBody>
          <a:bodyPr/>
          <a:lstStyle/>
          <a:p>
            <a:fld id="{626A181B-2917-4850-B5E1-4B2EFB2B78CA}" type="datetimeFigureOut">
              <a:rPr lang="en-US" smtClean="0"/>
              <a:t>12/17/2024</a:t>
            </a:fld>
            <a:endParaRPr lang="en-US"/>
          </a:p>
        </p:txBody>
      </p:sp>
      <p:sp>
        <p:nvSpPr>
          <p:cNvPr id="6" name="Footer Placeholder 5">
            <a:extLst>
              <a:ext uri="{FF2B5EF4-FFF2-40B4-BE49-F238E27FC236}">
                <a16:creationId xmlns:a16="http://schemas.microsoft.com/office/drawing/2014/main" id="{9D01D6A0-9D6C-5632-9A13-6C81BD7E76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5803D2-35EC-A07D-2AB4-2D51FAB2D9FF}"/>
              </a:ext>
            </a:extLst>
          </p:cNvPr>
          <p:cNvSpPr>
            <a:spLocks noGrp="1"/>
          </p:cNvSpPr>
          <p:nvPr>
            <p:ph type="sldNum" sz="quarter" idx="12"/>
          </p:nvPr>
        </p:nvSpPr>
        <p:spPr/>
        <p:txBody>
          <a:bodyPr/>
          <a:lstStyle/>
          <a:p>
            <a:fld id="{1C27CE61-BD9D-4AAD-A05D-8051E3368B35}" type="slidenum">
              <a:rPr lang="en-US" smtClean="0"/>
              <a:t>‹#›</a:t>
            </a:fld>
            <a:endParaRPr lang="en-US"/>
          </a:p>
        </p:txBody>
      </p:sp>
    </p:spTree>
    <p:extLst>
      <p:ext uri="{BB962C8B-B14F-4D97-AF65-F5344CB8AC3E}">
        <p14:creationId xmlns:p14="http://schemas.microsoft.com/office/powerpoint/2010/main" val="2269764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77801-00A6-C1B1-2F67-B50C6580F3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5C46BA-079D-3A37-81AB-6816BF4DB2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7C347C-6EBA-9E6A-D991-BFA85C7115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81EF92-E3F3-44DE-853B-761146F7F2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5C448E-3739-6056-EFBC-BDBAF5DD22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AAD18-5DD9-8064-0E37-08AAF658C759}"/>
              </a:ext>
            </a:extLst>
          </p:cNvPr>
          <p:cNvSpPr>
            <a:spLocks noGrp="1"/>
          </p:cNvSpPr>
          <p:nvPr>
            <p:ph type="dt" sz="half" idx="10"/>
          </p:nvPr>
        </p:nvSpPr>
        <p:spPr/>
        <p:txBody>
          <a:bodyPr/>
          <a:lstStyle/>
          <a:p>
            <a:fld id="{626A181B-2917-4850-B5E1-4B2EFB2B78CA}" type="datetimeFigureOut">
              <a:rPr lang="en-US" smtClean="0"/>
              <a:t>12/17/2024</a:t>
            </a:fld>
            <a:endParaRPr lang="en-US"/>
          </a:p>
        </p:txBody>
      </p:sp>
      <p:sp>
        <p:nvSpPr>
          <p:cNvPr id="8" name="Footer Placeholder 7">
            <a:extLst>
              <a:ext uri="{FF2B5EF4-FFF2-40B4-BE49-F238E27FC236}">
                <a16:creationId xmlns:a16="http://schemas.microsoft.com/office/drawing/2014/main" id="{E4ED1238-C9C5-B9D0-71AB-3D361273A2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2DD00F-F224-3C81-D7F7-0EA5592693B6}"/>
              </a:ext>
            </a:extLst>
          </p:cNvPr>
          <p:cNvSpPr>
            <a:spLocks noGrp="1"/>
          </p:cNvSpPr>
          <p:nvPr>
            <p:ph type="sldNum" sz="quarter" idx="12"/>
          </p:nvPr>
        </p:nvSpPr>
        <p:spPr/>
        <p:txBody>
          <a:bodyPr/>
          <a:lstStyle/>
          <a:p>
            <a:fld id="{1C27CE61-BD9D-4AAD-A05D-8051E3368B35}" type="slidenum">
              <a:rPr lang="en-US" smtClean="0"/>
              <a:t>‹#›</a:t>
            </a:fld>
            <a:endParaRPr lang="en-US"/>
          </a:p>
        </p:txBody>
      </p:sp>
    </p:spTree>
    <p:extLst>
      <p:ext uri="{BB962C8B-B14F-4D97-AF65-F5344CB8AC3E}">
        <p14:creationId xmlns:p14="http://schemas.microsoft.com/office/powerpoint/2010/main" val="1277562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9D431-68E8-659B-D36C-06DE2296F5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C5279B-A67D-62D9-0CFA-0B51BC5ED2B7}"/>
              </a:ext>
            </a:extLst>
          </p:cNvPr>
          <p:cNvSpPr>
            <a:spLocks noGrp="1"/>
          </p:cNvSpPr>
          <p:nvPr>
            <p:ph type="dt" sz="half" idx="10"/>
          </p:nvPr>
        </p:nvSpPr>
        <p:spPr/>
        <p:txBody>
          <a:bodyPr/>
          <a:lstStyle/>
          <a:p>
            <a:fld id="{626A181B-2917-4850-B5E1-4B2EFB2B78CA}" type="datetimeFigureOut">
              <a:rPr lang="en-US" smtClean="0"/>
              <a:t>12/17/2024</a:t>
            </a:fld>
            <a:endParaRPr lang="en-US"/>
          </a:p>
        </p:txBody>
      </p:sp>
      <p:sp>
        <p:nvSpPr>
          <p:cNvPr id="4" name="Footer Placeholder 3">
            <a:extLst>
              <a:ext uri="{FF2B5EF4-FFF2-40B4-BE49-F238E27FC236}">
                <a16:creationId xmlns:a16="http://schemas.microsoft.com/office/drawing/2014/main" id="{268322DE-A6D4-183F-E2AA-00731D3C6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E8DE67-428B-279A-460F-48657EA22BED}"/>
              </a:ext>
            </a:extLst>
          </p:cNvPr>
          <p:cNvSpPr>
            <a:spLocks noGrp="1"/>
          </p:cNvSpPr>
          <p:nvPr>
            <p:ph type="sldNum" sz="quarter" idx="12"/>
          </p:nvPr>
        </p:nvSpPr>
        <p:spPr/>
        <p:txBody>
          <a:bodyPr/>
          <a:lstStyle/>
          <a:p>
            <a:fld id="{1C27CE61-BD9D-4AAD-A05D-8051E3368B35}" type="slidenum">
              <a:rPr lang="en-US" smtClean="0"/>
              <a:t>‹#›</a:t>
            </a:fld>
            <a:endParaRPr lang="en-US"/>
          </a:p>
        </p:txBody>
      </p:sp>
    </p:spTree>
    <p:extLst>
      <p:ext uri="{BB962C8B-B14F-4D97-AF65-F5344CB8AC3E}">
        <p14:creationId xmlns:p14="http://schemas.microsoft.com/office/powerpoint/2010/main" val="3011363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7D3AA8-0694-CE04-2637-CEF37B4E411E}"/>
              </a:ext>
            </a:extLst>
          </p:cNvPr>
          <p:cNvSpPr>
            <a:spLocks noGrp="1"/>
          </p:cNvSpPr>
          <p:nvPr>
            <p:ph type="dt" sz="half" idx="10"/>
          </p:nvPr>
        </p:nvSpPr>
        <p:spPr/>
        <p:txBody>
          <a:bodyPr/>
          <a:lstStyle/>
          <a:p>
            <a:fld id="{626A181B-2917-4850-B5E1-4B2EFB2B78CA}" type="datetimeFigureOut">
              <a:rPr lang="en-US" smtClean="0"/>
              <a:t>12/17/2024</a:t>
            </a:fld>
            <a:endParaRPr lang="en-US"/>
          </a:p>
        </p:txBody>
      </p:sp>
      <p:sp>
        <p:nvSpPr>
          <p:cNvPr id="3" name="Footer Placeholder 2">
            <a:extLst>
              <a:ext uri="{FF2B5EF4-FFF2-40B4-BE49-F238E27FC236}">
                <a16:creationId xmlns:a16="http://schemas.microsoft.com/office/drawing/2014/main" id="{9EE1FF34-D285-A67D-41D7-78233ED807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D23C94-5308-4BDB-15C0-6D338BB517E6}"/>
              </a:ext>
            </a:extLst>
          </p:cNvPr>
          <p:cNvSpPr>
            <a:spLocks noGrp="1"/>
          </p:cNvSpPr>
          <p:nvPr>
            <p:ph type="sldNum" sz="quarter" idx="12"/>
          </p:nvPr>
        </p:nvSpPr>
        <p:spPr/>
        <p:txBody>
          <a:bodyPr/>
          <a:lstStyle/>
          <a:p>
            <a:fld id="{1C27CE61-BD9D-4AAD-A05D-8051E3368B35}" type="slidenum">
              <a:rPr lang="en-US" smtClean="0"/>
              <a:t>‹#›</a:t>
            </a:fld>
            <a:endParaRPr lang="en-US"/>
          </a:p>
        </p:txBody>
      </p:sp>
    </p:spTree>
    <p:extLst>
      <p:ext uri="{BB962C8B-B14F-4D97-AF65-F5344CB8AC3E}">
        <p14:creationId xmlns:p14="http://schemas.microsoft.com/office/powerpoint/2010/main" val="222720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7C4ED-B1A4-8BED-2804-D16FA5161F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F97463-6E56-6B37-1A5D-9C70436B54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F5E386-7F31-8CBC-5F7A-E6CEC3C184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7E8721-EA05-169B-4B97-816E8661451E}"/>
              </a:ext>
            </a:extLst>
          </p:cNvPr>
          <p:cNvSpPr>
            <a:spLocks noGrp="1"/>
          </p:cNvSpPr>
          <p:nvPr>
            <p:ph type="dt" sz="half" idx="10"/>
          </p:nvPr>
        </p:nvSpPr>
        <p:spPr/>
        <p:txBody>
          <a:bodyPr/>
          <a:lstStyle/>
          <a:p>
            <a:fld id="{626A181B-2917-4850-B5E1-4B2EFB2B78CA}" type="datetimeFigureOut">
              <a:rPr lang="en-US" smtClean="0"/>
              <a:t>12/17/2024</a:t>
            </a:fld>
            <a:endParaRPr lang="en-US"/>
          </a:p>
        </p:txBody>
      </p:sp>
      <p:sp>
        <p:nvSpPr>
          <p:cNvPr id="6" name="Footer Placeholder 5">
            <a:extLst>
              <a:ext uri="{FF2B5EF4-FFF2-40B4-BE49-F238E27FC236}">
                <a16:creationId xmlns:a16="http://schemas.microsoft.com/office/drawing/2014/main" id="{0B83BDE2-A814-155D-1B50-0911F29465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744F51-804F-5AD7-E16D-746C434CB181}"/>
              </a:ext>
            </a:extLst>
          </p:cNvPr>
          <p:cNvSpPr>
            <a:spLocks noGrp="1"/>
          </p:cNvSpPr>
          <p:nvPr>
            <p:ph type="sldNum" sz="quarter" idx="12"/>
          </p:nvPr>
        </p:nvSpPr>
        <p:spPr/>
        <p:txBody>
          <a:bodyPr/>
          <a:lstStyle/>
          <a:p>
            <a:fld id="{1C27CE61-BD9D-4AAD-A05D-8051E3368B35}" type="slidenum">
              <a:rPr lang="en-US" smtClean="0"/>
              <a:t>‹#›</a:t>
            </a:fld>
            <a:endParaRPr lang="en-US"/>
          </a:p>
        </p:txBody>
      </p:sp>
    </p:spTree>
    <p:extLst>
      <p:ext uri="{BB962C8B-B14F-4D97-AF65-F5344CB8AC3E}">
        <p14:creationId xmlns:p14="http://schemas.microsoft.com/office/powerpoint/2010/main" val="4012839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86522-C6E3-8810-B234-AA90014208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ED3B5C-06E3-AAB6-ABBB-FF5710D53B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3C39DB-3525-E2DC-1B34-6F7CF2EDCE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DDDEE8-F26E-5CD1-4752-9F536117CEAB}"/>
              </a:ext>
            </a:extLst>
          </p:cNvPr>
          <p:cNvSpPr>
            <a:spLocks noGrp="1"/>
          </p:cNvSpPr>
          <p:nvPr>
            <p:ph type="dt" sz="half" idx="10"/>
          </p:nvPr>
        </p:nvSpPr>
        <p:spPr/>
        <p:txBody>
          <a:bodyPr/>
          <a:lstStyle/>
          <a:p>
            <a:fld id="{626A181B-2917-4850-B5E1-4B2EFB2B78CA}" type="datetimeFigureOut">
              <a:rPr lang="en-US" smtClean="0"/>
              <a:t>12/17/2024</a:t>
            </a:fld>
            <a:endParaRPr lang="en-US"/>
          </a:p>
        </p:txBody>
      </p:sp>
      <p:sp>
        <p:nvSpPr>
          <p:cNvPr id="6" name="Footer Placeholder 5">
            <a:extLst>
              <a:ext uri="{FF2B5EF4-FFF2-40B4-BE49-F238E27FC236}">
                <a16:creationId xmlns:a16="http://schemas.microsoft.com/office/drawing/2014/main" id="{A412F9CB-7C89-C0A9-0329-845B061870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C994CD-2079-ECCD-CF7B-2078DD2E3409}"/>
              </a:ext>
            </a:extLst>
          </p:cNvPr>
          <p:cNvSpPr>
            <a:spLocks noGrp="1"/>
          </p:cNvSpPr>
          <p:nvPr>
            <p:ph type="sldNum" sz="quarter" idx="12"/>
          </p:nvPr>
        </p:nvSpPr>
        <p:spPr/>
        <p:txBody>
          <a:bodyPr/>
          <a:lstStyle/>
          <a:p>
            <a:fld id="{1C27CE61-BD9D-4AAD-A05D-8051E3368B35}" type="slidenum">
              <a:rPr lang="en-US" smtClean="0"/>
              <a:t>‹#›</a:t>
            </a:fld>
            <a:endParaRPr lang="en-US"/>
          </a:p>
        </p:txBody>
      </p:sp>
    </p:spTree>
    <p:extLst>
      <p:ext uri="{BB962C8B-B14F-4D97-AF65-F5344CB8AC3E}">
        <p14:creationId xmlns:p14="http://schemas.microsoft.com/office/powerpoint/2010/main" val="1915574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153119-C98D-23FF-F954-12E2F70FE0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455B00-0610-364F-9776-2F6DB0C247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E9C56E-11A7-FA9A-B562-0D20DB6989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6A181B-2917-4850-B5E1-4B2EFB2B78CA}" type="datetimeFigureOut">
              <a:rPr lang="en-US" smtClean="0"/>
              <a:t>12/17/2024</a:t>
            </a:fld>
            <a:endParaRPr lang="en-US"/>
          </a:p>
        </p:txBody>
      </p:sp>
      <p:sp>
        <p:nvSpPr>
          <p:cNvPr id="5" name="Footer Placeholder 4">
            <a:extLst>
              <a:ext uri="{FF2B5EF4-FFF2-40B4-BE49-F238E27FC236}">
                <a16:creationId xmlns:a16="http://schemas.microsoft.com/office/drawing/2014/main" id="{412B0991-3542-6C95-A7D9-E6ED0CC8C7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E15D96-23FA-D3D3-736F-5D4B8D6513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27CE61-BD9D-4AAD-A05D-8051E3368B35}" type="slidenum">
              <a:rPr lang="en-US" smtClean="0"/>
              <a:t>‹#›</a:t>
            </a:fld>
            <a:endParaRPr lang="en-US"/>
          </a:p>
        </p:txBody>
      </p:sp>
    </p:spTree>
    <p:extLst>
      <p:ext uri="{BB962C8B-B14F-4D97-AF65-F5344CB8AC3E}">
        <p14:creationId xmlns:p14="http://schemas.microsoft.com/office/powerpoint/2010/main" val="2367845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75FD7-CCB1-D5EB-A62E-885C5F5D5305}"/>
              </a:ext>
            </a:extLst>
          </p:cNvPr>
          <p:cNvSpPr>
            <a:spLocks noGrp="1"/>
          </p:cNvSpPr>
          <p:nvPr>
            <p:ph type="ctrTitle"/>
          </p:nvPr>
        </p:nvSpPr>
        <p:spPr>
          <a:xfrm>
            <a:off x="1524000" y="2092751"/>
            <a:ext cx="9144000" cy="1417211"/>
          </a:xfrm>
        </p:spPr>
        <p:style>
          <a:lnRef idx="2">
            <a:schemeClr val="dk1">
              <a:shade val="15000"/>
            </a:schemeClr>
          </a:lnRef>
          <a:fillRef idx="1">
            <a:schemeClr val="dk1"/>
          </a:fillRef>
          <a:effectRef idx="0">
            <a:schemeClr val="dk1"/>
          </a:effectRef>
          <a:fontRef idx="minor">
            <a:schemeClr val="lt1"/>
          </a:fontRef>
        </p:style>
        <p:txBody>
          <a:bodyPr anchor="ctr"/>
          <a:lstStyle/>
          <a:p>
            <a:r>
              <a:rPr lang="en-US" b="1" dirty="0"/>
              <a:t>KAFKA</a:t>
            </a:r>
          </a:p>
        </p:txBody>
      </p:sp>
      <p:sp>
        <p:nvSpPr>
          <p:cNvPr id="3" name="Subtitle 2">
            <a:extLst>
              <a:ext uri="{FF2B5EF4-FFF2-40B4-BE49-F238E27FC236}">
                <a16:creationId xmlns:a16="http://schemas.microsoft.com/office/drawing/2014/main" id="{FC09C050-26B0-DA7D-61D7-644A3FC2A5F1}"/>
              </a:ext>
            </a:extLst>
          </p:cNvPr>
          <p:cNvSpPr>
            <a:spLocks noGrp="1"/>
          </p:cNvSpPr>
          <p:nvPr>
            <p:ph type="subTitle" idx="1"/>
          </p:nvPr>
        </p:nvSpPr>
        <p:spPr/>
        <p:txBody>
          <a:bodyPr/>
          <a:lstStyle/>
          <a:p>
            <a:r>
              <a:rPr lang="en-US" dirty="0"/>
              <a:t>HOST: HACHITU</a:t>
            </a:r>
          </a:p>
        </p:txBody>
      </p:sp>
    </p:spTree>
    <p:extLst>
      <p:ext uri="{BB962C8B-B14F-4D97-AF65-F5344CB8AC3E}">
        <p14:creationId xmlns:p14="http://schemas.microsoft.com/office/powerpoint/2010/main" val="29869543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39ED38-22FD-78B8-E9CA-EE4407401C62}"/>
              </a:ext>
            </a:extLst>
          </p:cNvPr>
          <p:cNvSpPr>
            <a:spLocks noGrp="1"/>
          </p:cNvSpPr>
          <p:nvPr>
            <p:ph type="title"/>
          </p:nvPr>
        </p:nvSpPr>
        <p:spPr/>
        <p:style>
          <a:lnRef idx="3">
            <a:schemeClr val="lt1"/>
          </a:lnRef>
          <a:fillRef idx="1">
            <a:schemeClr val="dk1"/>
          </a:fillRef>
          <a:effectRef idx="1">
            <a:schemeClr val="dk1"/>
          </a:effectRef>
          <a:fontRef idx="minor">
            <a:schemeClr val="lt1"/>
          </a:fontRef>
        </p:style>
        <p:txBody>
          <a:bodyPr/>
          <a:lstStyle/>
          <a:p>
            <a:r>
              <a:rPr lang="en-US" b="1" dirty="0" err="1"/>
              <a:t>Nội</a:t>
            </a:r>
            <a:r>
              <a:rPr lang="en-US" b="1" dirty="0"/>
              <a:t> dung</a:t>
            </a:r>
          </a:p>
        </p:txBody>
      </p:sp>
      <p:sp>
        <p:nvSpPr>
          <p:cNvPr id="5" name="Content Placeholder 4">
            <a:extLst>
              <a:ext uri="{FF2B5EF4-FFF2-40B4-BE49-F238E27FC236}">
                <a16:creationId xmlns:a16="http://schemas.microsoft.com/office/drawing/2014/main" id="{5FDCBCFF-C301-B6EC-042A-5C95EB684ED5}"/>
              </a:ext>
            </a:extLst>
          </p:cNvPr>
          <p:cNvSpPr>
            <a:spLocks noGrp="1"/>
          </p:cNvSpPr>
          <p:nvPr>
            <p:ph idx="1"/>
          </p:nvPr>
        </p:nvSpPr>
        <p:spPr/>
        <p:txBody>
          <a:bodyPr/>
          <a:lstStyle/>
          <a:p>
            <a:r>
              <a:rPr lang="en-US" dirty="0" err="1"/>
              <a:t>Giới</a:t>
            </a:r>
            <a:r>
              <a:rPr lang="en-US" dirty="0"/>
              <a:t> </a:t>
            </a:r>
            <a:r>
              <a:rPr lang="en-US" dirty="0" err="1"/>
              <a:t>thiệu</a:t>
            </a:r>
            <a:r>
              <a:rPr lang="en-US" dirty="0"/>
              <a:t> </a:t>
            </a:r>
            <a:r>
              <a:rPr lang="en-US" dirty="0" err="1"/>
              <a:t>về</a:t>
            </a:r>
            <a:r>
              <a:rPr lang="en-US" dirty="0"/>
              <a:t> Kafka</a:t>
            </a:r>
          </a:p>
          <a:p>
            <a:r>
              <a:rPr lang="en-US" dirty="0" err="1"/>
              <a:t>Cấu</a:t>
            </a:r>
            <a:r>
              <a:rPr lang="en-US" dirty="0"/>
              <a:t> </a:t>
            </a:r>
            <a:r>
              <a:rPr lang="en-US" dirty="0" err="1"/>
              <a:t>trúc</a:t>
            </a:r>
            <a:r>
              <a:rPr lang="en-US" dirty="0"/>
              <a:t> </a:t>
            </a:r>
            <a:r>
              <a:rPr lang="en-US" dirty="0" err="1"/>
              <a:t>của</a:t>
            </a:r>
            <a:r>
              <a:rPr lang="en-US" dirty="0"/>
              <a:t> Kafka</a:t>
            </a:r>
          </a:p>
          <a:p>
            <a:r>
              <a:rPr lang="en-US" dirty="0"/>
              <a:t>Demo</a:t>
            </a:r>
          </a:p>
          <a:p>
            <a:r>
              <a:rPr lang="en-US" dirty="0"/>
              <a:t>Q&amp;A</a:t>
            </a:r>
          </a:p>
          <a:p>
            <a:r>
              <a:rPr lang="en-US" dirty="0"/>
              <a:t>Kafka </a:t>
            </a:r>
            <a:r>
              <a:rPr lang="en-US" dirty="0" err="1"/>
              <a:t>trong</a:t>
            </a:r>
            <a:r>
              <a:rPr lang="en-US" dirty="0"/>
              <a:t> </a:t>
            </a:r>
            <a:r>
              <a:rPr lang="en-US" dirty="0" err="1"/>
              <a:t>dự</a:t>
            </a:r>
            <a:r>
              <a:rPr lang="en-US" dirty="0"/>
              <a:t> </a:t>
            </a:r>
            <a:r>
              <a:rPr lang="en-US" dirty="0" err="1"/>
              <a:t>án</a:t>
            </a:r>
            <a:r>
              <a:rPr lang="en-US" dirty="0"/>
              <a:t> CELLO</a:t>
            </a:r>
          </a:p>
        </p:txBody>
      </p:sp>
    </p:spTree>
    <p:extLst>
      <p:ext uri="{BB962C8B-B14F-4D97-AF65-F5344CB8AC3E}">
        <p14:creationId xmlns:p14="http://schemas.microsoft.com/office/powerpoint/2010/main" val="30603330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88A86-1A41-0E1A-B3A2-BE1C64975D5C}"/>
              </a:ext>
            </a:extLst>
          </p:cNvPr>
          <p:cNvSpPr>
            <a:spLocks noGrp="1"/>
          </p:cNvSpPr>
          <p:nvPr>
            <p:ph type="title"/>
          </p:nvPr>
        </p:nvSpPr>
        <p:spPr/>
        <p:style>
          <a:lnRef idx="3">
            <a:schemeClr val="lt1"/>
          </a:lnRef>
          <a:fillRef idx="1">
            <a:schemeClr val="dk1"/>
          </a:fillRef>
          <a:effectRef idx="1">
            <a:schemeClr val="dk1"/>
          </a:effectRef>
          <a:fontRef idx="minor">
            <a:schemeClr val="lt1"/>
          </a:fontRef>
        </p:style>
        <p:txBody>
          <a:bodyPr/>
          <a:lstStyle/>
          <a:p>
            <a:r>
              <a:rPr lang="en-US" b="1" dirty="0" err="1"/>
              <a:t>Giới</a:t>
            </a:r>
            <a:r>
              <a:rPr lang="en-US" b="1" dirty="0"/>
              <a:t> </a:t>
            </a:r>
            <a:r>
              <a:rPr lang="en-US" b="1" dirty="0" err="1"/>
              <a:t>thiệu</a:t>
            </a:r>
            <a:r>
              <a:rPr lang="en-US" b="1" dirty="0"/>
              <a:t> </a:t>
            </a:r>
            <a:r>
              <a:rPr lang="en-US" b="1" dirty="0" err="1"/>
              <a:t>về</a:t>
            </a:r>
            <a:r>
              <a:rPr lang="en-US" b="1" dirty="0"/>
              <a:t> Kafka</a:t>
            </a:r>
          </a:p>
        </p:txBody>
      </p:sp>
      <p:pic>
        <p:nvPicPr>
          <p:cNvPr id="1026" name="Picture 2" descr="Three Servers - Free technology icons">
            <a:extLst>
              <a:ext uri="{FF2B5EF4-FFF2-40B4-BE49-F238E27FC236}">
                <a16:creationId xmlns:a16="http://schemas.microsoft.com/office/drawing/2014/main" id="{B956842F-6834-07DA-27C1-643E3392EF9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47262" y="2081580"/>
            <a:ext cx="1430338" cy="143033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ree Servers - Free technology icons">
            <a:extLst>
              <a:ext uri="{FF2B5EF4-FFF2-40B4-BE49-F238E27FC236}">
                <a16:creationId xmlns:a16="http://schemas.microsoft.com/office/drawing/2014/main" id="{C49BF865-3937-F06E-9C37-E8E6CFECF2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0800" y="2081580"/>
            <a:ext cx="1430338" cy="14303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Three Servers - Free technology icons">
            <a:extLst>
              <a:ext uri="{FF2B5EF4-FFF2-40B4-BE49-F238E27FC236}">
                <a16:creationId xmlns:a16="http://schemas.microsoft.com/office/drawing/2014/main" id="{F90DC733-E241-A0FC-EB41-641BD485A5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8800" y="2081580"/>
            <a:ext cx="1430338" cy="14303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3042FD7-F1CB-B240-FD98-C746EA770BF3}"/>
              </a:ext>
            </a:extLst>
          </p:cNvPr>
          <p:cNvSpPr txBox="1"/>
          <p:nvPr/>
        </p:nvSpPr>
        <p:spPr>
          <a:xfrm>
            <a:off x="1446479" y="3511918"/>
            <a:ext cx="631904" cy="369332"/>
          </a:xfrm>
          <a:prstGeom prst="rect">
            <a:avLst/>
          </a:prstGeom>
          <a:noFill/>
        </p:spPr>
        <p:txBody>
          <a:bodyPr wrap="none" rtlCol="0">
            <a:spAutoFit/>
          </a:bodyPr>
          <a:lstStyle/>
          <a:p>
            <a:r>
              <a:rPr lang="en-US" b="1" dirty="0"/>
              <a:t>VMS</a:t>
            </a:r>
          </a:p>
        </p:txBody>
      </p:sp>
      <p:sp>
        <p:nvSpPr>
          <p:cNvPr id="7" name="TextBox 6">
            <a:extLst>
              <a:ext uri="{FF2B5EF4-FFF2-40B4-BE49-F238E27FC236}">
                <a16:creationId xmlns:a16="http://schemas.microsoft.com/office/drawing/2014/main" id="{6D3D5532-E854-D8BE-9F04-50ACFEA1271B}"/>
              </a:ext>
            </a:extLst>
          </p:cNvPr>
          <p:cNvSpPr txBox="1"/>
          <p:nvPr/>
        </p:nvSpPr>
        <p:spPr>
          <a:xfrm>
            <a:off x="5612233" y="3511918"/>
            <a:ext cx="460382" cy="369332"/>
          </a:xfrm>
          <a:prstGeom prst="rect">
            <a:avLst/>
          </a:prstGeom>
          <a:noFill/>
        </p:spPr>
        <p:txBody>
          <a:bodyPr wrap="none" rtlCol="0">
            <a:spAutoFit/>
          </a:bodyPr>
          <a:lstStyle/>
          <a:p>
            <a:r>
              <a:rPr lang="en-US" b="1" dirty="0"/>
              <a:t>FIS</a:t>
            </a:r>
          </a:p>
        </p:txBody>
      </p:sp>
      <p:sp>
        <p:nvSpPr>
          <p:cNvPr id="8" name="TextBox 7">
            <a:extLst>
              <a:ext uri="{FF2B5EF4-FFF2-40B4-BE49-F238E27FC236}">
                <a16:creationId xmlns:a16="http://schemas.microsoft.com/office/drawing/2014/main" id="{0AF6C784-4D9B-AFD1-C8A9-51AA7FD45B11}"/>
              </a:ext>
            </a:extLst>
          </p:cNvPr>
          <p:cNvSpPr txBox="1"/>
          <p:nvPr/>
        </p:nvSpPr>
        <p:spPr>
          <a:xfrm>
            <a:off x="9838399" y="3511918"/>
            <a:ext cx="651140" cy="369332"/>
          </a:xfrm>
          <a:prstGeom prst="rect">
            <a:avLst/>
          </a:prstGeom>
          <a:noFill/>
        </p:spPr>
        <p:txBody>
          <a:bodyPr wrap="none" rtlCol="0">
            <a:spAutoFit/>
          </a:bodyPr>
          <a:lstStyle/>
          <a:p>
            <a:r>
              <a:rPr lang="en-US" b="1" dirty="0"/>
              <a:t>OMS</a:t>
            </a:r>
          </a:p>
        </p:txBody>
      </p:sp>
      <p:cxnSp>
        <p:nvCxnSpPr>
          <p:cNvPr id="10" name="Straight Arrow Connector 9">
            <a:extLst>
              <a:ext uri="{FF2B5EF4-FFF2-40B4-BE49-F238E27FC236}">
                <a16:creationId xmlns:a16="http://schemas.microsoft.com/office/drawing/2014/main" id="{87E478A9-C3CD-575E-FFD4-48C6E2213E7E}"/>
              </a:ext>
            </a:extLst>
          </p:cNvPr>
          <p:cNvCxnSpPr>
            <a:stCxn id="1026" idx="3"/>
            <a:endCxn id="4" idx="1"/>
          </p:cNvCxnSpPr>
          <p:nvPr/>
        </p:nvCxnSpPr>
        <p:spPr>
          <a:xfrm>
            <a:off x="2477600" y="2796749"/>
            <a:ext cx="2653200"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5DFBCB6E-8DBD-CE40-99F9-E26285E76564}"/>
              </a:ext>
            </a:extLst>
          </p:cNvPr>
          <p:cNvCxnSpPr>
            <a:cxnSpLocks/>
            <a:stCxn id="4" idx="3"/>
            <a:endCxn id="5" idx="1"/>
          </p:cNvCxnSpPr>
          <p:nvPr/>
        </p:nvCxnSpPr>
        <p:spPr>
          <a:xfrm>
            <a:off x="6561138" y="2796749"/>
            <a:ext cx="2887662"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457692E3-9628-E306-0CD7-FA8ABD380224}"/>
              </a:ext>
            </a:extLst>
          </p:cNvPr>
          <p:cNvSpPr txBox="1"/>
          <p:nvPr/>
        </p:nvSpPr>
        <p:spPr>
          <a:xfrm>
            <a:off x="3202144" y="2432236"/>
            <a:ext cx="1204112" cy="369332"/>
          </a:xfrm>
          <a:prstGeom prst="rect">
            <a:avLst/>
          </a:prstGeom>
          <a:noFill/>
        </p:spPr>
        <p:txBody>
          <a:bodyPr wrap="none" rtlCol="0">
            <a:spAutoFit/>
          </a:bodyPr>
          <a:lstStyle/>
          <a:p>
            <a:r>
              <a:rPr lang="en-US" dirty="0"/>
              <a:t>HTTP/REST</a:t>
            </a:r>
          </a:p>
        </p:txBody>
      </p:sp>
      <p:sp>
        <p:nvSpPr>
          <p:cNvPr id="15" name="TextBox 14">
            <a:extLst>
              <a:ext uri="{FF2B5EF4-FFF2-40B4-BE49-F238E27FC236}">
                <a16:creationId xmlns:a16="http://schemas.microsoft.com/office/drawing/2014/main" id="{50D6B488-6378-479E-46C5-E4D4F70DCF78}"/>
              </a:ext>
            </a:extLst>
          </p:cNvPr>
          <p:cNvSpPr txBox="1"/>
          <p:nvPr/>
        </p:nvSpPr>
        <p:spPr>
          <a:xfrm>
            <a:off x="7529519" y="2427417"/>
            <a:ext cx="1146468" cy="369332"/>
          </a:xfrm>
          <a:prstGeom prst="rect">
            <a:avLst/>
          </a:prstGeom>
          <a:noFill/>
        </p:spPr>
        <p:txBody>
          <a:bodyPr wrap="none" rtlCol="0">
            <a:spAutoFit/>
          </a:bodyPr>
          <a:lstStyle/>
          <a:p>
            <a:r>
              <a:rPr lang="en-US" dirty="0"/>
              <a:t>RabbitMQ</a:t>
            </a:r>
          </a:p>
        </p:txBody>
      </p:sp>
      <p:sp>
        <p:nvSpPr>
          <p:cNvPr id="16" name="TextBox 15">
            <a:extLst>
              <a:ext uri="{FF2B5EF4-FFF2-40B4-BE49-F238E27FC236}">
                <a16:creationId xmlns:a16="http://schemas.microsoft.com/office/drawing/2014/main" id="{AC00E778-90E5-E8A9-7E5F-298549364B19}"/>
              </a:ext>
            </a:extLst>
          </p:cNvPr>
          <p:cNvSpPr txBox="1"/>
          <p:nvPr/>
        </p:nvSpPr>
        <p:spPr>
          <a:xfrm>
            <a:off x="7756921" y="2796749"/>
            <a:ext cx="691664" cy="369332"/>
          </a:xfrm>
          <a:prstGeom prst="rect">
            <a:avLst/>
          </a:prstGeom>
          <a:noFill/>
        </p:spPr>
        <p:txBody>
          <a:bodyPr wrap="none" rtlCol="0">
            <a:spAutoFit/>
          </a:bodyPr>
          <a:lstStyle/>
          <a:p>
            <a:r>
              <a:rPr lang="en-US" dirty="0"/>
              <a:t>Kafka</a:t>
            </a:r>
          </a:p>
        </p:txBody>
      </p:sp>
      <p:sp>
        <p:nvSpPr>
          <p:cNvPr id="20" name="TextBox 19">
            <a:extLst>
              <a:ext uri="{FF2B5EF4-FFF2-40B4-BE49-F238E27FC236}">
                <a16:creationId xmlns:a16="http://schemas.microsoft.com/office/drawing/2014/main" id="{6D7EF918-C7F2-B3A2-3AE5-512D571DEA57}"/>
              </a:ext>
            </a:extLst>
          </p:cNvPr>
          <p:cNvSpPr txBox="1"/>
          <p:nvPr/>
        </p:nvSpPr>
        <p:spPr>
          <a:xfrm>
            <a:off x="838200" y="4278754"/>
            <a:ext cx="3337874" cy="1200329"/>
          </a:xfrm>
          <a:prstGeom prst="rect">
            <a:avLst/>
          </a:prstGeom>
          <a:noFill/>
        </p:spPr>
        <p:txBody>
          <a:bodyPr wrap="square">
            <a:spAutoFit/>
          </a:bodyPr>
          <a:lstStyle/>
          <a:p>
            <a:r>
              <a:rPr lang="en-US" b="1" dirty="0"/>
              <a:t>Synchronous Communication:</a:t>
            </a:r>
            <a:endParaRPr lang="en-US" dirty="0"/>
          </a:p>
          <a:p>
            <a:pPr marL="285750" indent="-285750">
              <a:buFont typeface="Arial" panose="020B0604020202020204" pitchFamily="34" charset="0"/>
              <a:buChar char="•"/>
            </a:pPr>
            <a:r>
              <a:rPr lang="en-US" dirty="0"/>
              <a:t>HTTP/REST</a:t>
            </a:r>
          </a:p>
          <a:p>
            <a:pPr marL="285750" indent="-285750">
              <a:buFont typeface="Arial" panose="020B0604020202020204" pitchFamily="34" charset="0"/>
              <a:buChar char="•"/>
            </a:pPr>
            <a:r>
              <a:rPr lang="en-US" dirty="0" err="1"/>
              <a:t>gRPC</a:t>
            </a:r>
            <a:endParaRPr lang="en-US" dirty="0"/>
          </a:p>
          <a:p>
            <a:pPr marL="285750" indent="-285750">
              <a:buFont typeface="Arial" panose="020B0604020202020204" pitchFamily="34" charset="0"/>
              <a:buChar char="•"/>
            </a:pPr>
            <a:r>
              <a:rPr lang="en-US" dirty="0" err="1"/>
              <a:t>GraphQL</a:t>
            </a:r>
            <a:endParaRPr lang="en-US" dirty="0"/>
          </a:p>
        </p:txBody>
      </p:sp>
      <p:sp>
        <p:nvSpPr>
          <p:cNvPr id="24" name="TextBox 23">
            <a:extLst>
              <a:ext uri="{FF2B5EF4-FFF2-40B4-BE49-F238E27FC236}">
                <a16:creationId xmlns:a16="http://schemas.microsoft.com/office/drawing/2014/main" id="{6677E868-2976-3707-A166-C8CD6C1BC2D4}"/>
              </a:ext>
            </a:extLst>
          </p:cNvPr>
          <p:cNvSpPr txBox="1"/>
          <p:nvPr/>
        </p:nvSpPr>
        <p:spPr>
          <a:xfrm>
            <a:off x="6262024" y="4832753"/>
            <a:ext cx="2749360" cy="1200329"/>
          </a:xfrm>
          <a:prstGeom prst="rect">
            <a:avLst/>
          </a:prstGeom>
          <a:noFill/>
        </p:spPr>
        <p:txBody>
          <a:bodyPr wrap="square">
            <a:spAutoFit/>
          </a:bodyPr>
          <a:lstStyle/>
          <a:p>
            <a:r>
              <a:rPr lang="en-US" b="1" dirty="0"/>
              <a:t>Message Queue (MQ)</a:t>
            </a:r>
          </a:p>
          <a:p>
            <a:pPr marL="285750" indent="-285750">
              <a:buFont typeface="Arial" panose="020B0604020202020204" pitchFamily="34" charset="0"/>
              <a:buChar char="•"/>
            </a:pPr>
            <a:r>
              <a:rPr lang="en-US" dirty="0"/>
              <a:t>RabbitMQ</a:t>
            </a:r>
          </a:p>
          <a:p>
            <a:pPr marL="285750" indent="-285750">
              <a:buFont typeface="Arial" panose="020B0604020202020204" pitchFamily="34" charset="0"/>
              <a:buChar char="•"/>
            </a:pPr>
            <a:r>
              <a:rPr lang="en-US" dirty="0"/>
              <a:t>ActiveMQ</a:t>
            </a:r>
          </a:p>
          <a:p>
            <a:pPr marL="285750" indent="-285750">
              <a:buFont typeface="Arial" panose="020B0604020202020204" pitchFamily="34" charset="0"/>
              <a:buChar char="•"/>
            </a:pPr>
            <a:r>
              <a:rPr lang="en-US" dirty="0"/>
              <a:t>Amazon SQS</a:t>
            </a:r>
          </a:p>
        </p:txBody>
      </p:sp>
      <p:sp>
        <p:nvSpPr>
          <p:cNvPr id="26" name="TextBox 25">
            <a:extLst>
              <a:ext uri="{FF2B5EF4-FFF2-40B4-BE49-F238E27FC236}">
                <a16:creationId xmlns:a16="http://schemas.microsoft.com/office/drawing/2014/main" id="{17E563FA-6B49-0B95-BF5E-3F3F6CAE977A}"/>
              </a:ext>
            </a:extLst>
          </p:cNvPr>
          <p:cNvSpPr txBox="1"/>
          <p:nvPr/>
        </p:nvSpPr>
        <p:spPr>
          <a:xfrm>
            <a:off x="9169351" y="4832752"/>
            <a:ext cx="2749360" cy="1200329"/>
          </a:xfrm>
          <a:prstGeom prst="rect">
            <a:avLst/>
          </a:prstGeom>
          <a:noFill/>
        </p:spPr>
        <p:txBody>
          <a:bodyPr wrap="square">
            <a:spAutoFit/>
          </a:bodyPr>
          <a:lstStyle/>
          <a:p>
            <a:r>
              <a:rPr lang="en-US" b="1" dirty="0"/>
              <a:t>Event Streaming</a:t>
            </a:r>
          </a:p>
          <a:p>
            <a:pPr marL="285750" indent="-285750">
              <a:buFont typeface="Arial" panose="020B0604020202020204" pitchFamily="34" charset="0"/>
              <a:buChar char="•"/>
            </a:pPr>
            <a:r>
              <a:rPr lang="en-US" dirty="0"/>
              <a:t>Kafka</a:t>
            </a:r>
          </a:p>
          <a:p>
            <a:pPr marL="285750" indent="-285750">
              <a:buFont typeface="Arial" panose="020B0604020202020204" pitchFamily="34" charset="0"/>
              <a:buChar char="•"/>
            </a:pPr>
            <a:r>
              <a:rPr lang="en-US" dirty="0"/>
              <a:t>Pulsar</a:t>
            </a:r>
          </a:p>
          <a:p>
            <a:pPr marL="285750" indent="-285750">
              <a:buFont typeface="Arial" panose="020B0604020202020204" pitchFamily="34" charset="0"/>
              <a:buChar char="•"/>
            </a:pPr>
            <a:r>
              <a:rPr lang="en-US" dirty="0"/>
              <a:t>NATS</a:t>
            </a:r>
          </a:p>
        </p:txBody>
      </p:sp>
      <p:sp>
        <p:nvSpPr>
          <p:cNvPr id="28" name="TextBox 27">
            <a:extLst>
              <a:ext uri="{FF2B5EF4-FFF2-40B4-BE49-F238E27FC236}">
                <a16:creationId xmlns:a16="http://schemas.microsoft.com/office/drawing/2014/main" id="{3C02D17F-5D0F-718F-7970-74A6046F493D}"/>
              </a:ext>
            </a:extLst>
          </p:cNvPr>
          <p:cNvSpPr txBox="1"/>
          <p:nvPr/>
        </p:nvSpPr>
        <p:spPr>
          <a:xfrm>
            <a:off x="7459564" y="4278754"/>
            <a:ext cx="3419574" cy="369332"/>
          </a:xfrm>
          <a:prstGeom prst="rect">
            <a:avLst/>
          </a:prstGeom>
          <a:noFill/>
          <a:ln>
            <a:solidFill>
              <a:schemeClr val="tx1"/>
            </a:solidFill>
          </a:ln>
        </p:spPr>
        <p:txBody>
          <a:bodyPr wrap="square">
            <a:spAutoFit/>
          </a:bodyPr>
          <a:lstStyle/>
          <a:p>
            <a:r>
              <a:rPr lang="en-US" b="1" dirty="0"/>
              <a:t>Asynchronous Communication:</a:t>
            </a:r>
          </a:p>
        </p:txBody>
      </p:sp>
      <p:sp>
        <p:nvSpPr>
          <p:cNvPr id="29" name="Rectangle 28">
            <a:extLst>
              <a:ext uri="{FF2B5EF4-FFF2-40B4-BE49-F238E27FC236}">
                <a16:creationId xmlns:a16="http://schemas.microsoft.com/office/drawing/2014/main" id="{A2AB4C36-6830-AC40-6017-C68773B6AF32}"/>
              </a:ext>
            </a:extLst>
          </p:cNvPr>
          <p:cNvSpPr/>
          <p:nvPr/>
        </p:nvSpPr>
        <p:spPr>
          <a:xfrm>
            <a:off x="838200" y="4278754"/>
            <a:ext cx="3337874" cy="132556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492B745-51ED-2AA7-4672-834E28F41393}"/>
              </a:ext>
            </a:extLst>
          </p:cNvPr>
          <p:cNvSpPr/>
          <p:nvPr/>
        </p:nvSpPr>
        <p:spPr>
          <a:xfrm>
            <a:off x="6262023" y="4816302"/>
            <a:ext cx="2749360" cy="132556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9124FB4-24D3-7EEB-989B-535FC3B1680F}"/>
              </a:ext>
            </a:extLst>
          </p:cNvPr>
          <p:cNvSpPr/>
          <p:nvPr/>
        </p:nvSpPr>
        <p:spPr>
          <a:xfrm>
            <a:off x="9169351" y="4804529"/>
            <a:ext cx="2749360" cy="132556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04009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20" grpId="0"/>
      <p:bldP spid="24" grpId="0"/>
      <p:bldP spid="26" grpId="0"/>
      <p:bldP spid="28" grpId="0" animBg="1"/>
      <p:bldP spid="29" grpId="0" animBg="1"/>
      <p:bldP spid="30" grpId="0" animBg="1"/>
      <p:bldP spid="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88A86-1A41-0E1A-B3A2-BE1C64975D5C}"/>
              </a:ext>
            </a:extLst>
          </p:cNvPr>
          <p:cNvSpPr>
            <a:spLocks noGrp="1"/>
          </p:cNvSpPr>
          <p:nvPr>
            <p:ph type="title"/>
          </p:nvPr>
        </p:nvSpPr>
        <p:spPr>
          <a:xfrm>
            <a:off x="839787" y="617019"/>
            <a:ext cx="3932237" cy="516554"/>
          </a:xfrm>
        </p:spPr>
        <p:style>
          <a:lnRef idx="3">
            <a:schemeClr val="lt1"/>
          </a:lnRef>
          <a:fillRef idx="1">
            <a:schemeClr val="dk1"/>
          </a:fillRef>
          <a:effectRef idx="1">
            <a:schemeClr val="dk1"/>
          </a:effectRef>
          <a:fontRef idx="minor">
            <a:schemeClr val="lt1"/>
          </a:fontRef>
        </p:style>
        <p:txBody>
          <a:bodyPr>
            <a:normAutofit fontScale="90000"/>
          </a:bodyPr>
          <a:lstStyle/>
          <a:p>
            <a:r>
              <a:rPr lang="en-US" b="1" dirty="0" err="1"/>
              <a:t>Giới</a:t>
            </a:r>
            <a:r>
              <a:rPr lang="en-US" b="1" dirty="0"/>
              <a:t> </a:t>
            </a:r>
            <a:r>
              <a:rPr lang="en-US" b="1" dirty="0" err="1"/>
              <a:t>thiệu</a:t>
            </a:r>
            <a:r>
              <a:rPr lang="en-US" b="1" dirty="0"/>
              <a:t> </a:t>
            </a:r>
            <a:r>
              <a:rPr lang="en-US" b="1" dirty="0" err="1"/>
              <a:t>về</a:t>
            </a:r>
            <a:r>
              <a:rPr lang="en-US" b="1" dirty="0"/>
              <a:t> Kafka</a:t>
            </a:r>
          </a:p>
        </p:txBody>
      </p:sp>
      <p:pic>
        <p:nvPicPr>
          <p:cNvPr id="2050" name="Picture 2" descr="Part 1: RabbitMQ for beginners - What is RabbitMQ? - CloudAMQP">
            <a:extLst>
              <a:ext uri="{FF2B5EF4-FFF2-40B4-BE49-F238E27FC236}">
                <a16:creationId xmlns:a16="http://schemas.microsoft.com/office/drawing/2014/main" id="{1994976A-A0BF-8348-EFC8-3E74EF8B513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183188" y="1540846"/>
            <a:ext cx="6172200" cy="3766782"/>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11">
            <a:extLst>
              <a:ext uri="{FF2B5EF4-FFF2-40B4-BE49-F238E27FC236}">
                <a16:creationId xmlns:a16="http://schemas.microsoft.com/office/drawing/2014/main" id="{4B7B74CF-1234-0CF1-0EA9-33AF3D94B0BB}"/>
              </a:ext>
            </a:extLst>
          </p:cNvPr>
          <p:cNvSpPr>
            <a:spLocks noGrp="1"/>
          </p:cNvSpPr>
          <p:nvPr>
            <p:ph type="body" sz="half" idx="2"/>
          </p:nvPr>
        </p:nvSpPr>
        <p:spPr>
          <a:xfrm>
            <a:off x="839788" y="1253765"/>
            <a:ext cx="3932237" cy="4615223"/>
          </a:xfrm>
          <a:ln>
            <a:solidFill>
              <a:schemeClr val="tx1"/>
            </a:solidFill>
          </a:ln>
        </p:spPr>
        <p:txBody>
          <a:bodyPr>
            <a:normAutofit/>
          </a:bodyPr>
          <a:lstStyle/>
          <a:p>
            <a:r>
              <a:rPr lang="en-US" b="1" dirty="0"/>
              <a:t>Message Queue (MQ)</a:t>
            </a:r>
          </a:p>
          <a:p>
            <a:endParaRPr lang="en-US" b="1" dirty="0"/>
          </a:p>
          <a:p>
            <a:r>
              <a:rPr lang="vi-VN" dirty="0">
                <a:latin typeface="Calibri (Body)"/>
              </a:rPr>
              <a:t>Là message broker truyền thống với mô hình hàng đợi (queue). </a:t>
            </a:r>
            <a:endParaRPr lang="en-US" dirty="0">
              <a:latin typeface="Calibri (Body)"/>
            </a:endParaRPr>
          </a:p>
          <a:p>
            <a:endParaRPr lang="en-US" dirty="0">
              <a:latin typeface="Calibri (Body)"/>
            </a:endParaRPr>
          </a:p>
          <a:p>
            <a:r>
              <a:rPr lang="vi-VN" dirty="0">
                <a:latin typeface="Calibri (Body)"/>
              </a:rPr>
              <a:t>Producer gửi message vào Exchange, từ đó message được định tuyến đến queue và consumer lấy message ra để xử lý.</a:t>
            </a:r>
            <a:endParaRPr lang="en-US" dirty="0">
              <a:latin typeface="Calibri (Body)"/>
            </a:endParaRPr>
          </a:p>
          <a:p>
            <a:endParaRPr lang="en-US" dirty="0">
              <a:latin typeface="Calibri (Body)"/>
            </a:endParaRPr>
          </a:p>
          <a:p>
            <a:r>
              <a:rPr lang="vi-VN" dirty="0">
                <a:latin typeface="Calibri (Body)"/>
              </a:rPr>
              <a:t>Thường giữ message trong hàng đợi ngắn hạn</a:t>
            </a:r>
            <a:r>
              <a:rPr lang="en-US" dirty="0">
                <a:latin typeface="Calibri (Body)"/>
              </a:rPr>
              <a:t>.</a:t>
            </a:r>
          </a:p>
          <a:p>
            <a:endParaRPr lang="en-US" dirty="0"/>
          </a:p>
          <a:p>
            <a:r>
              <a:rPr lang="vi-VN" dirty="0">
                <a:latin typeface="Calibri (Body)"/>
              </a:rPr>
              <a:t>Phù hợp để xây dựng hàng đợi công việc (task queue)</a:t>
            </a:r>
            <a:r>
              <a:rPr lang="en-US" dirty="0">
                <a:latin typeface="Calibri (Body)"/>
              </a:rPr>
              <a:t>.</a:t>
            </a:r>
          </a:p>
        </p:txBody>
      </p:sp>
    </p:spTree>
    <p:extLst>
      <p:ext uri="{BB962C8B-B14F-4D97-AF65-F5344CB8AC3E}">
        <p14:creationId xmlns:p14="http://schemas.microsoft.com/office/powerpoint/2010/main" val="13358862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88A86-1A41-0E1A-B3A2-BE1C64975D5C}"/>
              </a:ext>
            </a:extLst>
          </p:cNvPr>
          <p:cNvSpPr>
            <a:spLocks noGrp="1"/>
          </p:cNvSpPr>
          <p:nvPr>
            <p:ph type="title"/>
          </p:nvPr>
        </p:nvSpPr>
        <p:spPr/>
        <p:style>
          <a:lnRef idx="3">
            <a:schemeClr val="lt1"/>
          </a:lnRef>
          <a:fillRef idx="1">
            <a:schemeClr val="dk1"/>
          </a:fillRef>
          <a:effectRef idx="1">
            <a:schemeClr val="dk1"/>
          </a:effectRef>
          <a:fontRef idx="minor">
            <a:schemeClr val="lt1"/>
          </a:fontRef>
        </p:style>
        <p:txBody>
          <a:bodyPr>
            <a:normAutofit/>
          </a:bodyPr>
          <a:lstStyle/>
          <a:p>
            <a:r>
              <a:rPr lang="en-US" b="1" dirty="0" err="1"/>
              <a:t>Cấu</a:t>
            </a:r>
            <a:r>
              <a:rPr lang="en-US" b="1" dirty="0"/>
              <a:t> </a:t>
            </a:r>
            <a:r>
              <a:rPr lang="en-US" b="1" dirty="0" err="1"/>
              <a:t>trúc</a:t>
            </a:r>
            <a:r>
              <a:rPr lang="en-US" b="1" dirty="0"/>
              <a:t> </a:t>
            </a:r>
            <a:r>
              <a:rPr lang="en-US" b="1" dirty="0" err="1"/>
              <a:t>của</a:t>
            </a:r>
            <a:r>
              <a:rPr lang="en-US" b="1" dirty="0"/>
              <a:t> Kafka</a:t>
            </a:r>
          </a:p>
        </p:txBody>
      </p:sp>
      <p:pic>
        <p:nvPicPr>
          <p:cNvPr id="7" name="Content Placeholder 6">
            <a:extLst>
              <a:ext uri="{FF2B5EF4-FFF2-40B4-BE49-F238E27FC236}">
                <a16:creationId xmlns:a16="http://schemas.microsoft.com/office/drawing/2014/main" id="{DF9EC874-04D1-582E-65E4-0146E5E963F4}"/>
              </a:ext>
            </a:extLst>
          </p:cNvPr>
          <p:cNvPicPr>
            <a:picLocks noGrp="1" noChangeAspect="1"/>
          </p:cNvPicPr>
          <p:nvPr>
            <p:ph idx="1"/>
          </p:nvPr>
        </p:nvPicPr>
        <p:blipFill>
          <a:blip r:embed="rId3"/>
          <a:stretch>
            <a:fillRect/>
          </a:stretch>
        </p:blipFill>
        <p:spPr bwMode="auto">
          <a:xfrm>
            <a:off x="2409443" y="1797344"/>
            <a:ext cx="7373114" cy="4878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732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88A86-1A41-0E1A-B3A2-BE1C64975D5C}"/>
              </a:ext>
            </a:extLst>
          </p:cNvPr>
          <p:cNvSpPr>
            <a:spLocks noGrp="1"/>
          </p:cNvSpPr>
          <p:nvPr>
            <p:ph type="title"/>
          </p:nvPr>
        </p:nvSpPr>
        <p:spPr/>
        <p:style>
          <a:lnRef idx="3">
            <a:schemeClr val="lt1"/>
          </a:lnRef>
          <a:fillRef idx="1">
            <a:schemeClr val="dk1"/>
          </a:fillRef>
          <a:effectRef idx="1">
            <a:schemeClr val="dk1"/>
          </a:effectRef>
          <a:fontRef idx="minor">
            <a:schemeClr val="lt1"/>
          </a:fontRef>
        </p:style>
        <p:txBody>
          <a:bodyPr>
            <a:normAutofit/>
          </a:bodyPr>
          <a:lstStyle/>
          <a:p>
            <a:r>
              <a:rPr lang="en-US" b="1" dirty="0" err="1"/>
              <a:t>Cấu</a:t>
            </a:r>
            <a:r>
              <a:rPr lang="en-US" b="1" dirty="0"/>
              <a:t> </a:t>
            </a:r>
            <a:r>
              <a:rPr lang="en-US" b="1" dirty="0" err="1"/>
              <a:t>trúc</a:t>
            </a:r>
            <a:r>
              <a:rPr lang="en-US" b="1" dirty="0"/>
              <a:t> </a:t>
            </a:r>
            <a:r>
              <a:rPr lang="en-US" b="1" dirty="0" err="1"/>
              <a:t>của</a:t>
            </a:r>
            <a:r>
              <a:rPr lang="en-US" b="1" dirty="0"/>
              <a:t> Kafka</a:t>
            </a:r>
          </a:p>
        </p:txBody>
      </p:sp>
      <p:pic>
        <p:nvPicPr>
          <p:cNvPr id="6" name="Picture 2" descr="Three Servers - Free technology icons">
            <a:extLst>
              <a:ext uri="{FF2B5EF4-FFF2-40B4-BE49-F238E27FC236}">
                <a16:creationId xmlns:a16="http://schemas.microsoft.com/office/drawing/2014/main" id="{147C439D-769F-DB54-2E3F-E8207914F4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8" y="2263701"/>
            <a:ext cx="1430338" cy="143033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73D0C3A-5998-74DB-A13F-7667D2C5DB39}"/>
              </a:ext>
            </a:extLst>
          </p:cNvPr>
          <p:cNvSpPr txBox="1"/>
          <p:nvPr/>
        </p:nvSpPr>
        <p:spPr>
          <a:xfrm>
            <a:off x="1399345" y="3694039"/>
            <a:ext cx="631904" cy="369332"/>
          </a:xfrm>
          <a:prstGeom prst="rect">
            <a:avLst/>
          </a:prstGeom>
          <a:noFill/>
        </p:spPr>
        <p:txBody>
          <a:bodyPr wrap="none" rtlCol="0">
            <a:spAutoFit/>
          </a:bodyPr>
          <a:lstStyle/>
          <a:p>
            <a:r>
              <a:rPr lang="en-US" b="1" dirty="0"/>
              <a:t>VMS</a:t>
            </a:r>
          </a:p>
        </p:txBody>
      </p:sp>
      <p:pic>
        <p:nvPicPr>
          <p:cNvPr id="8" name="Picture 2" descr="Three Servers - Free technology icons">
            <a:extLst>
              <a:ext uri="{FF2B5EF4-FFF2-40B4-BE49-F238E27FC236}">
                <a16:creationId xmlns:a16="http://schemas.microsoft.com/office/drawing/2014/main" id="{01851843-5AA2-C7EE-0F10-8047694650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4677" y="2263701"/>
            <a:ext cx="1430338" cy="143033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004B5D6-A160-D22A-0603-874B63C4324C}"/>
              </a:ext>
            </a:extLst>
          </p:cNvPr>
          <p:cNvSpPr txBox="1"/>
          <p:nvPr/>
        </p:nvSpPr>
        <p:spPr>
          <a:xfrm>
            <a:off x="9903894" y="3694039"/>
            <a:ext cx="914353" cy="369332"/>
          </a:xfrm>
          <a:prstGeom prst="rect">
            <a:avLst/>
          </a:prstGeom>
          <a:noFill/>
        </p:spPr>
        <p:txBody>
          <a:bodyPr wrap="none" rtlCol="0">
            <a:spAutoFit/>
          </a:bodyPr>
          <a:lstStyle/>
          <a:p>
            <a:r>
              <a:rPr lang="en-US" b="1" dirty="0"/>
              <a:t>Logging</a:t>
            </a:r>
          </a:p>
        </p:txBody>
      </p:sp>
      <p:sp>
        <p:nvSpPr>
          <p:cNvPr id="12" name="TextBox 11">
            <a:extLst>
              <a:ext uri="{FF2B5EF4-FFF2-40B4-BE49-F238E27FC236}">
                <a16:creationId xmlns:a16="http://schemas.microsoft.com/office/drawing/2014/main" id="{58D34D1D-7D07-100F-4289-FBDD45905398}"/>
              </a:ext>
            </a:extLst>
          </p:cNvPr>
          <p:cNvSpPr txBox="1"/>
          <p:nvPr/>
        </p:nvSpPr>
        <p:spPr>
          <a:xfrm>
            <a:off x="5515194" y="2791191"/>
            <a:ext cx="753924" cy="369332"/>
          </a:xfrm>
          <a:prstGeom prst="rect">
            <a:avLst/>
          </a:prstGeom>
          <a:noFill/>
        </p:spPr>
        <p:txBody>
          <a:bodyPr wrap="none" rtlCol="0">
            <a:spAutoFit/>
          </a:bodyPr>
          <a:lstStyle/>
          <a:p>
            <a:r>
              <a:rPr lang="en-US" b="1" dirty="0"/>
              <a:t>TOPIC</a:t>
            </a:r>
          </a:p>
        </p:txBody>
      </p:sp>
      <p:sp>
        <p:nvSpPr>
          <p:cNvPr id="13" name="Rectangle 12">
            <a:extLst>
              <a:ext uri="{FF2B5EF4-FFF2-40B4-BE49-F238E27FC236}">
                <a16:creationId xmlns:a16="http://schemas.microsoft.com/office/drawing/2014/main" id="{123A0234-E297-269E-92C4-26F0F14E35ED}"/>
              </a:ext>
            </a:extLst>
          </p:cNvPr>
          <p:cNvSpPr/>
          <p:nvPr/>
        </p:nvSpPr>
        <p:spPr>
          <a:xfrm>
            <a:off x="5269584" y="2601798"/>
            <a:ext cx="1253764" cy="75414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C5077304-29AB-124C-66F3-D1B4FBCE5F24}"/>
              </a:ext>
            </a:extLst>
          </p:cNvPr>
          <p:cNvCxnSpPr>
            <a:stCxn id="6" idx="3"/>
            <a:endCxn id="13" idx="1"/>
          </p:cNvCxnSpPr>
          <p:nvPr/>
        </p:nvCxnSpPr>
        <p:spPr>
          <a:xfrm>
            <a:off x="2430466" y="2978870"/>
            <a:ext cx="283911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0B8D11FB-22A2-F8EC-B2C1-0A77C7C1C8CF}"/>
              </a:ext>
            </a:extLst>
          </p:cNvPr>
          <p:cNvCxnSpPr>
            <a:cxnSpLocks/>
            <a:stCxn id="8" idx="1"/>
            <a:endCxn id="13" idx="3"/>
          </p:cNvCxnSpPr>
          <p:nvPr/>
        </p:nvCxnSpPr>
        <p:spPr>
          <a:xfrm flipH="1">
            <a:off x="6523348" y="2978870"/>
            <a:ext cx="298132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TextBox 22">
            <a:extLst>
              <a:ext uri="{FF2B5EF4-FFF2-40B4-BE49-F238E27FC236}">
                <a16:creationId xmlns:a16="http://schemas.microsoft.com/office/drawing/2014/main" id="{ED6A7D96-6F6C-1F6B-B4AB-93473593E4B8}"/>
              </a:ext>
            </a:extLst>
          </p:cNvPr>
          <p:cNvSpPr txBox="1"/>
          <p:nvPr/>
        </p:nvSpPr>
        <p:spPr>
          <a:xfrm>
            <a:off x="3116216" y="2485970"/>
            <a:ext cx="1430338" cy="369332"/>
          </a:xfrm>
          <a:prstGeom prst="rect">
            <a:avLst/>
          </a:prstGeom>
          <a:noFill/>
        </p:spPr>
        <p:txBody>
          <a:bodyPr wrap="square">
            <a:spAutoFit/>
          </a:bodyPr>
          <a:lstStyle/>
          <a:p>
            <a:r>
              <a:rPr lang="en-US" dirty="0"/>
              <a:t>Topic name</a:t>
            </a:r>
          </a:p>
        </p:txBody>
      </p:sp>
      <p:sp>
        <p:nvSpPr>
          <p:cNvPr id="24" name="TextBox 23">
            <a:extLst>
              <a:ext uri="{FF2B5EF4-FFF2-40B4-BE49-F238E27FC236}">
                <a16:creationId xmlns:a16="http://schemas.microsoft.com/office/drawing/2014/main" id="{182CA753-294D-B8C5-1AB3-5F054AE5C628}"/>
              </a:ext>
            </a:extLst>
          </p:cNvPr>
          <p:cNvSpPr txBox="1"/>
          <p:nvPr/>
        </p:nvSpPr>
        <p:spPr>
          <a:xfrm>
            <a:off x="3121457" y="3047708"/>
            <a:ext cx="1430338" cy="646331"/>
          </a:xfrm>
          <a:prstGeom prst="rect">
            <a:avLst/>
          </a:prstGeom>
          <a:noFill/>
        </p:spPr>
        <p:txBody>
          <a:bodyPr wrap="square">
            <a:spAutoFit/>
          </a:bodyPr>
          <a:lstStyle/>
          <a:p>
            <a:r>
              <a:rPr lang="en-US" dirty="0"/>
              <a:t>Value</a:t>
            </a:r>
          </a:p>
          <a:p>
            <a:r>
              <a:rPr lang="en-US" dirty="0"/>
              <a:t>Other config</a:t>
            </a:r>
          </a:p>
        </p:txBody>
      </p:sp>
      <p:sp>
        <p:nvSpPr>
          <p:cNvPr id="26" name="TextBox 25">
            <a:extLst>
              <a:ext uri="{FF2B5EF4-FFF2-40B4-BE49-F238E27FC236}">
                <a16:creationId xmlns:a16="http://schemas.microsoft.com/office/drawing/2014/main" id="{405A77A8-485D-E670-4E4D-14EC52B828F6}"/>
              </a:ext>
            </a:extLst>
          </p:cNvPr>
          <p:cNvSpPr txBox="1"/>
          <p:nvPr/>
        </p:nvSpPr>
        <p:spPr>
          <a:xfrm>
            <a:off x="6768958" y="2485970"/>
            <a:ext cx="2580069" cy="369332"/>
          </a:xfrm>
          <a:prstGeom prst="rect">
            <a:avLst/>
          </a:prstGeom>
          <a:noFill/>
        </p:spPr>
        <p:txBody>
          <a:bodyPr wrap="square">
            <a:spAutoFit/>
          </a:bodyPr>
          <a:lstStyle/>
          <a:p>
            <a:r>
              <a:rPr lang="en-US" dirty="0" err="1"/>
              <a:t>Đăng</a:t>
            </a:r>
            <a:r>
              <a:rPr lang="en-US" dirty="0"/>
              <a:t> </a:t>
            </a:r>
            <a:r>
              <a:rPr lang="en-US" dirty="0" err="1"/>
              <a:t>ký</a:t>
            </a:r>
            <a:r>
              <a:rPr lang="en-US" dirty="0"/>
              <a:t> (subscribe) topic</a:t>
            </a:r>
          </a:p>
        </p:txBody>
      </p:sp>
      <p:sp>
        <p:nvSpPr>
          <p:cNvPr id="27" name="TextBox 26">
            <a:extLst>
              <a:ext uri="{FF2B5EF4-FFF2-40B4-BE49-F238E27FC236}">
                <a16:creationId xmlns:a16="http://schemas.microsoft.com/office/drawing/2014/main" id="{56B35C63-7A7A-281F-2EA3-05A4C68E3FD6}"/>
              </a:ext>
            </a:extLst>
          </p:cNvPr>
          <p:cNvSpPr txBox="1"/>
          <p:nvPr/>
        </p:nvSpPr>
        <p:spPr>
          <a:xfrm>
            <a:off x="838200" y="5286016"/>
            <a:ext cx="2550344" cy="369332"/>
          </a:xfrm>
          <a:prstGeom prst="rect">
            <a:avLst/>
          </a:prstGeom>
          <a:noFill/>
          <a:ln>
            <a:solidFill>
              <a:schemeClr val="tx1"/>
            </a:solidFill>
          </a:ln>
        </p:spPr>
        <p:txBody>
          <a:bodyPr wrap="square" rtlCol="0">
            <a:spAutoFit/>
          </a:bodyPr>
          <a:lstStyle/>
          <a:p>
            <a:r>
              <a:rPr lang="en-US" dirty="0" err="1"/>
              <a:t>Tạo</a:t>
            </a:r>
            <a:r>
              <a:rPr lang="en-US" dirty="0"/>
              <a:t> </a:t>
            </a:r>
            <a:r>
              <a:rPr lang="en-US" dirty="0" err="1"/>
              <a:t>và</a:t>
            </a:r>
            <a:r>
              <a:rPr lang="en-US" dirty="0"/>
              <a:t> </a:t>
            </a:r>
            <a:r>
              <a:rPr lang="en-US" dirty="0" err="1"/>
              <a:t>chạy</a:t>
            </a:r>
            <a:r>
              <a:rPr lang="en-US" dirty="0"/>
              <a:t> service Kafka</a:t>
            </a:r>
          </a:p>
        </p:txBody>
      </p:sp>
      <p:sp>
        <p:nvSpPr>
          <p:cNvPr id="29" name="TextBox 28">
            <a:extLst>
              <a:ext uri="{FF2B5EF4-FFF2-40B4-BE49-F238E27FC236}">
                <a16:creationId xmlns:a16="http://schemas.microsoft.com/office/drawing/2014/main" id="{9BAE60E7-AB07-4A19-6D86-76031F4456EA}"/>
              </a:ext>
            </a:extLst>
          </p:cNvPr>
          <p:cNvSpPr txBox="1"/>
          <p:nvPr/>
        </p:nvSpPr>
        <p:spPr>
          <a:xfrm>
            <a:off x="3819066" y="5286016"/>
            <a:ext cx="2550344" cy="369332"/>
          </a:xfrm>
          <a:prstGeom prst="rect">
            <a:avLst/>
          </a:prstGeom>
          <a:noFill/>
          <a:ln>
            <a:solidFill>
              <a:schemeClr val="tx1"/>
            </a:solidFill>
          </a:ln>
        </p:spPr>
        <p:txBody>
          <a:bodyPr wrap="square" rtlCol="0">
            <a:spAutoFit/>
          </a:bodyPr>
          <a:lstStyle/>
          <a:p>
            <a:r>
              <a:rPr lang="en-US" dirty="0"/>
              <a:t>Connect </a:t>
            </a:r>
            <a:r>
              <a:rPr lang="en-US" dirty="0" err="1"/>
              <a:t>tới</a:t>
            </a:r>
            <a:r>
              <a:rPr lang="en-US" dirty="0"/>
              <a:t> Service Kafka</a:t>
            </a:r>
          </a:p>
        </p:txBody>
      </p:sp>
      <p:sp>
        <p:nvSpPr>
          <p:cNvPr id="30" name="TextBox 29">
            <a:extLst>
              <a:ext uri="{FF2B5EF4-FFF2-40B4-BE49-F238E27FC236}">
                <a16:creationId xmlns:a16="http://schemas.microsoft.com/office/drawing/2014/main" id="{FD5583F8-89AF-8E6C-9A18-509A90FEBEAF}"/>
              </a:ext>
            </a:extLst>
          </p:cNvPr>
          <p:cNvSpPr txBox="1"/>
          <p:nvPr/>
        </p:nvSpPr>
        <p:spPr>
          <a:xfrm>
            <a:off x="6827756" y="5286016"/>
            <a:ext cx="2704745" cy="369332"/>
          </a:xfrm>
          <a:prstGeom prst="rect">
            <a:avLst/>
          </a:prstGeom>
          <a:noFill/>
          <a:ln>
            <a:solidFill>
              <a:schemeClr val="tx1"/>
            </a:solidFill>
          </a:ln>
        </p:spPr>
        <p:txBody>
          <a:bodyPr wrap="square" rtlCol="0">
            <a:spAutoFit/>
          </a:bodyPr>
          <a:lstStyle/>
          <a:p>
            <a:r>
              <a:rPr lang="en-US" dirty="0" err="1"/>
              <a:t>Tạo</a:t>
            </a:r>
            <a:r>
              <a:rPr lang="en-US" dirty="0"/>
              <a:t> Producer </a:t>
            </a:r>
            <a:r>
              <a:rPr lang="en-US" dirty="0" err="1"/>
              <a:t>và</a:t>
            </a:r>
            <a:r>
              <a:rPr lang="en-US" dirty="0"/>
              <a:t> Consumer</a:t>
            </a:r>
          </a:p>
        </p:txBody>
      </p:sp>
      <p:sp>
        <p:nvSpPr>
          <p:cNvPr id="31" name="TextBox 30">
            <a:extLst>
              <a:ext uri="{FF2B5EF4-FFF2-40B4-BE49-F238E27FC236}">
                <a16:creationId xmlns:a16="http://schemas.microsoft.com/office/drawing/2014/main" id="{BCE1D96F-192D-8CCC-D067-B0EAB55AF272}"/>
              </a:ext>
            </a:extLst>
          </p:cNvPr>
          <p:cNvSpPr txBox="1"/>
          <p:nvPr/>
        </p:nvSpPr>
        <p:spPr>
          <a:xfrm>
            <a:off x="9990847" y="5286016"/>
            <a:ext cx="1362953" cy="369332"/>
          </a:xfrm>
          <a:prstGeom prst="rect">
            <a:avLst/>
          </a:prstGeom>
          <a:noFill/>
          <a:ln>
            <a:solidFill>
              <a:schemeClr val="tx1"/>
            </a:solidFill>
          </a:ln>
        </p:spPr>
        <p:txBody>
          <a:bodyPr wrap="square" rtlCol="0">
            <a:spAutoFit/>
          </a:bodyPr>
          <a:lstStyle/>
          <a:p>
            <a:r>
              <a:rPr lang="en-US" dirty="0"/>
              <a:t>Config Kafka</a:t>
            </a:r>
          </a:p>
        </p:txBody>
      </p:sp>
    </p:spTree>
    <p:extLst>
      <p:ext uri="{BB962C8B-B14F-4D97-AF65-F5344CB8AC3E}">
        <p14:creationId xmlns:p14="http://schemas.microsoft.com/office/powerpoint/2010/main" val="32821176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6" grpId="0"/>
      <p:bldP spid="27" grpId="0"/>
      <p:bldP spid="29" grpId="0"/>
      <p:bldP spid="30" grpId="0"/>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88A86-1A41-0E1A-B3A2-BE1C64975D5C}"/>
              </a:ext>
            </a:extLst>
          </p:cNvPr>
          <p:cNvSpPr>
            <a:spLocks noGrp="1"/>
          </p:cNvSpPr>
          <p:nvPr>
            <p:ph type="title"/>
          </p:nvPr>
        </p:nvSpPr>
        <p:spPr/>
        <p:style>
          <a:lnRef idx="3">
            <a:schemeClr val="lt1"/>
          </a:lnRef>
          <a:fillRef idx="1">
            <a:schemeClr val="dk1"/>
          </a:fillRef>
          <a:effectRef idx="1">
            <a:schemeClr val="dk1"/>
          </a:effectRef>
          <a:fontRef idx="minor">
            <a:schemeClr val="lt1"/>
          </a:fontRef>
        </p:style>
        <p:txBody>
          <a:bodyPr>
            <a:normAutofit/>
          </a:bodyPr>
          <a:lstStyle/>
          <a:p>
            <a:r>
              <a:rPr lang="en-US" b="1" dirty="0" err="1"/>
              <a:t>Cấu</a:t>
            </a:r>
            <a:r>
              <a:rPr lang="en-US" b="1" dirty="0"/>
              <a:t> </a:t>
            </a:r>
            <a:r>
              <a:rPr lang="en-US" b="1" dirty="0" err="1"/>
              <a:t>trúc</a:t>
            </a:r>
            <a:r>
              <a:rPr lang="en-US" b="1" dirty="0"/>
              <a:t> </a:t>
            </a:r>
            <a:r>
              <a:rPr lang="en-US" b="1" dirty="0" err="1"/>
              <a:t>của</a:t>
            </a:r>
            <a:r>
              <a:rPr lang="en-US" b="1" dirty="0"/>
              <a:t> Kafka</a:t>
            </a:r>
          </a:p>
        </p:txBody>
      </p:sp>
      <p:pic>
        <p:nvPicPr>
          <p:cNvPr id="4098" name="Picture 2" descr="Apache Kafka Architecture and Use Cases Explained - Analytics Vidhya">
            <a:extLst>
              <a:ext uri="{FF2B5EF4-FFF2-40B4-BE49-F238E27FC236}">
                <a16:creationId xmlns:a16="http://schemas.microsoft.com/office/drawing/2014/main" id="{A9E23D3F-80F5-2123-B9EC-F4122C29B63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14180" y="1790571"/>
            <a:ext cx="9163639" cy="4777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5649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75FD7-CCB1-D5EB-A62E-885C5F5D5305}"/>
              </a:ext>
            </a:extLst>
          </p:cNvPr>
          <p:cNvSpPr>
            <a:spLocks noGrp="1"/>
          </p:cNvSpPr>
          <p:nvPr>
            <p:ph type="ctrTitle"/>
          </p:nvPr>
        </p:nvSpPr>
        <p:spPr>
          <a:xfrm>
            <a:off x="1524000" y="2187019"/>
            <a:ext cx="9144000" cy="1322943"/>
          </a:xfrm>
        </p:spPr>
        <p:style>
          <a:lnRef idx="2">
            <a:schemeClr val="dk1">
              <a:shade val="15000"/>
            </a:schemeClr>
          </a:lnRef>
          <a:fillRef idx="1">
            <a:schemeClr val="dk1"/>
          </a:fillRef>
          <a:effectRef idx="0">
            <a:schemeClr val="dk1"/>
          </a:effectRef>
          <a:fontRef idx="minor">
            <a:schemeClr val="lt1"/>
          </a:fontRef>
        </p:style>
        <p:txBody>
          <a:bodyPr anchor="ctr"/>
          <a:lstStyle/>
          <a:p>
            <a:r>
              <a:rPr lang="en-US" b="1" dirty="0"/>
              <a:t>DEMO</a:t>
            </a:r>
          </a:p>
        </p:txBody>
      </p:sp>
      <p:sp>
        <p:nvSpPr>
          <p:cNvPr id="3" name="Subtitle 2">
            <a:extLst>
              <a:ext uri="{FF2B5EF4-FFF2-40B4-BE49-F238E27FC236}">
                <a16:creationId xmlns:a16="http://schemas.microsoft.com/office/drawing/2014/main" id="{FC09C050-26B0-DA7D-61D7-644A3FC2A5F1}"/>
              </a:ext>
            </a:extLst>
          </p:cNvPr>
          <p:cNvSpPr>
            <a:spLocks noGrp="1"/>
          </p:cNvSpPr>
          <p:nvPr>
            <p:ph type="subTitle" idx="1"/>
          </p:nvPr>
        </p:nvSpPr>
        <p:spPr/>
        <p:txBody>
          <a:bodyPr/>
          <a:lstStyle/>
          <a:p>
            <a:r>
              <a:rPr lang="en-US" dirty="0" err="1"/>
              <a:t>Hệ</a:t>
            </a:r>
            <a:r>
              <a:rPr lang="en-US" dirty="0"/>
              <a:t> </a:t>
            </a:r>
            <a:r>
              <a:rPr lang="en-US" dirty="0" err="1"/>
              <a:t>thống</a:t>
            </a:r>
            <a:r>
              <a:rPr lang="en-US" dirty="0"/>
              <a:t> </a:t>
            </a:r>
            <a:r>
              <a:rPr lang="en-US" dirty="0" err="1"/>
              <a:t>ghi</a:t>
            </a:r>
            <a:r>
              <a:rPr lang="en-US" dirty="0"/>
              <a:t> log </a:t>
            </a:r>
            <a:r>
              <a:rPr lang="en-US" dirty="0" err="1"/>
              <a:t>sử</a:t>
            </a:r>
            <a:r>
              <a:rPr lang="en-US" dirty="0"/>
              <a:t> </a:t>
            </a:r>
            <a:r>
              <a:rPr lang="en-US" dirty="0" err="1"/>
              <a:t>dụng</a:t>
            </a:r>
            <a:r>
              <a:rPr lang="en-US" dirty="0"/>
              <a:t> Kafka, Elasticsearch, Kibana, Docker</a:t>
            </a:r>
          </a:p>
          <a:p>
            <a:r>
              <a:rPr lang="en-US" dirty="0"/>
              <a:t>Python</a:t>
            </a:r>
          </a:p>
        </p:txBody>
      </p:sp>
    </p:spTree>
    <p:extLst>
      <p:ext uri="{BB962C8B-B14F-4D97-AF65-F5344CB8AC3E}">
        <p14:creationId xmlns:p14="http://schemas.microsoft.com/office/powerpoint/2010/main" val="30671909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64DFC-7CEA-08D3-5A2E-087A1637A945}"/>
              </a:ext>
            </a:extLst>
          </p:cNvPr>
          <p:cNvSpPr>
            <a:spLocks noGrp="1"/>
          </p:cNvSpPr>
          <p:nvPr>
            <p:ph type="title"/>
          </p:nvPr>
        </p:nvSpPr>
        <p:spPr/>
        <p:style>
          <a:lnRef idx="3">
            <a:schemeClr val="lt1"/>
          </a:lnRef>
          <a:fillRef idx="1">
            <a:schemeClr val="dk1"/>
          </a:fillRef>
          <a:effectRef idx="1">
            <a:schemeClr val="dk1"/>
          </a:effectRef>
          <a:fontRef idx="minor">
            <a:schemeClr val="lt1"/>
          </a:fontRef>
        </p:style>
        <p:txBody>
          <a:bodyPr/>
          <a:lstStyle/>
          <a:p>
            <a:r>
              <a:rPr lang="en-US" b="1" dirty="0"/>
              <a:t>Q&amp;A</a:t>
            </a:r>
          </a:p>
        </p:txBody>
      </p:sp>
      <p:sp>
        <p:nvSpPr>
          <p:cNvPr id="3" name="Content Placeholder 2">
            <a:extLst>
              <a:ext uri="{FF2B5EF4-FFF2-40B4-BE49-F238E27FC236}">
                <a16:creationId xmlns:a16="http://schemas.microsoft.com/office/drawing/2014/main" id="{6C30E108-35CD-2251-990D-30DAB525840B}"/>
              </a:ext>
            </a:extLst>
          </p:cNvPr>
          <p:cNvSpPr>
            <a:spLocks noGrp="1"/>
          </p:cNvSpPr>
          <p:nvPr>
            <p:ph idx="1"/>
          </p:nvPr>
        </p:nvSpPr>
        <p:spPr/>
        <p:txBody>
          <a:bodyPr/>
          <a:lstStyle/>
          <a:p>
            <a:r>
              <a:rPr lang="en-US" dirty="0"/>
              <a:t>Khi </a:t>
            </a:r>
            <a:r>
              <a:rPr lang="en-US" dirty="0" err="1"/>
              <a:t>số</a:t>
            </a:r>
            <a:r>
              <a:rPr lang="en-US" dirty="0"/>
              <a:t> Consumer </a:t>
            </a:r>
            <a:r>
              <a:rPr lang="en-US" dirty="0" err="1"/>
              <a:t>lớn</a:t>
            </a:r>
            <a:r>
              <a:rPr lang="en-US" dirty="0"/>
              <a:t> </a:t>
            </a:r>
            <a:r>
              <a:rPr lang="en-US" dirty="0" err="1"/>
              <a:t>hơn</a:t>
            </a:r>
            <a:r>
              <a:rPr lang="en-US" dirty="0"/>
              <a:t> </a:t>
            </a:r>
            <a:r>
              <a:rPr lang="en-US" dirty="0" err="1"/>
              <a:t>hoặc</a:t>
            </a:r>
            <a:r>
              <a:rPr lang="en-US" dirty="0"/>
              <a:t> </a:t>
            </a:r>
            <a:r>
              <a:rPr lang="en-US" dirty="0" err="1"/>
              <a:t>nhỏ</a:t>
            </a:r>
            <a:r>
              <a:rPr lang="en-US" dirty="0"/>
              <a:t> </a:t>
            </a:r>
            <a:r>
              <a:rPr lang="en-US" dirty="0" err="1"/>
              <a:t>hơn</a:t>
            </a:r>
            <a:r>
              <a:rPr lang="en-US" dirty="0"/>
              <a:t> </a:t>
            </a:r>
            <a:r>
              <a:rPr lang="en-US" dirty="0" err="1"/>
              <a:t>số</a:t>
            </a:r>
            <a:r>
              <a:rPr lang="en-US" dirty="0"/>
              <a:t> Partition </a:t>
            </a:r>
            <a:r>
              <a:rPr lang="en-US" dirty="0" err="1"/>
              <a:t>thì</a:t>
            </a:r>
            <a:r>
              <a:rPr lang="en-US" dirty="0"/>
              <a:t> </a:t>
            </a:r>
            <a:r>
              <a:rPr lang="en-US" dirty="0" err="1"/>
              <a:t>sao</a:t>
            </a:r>
            <a:r>
              <a:rPr lang="en-US" dirty="0"/>
              <a:t> ?</a:t>
            </a:r>
          </a:p>
          <a:p>
            <a:r>
              <a:rPr lang="en-US" dirty="0"/>
              <a:t>Partition </a:t>
            </a:r>
            <a:r>
              <a:rPr lang="en-US" dirty="0" err="1"/>
              <a:t>sẽ</a:t>
            </a:r>
            <a:r>
              <a:rPr lang="en-US" dirty="0"/>
              <a:t> </a:t>
            </a:r>
            <a:r>
              <a:rPr lang="en-US" dirty="0" err="1"/>
              <a:t>tự</a:t>
            </a:r>
            <a:r>
              <a:rPr lang="en-US" dirty="0"/>
              <a:t> </a:t>
            </a:r>
            <a:r>
              <a:rPr lang="en-US" dirty="0" err="1"/>
              <a:t>động</a:t>
            </a:r>
            <a:r>
              <a:rPr lang="en-US" dirty="0"/>
              <a:t> </a:t>
            </a:r>
            <a:r>
              <a:rPr lang="en-US" dirty="0" err="1"/>
              <a:t>tăng</a:t>
            </a:r>
            <a:r>
              <a:rPr lang="en-US" dirty="0"/>
              <a:t> hay </a:t>
            </a:r>
            <a:r>
              <a:rPr lang="en-US" dirty="0" err="1"/>
              <a:t>phải</a:t>
            </a:r>
            <a:r>
              <a:rPr lang="en-US" dirty="0"/>
              <a:t> </a:t>
            </a:r>
            <a:r>
              <a:rPr lang="en-US" dirty="0" err="1"/>
              <a:t>cấu</a:t>
            </a:r>
            <a:r>
              <a:rPr lang="en-US" dirty="0"/>
              <a:t> </a:t>
            </a:r>
            <a:r>
              <a:rPr lang="en-US" dirty="0" err="1"/>
              <a:t>hình</a:t>
            </a:r>
            <a:r>
              <a:rPr lang="en-US" dirty="0"/>
              <a:t> ? </a:t>
            </a:r>
          </a:p>
          <a:p>
            <a:r>
              <a:rPr lang="en-US" dirty="0" err="1"/>
              <a:t>Cách</a:t>
            </a:r>
            <a:r>
              <a:rPr lang="en-US" dirty="0"/>
              <a:t> scale Kafka </a:t>
            </a:r>
            <a:r>
              <a:rPr lang="en-US" dirty="0" err="1"/>
              <a:t>như</a:t>
            </a:r>
            <a:r>
              <a:rPr lang="en-US" dirty="0"/>
              <a:t> </a:t>
            </a:r>
            <a:r>
              <a:rPr lang="en-US" dirty="0" err="1"/>
              <a:t>thế</a:t>
            </a:r>
            <a:r>
              <a:rPr lang="en-US" dirty="0"/>
              <a:t> </a:t>
            </a:r>
            <a:r>
              <a:rPr lang="en-US" dirty="0" err="1"/>
              <a:t>nào</a:t>
            </a:r>
            <a:r>
              <a:rPr lang="en-US" dirty="0"/>
              <a:t> ?</a:t>
            </a:r>
          </a:p>
          <a:p>
            <a:endParaRPr lang="en-US" dirty="0"/>
          </a:p>
          <a:p>
            <a:endParaRPr lang="en-US" dirty="0"/>
          </a:p>
        </p:txBody>
      </p:sp>
    </p:spTree>
    <p:extLst>
      <p:ext uri="{BB962C8B-B14F-4D97-AF65-F5344CB8AC3E}">
        <p14:creationId xmlns:p14="http://schemas.microsoft.com/office/powerpoint/2010/main" val="10390664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1027</Words>
  <Application>Microsoft Office PowerPoint</Application>
  <PresentationFormat>Widescreen</PresentationFormat>
  <Paragraphs>113</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(Body)</vt:lpstr>
      <vt:lpstr>Calibri Light</vt:lpstr>
      <vt:lpstr>Office Theme</vt:lpstr>
      <vt:lpstr>KAFKA</vt:lpstr>
      <vt:lpstr>Nội dung</vt:lpstr>
      <vt:lpstr>Giới thiệu về Kafka</vt:lpstr>
      <vt:lpstr>Giới thiệu về Kafka</vt:lpstr>
      <vt:lpstr>Cấu trúc của Kafka</vt:lpstr>
      <vt:lpstr>Cấu trúc của Kafka</vt:lpstr>
      <vt:lpstr>Cấu trúc của Kafka</vt:lpstr>
      <vt:lpstr>DEMO</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KAFKA</dc:title>
  <dc:creator>Hachi Tu</dc:creator>
  <cp:lastModifiedBy>Hachi Tu</cp:lastModifiedBy>
  <cp:revision>2</cp:revision>
  <dcterms:created xsi:type="dcterms:W3CDTF">2024-12-17T15:52:37Z</dcterms:created>
  <dcterms:modified xsi:type="dcterms:W3CDTF">2024-12-17T17:11:00Z</dcterms:modified>
</cp:coreProperties>
</file>