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2"/>
  </p:notesMasterIdLst>
  <p:sldIdLst>
    <p:sldId id="256" r:id="rId2"/>
    <p:sldId id="257" r:id="rId3"/>
    <p:sldId id="258" r:id="rId4"/>
    <p:sldId id="262" r:id="rId5"/>
    <p:sldId id="263" r:id="rId6"/>
    <p:sldId id="264" r:id="rId7"/>
    <p:sldId id="265" r:id="rId8"/>
    <p:sldId id="266" r:id="rId9"/>
    <p:sldId id="267" r:id="rId10"/>
    <p:sldId id="268" r:id="rId11"/>
  </p:sldIdLst>
  <p:sldSz cx="9144000" cy="5143500" type="screen16x9"/>
  <p:notesSz cx="6858000" cy="9144000"/>
  <p:embeddedFontLst>
    <p:embeddedFont>
      <p:font typeface="Arial Black" panose="020B0A04020102020204" pitchFamily="34" charset="0"/>
      <p:bold r:id="rId13"/>
    </p:embeddedFont>
    <p:embeddedFont>
      <p:font typeface="Cambria" panose="02040503050406030204" pitchFamily="18" charset="0"/>
      <p:regular r:id="rId14"/>
      <p:bold r:id="rId15"/>
      <p:italic r:id="rId16"/>
      <p:boldItalic r:id="rId17"/>
    </p:embeddedFont>
    <p:embeddedFont>
      <p:font typeface="Fira Sans Extra Condensed" panose="020B0503050000020004" pitchFamily="34" charset="0"/>
      <p:regular r:id="rId18"/>
      <p:bold r:id="rId19"/>
      <p:italic r:id="rId20"/>
      <p:boldItalic r:id="rId21"/>
    </p:embeddedFont>
    <p:embeddedFont>
      <p:font typeface="Fira Sans Extra Condensed SemiBold" panose="020B0604020202020204" charset="0"/>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001"/>
    <a:srgbClr val="32AAD9"/>
    <a:srgbClr val="5FD0DB"/>
    <a:srgbClr val="FFC6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d206afaa8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9c73459845_0_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9c73459845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c73459845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9c73459845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92a8583979_0_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92a8583979_0_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917d3ea687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917d3ea687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917d3ea687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917d3ea687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17d3ea687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17d3ea687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98a723aff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98a723aff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9c734598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9c734598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9c73459845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9c73459845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87356" y="1629550"/>
            <a:ext cx="3422400" cy="1524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987356" y="3147050"/>
            <a:ext cx="3607200" cy="366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latin typeface="Roboto"/>
                <a:ea typeface="Roboto"/>
                <a:cs typeface="Roboto"/>
                <a:sym typeface="Robot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6"/>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1pPr>
            <a:lvl2pPr lvl="1"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15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15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2790956" y="135287"/>
            <a:ext cx="3422400" cy="152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br>
              <a:rPr lang="en-IN" sz="1800" dirty="0"/>
            </a:br>
            <a:endParaRPr sz="1800" dirty="0"/>
          </a:p>
        </p:txBody>
      </p:sp>
      <p:pic>
        <p:nvPicPr>
          <p:cNvPr id="1025" name="Picture 296">
            <a:extLst>
              <a:ext uri="{FF2B5EF4-FFF2-40B4-BE49-F238E27FC236}">
                <a16:creationId xmlns:a16="http://schemas.microsoft.com/office/drawing/2014/main" id="{AC187992-BFED-E06E-6812-E0C042023D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9560" y="289553"/>
            <a:ext cx="660859" cy="82734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DDF5710-4267-5589-D08A-FB78BBDA5E81}"/>
              </a:ext>
            </a:extLst>
          </p:cNvPr>
          <p:cNvSpPr txBox="1"/>
          <p:nvPr/>
        </p:nvSpPr>
        <p:spPr>
          <a:xfrm>
            <a:off x="1820278" y="29339"/>
            <a:ext cx="5363753" cy="523220"/>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8000"/>
                </a:solidFill>
                <a:effectLst/>
                <a:latin typeface="Arial" panose="020B0604020202020204" pitchFamily="34" charset="0"/>
                <a:ea typeface="Cambria" panose="02040503050406030204" pitchFamily="18" charset="0"/>
                <a:cs typeface="Cambria" panose="02040503050406030204" pitchFamily="18" charset="0"/>
              </a:rPr>
              <a:t>VISVESVARAYA TECHNOLOGICAL UNIVERSITY,BELAGAVI</a:t>
            </a:r>
            <a:r>
              <a:rPr kumimoji="0" lang="en-US" altLang="en-US" sz="1400" b="1" i="0" u="none" strike="noStrike" cap="none" normalizeH="0" baseline="0" dirty="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algn="ctr"/>
            <a:endParaRPr lang="en-IN" dirty="0"/>
          </a:p>
        </p:txBody>
      </p:sp>
      <p:sp>
        <p:nvSpPr>
          <p:cNvPr id="6" name="Subtitle 5">
            <a:extLst>
              <a:ext uri="{FF2B5EF4-FFF2-40B4-BE49-F238E27FC236}">
                <a16:creationId xmlns:a16="http://schemas.microsoft.com/office/drawing/2014/main" id="{ECBE7F02-9F6D-E17C-DC4F-DEA14D0C7AC8}"/>
              </a:ext>
            </a:extLst>
          </p:cNvPr>
          <p:cNvSpPr>
            <a:spLocks noGrp="1"/>
          </p:cNvSpPr>
          <p:nvPr>
            <p:ph type="subTitle" idx="1"/>
          </p:nvPr>
        </p:nvSpPr>
        <p:spPr/>
        <p:txBody>
          <a:bodyPr/>
          <a:lstStyle/>
          <a:p>
            <a:r>
              <a:rPr lang="en-IN" dirty="0"/>
              <a:t> </a:t>
            </a:r>
          </a:p>
          <a:p>
            <a:endParaRPr lang="en-IN" dirty="0"/>
          </a:p>
        </p:txBody>
      </p:sp>
      <p:sp>
        <p:nvSpPr>
          <p:cNvPr id="7" name="TextBox 6">
            <a:extLst>
              <a:ext uri="{FF2B5EF4-FFF2-40B4-BE49-F238E27FC236}">
                <a16:creationId xmlns:a16="http://schemas.microsoft.com/office/drawing/2014/main" id="{9385E5EC-6009-4B08-21BE-28E69D1393AE}"/>
              </a:ext>
            </a:extLst>
          </p:cNvPr>
          <p:cNvSpPr txBox="1"/>
          <p:nvPr/>
        </p:nvSpPr>
        <p:spPr>
          <a:xfrm>
            <a:off x="2472981" y="1092693"/>
            <a:ext cx="3894015" cy="2308324"/>
          </a:xfrm>
          <a:prstGeom prst="rect">
            <a:avLst/>
          </a:prstGeom>
          <a:noFill/>
        </p:spPr>
        <p:txBody>
          <a:bodyPr wrap="non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Arial" panose="020B0604020202020204" pitchFamily="34" charset="0"/>
                <a:ea typeface="Cambria" panose="02040503050406030204" pitchFamily="18" charset="0"/>
              </a:rPr>
              <a:t>  </a:t>
            </a:r>
            <a:r>
              <a:rPr kumimoji="0" lang="en-US" altLang="en-US" sz="1200" b="1" i="0" u="none" strike="noStrike" cap="none" normalizeH="0" baseline="0" dirty="0">
                <a:ln>
                  <a:noFill/>
                </a:ln>
                <a:solidFill>
                  <a:srgbClr val="000080"/>
                </a:solidFill>
                <a:effectLst/>
                <a:latin typeface="Arial" panose="020B0604020202020204" pitchFamily="34" charset="0"/>
                <a:ea typeface="Cambria" panose="02040503050406030204" pitchFamily="18" charset="0"/>
              </a:rPr>
              <a:t>Mini Project </a:t>
            </a:r>
            <a:endParaRPr lang="en-US" altLang="en-US" sz="1200" dirty="0">
              <a:solidFill>
                <a:schemeClr val="tx1"/>
              </a:solidFill>
              <a:latin typeface="Arial" panose="020B0604020202020204" pitchFamily="34" charset="0"/>
              <a:ea typeface="Cambria" panose="020405030504060302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Arial" panose="020B0604020202020204" pitchFamily="34" charset="0"/>
                <a:ea typeface="Cambria" panose="02040503050406030204" pitchFamily="18" charset="0"/>
              </a:rPr>
              <a:t>On</a:t>
            </a:r>
            <a:r>
              <a:rPr kumimoji="0" lang="en-US" altLang="en-US" sz="1200" b="1" i="0" u="none" strike="noStrike" cap="none" normalizeH="0" baseline="0" dirty="0">
                <a:ln>
                  <a:noFill/>
                </a:ln>
                <a:solidFill>
                  <a:srgbClr val="000000"/>
                </a:solidFill>
                <a:effectLst/>
                <a:latin typeface="Arial" panose="020B0604020202020204" pitchFamily="34" charset="0"/>
                <a:ea typeface="Cambria" panose="02040503050406030204" pitchFamily="18"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Arial" panose="020B0604020202020204" pitchFamily="34" charset="0"/>
                <a:ea typeface="Trebuchet MS" panose="020B0603020202020204" pitchFamily="34" charset="0"/>
              </a:rPr>
              <a:t>“</a:t>
            </a:r>
            <a:r>
              <a:rPr kumimoji="0" lang="en-US" altLang="en-US" sz="1200" b="1" i="0" u="none" strike="noStrike" cap="none" normalizeH="0" baseline="0" dirty="0">
                <a:ln>
                  <a:noFill/>
                </a:ln>
                <a:solidFill>
                  <a:srgbClr val="000080"/>
                </a:solidFill>
                <a:effectLst/>
                <a:latin typeface="Arial" panose="020B0604020202020204" pitchFamily="34" charset="0"/>
                <a:ea typeface="Cambria" panose="02040503050406030204" pitchFamily="18" charset="0"/>
              </a:rPr>
              <a:t>HOTEL MANAGEMENT SYSTEM</a:t>
            </a:r>
            <a:r>
              <a:rPr kumimoji="0" lang="en-US" altLang="en-US" sz="1200" b="1" i="0" u="none" strike="noStrike" cap="none" normalizeH="0" baseline="0" dirty="0">
                <a:ln>
                  <a:noFill/>
                </a:ln>
                <a:solidFill>
                  <a:srgbClr val="000080"/>
                </a:solidFill>
                <a:effectLst/>
                <a:latin typeface="Arial" panose="020B0604020202020204" pitchFamily="34" charset="0"/>
                <a:ea typeface="Trebuchet MS" panose="020B0603020202020204" pitchFamily="34" charset="0"/>
              </a:rPr>
              <a:t>”</a:t>
            </a:r>
            <a:r>
              <a:rPr kumimoji="0" lang="en-US" altLang="en-US" sz="1200" b="1" i="0" u="none" strike="noStrike" cap="none" normalizeH="0" baseline="0" dirty="0">
                <a:ln>
                  <a:noFill/>
                </a:ln>
                <a:solidFill>
                  <a:srgbClr val="000000"/>
                </a:solidFill>
                <a:effectLst/>
                <a:latin typeface="Arial" panose="020B0604020202020204" pitchFamily="34" charset="0"/>
                <a:ea typeface="Trebuchet MS" panose="020B0603020202020204" pitchFamily="34"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80"/>
                </a:solidFill>
                <a:effectLst/>
                <a:latin typeface="Arial" panose="020B0604020202020204" pitchFamily="34" charset="0"/>
                <a:ea typeface="Cambria" panose="02040503050406030204" pitchFamily="18" charset="0"/>
              </a:rPr>
              <a:t>Submitted by</a:t>
            </a:r>
            <a:r>
              <a:rPr kumimoji="0" lang="en-US" altLang="en-US" sz="1000" b="0" i="0" u="none" strike="noStrike" cap="none" normalizeH="0" baseline="0" dirty="0">
                <a:ln>
                  <a:noFill/>
                </a:ln>
                <a:solidFill>
                  <a:srgbClr val="000000"/>
                </a:solidFill>
                <a:effectLst/>
                <a:latin typeface="Arial" panose="020B0604020202020204" pitchFamily="34" charset="0"/>
                <a:ea typeface="Cambria" panose="02040503050406030204" pitchFamily="18" charset="0"/>
              </a:rPr>
              <a:t> </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0000"/>
                </a:solidFill>
                <a:effectLst/>
                <a:latin typeface="Arial" panose="020B0604020202020204" pitchFamily="34" charset="0"/>
                <a:ea typeface="Cambria" panose="02040503050406030204" pitchFamily="18" charset="0"/>
              </a:rPr>
              <a:t>HARSHITHA S (1EE21CS019)</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80"/>
                </a:solidFill>
                <a:effectLst/>
                <a:latin typeface="Arial" panose="020B0604020202020204" pitchFamily="34" charset="0"/>
                <a:ea typeface="Cambria" panose="02040503050406030204" pitchFamily="18" charset="0"/>
              </a:rPr>
              <a:t>In partial fulfilment of</a:t>
            </a:r>
            <a:r>
              <a:rPr kumimoji="0" lang="en-US" altLang="en-US" sz="1200" b="0" i="0" u="none" strike="noStrike" cap="none" normalizeH="0" baseline="0" dirty="0">
                <a:ln>
                  <a:noFill/>
                </a:ln>
                <a:solidFill>
                  <a:srgbClr val="000000"/>
                </a:solidFill>
                <a:effectLst/>
                <a:latin typeface="Arial" panose="020B0604020202020204" pitchFamily="34" charset="0"/>
                <a:ea typeface="Cambria" panose="02040503050406030204" pitchFamily="18"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99"/>
                </a:solidFill>
                <a:effectLst/>
                <a:latin typeface="Arial" panose="020B0604020202020204" pitchFamily="34" charset="0"/>
                <a:ea typeface="Cambria" panose="02040503050406030204" pitchFamily="18" charset="0"/>
              </a:rPr>
              <a:t>BACHELOR OF ENGINEERING </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99"/>
                </a:solidFill>
                <a:effectLst/>
                <a:latin typeface="Arial" panose="020B0604020202020204" pitchFamily="34" charset="0"/>
                <a:ea typeface="Cambria" panose="02040503050406030204" pitchFamily="18" charset="0"/>
              </a:rPr>
              <a:t>IN</a:t>
            </a:r>
            <a:r>
              <a:rPr kumimoji="0" lang="en-US" altLang="en-US" b="1" i="0" u="none" strike="noStrike" cap="none" normalizeH="0" baseline="0" dirty="0">
                <a:ln>
                  <a:noFill/>
                </a:ln>
                <a:solidFill>
                  <a:srgbClr val="000000"/>
                </a:solidFill>
                <a:effectLst/>
                <a:latin typeface="Arial" panose="020B0604020202020204" pitchFamily="34" charset="0"/>
                <a:ea typeface="Cambria" panose="02040503050406030204" pitchFamily="18" charset="0"/>
              </a:rPr>
              <a:t> </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99"/>
                </a:solidFill>
                <a:effectLst/>
                <a:latin typeface="Arial" panose="020B0604020202020204" pitchFamily="34" charset="0"/>
                <a:ea typeface="Cambria" panose="02040503050406030204" pitchFamily="18" charset="0"/>
              </a:rPr>
              <a:t>COMPUTER SCIENCE AND ENGINEERING</a:t>
            </a:r>
            <a:r>
              <a:rPr kumimoji="0" lang="en-US" altLang="en-US" b="1" i="0" u="none" strike="noStrike" cap="none" normalizeH="0" baseline="0" dirty="0">
                <a:ln>
                  <a:noFill/>
                </a:ln>
                <a:solidFill>
                  <a:srgbClr val="000000"/>
                </a:solidFill>
                <a:effectLst/>
                <a:latin typeface="Arial" panose="020B0604020202020204" pitchFamily="34" charset="0"/>
                <a:ea typeface="Cambria" panose="02040503050406030204" pitchFamily="18" charset="0"/>
              </a:rPr>
              <a:t> </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80"/>
                </a:solidFill>
                <a:effectLst/>
                <a:latin typeface="Arial" panose="020B0604020202020204" pitchFamily="34" charset="0"/>
                <a:ea typeface="Cambria" panose="02040503050406030204" pitchFamily="18" charset="0"/>
              </a:rPr>
              <a:t>Under the guidance of</a:t>
            </a:r>
            <a:r>
              <a:rPr kumimoji="0" lang="en-US" altLang="en-US" sz="1200" b="0" i="0" u="none" strike="noStrike" cap="none" normalizeH="0" baseline="0" dirty="0">
                <a:ln>
                  <a:noFill/>
                </a:ln>
                <a:solidFill>
                  <a:srgbClr val="000000"/>
                </a:solidFill>
                <a:effectLst/>
                <a:latin typeface="Arial" panose="020B0604020202020204" pitchFamily="34" charset="0"/>
                <a:ea typeface="Cambria" panose="02040503050406030204" pitchFamily="18"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8" name="TextBox 7">
            <a:extLst>
              <a:ext uri="{FF2B5EF4-FFF2-40B4-BE49-F238E27FC236}">
                <a16:creationId xmlns:a16="http://schemas.microsoft.com/office/drawing/2014/main" id="{DA14664C-FDE4-5933-C98F-3E3B6B0256F8}"/>
              </a:ext>
            </a:extLst>
          </p:cNvPr>
          <p:cNvSpPr txBox="1"/>
          <p:nvPr/>
        </p:nvSpPr>
        <p:spPr>
          <a:xfrm>
            <a:off x="1737847" y="3197008"/>
            <a:ext cx="1732330" cy="753027"/>
          </a:xfrm>
          <a:prstGeom prst="rect">
            <a:avLst/>
          </a:prstGeom>
          <a:noFill/>
        </p:spPr>
        <p:txBody>
          <a:bodyPr wrap="square" rtlCol="0">
            <a:spAutoFit/>
          </a:bodyPr>
          <a:lstStyle/>
          <a:p>
            <a:pPr marL="215900" marR="86360" indent="-6350">
              <a:lnSpc>
                <a:spcPct val="107000"/>
              </a:lnSpc>
              <a:spcAft>
                <a:spcPts val="80"/>
              </a:spcAft>
            </a:pPr>
            <a:r>
              <a:rPr lang="en-IN" sz="1000" kern="100" dirty="0">
                <a:solidFill>
                  <a:srgbClr val="000080"/>
                </a:solidFill>
                <a:effectLst/>
                <a:latin typeface="Times New Roman" panose="02020603050405020304" pitchFamily="18" charset="0"/>
                <a:ea typeface="Cambria" panose="02040503050406030204" pitchFamily="18" charset="0"/>
              </a:rPr>
              <a:t>Guide:</a:t>
            </a:r>
            <a:r>
              <a:rPr lang="en-IN" sz="1000" kern="100" dirty="0">
                <a:solidFill>
                  <a:srgbClr val="000000"/>
                </a:solidFill>
                <a:effectLst/>
                <a:latin typeface="Times New Roman" panose="02020603050405020304" pitchFamily="18" charset="0"/>
                <a:ea typeface="Cambria" panose="02040503050406030204" pitchFamily="18" charset="0"/>
              </a:rPr>
              <a:t> </a:t>
            </a:r>
            <a:endParaRPr lang="en-IN" sz="1000" kern="100" dirty="0">
              <a:solidFill>
                <a:srgbClr val="000000"/>
              </a:solidFill>
              <a:effectLst/>
              <a:latin typeface="Times New Roman" panose="02020603050405020304" pitchFamily="18" charset="0"/>
              <a:ea typeface="Times New Roman" panose="02020603050405020304" pitchFamily="18" charset="0"/>
            </a:endParaRPr>
          </a:p>
          <a:p>
            <a:pPr marL="215900" marR="86360" indent="-6350">
              <a:lnSpc>
                <a:spcPct val="107000"/>
              </a:lnSpc>
              <a:spcAft>
                <a:spcPts val="25"/>
              </a:spcAft>
            </a:pPr>
            <a:r>
              <a:rPr lang="en-IN" sz="1000" b="1" kern="100" dirty="0" err="1">
                <a:solidFill>
                  <a:srgbClr val="FF0000"/>
                </a:solidFill>
                <a:effectLst/>
                <a:latin typeface="Times New Roman" panose="02020603050405020304" pitchFamily="18" charset="0"/>
                <a:ea typeface="Cambria" panose="02040503050406030204" pitchFamily="18" charset="0"/>
              </a:rPr>
              <a:t>Dr.</a:t>
            </a:r>
            <a:r>
              <a:rPr lang="en-IN" sz="1000" b="1" kern="100" dirty="0">
                <a:solidFill>
                  <a:srgbClr val="FF0000"/>
                </a:solidFill>
                <a:effectLst/>
                <a:latin typeface="Times New Roman" panose="02020603050405020304" pitchFamily="18" charset="0"/>
                <a:ea typeface="Cambria" panose="02040503050406030204" pitchFamily="18" charset="0"/>
              </a:rPr>
              <a:t> </a:t>
            </a:r>
            <a:r>
              <a:rPr lang="en-IN" sz="1000" b="1" kern="100" dirty="0" err="1">
                <a:solidFill>
                  <a:srgbClr val="FF0000"/>
                </a:solidFill>
                <a:effectLst/>
                <a:latin typeface="Times New Roman" panose="02020603050405020304" pitchFamily="18" charset="0"/>
                <a:ea typeface="Cambria" panose="02040503050406030204" pitchFamily="18" charset="0"/>
              </a:rPr>
              <a:t>Kumuda</a:t>
            </a:r>
            <a:r>
              <a:rPr lang="en-IN" sz="1000" b="1" kern="100" dirty="0">
                <a:solidFill>
                  <a:srgbClr val="FF0000"/>
                </a:solidFill>
                <a:effectLst/>
                <a:latin typeface="Times New Roman" panose="02020603050405020304" pitchFamily="18" charset="0"/>
                <a:ea typeface="Cambria" panose="02040503050406030204" pitchFamily="18" charset="0"/>
              </a:rPr>
              <a:t> N S </a:t>
            </a:r>
            <a:endParaRPr lang="en-IN" sz="1000" kern="100" dirty="0">
              <a:solidFill>
                <a:srgbClr val="000000"/>
              </a:solidFill>
              <a:effectLst/>
              <a:latin typeface="Times New Roman" panose="02020603050405020304" pitchFamily="18" charset="0"/>
              <a:ea typeface="Times New Roman" panose="02020603050405020304" pitchFamily="18" charset="0"/>
            </a:endParaRPr>
          </a:p>
          <a:p>
            <a:pPr marL="215900" marR="86360" indent="-6350">
              <a:lnSpc>
                <a:spcPct val="107000"/>
              </a:lnSpc>
              <a:spcAft>
                <a:spcPts val="25"/>
              </a:spcAft>
            </a:pPr>
            <a:r>
              <a:rPr lang="en-IN" sz="1000" kern="100" dirty="0">
                <a:solidFill>
                  <a:srgbClr val="000000"/>
                </a:solidFill>
                <a:effectLst/>
                <a:latin typeface="Times New Roman" panose="02020603050405020304" pitchFamily="18" charset="0"/>
                <a:ea typeface="Cambria" panose="02040503050406030204" pitchFamily="18" charset="0"/>
              </a:rPr>
              <a:t> Associate Professor, </a:t>
            </a:r>
            <a:endParaRPr lang="en-IN" sz="1000" kern="100" dirty="0">
              <a:solidFill>
                <a:srgbClr val="000000"/>
              </a:solidFill>
              <a:effectLst/>
              <a:latin typeface="Times New Roman" panose="02020603050405020304" pitchFamily="18" charset="0"/>
              <a:ea typeface="Times New Roman" panose="02020603050405020304" pitchFamily="18" charset="0"/>
            </a:endParaRPr>
          </a:p>
          <a:p>
            <a:r>
              <a:rPr lang="en-IN" sz="1000" dirty="0">
                <a:solidFill>
                  <a:srgbClr val="000000"/>
                </a:solidFill>
                <a:effectLst/>
                <a:latin typeface="Times New Roman" panose="02020603050405020304" pitchFamily="18" charset="0"/>
                <a:ea typeface="Cambria" panose="02040503050406030204" pitchFamily="18" charset="0"/>
              </a:rPr>
              <a:t>       Dept. of CSE </a:t>
            </a:r>
            <a:endParaRPr lang="en-IN" sz="1000" dirty="0"/>
          </a:p>
        </p:txBody>
      </p:sp>
      <p:sp>
        <p:nvSpPr>
          <p:cNvPr id="9" name="TextBox 8">
            <a:extLst>
              <a:ext uri="{FF2B5EF4-FFF2-40B4-BE49-F238E27FC236}">
                <a16:creationId xmlns:a16="http://schemas.microsoft.com/office/drawing/2014/main" id="{E9CB755C-6426-32D3-5BBB-6F43118FFCBA}"/>
              </a:ext>
            </a:extLst>
          </p:cNvPr>
          <p:cNvSpPr txBox="1"/>
          <p:nvPr/>
        </p:nvSpPr>
        <p:spPr>
          <a:xfrm>
            <a:off x="5877051" y="3207265"/>
            <a:ext cx="1225079" cy="752707"/>
          </a:xfrm>
          <a:prstGeom prst="rect">
            <a:avLst/>
          </a:prstGeom>
          <a:noFill/>
        </p:spPr>
        <p:txBody>
          <a:bodyPr wrap="none" rtlCol="0">
            <a:spAutoFit/>
          </a:bodyPr>
          <a:lstStyle/>
          <a:p>
            <a:pPr marL="6350" marR="86360" indent="-6350" algn="l">
              <a:lnSpc>
                <a:spcPct val="107000"/>
              </a:lnSpc>
              <a:spcAft>
                <a:spcPts val="75"/>
              </a:spcAft>
            </a:pPr>
            <a:r>
              <a:rPr lang="en-IN" sz="1000" kern="100" dirty="0">
                <a:solidFill>
                  <a:srgbClr val="000080"/>
                </a:solidFill>
                <a:effectLst/>
                <a:latin typeface="Times New Roman" panose="02020603050405020304" pitchFamily="18" charset="0"/>
                <a:ea typeface="Cambria" panose="02040503050406030204" pitchFamily="18" charset="0"/>
              </a:rPr>
              <a:t>HOD:</a:t>
            </a:r>
            <a:r>
              <a:rPr lang="en-IN" sz="1000" kern="100" dirty="0">
                <a:solidFill>
                  <a:srgbClr val="000000"/>
                </a:solidFill>
                <a:effectLst/>
                <a:latin typeface="Times New Roman" panose="02020603050405020304" pitchFamily="18" charset="0"/>
                <a:ea typeface="Cambria" panose="02040503050406030204" pitchFamily="18" charset="0"/>
              </a:rPr>
              <a:t> </a:t>
            </a:r>
            <a:endParaRPr lang="en-IN" sz="1000" kern="100" dirty="0">
              <a:solidFill>
                <a:srgbClr val="000000"/>
              </a:solidFill>
              <a:effectLst/>
              <a:latin typeface="Times New Roman" panose="02020603050405020304" pitchFamily="18" charset="0"/>
              <a:ea typeface="Times New Roman" panose="02020603050405020304" pitchFamily="18" charset="0"/>
            </a:endParaRPr>
          </a:p>
          <a:p>
            <a:pPr marL="6350" marR="86360" indent="-6350" algn="just">
              <a:lnSpc>
                <a:spcPct val="107000"/>
              </a:lnSpc>
              <a:spcAft>
                <a:spcPts val="25"/>
              </a:spcAft>
            </a:pPr>
            <a:r>
              <a:rPr lang="en-IN" sz="1000" b="1" kern="100" dirty="0" err="1">
                <a:solidFill>
                  <a:srgbClr val="FF0000"/>
                </a:solidFill>
                <a:effectLst/>
                <a:latin typeface="Times New Roman" panose="02020603050405020304" pitchFamily="18" charset="0"/>
                <a:ea typeface="Cambria" panose="02040503050406030204" pitchFamily="18" charset="0"/>
              </a:rPr>
              <a:t>Dr.</a:t>
            </a:r>
            <a:r>
              <a:rPr lang="en-IN" sz="1000" b="1" kern="100" dirty="0">
                <a:solidFill>
                  <a:srgbClr val="FF0000"/>
                </a:solidFill>
                <a:effectLst/>
                <a:latin typeface="Times New Roman" panose="02020603050405020304" pitchFamily="18" charset="0"/>
                <a:ea typeface="Cambria" panose="02040503050406030204" pitchFamily="18" charset="0"/>
              </a:rPr>
              <a:t> Lavanya N L</a:t>
            </a:r>
            <a:r>
              <a:rPr lang="en-IN" sz="1000" kern="100" dirty="0">
                <a:solidFill>
                  <a:srgbClr val="000000"/>
                </a:solidFill>
                <a:effectLst/>
                <a:latin typeface="Times New Roman" panose="02020603050405020304" pitchFamily="18" charset="0"/>
                <a:ea typeface="Cambria" panose="02040503050406030204" pitchFamily="18" charset="0"/>
              </a:rPr>
              <a:t> </a:t>
            </a:r>
          </a:p>
          <a:p>
            <a:pPr marL="6350" marR="86360" indent="-6350" algn="just">
              <a:lnSpc>
                <a:spcPct val="107000"/>
              </a:lnSpc>
              <a:spcAft>
                <a:spcPts val="25"/>
              </a:spcAft>
            </a:pPr>
            <a:r>
              <a:rPr lang="en-IN" sz="1000" kern="100" dirty="0">
                <a:solidFill>
                  <a:srgbClr val="000000"/>
                </a:solidFill>
                <a:effectLst/>
                <a:latin typeface="Times New Roman" panose="02020603050405020304" pitchFamily="18" charset="0"/>
                <a:ea typeface="Cambria" panose="02040503050406030204" pitchFamily="18" charset="0"/>
              </a:rPr>
              <a:t>Head, </a:t>
            </a:r>
            <a:endParaRPr lang="en-IN" sz="1000" kern="100" dirty="0">
              <a:solidFill>
                <a:srgbClr val="000000"/>
              </a:solidFill>
              <a:effectLst/>
              <a:latin typeface="Times New Roman" panose="02020603050405020304" pitchFamily="18" charset="0"/>
              <a:ea typeface="Times New Roman" panose="02020603050405020304" pitchFamily="18" charset="0"/>
            </a:endParaRPr>
          </a:p>
          <a:p>
            <a:pPr marL="6350" marR="86360" indent="-6350" algn="l">
              <a:lnSpc>
                <a:spcPct val="107000"/>
              </a:lnSpc>
              <a:spcAft>
                <a:spcPts val="25"/>
              </a:spcAft>
            </a:pPr>
            <a:r>
              <a:rPr lang="en-IN" sz="1000" kern="100" dirty="0">
                <a:solidFill>
                  <a:srgbClr val="000000"/>
                </a:solidFill>
                <a:effectLst/>
                <a:latin typeface="Times New Roman" panose="02020603050405020304" pitchFamily="18" charset="0"/>
                <a:ea typeface="Cambria" panose="02040503050406030204" pitchFamily="18" charset="0"/>
              </a:rPr>
              <a:t>Dept. of CSE </a:t>
            </a:r>
            <a:endParaRPr lang="en-IN" sz="1000" kern="100" dirty="0">
              <a:solidFill>
                <a:srgbClr val="000000"/>
              </a:solidFill>
              <a:effectLst/>
              <a:latin typeface="Times New Roman" panose="02020603050405020304" pitchFamily="18" charset="0"/>
              <a:ea typeface="Times New Roman" panose="02020603050405020304" pitchFamily="18" charset="0"/>
            </a:endParaRPr>
          </a:p>
        </p:txBody>
      </p:sp>
      <p:pic>
        <p:nvPicPr>
          <p:cNvPr id="10" name="Picture 9">
            <a:extLst>
              <a:ext uri="{FF2B5EF4-FFF2-40B4-BE49-F238E27FC236}">
                <a16:creationId xmlns:a16="http://schemas.microsoft.com/office/drawing/2014/main" id="{FE58E2BA-EB83-D0BD-4E4E-47356499EEF1}"/>
              </a:ext>
            </a:extLst>
          </p:cNvPr>
          <p:cNvPicPr>
            <a:picLocks noChangeAspect="1"/>
          </p:cNvPicPr>
          <p:nvPr/>
        </p:nvPicPr>
        <p:blipFill>
          <a:blip r:embed="rId4"/>
          <a:stretch>
            <a:fillRect/>
          </a:stretch>
        </p:blipFill>
        <p:spPr>
          <a:xfrm>
            <a:off x="4155700" y="3686629"/>
            <a:ext cx="692908" cy="770289"/>
          </a:xfrm>
          <a:prstGeom prst="rect">
            <a:avLst/>
          </a:prstGeom>
        </p:spPr>
      </p:pic>
      <p:sp>
        <p:nvSpPr>
          <p:cNvPr id="12" name="TextBox 11">
            <a:extLst>
              <a:ext uri="{FF2B5EF4-FFF2-40B4-BE49-F238E27FC236}">
                <a16:creationId xmlns:a16="http://schemas.microsoft.com/office/drawing/2014/main" id="{C2A994EF-413A-7B08-EB99-8D1130656A84}"/>
              </a:ext>
            </a:extLst>
          </p:cNvPr>
          <p:cNvSpPr txBox="1"/>
          <p:nvPr/>
        </p:nvSpPr>
        <p:spPr>
          <a:xfrm>
            <a:off x="2124836" y="4491541"/>
            <a:ext cx="4754635" cy="893193"/>
          </a:xfrm>
          <a:prstGeom prst="rect">
            <a:avLst/>
          </a:prstGeom>
          <a:noFill/>
        </p:spPr>
        <p:txBody>
          <a:bodyPr wrap="none" rtlCol="0">
            <a:spAutoFit/>
          </a:bodyPr>
          <a:lstStyle/>
          <a:p>
            <a:pPr marL="777240" indent="-682625" algn="ctr">
              <a:lnSpc>
                <a:spcPct val="97000"/>
              </a:lnSpc>
            </a:pPr>
            <a:r>
              <a:rPr lang="en-IN" sz="1200" b="1" kern="100" dirty="0">
                <a:solidFill>
                  <a:srgbClr val="333399"/>
                </a:solidFill>
                <a:effectLst/>
                <a:latin typeface="Times New Roman" panose="02020603050405020304" pitchFamily="18" charset="0"/>
                <a:ea typeface="Cambria" panose="02040503050406030204" pitchFamily="18" charset="0"/>
                <a:cs typeface="Cambria" panose="02040503050406030204" pitchFamily="18" charset="0"/>
              </a:rPr>
              <a:t>EAST WEST COLLEGE OF ENGINEERING</a:t>
            </a:r>
            <a:endParaRPr lang="en-IN" sz="1200" b="1" kern="100" dirty="0">
              <a:solidFill>
                <a:srgbClr val="333399"/>
              </a:solidFill>
              <a:effectLst/>
              <a:latin typeface="Cambria" panose="02040503050406030204" pitchFamily="18" charset="0"/>
              <a:ea typeface="Cambria" panose="02040503050406030204" pitchFamily="18" charset="0"/>
              <a:cs typeface="Cambria" panose="02040503050406030204" pitchFamily="18" charset="0"/>
            </a:endParaRPr>
          </a:p>
          <a:p>
            <a:pPr marL="872490" marR="767080" indent="-6350" algn="ctr">
              <a:lnSpc>
                <a:spcPct val="110000"/>
              </a:lnSpc>
              <a:spcAft>
                <a:spcPts val="25"/>
              </a:spcAft>
            </a:pPr>
            <a:r>
              <a:rPr lang="en-IN" sz="1200" kern="100" dirty="0">
                <a:solidFill>
                  <a:srgbClr val="333399"/>
                </a:solidFill>
                <a:effectLst/>
                <a:latin typeface="Times New Roman" panose="02020603050405020304" pitchFamily="18" charset="0"/>
                <a:ea typeface="Cambria" panose="02040503050406030204" pitchFamily="18" charset="0"/>
              </a:rPr>
              <a:t>Yelahanka New Town, Bangalore-560064</a:t>
            </a:r>
            <a:r>
              <a:rPr lang="en-IN" sz="1200" kern="100" dirty="0">
                <a:solidFill>
                  <a:srgbClr val="000000"/>
                </a:solidFill>
                <a:effectLst/>
                <a:latin typeface="Times New Roman" panose="02020603050405020304" pitchFamily="18" charset="0"/>
                <a:ea typeface="Cambria" panose="02040503050406030204" pitchFamily="18" charset="0"/>
              </a:rPr>
              <a:t> </a:t>
            </a:r>
            <a:endParaRPr lang="en-IN" sz="1200" kern="100" dirty="0">
              <a:latin typeface="Times New Roman" panose="02020603050405020304" pitchFamily="18" charset="0"/>
              <a:ea typeface="Cambria" panose="02040503050406030204" pitchFamily="18" charset="0"/>
            </a:endParaRPr>
          </a:p>
          <a:p>
            <a:pPr marL="872490" marR="767080" indent="-6350">
              <a:lnSpc>
                <a:spcPct val="110000"/>
              </a:lnSpc>
              <a:spcAft>
                <a:spcPts val="25"/>
              </a:spcAft>
            </a:pPr>
            <a:r>
              <a:rPr lang="en-IN" sz="1200" b="1" kern="100" dirty="0">
                <a:solidFill>
                  <a:srgbClr val="333399"/>
                </a:solidFill>
                <a:effectLst/>
                <a:latin typeface="Times New Roman" panose="02020603050405020304" pitchFamily="18" charset="0"/>
                <a:ea typeface="Cambria" panose="02040503050406030204" pitchFamily="18" charset="0"/>
              </a:rPr>
              <a:t>                              2023-24</a:t>
            </a:r>
            <a:r>
              <a:rPr lang="en-IN" sz="1200" b="1" kern="100" dirty="0">
                <a:solidFill>
                  <a:srgbClr val="000000"/>
                </a:solidFill>
                <a:effectLst/>
                <a:latin typeface="Times New Roman" panose="02020603050405020304" pitchFamily="18" charset="0"/>
                <a:ea typeface="Cambria" panose="02040503050406030204" pitchFamily="18" charset="0"/>
              </a:rPr>
              <a:t> </a:t>
            </a:r>
            <a:endParaRPr lang="en-IN" sz="1200" kern="1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83" name="Google Shape;583;p27"/>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CONCLUSION</a:t>
            </a:r>
            <a:endParaRPr dirty="0">
              <a:solidFill>
                <a:schemeClr val="dk1"/>
              </a:solidFill>
            </a:endParaRPr>
          </a:p>
        </p:txBody>
      </p:sp>
      <p:sp>
        <p:nvSpPr>
          <p:cNvPr id="2" name="TextBox 1">
            <a:extLst>
              <a:ext uri="{FF2B5EF4-FFF2-40B4-BE49-F238E27FC236}">
                <a16:creationId xmlns:a16="http://schemas.microsoft.com/office/drawing/2014/main" id="{3524F3C4-1558-8394-B34A-715F88F84882}"/>
              </a:ext>
            </a:extLst>
          </p:cNvPr>
          <p:cNvSpPr txBox="1"/>
          <p:nvPr/>
        </p:nvSpPr>
        <p:spPr>
          <a:xfrm>
            <a:off x="457200" y="1157468"/>
            <a:ext cx="8229600" cy="357020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In conclusion, our Hotel Management System is a powerful tool designed to streamline hotel operations, enhance guest experiences, and improve overall efficiency. With its user-friendly interface and robust features, it is poised to revolutionize the way hotels manage their day-to-day activities.</a:t>
            </a:r>
          </a:p>
          <a:p>
            <a:pPr marL="285750" indent="-285750" algn="just">
              <a:lnSpc>
                <a:spcPct val="150000"/>
              </a:lnSpc>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Utmost care and back-up procedures must be established to ensure 100% successful implementation of the computerized hotel system.</a:t>
            </a:r>
          </a:p>
          <a:p>
            <a:pPr marL="285750" indent="-285750" algn="just">
              <a:lnSpc>
                <a:spcPct val="150000"/>
              </a:lnSpc>
              <a:buFont typeface="Arial" panose="020B0604020202020204" pitchFamily="34" charset="0"/>
              <a:buChar char="•"/>
            </a:pPr>
            <a:r>
              <a:rPr lang="en-IN" kern="100" dirty="0">
                <a:solidFill>
                  <a:srgbClr val="000000"/>
                </a:solidFill>
                <a:effectLst/>
                <a:latin typeface="Roboto" panose="02000000000000000000" pitchFamily="2" charset="0"/>
                <a:ea typeface="Roboto" panose="02000000000000000000" pitchFamily="2" charset="0"/>
                <a:cs typeface="Roboto" panose="02000000000000000000" pitchFamily="2" charset="0"/>
              </a:rPr>
              <a:t>This system will help administration to work easily. Because of its easy access and less time consuming administration can get the information of the Users, Rooms, Payments, etc. They do not have to search in the paper file for the log time. Members an easily handle the system.</a:t>
            </a:r>
          </a:p>
          <a:p>
            <a:pPr marL="285750" indent="-285750" algn="just">
              <a:lnSpc>
                <a:spcPct val="150000"/>
              </a:lnSpc>
              <a:buFont typeface="Arial" panose="020B0604020202020204" pitchFamily="34" charset="0"/>
              <a:buChar char="•"/>
            </a:pPr>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Arial" panose="020B0604020202020204" pitchFamily="34" charset="0"/>
              <a:buChar char="•"/>
            </a:pPr>
            <a:endParaRPr lang="en-IN" sz="1600" dirty="0">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104" name="Google Shape;104;p16"/>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INTRODUCTION</a:t>
            </a:r>
            <a:endParaRPr dirty="0">
              <a:solidFill>
                <a:schemeClr val="dk1"/>
              </a:solidFill>
            </a:endParaRPr>
          </a:p>
        </p:txBody>
      </p:sp>
      <p:sp>
        <p:nvSpPr>
          <p:cNvPr id="124" name="Google Shape;124;p16"/>
          <p:cNvSpPr txBox="1"/>
          <p:nvPr/>
        </p:nvSpPr>
        <p:spPr>
          <a:xfrm>
            <a:off x="466315" y="2257207"/>
            <a:ext cx="8229598" cy="1214249"/>
          </a:xfrm>
          <a:prstGeom prst="rect">
            <a:avLst/>
          </a:prstGeom>
          <a:noFill/>
          <a:ln>
            <a:noFill/>
          </a:ln>
        </p:spPr>
        <p:txBody>
          <a:bodyPr spcFirstLastPara="1" wrap="square" lIns="91425" tIns="91425" rIns="91425" bIns="91425" anchor="ctr" anchorCtr="0">
            <a:noAutofit/>
          </a:bodyPr>
          <a:lstStyle/>
          <a:p>
            <a:pPr algn="l">
              <a:buFont typeface="+mj-lt"/>
              <a:buAutoNum type="arabicPeriod"/>
            </a:pPr>
            <a:r>
              <a:rPr lang="en-US" i="0" dirty="0">
                <a:solidFill>
                  <a:srgbClr val="0D0D0D"/>
                </a:solidFill>
                <a:effectLst/>
                <a:latin typeface="Roboto" panose="02000000000000000000" pitchFamily="2" charset="0"/>
                <a:ea typeface="Roboto" panose="02000000000000000000" pitchFamily="2" charset="0"/>
                <a:cs typeface="Roboto" panose="02000000000000000000" pitchFamily="2" charset="0"/>
              </a:rPr>
              <a:t>Efficient Reservation Management</a:t>
            </a:r>
          </a:p>
          <a:p>
            <a:pPr algn="l">
              <a:buFont typeface="+mj-lt"/>
              <a:buAutoNum type="arabicPeriod"/>
            </a:pPr>
            <a:r>
              <a:rPr lang="en-US" i="0" dirty="0">
                <a:solidFill>
                  <a:srgbClr val="0D0D0D"/>
                </a:solidFill>
                <a:effectLst/>
                <a:latin typeface="Roboto" panose="02000000000000000000" pitchFamily="2" charset="0"/>
                <a:ea typeface="Roboto" panose="02000000000000000000" pitchFamily="2" charset="0"/>
                <a:cs typeface="Roboto" panose="02000000000000000000" pitchFamily="2" charset="0"/>
              </a:rPr>
              <a:t>Streamlined Check-in and Check-out</a:t>
            </a:r>
          </a:p>
          <a:p>
            <a:pPr algn="l">
              <a:buFont typeface="+mj-lt"/>
              <a:buAutoNum type="arabicPeriod"/>
            </a:pPr>
            <a:r>
              <a:rPr lang="en-US" i="0" dirty="0">
                <a:solidFill>
                  <a:srgbClr val="0D0D0D"/>
                </a:solidFill>
                <a:effectLst/>
                <a:latin typeface="Roboto" panose="02000000000000000000" pitchFamily="2" charset="0"/>
                <a:ea typeface="Roboto" panose="02000000000000000000" pitchFamily="2" charset="0"/>
                <a:cs typeface="Roboto" panose="02000000000000000000" pitchFamily="2" charset="0"/>
              </a:rPr>
              <a:t>Accurate Room Allocation</a:t>
            </a:r>
          </a:p>
          <a:p>
            <a:pPr algn="l">
              <a:buFont typeface="+mj-lt"/>
              <a:buAutoNum type="arabicPeriod"/>
            </a:pPr>
            <a:r>
              <a:rPr lang="en-US" i="0" dirty="0">
                <a:solidFill>
                  <a:srgbClr val="0D0D0D"/>
                </a:solidFill>
                <a:effectLst/>
                <a:latin typeface="Roboto" panose="02000000000000000000" pitchFamily="2" charset="0"/>
                <a:ea typeface="Roboto" panose="02000000000000000000" pitchFamily="2" charset="0"/>
                <a:cs typeface="Roboto" panose="02000000000000000000" pitchFamily="2" charset="0"/>
              </a:rPr>
              <a:t>Comprehensive Billing System</a:t>
            </a:r>
          </a:p>
        </p:txBody>
      </p:sp>
      <p:sp>
        <p:nvSpPr>
          <p:cNvPr id="125" name="Google Shape;125;p16"/>
          <p:cNvSpPr txBox="1"/>
          <p:nvPr/>
        </p:nvSpPr>
        <p:spPr>
          <a:xfrm>
            <a:off x="457199" y="2050518"/>
            <a:ext cx="1749599" cy="28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600" b="1" dirty="0">
                <a:solidFill>
                  <a:schemeClr val="accent2"/>
                </a:solidFill>
                <a:latin typeface="Roboto" panose="02000000000000000000" pitchFamily="2" charset="0"/>
                <a:ea typeface="Roboto" panose="02000000000000000000" pitchFamily="2" charset="0"/>
                <a:cs typeface="Roboto" panose="02000000000000000000" pitchFamily="2" charset="0"/>
                <a:sym typeface="Fira Sans Extra Condensed"/>
              </a:rPr>
              <a:t>O</a:t>
            </a:r>
            <a:r>
              <a:rPr lang="en" sz="1600" b="1" dirty="0">
                <a:solidFill>
                  <a:schemeClr val="accent2"/>
                </a:solidFill>
                <a:latin typeface="Roboto" panose="02000000000000000000" pitchFamily="2" charset="0"/>
                <a:ea typeface="Roboto" panose="02000000000000000000" pitchFamily="2" charset="0"/>
                <a:cs typeface="Roboto" panose="02000000000000000000" pitchFamily="2" charset="0"/>
                <a:sym typeface="Fira Sans Extra Condensed"/>
              </a:rPr>
              <a:t>bjectives </a:t>
            </a:r>
            <a:r>
              <a:rPr lang="en" sz="1600" b="1" dirty="0">
                <a:solidFill>
                  <a:schemeClr val="accent2"/>
                </a:solidFill>
                <a:latin typeface="Fira Sans Extra Condensed"/>
                <a:ea typeface="Fira Sans Extra Condensed"/>
                <a:cs typeface="Fira Sans Extra Condensed"/>
                <a:sym typeface="Fira Sans Extra Condensed"/>
              </a:rPr>
              <a:t>:</a:t>
            </a:r>
            <a:endParaRPr sz="1600" b="1" dirty="0">
              <a:solidFill>
                <a:schemeClr val="accent2"/>
              </a:solidFill>
              <a:latin typeface="Fira Sans Extra Condensed"/>
              <a:ea typeface="Fira Sans Extra Condensed"/>
              <a:cs typeface="Fira Sans Extra Condensed"/>
              <a:sym typeface="Fira Sans Extra Condensed"/>
            </a:endParaRPr>
          </a:p>
        </p:txBody>
      </p:sp>
      <p:sp>
        <p:nvSpPr>
          <p:cNvPr id="126" name="Google Shape;126;p16"/>
          <p:cNvSpPr txBox="1"/>
          <p:nvPr/>
        </p:nvSpPr>
        <p:spPr>
          <a:xfrm>
            <a:off x="436914" y="1186328"/>
            <a:ext cx="8229599" cy="801094"/>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Clr>
                <a:srgbClr val="000000"/>
              </a:buClr>
              <a:buSzPts val="1100"/>
              <a:buFont typeface="Arial"/>
              <a:buNone/>
            </a:pPr>
            <a:r>
              <a:rPr lang="en-US"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The Hotel Management System is a comprehensive solution designed to ease operations in the hospitality industry. It offers a range of functionalities to manage various aspects of hotel operations, including reservations, guest management, room allocation, billing, and reporting.</a:t>
            </a:r>
            <a:endParaRPr dirty="0">
              <a:solidFill>
                <a:schemeClr val="dk1"/>
              </a:solidFill>
              <a:latin typeface="Roboto" panose="02000000000000000000" pitchFamily="2" charset="0"/>
              <a:ea typeface="Roboto" panose="02000000000000000000" pitchFamily="2" charset="0"/>
              <a:cs typeface="Roboto" panose="02000000000000000000" pitchFamily="2" charset="0"/>
              <a:sym typeface="Roboto"/>
            </a:endParaRPr>
          </a:p>
        </p:txBody>
      </p:sp>
      <p:sp>
        <p:nvSpPr>
          <p:cNvPr id="127" name="Google Shape;127;p16"/>
          <p:cNvSpPr txBox="1"/>
          <p:nvPr/>
        </p:nvSpPr>
        <p:spPr>
          <a:xfrm>
            <a:off x="448051" y="950690"/>
            <a:ext cx="1930876" cy="28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600" b="1" dirty="0">
                <a:solidFill>
                  <a:schemeClr val="accent1"/>
                </a:solidFill>
                <a:latin typeface="Roboto" panose="02000000000000000000" pitchFamily="2" charset="0"/>
                <a:ea typeface="Roboto" panose="02000000000000000000" pitchFamily="2" charset="0"/>
                <a:cs typeface="Roboto" panose="02000000000000000000" pitchFamily="2" charset="0"/>
                <a:sym typeface="Fira Sans Extra Condensed"/>
              </a:rPr>
              <a:t>Project overview </a:t>
            </a:r>
            <a:r>
              <a:rPr lang="en-IN" sz="1600" b="1" dirty="0">
                <a:solidFill>
                  <a:schemeClr val="accent1"/>
                </a:solidFill>
                <a:latin typeface="Fira Sans Extra Condensed"/>
                <a:ea typeface="Fira Sans Extra Condensed"/>
                <a:cs typeface="Fira Sans Extra Condensed"/>
                <a:sym typeface="Fira Sans Extra Condensed"/>
              </a:rPr>
              <a:t>:</a:t>
            </a:r>
            <a:endParaRPr sz="1600" b="1" dirty="0">
              <a:solidFill>
                <a:schemeClr val="accent1"/>
              </a:solidFill>
              <a:latin typeface="Fira Sans Extra Condensed"/>
              <a:ea typeface="Fira Sans Extra Condensed"/>
              <a:cs typeface="Fira Sans Extra Condensed"/>
              <a:sym typeface="Fira Sans Extra Condensed"/>
            </a:endParaRPr>
          </a:p>
        </p:txBody>
      </p:sp>
      <p:sp>
        <p:nvSpPr>
          <p:cNvPr id="128" name="Google Shape;128;p16"/>
          <p:cNvSpPr txBox="1"/>
          <p:nvPr/>
        </p:nvSpPr>
        <p:spPr>
          <a:xfrm>
            <a:off x="448051" y="3583740"/>
            <a:ext cx="8200198" cy="1324790"/>
          </a:xfrm>
          <a:prstGeom prst="rect">
            <a:avLst/>
          </a:prstGeom>
          <a:noFill/>
          <a:ln>
            <a:noFill/>
          </a:ln>
        </p:spPr>
        <p:txBody>
          <a:bodyPr spcFirstLastPara="1" wrap="square" lIns="91425" tIns="91425" rIns="91425" bIns="91425" anchor="ctr" anchorCtr="0">
            <a:noAutofit/>
          </a:bodyPr>
          <a:lstStyle/>
          <a:p>
            <a:pPr algn="l"/>
            <a:r>
              <a:rPr lang="en-US"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Our Hotel Management System follows a client-server architecture:</a:t>
            </a:r>
          </a:p>
          <a:p>
            <a:pPr algn="l">
              <a:buFont typeface="Arial" panose="020B0604020202020204" pitchFamily="34" charset="0"/>
              <a:buChar char="•"/>
            </a:pPr>
            <a:r>
              <a:rPr lang="en-US" b="1" i="0" dirty="0">
                <a:solidFill>
                  <a:srgbClr val="0D0D0D"/>
                </a:solidFill>
                <a:effectLst/>
                <a:latin typeface="Roboto" panose="02000000000000000000" pitchFamily="2" charset="0"/>
                <a:ea typeface="Roboto" panose="02000000000000000000" pitchFamily="2" charset="0"/>
                <a:cs typeface="Roboto" panose="02000000000000000000" pitchFamily="2" charset="0"/>
              </a:rPr>
              <a:t>Client-Side</a:t>
            </a:r>
            <a:r>
              <a:rPr lang="en-US"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 HTML, CSS, and JavaScript are used to create the user interface and handle user interactions.</a:t>
            </a:r>
          </a:p>
          <a:p>
            <a:pPr algn="l">
              <a:buFont typeface="Arial" panose="020B0604020202020204" pitchFamily="34" charset="0"/>
              <a:buChar char="•"/>
            </a:pPr>
            <a:r>
              <a:rPr lang="en-US" b="1" i="0" dirty="0">
                <a:solidFill>
                  <a:srgbClr val="0D0D0D"/>
                </a:solidFill>
                <a:effectLst/>
                <a:latin typeface="Roboto" panose="02000000000000000000" pitchFamily="2" charset="0"/>
                <a:ea typeface="Roboto" panose="02000000000000000000" pitchFamily="2" charset="0"/>
                <a:cs typeface="Roboto" panose="02000000000000000000" pitchFamily="2" charset="0"/>
              </a:rPr>
              <a:t>Server-Side</a:t>
            </a:r>
            <a:r>
              <a:rPr lang="en-US"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 PHP is used to process user requests, interact with the MySQL database, and generate dynamic content.</a:t>
            </a:r>
          </a:p>
        </p:txBody>
      </p:sp>
      <p:sp>
        <p:nvSpPr>
          <p:cNvPr id="131" name="Google Shape;131;p16"/>
          <p:cNvSpPr txBox="1"/>
          <p:nvPr/>
        </p:nvSpPr>
        <p:spPr>
          <a:xfrm>
            <a:off x="466315" y="3397645"/>
            <a:ext cx="1912612" cy="28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600" b="1" dirty="0">
                <a:solidFill>
                  <a:schemeClr val="accent3"/>
                </a:solidFill>
                <a:latin typeface="Fira Sans Extra Condensed"/>
                <a:ea typeface="Fira Sans Extra Condensed"/>
                <a:cs typeface="Fira Sans Extra Condensed"/>
                <a:sym typeface="Fira Sans Extra Condensed"/>
              </a:rPr>
              <a:t>S</a:t>
            </a:r>
            <a:r>
              <a:rPr lang="en" sz="1600" b="1" dirty="0">
                <a:solidFill>
                  <a:schemeClr val="accent3"/>
                </a:solidFill>
                <a:latin typeface="Fira Sans Extra Condensed"/>
                <a:ea typeface="Fira Sans Extra Condensed"/>
                <a:cs typeface="Fira Sans Extra Condensed"/>
                <a:sym typeface="Fira Sans Extra Condensed"/>
              </a:rPr>
              <a:t>ystem Architecture :</a:t>
            </a:r>
            <a:endParaRPr sz="1600" b="1" dirty="0">
              <a:solidFill>
                <a:schemeClr val="accent3"/>
              </a:solidFill>
              <a:latin typeface="Fira Sans Extra Condensed"/>
              <a:ea typeface="Fira Sans Extra Condensed"/>
              <a:cs typeface="Fira Sans Extra Condensed"/>
              <a:sym typeface="Fira Sans Extra Condense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p:nvPr/>
        </p:nvSpPr>
        <p:spPr>
          <a:xfrm rot="10800000">
            <a:off x="402492" y="1160773"/>
            <a:ext cx="4613400" cy="734776"/>
          </a:xfrm>
          <a:prstGeom prst="rect">
            <a:avLst/>
          </a:prstGeom>
          <a:gradFill>
            <a:gsLst>
              <a:gs pos="0">
                <a:srgbClr val="EFEFEF"/>
              </a:gs>
              <a:gs pos="64000">
                <a:srgbClr val="F3F3F3"/>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7"/>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IN" dirty="0">
                <a:solidFill>
                  <a:schemeClr val="dk1"/>
                </a:solidFill>
              </a:rPr>
              <a:t>S</a:t>
            </a:r>
            <a:r>
              <a:rPr lang="en" dirty="0">
                <a:solidFill>
                  <a:schemeClr val="dk1"/>
                </a:solidFill>
              </a:rPr>
              <a:t>ystem Specifications</a:t>
            </a:r>
            <a:endParaRPr dirty="0">
              <a:solidFill>
                <a:schemeClr val="dk1"/>
              </a:solidFill>
            </a:endParaRPr>
          </a:p>
          <a:p>
            <a:pPr marL="0" lvl="0" indent="0" algn="ctr" rtl="0">
              <a:spcBef>
                <a:spcPts val="0"/>
              </a:spcBef>
              <a:spcAft>
                <a:spcPts val="0"/>
              </a:spcAft>
              <a:buNone/>
            </a:pPr>
            <a:endParaRPr dirty="0"/>
          </a:p>
        </p:txBody>
      </p:sp>
      <p:sp>
        <p:nvSpPr>
          <p:cNvPr id="163" name="Google Shape;163;p17"/>
          <p:cNvSpPr/>
          <p:nvPr/>
        </p:nvSpPr>
        <p:spPr>
          <a:xfrm>
            <a:off x="4168304" y="2297628"/>
            <a:ext cx="4613400" cy="754500"/>
          </a:xfrm>
          <a:prstGeom prst="rect">
            <a:avLst/>
          </a:prstGeom>
          <a:gradFill>
            <a:gsLst>
              <a:gs pos="0">
                <a:srgbClr val="EFEFEF"/>
              </a:gs>
              <a:gs pos="64000">
                <a:srgbClr val="F3F3F3"/>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7"/>
          <p:cNvSpPr/>
          <p:nvPr/>
        </p:nvSpPr>
        <p:spPr>
          <a:xfrm>
            <a:off x="3510437" y="1051947"/>
            <a:ext cx="1158785" cy="114932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7"/>
          <p:cNvSpPr/>
          <p:nvPr/>
        </p:nvSpPr>
        <p:spPr>
          <a:xfrm>
            <a:off x="4474780" y="1895549"/>
            <a:ext cx="1158785" cy="114932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7"/>
          <p:cNvSpPr/>
          <p:nvPr/>
        </p:nvSpPr>
        <p:spPr>
          <a:xfrm>
            <a:off x="3510437" y="2739152"/>
            <a:ext cx="1158785" cy="114932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7"/>
          <p:cNvSpPr/>
          <p:nvPr/>
        </p:nvSpPr>
        <p:spPr>
          <a:xfrm>
            <a:off x="4474780" y="3582754"/>
            <a:ext cx="1158785" cy="114932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7"/>
          <p:cNvSpPr txBox="1"/>
          <p:nvPr/>
        </p:nvSpPr>
        <p:spPr>
          <a:xfrm>
            <a:off x="538031" y="1401861"/>
            <a:ext cx="2972400" cy="25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600" b="1" dirty="0">
                <a:solidFill>
                  <a:schemeClr val="accent6"/>
                </a:solidFill>
                <a:latin typeface="Fira Sans Extra Condensed"/>
                <a:ea typeface="Fira Sans Extra Condensed"/>
                <a:cs typeface="Fira Sans Extra Condensed"/>
                <a:sym typeface="Fira Sans Extra Condensed"/>
              </a:rPr>
              <a:t>Soft</a:t>
            </a:r>
            <a:r>
              <a:rPr lang="en" sz="1600" b="1" dirty="0">
                <a:solidFill>
                  <a:schemeClr val="accent6"/>
                </a:solidFill>
                <a:latin typeface="Fira Sans Extra Condensed"/>
                <a:ea typeface="Fira Sans Extra Condensed"/>
                <a:cs typeface="Fira Sans Extra Condensed"/>
                <a:sym typeface="Fira Sans Extra Condensed"/>
              </a:rPr>
              <a:t>ware Requirement</a:t>
            </a:r>
            <a:endParaRPr sz="1600" b="1" dirty="0">
              <a:solidFill>
                <a:schemeClr val="accent6"/>
              </a:solidFill>
              <a:latin typeface="Fira Sans Extra Condensed"/>
              <a:ea typeface="Fira Sans Extra Condensed"/>
              <a:cs typeface="Fira Sans Extra Condensed"/>
              <a:sym typeface="Fira Sans Extra Condensed"/>
            </a:endParaRPr>
          </a:p>
        </p:txBody>
      </p:sp>
      <p:sp>
        <p:nvSpPr>
          <p:cNvPr id="171" name="Google Shape;171;p17"/>
          <p:cNvSpPr txBox="1"/>
          <p:nvPr/>
        </p:nvSpPr>
        <p:spPr>
          <a:xfrm>
            <a:off x="6425351" y="2899978"/>
            <a:ext cx="2517600" cy="1255885"/>
          </a:xfrm>
          <a:prstGeom prst="rect">
            <a:avLst/>
          </a:prstGeom>
          <a:noFill/>
          <a:ln>
            <a:noFill/>
          </a:ln>
        </p:spPr>
        <p:txBody>
          <a:bodyPr spcFirstLastPara="1" wrap="square" lIns="91425" tIns="91425" rIns="91425" bIns="91425" anchor="ctr" anchorCtr="0">
            <a:noAutofit/>
          </a:bodyPr>
          <a:lstStyle/>
          <a:p>
            <a:pPr marL="6350" marR="86360" indent="-6350">
              <a:lnSpc>
                <a:spcPct val="110000"/>
              </a:lnSpc>
            </a:pPr>
            <a:endParaRPr lang="en-IN" sz="1600" kern="100" dirty="0">
              <a:solidFill>
                <a:srgbClr val="000000"/>
              </a:solidFill>
              <a:latin typeface="Arial Black" panose="020B0A04020102020204" pitchFamily="34" charset="0"/>
              <a:ea typeface="Times New Roman" panose="02020603050405020304" pitchFamily="18" charset="0"/>
            </a:endParaRPr>
          </a:p>
          <a:p>
            <a:pPr marL="342900" marR="86360" lvl="0" indent="-342900">
              <a:lnSpc>
                <a:spcPct val="110000"/>
              </a:lnSpc>
              <a:buFont typeface="Symbol" panose="05050102010706020507" pitchFamily="18" charset="2"/>
              <a:buChar char=""/>
            </a:pPr>
            <a:r>
              <a:rPr lang="en-IN" kern="100" dirty="0">
                <a:solidFill>
                  <a:srgbClr val="000000"/>
                </a:solidFill>
                <a:latin typeface="Roboto" panose="02000000000000000000" pitchFamily="2" charset="0"/>
                <a:ea typeface="Roboto" panose="02000000000000000000" pitchFamily="2" charset="0"/>
                <a:cs typeface="Roboto" panose="02000000000000000000" pitchFamily="2" charset="0"/>
              </a:rPr>
              <a:t>Pentium IV Processor </a:t>
            </a:r>
          </a:p>
          <a:p>
            <a:pPr marL="342900" marR="86360" lvl="0" indent="-342900">
              <a:lnSpc>
                <a:spcPct val="110000"/>
              </a:lnSpc>
              <a:buFont typeface="Symbol" panose="05050102010706020507" pitchFamily="18" charset="2"/>
              <a:buChar char=""/>
            </a:pPr>
            <a:r>
              <a:rPr lang="en-IN" kern="100" dirty="0">
                <a:solidFill>
                  <a:srgbClr val="000000"/>
                </a:solidFill>
                <a:latin typeface="Roboto" panose="02000000000000000000" pitchFamily="2" charset="0"/>
                <a:ea typeface="Roboto" panose="02000000000000000000" pitchFamily="2" charset="0"/>
                <a:cs typeface="Roboto" panose="02000000000000000000" pitchFamily="2" charset="0"/>
              </a:rPr>
              <a:t>256 MB Ram </a:t>
            </a:r>
          </a:p>
          <a:p>
            <a:pPr marL="342900" marR="86360" lvl="0" indent="-342900">
              <a:lnSpc>
                <a:spcPct val="110000"/>
              </a:lnSpc>
              <a:buFont typeface="Symbol" panose="05050102010706020507" pitchFamily="18" charset="2"/>
              <a:buChar char=""/>
            </a:pPr>
            <a:r>
              <a:rPr lang="en-IN" kern="100" dirty="0">
                <a:solidFill>
                  <a:srgbClr val="000000"/>
                </a:solidFill>
                <a:latin typeface="Roboto" panose="02000000000000000000" pitchFamily="2" charset="0"/>
                <a:ea typeface="Roboto" panose="02000000000000000000" pitchFamily="2" charset="0"/>
                <a:cs typeface="Roboto" panose="02000000000000000000" pitchFamily="2" charset="0"/>
              </a:rPr>
              <a:t>512 KB Cache Memory </a:t>
            </a:r>
          </a:p>
          <a:p>
            <a:pPr marL="342900" marR="86360" lvl="0" indent="-342900">
              <a:lnSpc>
                <a:spcPct val="110000"/>
              </a:lnSpc>
              <a:buFont typeface="Symbol" panose="05050102010706020507" pitchFamily="18" charset="2"/>
              <a:buChar char=""/>
            </a:pPr>
            <a:r>
              <a:rPr lang="en-IN" kern="100" dirty="0">
                <a:solidFill>
                  <a:srgbClr val="000000"/>
                </a:solidFill>
                <a:latin typeface="Roboto" panose="02000000000000000000" pitchFamily="2" charset="0"/>
                <a:ea typeface="Roboto" panose="02000000000000000000" pitchFamily="2" charset="0"/>
                <a:cs typeface="Roboto" panose="02000000000000000000" pitchFamily="2" charset="0"/>
              </a:rPr>
              <a:t>Hard disk 10 GB</a:t>
            </a:r>
          </a:p>
        </p:txBody>
      </p:sp>
      <p:sp>
        <p:nvSpPr>
          <p:cNvPr id="172" name="Google Shape;172;p17"/>
          <p:cNvSpPr txBox="1"/>
          <p:nvPr/>
        </p:nvSpPr>
        <p:spPr>
          <a:xfrm>
            <a:off x="5554750" y="2529046"/>
            <a:ext cx="2972400" cy="252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sz="1600" b="1" dirty="0">
                <a:solidFill>
                  <a:schemeClr val="accent4"/>
                </a:solidFill>
                <a:latin typeface="Fira Sans Extra Condensed"/>
                <a:ea typeface="Fira Sans Extra Condensed"/>
                <a:cs typeface="Fira Sans Extra Condensed"/>
                <a:sym typeface="Fira Sans Extra Condensed"/>
              </a:rPr>
              <a:t>Hard</a:t>
            </a:r>
            <a:r>
              <a:rPr lang="en" sz="1600" b="1" dirty="0">
                <a:solidFill>
                  <a:schemeClr val="accent4"/>
                </a:solidFill>
                <a:latin typeface="Fira Sans Extra Condensed"/>
                <a:ea typeface="Fira Sans Extra Condensed"/>
                <a:cs typeface="Fira Sans Extra Condensed"/>
                <a:sym typeface="Fira Sans Extra Condensed"/>
              </a:rPr>
              <a:t>ware Requirements</a:t>
            </a:r>
            <a:endParaRPr sz="1600" b="1" dirty="0">
              <a:solidFill>
                <a:schemeClr val="accent4"/>
              </a:solidFill>
              <a:latin typeface="Fira Sans Extra Condensed"/>
              <a:ea typeface="Fira Sans Extra Condensed"/>
              <a:cs typeface="Fira Sans Extra Condensed"/>
              <a:sym typeface="Fira Sans Extra Condensed"/>
            </a:endParaRPr>
          </a:p>
        </p:txBody>
      </p:sp>
      <p:sp>
        <p:nvSpPr>
          <p:cNvPr id="173" name="Google Shape;173;p17"/>
          <p:cNvSpPr txBox="1"/>
          <p:nvPr/>
        </p:nvSpPr>
        <p:spPr>
          <a:xfrm>
            <a:off x="495508" y="2050076"/>
            <a:ext cx="3124787" cy="2133599"/>
          </a:xfrm>
          <a:prstGeom prst="rect">
            <a:avLst/>
          </a:prstGeom>
          <a:noFill/>
          <a:ln>
            <a:noFill/>
          </a:ln>
        </p:spPr>
        <p:txBody>
          <a:bodyPr spcFirstLastPara="1" wrap="square" lIns="91425" tIns="91425" rIns="91425" bIns="91425" anchor="ctr" anchorCtr="0">
            <a:noAutofit/>
          </a:bodyPr>
          <a:lstStyle/>
          <a:p>
            <a:pPr marL="342900" marR="86360" lvl="0" indent="-342900" algn="just">
              <a:lnSpc>
                <a:spcPct val="110000"/>
              </a:lnSpc>
              <a:spcAft>
                <a:spcPts val="0"/>
              </a:spcAft>
              <a:buFont typeface="Symbol" panose="05050102010706020507" pitchFamily="18" charset="2"/>
              <a:buChar char=""/>
            </a:pPr>
            <a:r>
              <a:rPr lang="en-IN" sz="1200" b="1" kern="100" dirty="0">
                <a:solidFill>
                  <a:srgbClr val="000000"/>
                </a:solidFill>
                <a:latin typeface="Roboto" panose="02000000000000000000" pitchFamily="2" charset="0"/>
                <a:ea typeface="Roboto" panose="02000000000000000000" pitchFamily="2" charset="0"/>
                <a:cs typeface="Roboto" panose="02000000000000000000" pitchFamily="2" charset="0"/>
              </a:rPr>
              <a:t>Operating System</a:t>
            </a:r>
            <a:r>
              <a:rPr lang="en-IN" sz="1200" kern="100" dirty="0">
                <a:solidFill>
                  <a:srgbClr val="000000"/>
                </a:solidFill>
                <a:latin typeface="Roboto" panose="02000000000000000000" pitchFamily="2" charset="0"/>
                <a:ea typeface="Roboto" panose="02000000000000000000" pitchFamily="2" charset="0"/>
                <a:cs typeface="Roboto" panose="02000000000000000000" pitchFamily="2" charset="0"/>
              </a:rPr>
              <a:t>: Windows </a:t>
            </a:r>
          </a:p>
          <a:p>
            <a:pPr marL="342900" marR="86360" lvl="0" indent="-342900" algn="just">
              <a:lnSpc>
                <a:spcPct val="110000"/>
              </a:lnSpc>
              <a:spcAft>
                <a:spcPts val="0"/>
              </a:spcAft>
              <a:buFont typeface="Symbol" panose="05050102010706020507" pitchFamily="18" charset="2"/>
              <a:buChar char=""/>
            </a:pPr>
            <a:r>
              <a:rPr lang="en-IN" sz="1200" b="1" kern="100" dirty="0">
                <a:solidFill>
                  <a:srgbClr val="000000"/>
                </a:solidFill>
                <a:latin typeface="Roboto" panose="02000000000000000000" pitchFamily="2" charset="0"/>
                <a:ea typeface="Roboto" panose="02000000000000000000" pitchFamily="2" charset="0"/>
                <a:cs typeface="Roboto" panose="02000000000000000000" pitchFamily="2" charset="0"/>
              </a:rPr>
              <a:t>Web browser </a:t>
            </a:r>
            <a:r>
              <a:rPr lang="en-IN" sz="1200" kern="100" dirty="0">
                <a:solidFill>
                  <a:srgbClr val="000000"/>
                </a:solidFill>
                <a:latin typeface="Roboto" panose="02000000000000000000" pitchFamily="2" charset="0"/>
                <a:ea typeface="Roboto" panose="02000000000000000000" pitchFamily="2" charset="0"/>
                <a:cs typeface="Roboto" panose="02000000000000000000" pitchFamily="2" charset="0"/>
              </a:rPr>
              <a:t>: Google Chrome,        Mozilla, Windows Explorer </a:t>
            </a:r>
          </a:p>
          <a:p>
            <a:pPr marL="342900" marR="86360" lvl="0" indent="-342900" algn="just">
              <a:lnSpc>
                <a:spcPct val="110000"/>
              </a:lnSpc>
              <a:spcAft>
                <a:spcPts val="0"/>
              </a:spcAft>
              <a:buFont typeface="Symbol" panose="05050102010706020507" pitchFamily="18" charset="2"/>
              <a:buChar char=""/>
            </a:pPr>
            <a:r>
              <a:rPr lang="en-IN" sz="1200" b="1" kern="100" dirty="0">
                <a:solidFill>
                  <a:srgbClr val="000000"/>
                </a:solidFill>
                <a:latin typeface="Roboto" panose="02000000000000000000" pitchFamily="2" charset="0"/>
                <a:ea typeface="Roboto" panose="02000000000000000000" pitchFamily="2" charset="0"/>
                <a:cs typeface="Roboto" panose="02000000000000000000" pitchFamily="2" charset="0"/>
              </a:rPr>
              <a:t>Web-Technology</a:t>
            </a:r>
            <a:r>
              <a:rPr lang="en-IN" sz="1200" kern="100" dirty="0">
                <a:solidFill>
                  <a:srgbClr val="000000"/>
                </a:solidFill>
                <a:latin typeface="Roboto" panose="02000000000000000000" pitchFamily="2" charset="0"/>
                <a:ea typeface="Roboto" panose="02000000000000000000" pitchFamily="2" charset="0"/>
                <a:cs typeface="Roboto" panose="02000000000000000000" pitchFamily="2" charset="0"/>
              </a:rPr>
              <a:t> : PHP </a:t>
            </a:r>
          </a:p>
          <a:p>
            <a:pPr marL="342900" marR="86360" lvl="0" indent="-342900" algn="just">
              <a:lnSpc>
                <a:spcPct val="110000"/>
              </a:lnSpc>
              <a:spcAft>
                <a:spcPts val="0"/>
              </a:spcAft>
              <a:buFont typeface="Symbol" panose="05050102010706020507" pitchFamily="18" charset="2"/>
              <a:buChar char=""/>
            </a:pPr>
            <a:r>
              <a:rPr lang="en-IN" sz="1200" b="1" kern="100" dirty="0">
                <a:solidFill>
                  <a:srgbClr val="000000"/>
                </a:solidFill>
                <a:latin typeface="Roboto" panose="02000000000000000000" pitchFamily="2" charset="0"/>
                <a:ea typeface="Roboto" panose="02000000000000000000" pitchFamily="2" charset="0"/>
                <a:cs typeface="Roboto" panose="02000000000000000000" pitchFamily="2" charset="0"/>
              </a:rPr>
              <a:t>Front-End</a:t>
            </a:r>
            <a:r>
              <a:rPr lang="en-IN" sz="1200" kern="100" dirty="0">
                <a:solidFill>
                  <a:srgbClr val="000000"/>
                </a:solidFill>
                <a:latin typeface="Roboto" panose="02000000000000000000" pitchFamily="2" charset="0"/>
                <a:ea typeface="Roboto" panose="02000000000000000000" pitchFamily="2" charset="0"/>
                <a:cs typeface="Roboto" panose="02000000000000000000" pitchFamily="2" charset="0"/>
              </a:rPr>
              <a:t> : Html, CSS, Bootstrap, Sublime Text, Swiper </a:t>
            </a:r>
            <a:r>
              <a:rPr lang="en-IN" sz="1200" kern="100" dirty="0" err="1">
                <a:solidFill>
                  <a:srgbClr val="000000"/>
                </a:solidFill>
                <a:latin typeface="Roboto" panose="02000000000000000000" pitchFamily="2" charset="0"/>
                <a:ea typeface="Roboto" panose="02000000000000000000" pitchFamily="2" charset="0"/>
                <a:cs typeface="Roboto" panose="02000000000000000000" pitchFamily="2" charset="0"/>
              </a:rPr>
              <a:t>js</a:t>
            </a:r>
            <a:r>
              <a:rPr lang="en-IN" sz="1200" kern="100" dirty="0">
                <a:solidFill>
                  <a:srgbClr val="000000"/>
                </a:solidFill>
                <a:latin typeface="Roboto" panose="02000000000000000000" pitchFamily="2" charset="0"/>
                <a:ea typeface="Roboto" panose="02000000000000000000" pitchFamily="2" charset="0"/>
                <a:cs typeface="Roboto" panose="02000000000000000000" pitchFamily="2" charset="0"/>
              </a:rPr>
              <a:t>, Java Script</a:t>
            </a:r>
          </a:p>
          <a:p>
            <a:pPr marL="342900" marR="86360" lvl="0" indent="-342900" algn="just">
              <a:lnSpc>
                <a:spcPct val="110000"/>
              </a:lnSpc>
              <a:spcAft>
                <a:spcPts val="0"/>
              </a:spcAft>
              <a:buFont typeface="Symbol" panose="05050102010706020507" pitchFamily="18" charset="2"/>
              <a:buChar char=""/>
            </a:pPr>
            <a:r>
              <a:rPr lang="en-IN" sz="1200" b="1" kern="100" dirty="0">
                <a:solidFill>
                  <a:srgbClr val="000000"/>
                </a:solidFill>
                <a:latin typeface="Roboto" panose="02000000000000000000" pitchFamily="2" charset="0"/>
                <a:ea typeface="Roboto" panose="02000000000000000000" pitchFamily="2" charset="0"/>
                <a:cs typeface="Roboto" panose="02000000000000000000" pitchFamily="2" charset="0"/>
              </a:rPr>
              <a:t>Back-End</a:t>
            </a:r>
            <a:r>
              <a:rPr lang="en-IN" sz="1200" kern="100" dirty="0">
                <a:solidFill>
                  <a:srgbClr val="000000"/>
                </a:solidFill>
                <a:latin typeface="Roboto" panose="02000000000000000000" pitchFamily="2" charset="0"/>
                <a:ea typeface="Roboto" panose="02000000000000000000" pitchFamily="2" charset="0"/>
                <a:cs typeface="Roboto" panose="02000000000000000000" pitchFamily="2" charset="0"/>
              </a:rPr>
              <a:t> : MY SQL </a:t>
            </a:r>
          </a:p>
          <a:p>
            <a:pPr marL="342900" marR="86360" lvl="0" indent="-342900" algn="just">
              <a:lnSpc>
                <a:spcPct val="110000"/>
              </a:lnSpc>
              <a:spcAft>
                <a:spcPts val="0"/>
              </a:spcAft>
              <a:buFont typeface="Symbol" panose="05050102010706020507" pitchFamily="18" charset="2"/>
              <a:buChar char=""/>
            </a:pPr>
            <a:r>
              <a:rPr lang="en-IN" sz="1200" b="1" kern="100" dirty="0">
                <a:solidFill>
                  <a:srgbClr val="000000"/>
                </a:solidFill>
                <a:latin typeface="Roboto" panose="02000000000000000000" pitchFamily="2" charset="0"/>
                <a:ea typeface="Roboto" panose="02000000000000000000" pitchFamily="2" charset="0"/>
                <a:cs typeface="Roboto" panose="02000000000000000000" pitchFamily="2" charset="0"/>
              </a:rPr>
              <a:t>Web Server </a:t>
            </a:r>
            <a:r>
              <a:rPr lang="en-IN" sz="1200" kern="100" dirty="0">
                <a:solidFill>
                  <a:srgbClr val="000000"/>
                </a:solidFill>
                <a:latin typeface="Roboto" panose="02000000000000000000" pitchFamily="2" charset="0"/>
                <a:ea typeface="Roboto" panose="02000000000000000000" pitchFamily="2" charset="0"/>
                <a:cs typeface="Roboto" panose="02000000000000000000" pitchFamily="2" charset="0"/>
              </a:rPr>
              <a:t>: Apache SERVER, XAMPP SERVER</a:t>
            </a:r>
          </a:p>
          <a:p>
            <a:pPr marL="6350" marR="86360" indent="-6350" algn="just">
              <a:lnSpc>
                <a:spcPct val="110000"/>
              </a:lnSpc>
              <a:spcAft>
                <a:spcPts val="0"/>
              </a:spcAft>
            </a:pPr>
            <a:r>
              <a:rPr lang="en-IN" sz="1600" b="1" kern="100" dirty="0">
                <a:solidFill>
                  <a:srgbClr val="000000"/>
                </a:solidFill>
                <a:latin typeface="Roboto" panose="02000000000000000000" pitchFamily="2" charset="0"/>
                <a:ea typeface="Roboto" panose="02000000000000000000" pitchFamily="2" charset="0"/>
                <a:cs typeface="Roboto" panose="02000000000000000000" pitchFamily="2" charset="0"/>
              </a:rPr>
              <a:t> </a:t>
            </a:r>
            <a:endParaRPr sz="1200" dirty="0">
              <a:solidFill>
                <a:srgbClr val="000000"/>
              </a:solidFill>
              <a:latin typeface="Roboto" panose="02000000000000000000" pitchFamily="2" charset="0"/>
              <a:ea typeface="Roboto" panose="02000000000000000000" pitchFamily="2" charset="0"/>
              <a:cs typeface="Roboto" panose="02000000000000000000" pitchFamily="2" charset="0"/>
              <a:sym typeface="Roboto"/>
            </a:endParaRPr>
          </a:p>
        </p:txBody>
      </p:sp>
      <p:grpSp>
        <p:nvGrpSpPr>
          <p:cNvPr id="176" name="Google Shape;176;p17"/>
          <p:cNvGrpSpPr/>
          <p:nvPr/>
        </p:nvGrpSpPr>
        <p:grpSpPr>
          <a:xfrm>
            <a:off x="4944496" y="2377602"/>
            <a:ext cx="219345" cy="227301"/>
            <a:chOff x="3357325" y="2093500"/>
            <a:chExt cx="311525" cy="322825"/>
          </a:xfrm>
        </p:grpSpPr>
        <p:sp>
          <p:nvSpPr>
            <p:cNvPr id="177" name="Google Shape;177;p17"/>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8" name="Google Shape;178;p17"/>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9" name="Google Shape;179;p17"/>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80" name="Google Shape;180;p17"/>
          <p:cNvGrpSpPr/>
          <p:nvPr/>
        </p:nvGrpSpPr>
        <p:grpSpPr>
          <a:xfrm>
            <a:off x="3920200" y="1456990"/>
            <a:ext cx="339253" cy="339253"/>
            <a:chOff x="1492675" y="2620775"/>
            <a:chExt cx="481825" cy="481825"/>
          </a:xfrm>
        </p:grpSpPr>
        <p:sp>
          <p:nvSpPr>
            <p:cNvPr id="181" name="Google Shape;181;p17"/>
            <p:cNvSpPr/>
            <p:nvPr/>
          </p:nvSpPr>
          <p:spPr>
            <a:xfrm>
              <a:off x="1677125" y="2620775"/>
              <a:ext cx="112950" cy="113850"/>
            </a:xfrm>
            <a:custGeom>
              <a:avLst/>
              <a:gdLst/>
              <a:ahLst/>
              <a:cxnLst/>
              <a:rect l="l" t="t" r="r" b="b"/>
              <a:pathLst>
                <a:path w="4518" h="4554" extrusionOk="0">
                  <a:moveTo>
                    <a:pt x="2259" y="0"/>
                  </a:moveTo>
                  <a:cubicBezTo>
                    <a:pt x="1009" y="0"/>
                    <a:pt x="0" y="1048"/>
                    <a:pt x="0" y="2298"/>
                  </a:cubicBezTo>
                  <a:cubicBezTo>
                    <a:pt x="0" y="3544"/>
                    <a:pt x="1009" y="4553"/>
                    <a:pt x="2259" y="4553"/>
                  </a:cubicBezTo>
                  <a:cubicBezTo>
                    <a:pt x="3505" y="4553"/>
                    <a:pt x="4517" y="3544"/>
                    <a:pt x="4517" y="2298"/>
                  </a:cubicBezTo>
                  <a:cubicBezTo>
                    <a:pt x="4517" y="1048"/>
                    <a:pt x="3505" y="0"/>
                    <a:pt x="2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2" name="Google Shape;182;p17"/>
            <p:cNvSpPr/>
            <p:nvPr/>
          </p:nvSpPr>
          <p:spPr>
            <a:xfrm>
              <a:off x="1492675" y="2734675"/>
              <a:ext cx="481825" cy="367925"/>
            </a:xfrm>
            <a:custGeom>
              <a:avLst/>
              <a:gdLst/>
              <a:ahLst/>
              <a:cxnLst/>
              <a:rect l="l" t="t" r="r" b="b"/>
              <a:pathLst>
                <a:path w="19273" h="14717" extrusionOk="0">
                  <a:moveTo>
                    <a:pt x="5120" y="4517"/>
                  </a:moveTo>
                  <a:cubicBezTo>
                    <a:pt x="5623" y="4517"/>
                    <a:pt x="5873" y="5122"/>
                    <a:pt x="5517" y="5481"/>
                  </a:cubicBezTo>
                  <a:cubicBezTo>
                    <a:pt x="5403" y="5595"/>
                    <a:pt x="5262" y="5647"/>
                    <a:pt x="5123" y="5647"/>
                  </a:cubicBezTo>
                  <a:cubicBezTo>
                    <a:pt x="4833" y="5647"/>
                    <a:pt x="4554" y="5421"/>
                    <a:pt x="4554" y="5080"/>
                  </a:cubicBezTo>
                  <a:cubicBezTo>
                    <a:pt x="4554" y="4767"/>
                    <a:pt x="4807" y="4517"/>
                    <a:pt x="5120" y="4517"/>
                  </a:cubicBezTo>
                  <a:close/>
                  <a:moveTo>
                    <a:pt x="3991" y="0"/>
                  </a:moveTo>
                  <a:cubicBezTo>
                    <a:pt x="3677" y="0"/>
                    <a:pt x="3425" y="250"/>
                    <a:pt x="3425" y="563"/>
                  </a:cubicBezTo>
                  <a:lnTo>
                    <a:pt x="3425" y="2572"/>
                  </a:lnTo>
                  <a:cubicBezTo>
                    <a:pt x="2455" y="3367"/>
                    <a:pt x="1750" y="4439"/>
                    <a:pt x="1401" y="5646"/>
                  </a:cubicBezTo>
                  <a:lnTo>
                    <a:pt x="564" y="5646"/>
                  </a:lnTo>
                  <a:cubicBezTo>
                    <a:pt x="251" y="5646"/>
                    <a:pt x="1" y="5896"/>
                    <a:pt x="1" y="6209"/>
                  </a:cubicBezTo>
                  <a:lnTo>
                    <a:pt x="1" y="9597"/>
                  </a:lnTo>
                  <a:cubicBezTo>
                    <a:pt x="1" y="9910"/>
                    <a:pt x="251" y="10163"/>
                    <a:pt x="564" y="10163"/>
                  </a:cubicBezTo>
                  <a:lnTo>
                    <a:pt x="1850" y="10163"/>
                  </a:lnTo>
                  <a:cubicBezTo>
                    <a:pt x="2446" y="11322"/>
                    <a:pt x="3391" y="12265"/>
                    <a:pt x="4554" y="12858"/>
                  </a:cubicBezTo>
                  <a:lnTo>
                    <a:pt x="4554" y="14153"/>
                  </a:lnTo>
                  <a:cubicBezTo>
                    <a:pt x="4554" y="14463"/>
                    <a:pt x="4807" y="14716"/>
                    <a:pt x="5120" y="14716"/>
                  </a:cubicBezTo>
                  <a:lnTo>
                    <a:pt x="7378" y="14716"/>
                  </a:lnTo>
                  <a:cubicBezTo>
                    <a:pt x="7688" y="14716"/>
                    <a:pt x="7941" y="14463"/>
                    <a:pt x="7941" y="14153"/>
                  </a:cubicBezTo>
                  <a:lnTo>
                    <a:pt x="7941" y="13551"/>
                  </a:lnTo>
                  <a:lnTo>
                    <a:pt x="11329" y="13551"/>
                  </a:lnTo>
                  <a:lnTo>
                    <a:pt x="11329" y="14153"/>
                  </a:lnTo>
                  <a:cubicBezTo>
                    <a:pt x="11329" y="14463"/>
                    <a:pt x="11582" y="14716"/>
                    <a:pt x="11895" y="14716"/>
                  </a:cubicBezTo>
                  <a:lnTo>
                    <a:pt x="14154" y="14716"/>
                  </a:lnTo>
                  <a:cubicBezTo>
                    <a:pt x="14464" y="14716"/>
                    <a:pt x="14717" y="14463"/>
                    <a:pt x="14717" y="14153"/>
                  </a:cubicBezTo>
                  <a:lnTo>
                    <a:pt x="14717" y="12864"/>
                  </a:lnTo>
                  <a:cubicBezTo>
                    <a:pt x="16647" y="11880"/>
                    <a:pt x="17945" y="9958"/>
                    <a:pt x="18107" y="7808"/>
                  </a:cubicBezTo>
                  <a:cubicBezTo>
                    <a:pt x="18800" y="7582"/>
                    <a:pt x="19270" y="6938"/>
                    <a:pt x="19273" y="6209"/>
                  </a:cubicBezTo>
                  <a:lnTo>
                    <a:pt x="19273" y="5080"/>
                  </a:lnTo>
                  <a:cubicBezTo>
                    <a:pt x="19273" y="4767"/>
                    <a:pt x="19020" y="4517"/>
                    <a:pt x="18707" y="4517"/>
                  </a:cubicBezTo>
                  <a:cubicBezTo>
                    <a:pt x="18393" y="4517"/>
                    <a:pt x="18144" y="4767"/>
                    <a:pt x="18144" y="5080"/>
                  </a:cubicBezTo>
                  <a:lnTo>
                    <a:pt x="18144" y="6209"/>
                  </a:lnTo>
                  <a:cubicBezTo>
                    <a:pt x="18141" y="6300"/>
                    <a:pt x="18116" y="6387"/>
                    <a:pt x="18074" y="6465"/>
                  </a:cubicBezTo>
                  <a:cubicBezTo>
                    <a:pt x="17647" y="3454"/>
                    <a:pt x="15021" y="1129"/>
                    <a:pt x="11895" y="1129"/>
                  </a:cubicBezTo>
                  <a:lnTo>
                    <a:pt x="7378" y="1129"/>
                  </a:lnTo>
                  <a:cubicBezTo>
                    <a:pt x="7020" y="1129"/>
                    <a:pt x="6665" y="1166"/>
                    <a:pt x="6315" y="1232"/>
                  </a:cubicBezTo>
                  <a:cubicBezTo>
                    <a:pt x="5788" y="464"/>
                    <a:pt x="4921" y="3"/>
                    <a:pt x="39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83" name="Google Shape;183;p17"/>
          <p:cNvGrpSpPr/>
          <p:nvPr/>
        </p:nvGrpSpPr>
        <p:grpSpPr>
          <a:xfrm>
            <a:off x="4862792" y="3973506"/>
            <a:ext cx="382765" cy="367810"/>
            <a:chOff x="-62890750" y="3747425"/>
            <a:chExt cx="330825" cy="317900"/>
          </a:xfrm>
        </p:grpSpPr>
        <p:sp>
          <p:nvSpPr>
            <p:cNvPr id="184" name="Google Shape;184;p17"/>
            <p:cNvSpPr/>
            <p:nvPr/>
          </p:nvSpPr>
          <p:spPr>
            <a:xfrm>
              <a:off x="-62890750" y="3747425"/>
              <a:ext cx="313500" cy="195825"/>
            </a:xfrm>
            <a:custGeom>
              <a:avLst/>
              <a:gdLst/>
              <a:ahLst/>
              <a:cxnLst/>
              <a:rect l="l" t="t" r="r" b="b"/>
              <a:pathLst>
                <a:path w="12540" h="7833" extrusionOk="0">
                  <a:moveTo>
                    <a:pt x="6591" y="0"/>
                  </a:moveTo>
                  <a:cubicBezTo>
                    <a:pt x="4966" y="0"/>
                    <a:pt x="3342" y="616"/>
                    <a:pt x="2112" y="1846"/>
                  </a:cubicBezTo>
                  <a:cubicBezTo>
                    <a:pt x="663" y="3296"/>
                    <a:pt x="1" y="5438"/>
                    <a:pt x="379" y="7454"/>
                  </a:cubicBezTo>
                  <a:cubicBezTo>
                    <a:pt x="442" y="7675"/>
                    <a:pt x="568" y="7832"/>
                    <a:pt x="789" y="7832"/>
                  </a:cubicBezTo>
                  <a:lnTo>
                    <a:pt x="852" y="7832"/>
                  </a:lnTo>
                  <a:cubicBezTo>
                    <a:pt x="1104" y="7801"/>
                    <a:pt x="1198" y="7549"/>
                    <a:pt x="1167" y="7360"/>
                  </a:cubicBezTo>
                  <a:cubicBezTo>
                    <a:pt x="852" y="5596"/>
                    <a:pt x="1419" y="3737"/>
                    <a:pt x="2710" y="2477"/>
                  </a:cubicBezTo>
                  <a:cubicBezTo>
                    <a:pt x="3719" y="1437"/>
                    <a:pt x="5136" y="870"/>
                    <a:pt x="6617" y="870"/>
                  </a:cubicBezTo>
                  <a:cubicBezTo>
                    <a:pt x="7940" y="870"/>
                    <a:pt x="9200" y="1342"/>
                    <a:pt x="10177" y="2193"/>
                  </a:cubicBezTo>
                  <a:lnTo>
                    <a:pt x="9610" y="2792"/>
                  </a:lnTo>
                  <a:cubicBezTo>
                    <a:pt x="9484" y="2918"/>
                    <a:pt x="9452" y="3075"/>
                    <a:pt x="9484" y="3170"/>
                  </a:cubicBezTo>
                  <a:cubicBezTo>
                    <a:pt x="9515" y="3327"/>
                    <a:pt x="9641" y="3422"/>
                    <a:pt x="9799" y="3453"/>
                  </a:cubicBezTo>
                  <a:lnTo>
                    <a:pt x="12036" y="3926"/>
                  </a:lnTo>
                  <a:lnTo>
                    <a:pt x="12130" y="3926"/>
                  </a:lnTo>
                  <a:cubicBezTo>
                    <a:pt x="12225" y="3926"/>
                    <a:pt x="12319" y="3894"/>
                    <a:pt x="12382" y="3800"/>
                  </a:cubicBezTo>
                  <a:cubicBezTo>
                    <a:pt x="12508" y="3674"/>
                    <a:pt x="12540" y="3579"/>
                    <a:pt x="12508" y="3422"/>
                  </a:cubicBezTo>
                  <a:lnTo>
                    <a:pt x="12036" y="1153"/>
                  </a:lnTo>
                  <a:cubicBezTo>
                    <a:pt x="12004" y="1027"/>
                    <a:pt x="11878" y="901"/>
                    <a:pt x="11752" y="838"/>
                  </a:cubicBezTo>
                  <a:cubicBezTo>
                    <a:pt x="11715" y="831"/>
                    <a:pt x="11678" y="827"/>
                    <a:pt x="11642" y="827"/>
                  </a:cubicBezTo>
                  <a:cubicBezTo>
                    <a:pt x="11526" y="827"/>
                    <a:pt x="11422" y="868"/>
                    <a:pt x="11374" y="964"/>
                  </a:cubicBezTo>
                  <a:lnTo>
                    <a:pt x="10776" y="1563"/>
                  </a:lnTo>
                  <a:cubicBezTo>
                    <a:pt x="9583" y="521"/>
                    <a:pt x="8087" y="0"/>
                    <a:pt x="65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7"/>
            <p:cNvSpPr/>
            <p:nvPr/>
          </p:nvSpPr>
          <p:spPr>
            <a:xfrm>
              <a:off x="-62874975" y="3869075"/>
              <a:ext cx="315050" cy="196250"/>
            </a:xfrm>
            <a:custGeom>
              <a:avLst/>
              <a:gdLst/>
              <a:ahLst/>
              <a:cxnLst/>
              <a:rect l="l" t="t" r="r" b="b"/>
              <a:pathLst>
                <a:path w="12602" h="7850" extrusionOk="0">
                  <a:moveTo>
                    <a:pt x="11779" y="0"/>
                  </a:moveTo>
                  <a:cubicBezTo>
                    <a:pt x="11759" y="0"/>
                    <a:pt x="11739" y="2"/>
                    <a:pt x="11720" y="5"/>
                  </a:cubicBezTo>
                  <a:cubicBezTo>
                    <a:pt x="11499" y="36"/>
                    <a:pt x="11373" y="288"/>
                    <a:pt x="11405" y="477"/>
                  </a:cubicBezTo>
                  <a:cubicBezTo>
                    <a:pt x="11720" y="2242"/>
                    <a:pt x="11184" y="4101"/>
                    <a:pt x="9861" y="5361"/>
                  </a:cubicBezTo>
                  <a:cubicBezTo>
                    <a:pt x="8853" y="6400"/>
                    <a:pt x="7435" y="6967"/>
                    <a:pt x="5986" y="6967"/>
                  </a:cubicBezTo>
                  <a:cubicBezTo>
                    <a:pt x="4631" y="6967"/>
                    <a:pt x="3371" y="6495"/>
                    <a:pt x="2394" y="5644"/>
                  </a:cubicBezTo>
                  <a:lnTo>
                    <a:pt x="2993" y="5046"/>
                  </a:lnTo>
                  <a:cubicBezTo>
                    <a:pt x="3088" y="4920"/>
                    <a:pt x="3151" y="4762"/>
                    <a:pt x="3088" y="4668"/>
                  </a:cubicBezTo>
                  <a:cubicBezTo>
                    <a:pt x="3056" y="4510"/>
                    <a:pt x="2962" y="4416"/>
                    <a:pt x="2772" y="4384"/>
                  </a:cubicBezTo>
                  <a:lnTo>
                    <a:pt x="536" y="3912"/>
                  </a:lnTo>
                  <a:cubicBezTo>
                    <a:pt x="498" y="3904"/>
                    <a:pt x="465" y="3900"/>
                    <a:pt x="433" y="3900"/>
                  </a:cubicBezTo>
                  <a:cubicBezTo>
                    <a:pt x="332" y="3900"/>
                    <a:pt x="254" y="3941"/>
                    <a:pt x="158" y="4038"/>
                  </a:cubicBezTo>
                  <a:cubicBezTo>
                    <a:pt x="32" y="4132"/>
                    <a:pt x="0" y="4258"/>
                    <a:pt x="32" y="4416"/>
                  </a:cubicBezTo>
                  <a:lnTo>
                    <a:pt x="504" y="6652"/>
                  </a:lnTo>
                  <a:cubicBezTo>
                    <a:pt x="536" y="6810"/>
                    <a:pt x="662" y="6936"/>
                    <a:pt x="788" y="6967"/>
                  </a:cubicBezTo>
                  <a:lnTo>
                    <a:pt x="882" y="6967"/>
                  </a:lnTo>
                  <a:cubicBezTo>
                    <a:pt x="1008" y="6967"/>
                    <a:pt x="1103" y="6936"/>
                    <a:pt x="1166" y="6873"/>
                  </a:cubicBezTo>
                  <a:lnTo>
                    <a:pt x="1764" y="6274"/>
                  </a:lnTo>
                  <a:cubicBezTo>
                    <a:pt x="2930" y="7346"/>
                    <a:pt x="4442" y="7850"/>
                    <a:pt x="5923" y="7850"/>
                  </a:cubicBezTo>
                  <a:cubicBezTo>
                    <a:pt x="7561" y="7850"/>
                    <a:pt x="9168" y="7220"/>
                    <a:pt x="10428" y="5991"/>
                  </a:cubicBezTo>
                  <a:cubicBezTo>
                    <a:pt x="11909" y="4510"/>
                    <a:pt x="12602" y="2368"/>
                    <a:pt x="12192" y="320"/>
                  </a:cubicBezTo>
                  <a:cubicBezTo>
                    <a:pt x="12164" y="122"/>
                    <a:pt x="11958" y="0"/>
                    <a:pt x="117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7"/>
            <p:cNvSpPr/>
            <p:nvPr/>
          </p:nvSpPr>
          <p:spPr>
            <a:xfrm>
              <a:off x="-62751325" y="3834525"/>
              <a:ext cx="15775" cy="26800"/>
            </a:xfrm>
            <a:custGeom>
              <a:avLst/>
              <a:gdLst/>
              <a:ahLst/>
              <a:cxnLst/>
              <a:rect l="l" t="t" r="r" b="b"/>
              <a:pathLst>
                <a:path w="631" h="1072" extrusionOk="0">
                  <a:moveTo>
                    <a:pt x="630" y="1"/>
                  </a:moveTo>
                  <a:cubicBezTo>
                    <a:pt x="410" y="221"/>
                    <a:pt x="158" y="599"/>
                    <a:pt x="0" y="1072"/>
                  </a:cubicBezTo>
                  <a:lnTo>
                    <a:pt x="630" y="1072"/>
                  </a:lnTo>
                  <a:lnTo>
                    <a:pt x="6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7"/>
            <p:cNvSpPr/>
            <p:nvPr/>
          </p:nvSpPr>
          <p:spPr>
            <a:xfrm>
              <a:off x="-62715100" y="3950300"/>
              <a:ext cx="15775" cy="26025"/>
            </a:xfrm>
            <a:custGeom>
              <a:avLst/>
              <a:gdLst/>
              <a:ahLst/>
              <a:cxnLst/>
              <a:rect l="l" t="t" r="r" b="b"/>
              <a:pathLst>
                <a:path w="631" h="1041" extrusionOk="0">
                  <a:moveTo>
                    <a:pt x="1" y="1"/>
                  </a:moveTo>
                  <a:lnTo>
                    <a:pt x="1" y="1041"/>
                  </a:lnTo>
                  <a:cubicBezTo>
                    <a:pt x="253" y="852"/>
                    <a:pt x="473" y="473"/>
                    <a:pt x="6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7"/>
            <p:cNvSpPr/>
            <p:nvPr/>
          </p:nvSpPr>
          <p:spPr>
            <a:xfrm>
              <a:off x="-62751325" y="3950300"/>
              <a:ext cx="15775" cy="26025"/>
            </a:xfrm>
            <a:custGeom>
              <a:avLst/>
              <a:gdLst/>
              <a:ahLst/>
              <a:cxnLst/>
              <a:rect l="l" t="t" r="r" b="b"/>
              <a:pathLst>
                <a:path w="631" h="1041" extrusionOk="0">
                  <a:moveTo>
                    <a:pt x="0" y="1"/>
                  </a:moveTo>
                  <a:cubicBezTo>
                    <a:pt x="158" y="473"/>
                    <a:pt x="410" y="852"/>
                    <a:pt x="630" y="1041"/>
                  </a:cubicBezTo>
                  <a:lnTo>
                    <a:pt x="6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7"/>
            <p:cNvSpPr/>
            <p:nvPr/>
          </p:nvSpPr>
          <p:spPr>
            <a:xfrm>
              <a:off x="-62822225" y="3881000"/>
              <a:ext cx="44125" cy="48075"/>
            </a:xfrm>
            <a:custGeom>
              <a:avLst/>
              <a:gdLst/>
              <a:ahLst/>
              <a:cxnLst/>
              <a:rect l="l" t="t" r="r" b="b"/>
              <a:pathLst>
                <a:path w="1765" h="1923" extrusionOk="0">
                  <a:moveTo>
                    <a:pt x="127" y="0"/>
                  </a:moveTo>
                  <a:cubicBezTo>
                    <a:pt x="32" y="316"/>
                    <a:pt x="1" y="631"/>
                    <a:pt x="1" y="977"/>
                  </a:cubicBezTo>
                  <a:cubicBezTo>
                    <a:pt x="1" y="1324"/>
                    <a:pt x="32" y="1670"/>
                    <a:pt x="127" y="1922"/>
                  </a:cubicBezTo>
                  <a:lnTo>
                    <a:pt x="1765" y="1922"/>
                  </a:lnTo>
                  <a:cubicBezTo>
                    <a:pt x="1734" y="1607"/>
                    <a:pt x="1702" y="1292"/>
                    <a:pt x="1702" y="977"/>
                  </a:cubicBezTo>
                  <a:cubicBezTo>
                    <a:pt x="1702" y="662"/>
                    <a:pt x="1734" y="316"/>
                    <a:pt x="17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7"/>
            <p:cNvSpPr/>
            <p:nvPr/>
          </p:nvSpPr>
          <p:spPr>
            <a:xfrm>
              <a:off x="-62715100" y="3833750"/>
              <a:ext cx="15775" cy="26800"/>
            </a:xfrm>
            <a:custGeom>
              <a:avLst/>
              <a:gdLst/>
              <a:ahLst/>
              <a:cxnLst/>
              <a:rect l="l" t="t" r="r" b="b"/>
              <a:pathLst>
                <a:path w="631" h="1072" extrusionOk="0">
                  <a:moveTo>
                    <a:pt x="1" y="0"/>
                  </a:moveTo>
                  <a:lnTo>
                    <a:pt x="1" y="1071"/>
                  </a:lnTo>
                  <a:lnTo>
                    <a:pt x="631" y="1071"/>
                  </a:lnTo>
                  <a:cubicBezTo>
                    <a:pt x="505" y="599"/>
                    <a:pt x="253" y="189"/>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7"/>
            <p:cNvSpPr/>
            <p:nvPr/>
          </p:nvSpPr>
          <p:spPr>
            <a:xfrm>
              <a:off x="-62758425" y="3881000"/>
              <a:ext cx="22875" cy="48075"/>
            </a:xfrm>
            <a:custGeom>
              <a:avLst/>
              <a:gdLst/>
              <a:ahLst/>
              <a:cxnLst/>
              <a:rect l="l" t="t" r="r" b="b"/>
              <a:pathLst>
                <a:path w="915" h="1923" extrusionOk="0">
                  <a:moveTo>
                    <a:pt x="95" y="0"/>
                  </a:moveTo>
                  <a:cubicBezTo>
                    <a:pt x="64" y="316"/>
                    <a:pt x="1" y="631"/>
                    <a:pt x="1" y="977"/>
                  </a:cubicBezTo>
                  <a:cubicBezTo>
                    <a:pt x="1" y="1324"/>
                    <a:pt x="64" y="1670"/>
                    <a:pt x="95" y="1922"/>
                  </a:cubicBezTo>
                  <a:lnTo>
                    <a:pt x="914" y="1922"/>
                  </a:lnTo>
                  <a:lnTo>
                    <a:pt x="9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p:cNvSpPr/>
            <p:nvPr/>
          </p:nvSpPr>
          <p:spPr>
            <a:xfrm>
              <a:off x="-62715100" y="3809325"/>
              <a:ext cx="74850" cy="51225"/>
            </a:xfrm>
            <a:custGeom>
              <a:avLst/>
              <a:gdLst/>
              <a:ahLst/>
              <a:cxnLst/>
              <a:rect l="l" t="t" r="r" b="b"/>
              <a:pathLst>
                <a:path w="2994" h="2049" extrusionOk="0">
                  <a:moveTo>
                    <a:pt x="1" y="1"/>
                  </a:moveTo>
                  <a:lnTo>
                    <a:pt x="1" y="32"/>
                  </a:lnTo>
                  <a:cubicBezTo>
                    <a:pt x="631" y="253"/>
                    <a:pt x="1198" y="1009"/>
                    <a:pt x="1481" y="2048"/>
                  </a:cubicBezTo>
                  <a:lnTo>
                    <a:pt x="2994" y="2048"/>
                  </a:lnTo>
                  <a:cubicBezTo>
                    <a:pt x="2426" y="946"/>
                    <a:pt x="1324" y="158"/>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7"/>
            <p:cNvSpPr/>
            <p:nvPr/>
          </p:nvSpPr>
          <p:spPr>
            <a:xfrm>
              <a:off x="-62715875" y="3950300"/>
              <a:ext cx="75625" cy="51225"/>
            </a:xfrm>
            <a:custGeom>
              <a:avLst/>
              <a:gdLst/>
              <a:ahLst/>
              <a:cxnLst/>
              <a:rect l="l" t="t" r="r" b="b"/>
              <a:pathLst>
                <a:path w="3025" h="2049" extrusionOk="0">
                  <a:moveTo>
                    <a:pt x="1512" y="1"/>
                  </a:moveTo>
                  <a:cubicBezTo>
                    <a:pt x="1229" y="1009"/>
                    <a:pt x="662" y="1765"/>
                    <a:pt x="0" y="1986"/>
                  </a:cubicBezTo>
                  <a:lnTo>
                    <a:pt x="0" y="2049"/>
                  </a:lnTo>
                  <a:lnTo>
                    <a:pt x="32" y="2049"/>
                  </a:lnTo>
                  <a:cubicBezTo>
                    <a:pt x="1355" y="1891"/>
                    <a:pt x="2457" y="1104"/>
                    <a:pt x="30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7"/>
            <p:cNvSpPr/>
            <p:nvPr/>
          </p:nvSpPr>
          <p:spPr>
            <a:xfrm>
              <a:off x="-62811200" y="3949525"/>
              <a:ext cx="75650" cy="52000"/>
            </a:xfrm>
            <a:custGeom>
              <a:avLst/>
              <a:gdLst/>
              <a:ahLst/>
              <a:cxnLst/>
              <a:rect l="l" t="t" r="r" b="b"/>
              <a:pathLst>
                <a:path w="3026" h="2080" extrusionOk="0">
                  <a:moveTo>
                    <a:pt x="1" y="0"/>
                  </a:moveTo>
                  <a:cubicBezTo>
                    <a:pt x="600" y="1166"/>
                    <a:pt x="1702" y="1954"/>
                    <a:pt x="3025" y="2080"/>
                  </a:cubicBezTo>
                  <a:lnTo>
                    <a:pt x="3025" y="2017"/>
                  </a:lnTo>
                  <a:cubicBezTo>
                    <a:pt x="2364" y="1796"/>
                    <a:pt x="1860" y="1040"/>
                    <a:pt x="15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7"/>
            <p:cNvSpPr/>
            <p:nvPr/>
          </p:nvSpPr>
          <p:spPr>
            <a:xfrm>
              <a:off x="-62673350" y="3881000"/>
              <a:ext cx="44125" cy="48075"/>
            </a:xfrm>
            <a:custGeom>
              <a:avLst/>
              <a:gdLst/>
              <a:ahLst/>
              <a:cxnLst/>
              <a:rect l="l" t="t" r="r" b="b"/>
              <a:pathLst>
                <a:path w="1765" h="1923" extrusionOk="0">
                  <a:moveTo>
                    <a:pt x="0" y="0"/>
                  </a:moveTo>
                  <a:cubicBezTo>
                    <a:pt x="32" y="316"/>
                    <a:pt x="63" y="631"/>
                    <a:pt x="63" y="977"/>
                  </a:cubicBezTo>
                  <a:cubicBezTo>
                    <a:pt x="63" y="1324"/>
                    <a:pt x="32" y="1670"/>
                    <a:pt x="0" y="1922"/>
                  </a:cubicBezTo>
                  <a:lnTo>
                    <a:pt x="1639" y="1922"/>
                  </a:lnTo>
                  <a:cubicBezTo>
                    <a:pt x="1733" y="1670"/>
                    <a:pt x="1765" y="1292"/>
                    <a:pt x="1765" y="977"/>
                  </a:cubicBezTo>
                  <a:cubicBezTo>
                    <a:pt x="1765" y="662"/>
                    <a:pt x="1733" y="316"/>
                    <a:pt x="16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7"/>
            <p:cNvSpPr/>
            <p:nvPr/>
          </p:nvSpPr>
          <p:spPr>
            <a:xfrm>
              <a:off x="-62810400" y="3810125"/>
              <a:ext cx="75625" cy="51200"/>
            </a:xfrm>
            <a:custGeom>
              <a:avLst/>
              <a:gdLst/>
              <a:ahLst/>
              <a:cxnLst/>
              <a:rect l="l" t="t" r="r" b="b"/>
              <a:pathLst>
                <a:path w="3025" h="2048" extrusionOk="0">
                  <a:moveTo>
                    <a:pt x="2993" y="0"/>
                  </a:moveTo>
                  <a:cubicBezTo>
                    <a:pt x="1702" y="158"/>
                    <a:pt x="599" y="945"/>
                    <a:pt x="0" y="2048"/>
                  </a:cubicBezTo>
                  <a:lnTo>
                    <a:pt x="1544" y="2048"/>
                  </a:lnTo>
                  <a:cubicBezTo>
                    <a:pt x="1828" y="1008"/>
                    <a:pt x="2363" y="284"/>
                    <a:pt x="3025" y="32"/>
                  </a:cubicBezTo>
                  <a:lnTo>
                    <a:pt x="30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7"/>
            <p:cNvSpPr/>
            <p:nvPr/>
          </p:nvSpPr>
          <p:spPr>
            <a:xfrm>
              <a:off x="-62715100" y="3881000"/>
              <a:ext cx="22850" cy="48075"/>
            </a:xfrm>
            <a:custGeom>
              <a:avLst/>
              <a:gdLst/>
              <a:ahLst/>
              <a:cxnLst/>
              <a:rect l="l" t="t" r="r" b="b"/>
              <a:pathLst>
                <a:path w="914" h="1923" extrusionOk="0">
                  <a:moveTo>
                    <a:pt x="1" y="0"/>
                  </a:moveTo>
                  <a:lnTo>
                    <a:pt x="1" y="1922"/>
                  </a:lnTo>
                  <a:lnTo>
                    <a:pt x="851" y="1922"/>
                  </a:lnTo>
                  <a:cubicBezTo>
                    <a:pt x="883" y="1607"/>
                    <a:pt x="914" y="1292"/>
                    <a:pt x="914" y="977"/>
                  </a:cubicBezTo>
                  <a:cubicBezTo>
                    <a:pt x="914" y="662"/>
                    <a:pt x="883" y="316"/>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7"/>
          <p:cNvGrpSpPr/>
          <p:nvPr/>
        </p:nvGrpSpPr>
        <p:grpSpPr>
          <a:xfrm>
            <a:off x="3905737" y="3130628"/>
            <a:ext cx="368186" cy="366364"/>
            <a:chOff x="-63679950" y="3360375"/>
            <a:chExt cx="318225" cy="316650"/>
          </a:xfrm>
        </p:grpSpPr>
        <p:sp>
          <p:nvSpPr>
            <p:cNvPr id="199" name="Google Shape;199;p17"/>
            <p:cNvSpPr/>
            <p:nvPr/>
          </p:nvSpPr>
          <p:spPr>
            <a:xfrm>
              <a:off x="-63497200" y="3423400"/>
              <a:ext cx="40975" cy="40975"/>
            </a:xfrm>
            <a:custGeom>
              <a:avLst/>
              <a:gdLst/>
              <a:ahLst/>
              <a:cxnLst/>
              <a:rect l="l" t="t" r="r" b="b"/>
              <a:pathLst>
                <a:path w="1639" h="1639" extrusionOk="0">
                  <a:moveTo>
                    <a:pt x="819" y="0"/>
                  </a:moveTo>
                  <a:cubicBezTo>
                    <a:pt x="378" y="0"/>
                    <a:pt x="0" y="378"/>
                    <a:pt x="0" y="819"/>
                  </a:cubicBezTo>
                  <a:cubicBezTo>
                    <a:pt x="0" y="1260"/>
                    <a:pt x="378" y="1638"/>
                    <a:pt x="819" y="1638"/>
                  </a:cubicBezTo>
                  <a:cubicBezTo>
                    <a:pt x="1260" y="1638"/>
                    <a:pt x="1638" y="1260"/>
                    <a:pt x="1638" y="819"/>
                  </a:cubicBezTo>
                  <a:cubicBezTo>
                    <a:pt x="1638" y="378"/>
                    <a:pt x="1260" y="0"/>
                    <a:pt x="8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7"/>
            <p:cNvSpPr/>
            <p:nvPr/>
          </p:nvSpPr>
          <p:spPr>
            <a:xfrm>
              <a:off x="-63516900" y="3485625"/>
              <a:ext cx="79575" cy="29950"/>
            </a:xfrm>
            <a:custGeom>
              <a:avLst/>
              <a:gdLst/>
              <a:ahLst/>
              <a:cxnLst/>
              <a:rect l="l" t="t" r="r" b="b"/>
              <a:pathLst>
                <a:path w="3183" h="1198" extrusionOk="0">
                  <a:moveTo>
                    <a:pt x="1607" y="0"/>
                  </a:moveTo>
                  <a:cubicBezTo>
                    <a:pt x="820" y="0"/>
                    <a:pt x="190" y="504"/>
                    <a:pt x="1" y="1197"/>
                  </a:cubicBezTo>
                  <a:lnTo>
                    <a:pt x="3183" y="1197"/>
                  </a:lnTo>
                  <a:cubicBezTo>
                    <a:pt x="3025" y="504"/>
                    <a:pt x="2395" y="0"/>
                    <a:pt x="16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7"/>
            <p:cNvSpPr/>
            <p:nvPr/>
          </p:nvSpPr>
          <p:spPr>
            <a:xfrm>
              <a:off x="-63618500" y="3360375"/>
              <a:ext cx="256775" cy="256600"/>
            </a:xfrm>
            <a:custGeom>
              <a:avLst/>
              <a:gdLst/>
              <a:ahLst/>
              <a:cxnLst/>
              <a:rect l="l" t="t" r="r" b="b"/>
              <a:pathLst>
                <a:path w="10271" h="10264" extrusionOk="0">
                  <a:moveTo>
                    <a:pt x="5703" y="1639"/>
                  </a:moveTo>
                  <a:cubicBezTo>
                    <a:pt x="6616" y="1639"/>
                    <a:pt x="7373" y="2395"/>
                    <a:pt x="7373" y="3309"/>
                  </a:cubicBezTo>
                  <a:cubicBezTo>
                    <a:pt x="7373" y="3750"/>
                    <a:pt x="7215" y="4128"/>
                    <a:pt x="6900" y="4443"/>
                  </a:cubicBezTo>
                  <a:cubicBezTo>
                    <a:pt x="7625" y="4884"/>
                    <a:pt x="8192" y="5672"/>
                    <a:pt x="8192" y="6617"/>
                  </a:cubicBezTo>
                  <a:cubicBezTo>
                    <a:pt x="8160" y="6900"/>
                    <a:pt x="8003" y="7058"/>
                    <a:pt x="7751" y="7058"/>
                  </a:cubicBezTo>
                  <a:lnTo>
                    <a:pt x="3623" y="7058"/>
                  </a:lnTo>
                  <a:cubicBezTo>
                    <a:pt x="3371" y="7058"/>
                    <a:pt x="3214" y="6837"/>
                    <a:pt x="3214" y="6617"/>
                  </a:cubicBezTo>
                  <a:cubicBezTo>
                    <a:pt x="3214" y="5672"/>
                    <a:pt x="3749" y="4884"/>
                    <a:pt x="4537" y="4443"/>
                  </a:cubicBezTo>
                  <a:cubicBezTo>
                    <a:pt x="4254" y="4128"/>
                    <a:pt x="4065" y="3718"/>
                    <a:pt x="4065" y="3309"/>
                  </a:cubicBezTo>
                  <a:cubicBezTo>
                    <a:pt x="4065" y="2395"/>
                    <a:pt x="4789" y="1639"/>
                    <a:pt x="5703" y="1639"/>
                  </a:cubicBezTo>
                  <a:close/>
                  <a:moveTo>
                    <a:pt x="5703" y="1"/>
                  </a:moveTo>
                  <a:cubicBezTo>
                    <a:pt x="3182" y="1"/>
                    <a:pt x="1135" y="2049"/>
                    <a:pt x="1135" y="4569"/>
                  </a:cubicBezTo>
                  <a:cubicBezTo>
                    <a:pt x="1135" y="5609"/>
                    <a:pt x="1481" y="6648"/>
                    <a:pt x="2206" y="7467"/>
                  </a:cubicBezTo>
                  <a:lnTo>
                    <a:pt x="1607" y="8066"/>
                  </a:lnTo>
                  <a:lnTo>
                    <a:pt x="756" y="7184"/>
                  </a:lnTo>
                  <a:cubicBezTo>
                    <a:pt x="678" y="7121"/>
                    <a:pt x="567" y="7089"/>
                    <a:pt x="457" y="7089"/>
                  </a:cubicBezTo>
                  <a:cubicBezTo>
                    <a:pt x="347" y="7089"/>
                    <a:pt x="237" y="7121"/>
                    <a:pt x="158" y="7184"/>
                  </a:cubicBezTo>
                  <a:cubicBezTo>
                    <a:pt x="0" y="7341"/>
                    <a:pt x="0" y="7625"/>
                    <a:pt x="158" y="7783"/>
                  </a:cubicBezTo>
                  <a:lnTo>
                    <a:pt x="1324" y="8980"/>
                  </a:lnTo>
                  <a:lnTo>
                    <a:pt x="2521" y="10145"/>
                  </a:lnTo>
                  <a:cubicBezTo>
                    <a:pt x="2600" y="10224"/>
                    <a:pt x="2710" y="10264"/>
                    <a:pt x="2820" y="10264"/>
                  </a:cubicBezTo>
                  <a:cubicBezTo>
                    <a:pt x="2930" y="10264"/>
                    <a:pt x="3041" y="10224"/>
                    <a:pt x="3119" y="10145"/>
                  </a:cubicBezTo>
                  <a:cubicBezTo>
                    <a:pt x="3277" y="9988"/>
                    <a:pt x="3277" y="9704"/>
                    <a:pt x="3119" y="9547"/>
                  </a:cubicBezTo>
                  <a:lnTo>
                    <a:pt x="2237" y="8696"/>
                  </a:lnTo>
                  <a:lnTo>
                    <a:pt x="2836" y="8098"/>
                  </a:lnTo>
                  <a:cubicBezTo>
                    <a:pt x="3655" y="8759"/>
                    <a:pt x="4695" y="9169"/>
                    <a:pt x="5734" y="9169"/>
                  </a:cubicBezTo>
                  <a:cubicBezTo>
                    <a:pt x="8255" y="9169"/>
                    <a:pt x="10271" y="7121"/>
                    <a:pt x="10271" y="4632"/>
                  </a:cubicBezTo>
                  <a:cubicBezTo>
                    <a:pt x="10239" y="2049"/>
                    <a:pt x="8223" y="1"/>
                    <a:pt x="57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7"/>
            <p:cNvSpPr/>
            <p:nvPr/>
          </p:nvSpPr>
          <p:spPr>
            <a:xfrm>
              <a:off x="-63679950" y="3576200"/>
              <a:ext cx="102425" cy="100825"/>
            </a:xfrm>
            <a:custGeom>
              <a:avLst/>
              <a:gdLst/>
              <a:ahLst/>
              <a:cxnLst/>
              <a:rect l="l" t="t" r="r" b="b"/>
              <a:pathLst>
                <a:path w="4097" h="4033" extrusionOk="0">
                  <a:moveTo>
                    <a:pt x="2332" y="0"/>
                  </a:moveTo>
                  <a:lnTo>
                    <a:pt x="159" y="2142"/>
                  </a:lnTo>
                  <a:cubicBezTo>
                    <a:pt x="1" y="2300"/>
                    <a:pt x="1" y="2584"/>
                    <a:pt x="159" y="2741"/>
                  </a:cubicBezTo>
                  <a:lnTo>
                    <a:pt x="1356" y="3938"/>
                  </a:lnTo>
                  <a:cubicBezTo>
                    <a:pt x="1434" y="4001"/>
                    <a:pt x="1545" y="4033"/>
                    <a:pt x="1655" y="4033"/>
                  </a:cubicBezTo>
                  <a:cubicBezTo>
                    <a:pt x="1765" y="4033"/>
                    <a:pt x="1876" y="4001"/>
                    <a:pt x="1954" y="3938"/>
                  </a:cubicBezTo>
                  <a:lnTo>
                    <a:pt x="4097" y="1764"/>
                  </a:lnTo>
                  <a:lnTo>
                    <a:pt x="233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1"/>
          <p:cNvSpPr txBox="1">
            <a:spLocks noGrp="1"/>
          </p:cNvSpPr>
          <p:nvPr>
            <p:ph type="title"/>
          </p:nvPr>
        </p:nvSpPr>
        <p:spPr>
          <a:xfrm>
            <a:off x="457200" y="272442"/>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IN" dirty="0">
                <a:solidFill>
                  <a:schemeClr val="dk1"/>
                </a:solidFill>
              </a:rPr>
              <a:t>M</a:t>
            </a:r>
            <a:r>
              <a:rPr lang="en" dirty="0">
                <a:solidFill>
                  <a:schemeClr val="dk1"/>
                </a:solidFill>
              </a:rPr>
              <a:t>ethodology of Development</a:t>
            </a:r>
            <a:endParaRPr dirty="0"/>
          </a:p>
        </p:txBody>
      </p:sp>
      <p:sp>
        <p:nvSpPr>
          <p:cNvPr id="350" name="Google Shape;350;p21"/>
          <p:cNvSpPr txBox="1"/>
          <p:nvPr/>
        </p:nvSpPr>
        <p:spPr>
          <a:xfrm>
            <a:off x="477312" y="706243"/>
            <a:ext cx="3131516" cy="36204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chemeClr val="accent1"/>
                </a:solidFill>
                <a:latin typeface="Fira Sans Extra Condensed"/>
                <a:ea typeface="Fira Sans Extra Condensed"/>
                <a:cs typeface="Fira Sans Extra Condensed"/>
                <a:sym typeface="Fira Sans Extra Condensed"/>
              </a:rPr>
              <a:t>Requirment Gathering and Analysis </a:t>
            </a:r>
            <a:r>
              <a:rPr lang="en" sz="1600" b="1" dirty="0">
                <a:solidFill>
                  <a:schemeClr val="accent1"/>
                </a:solidFill>
                <a:latin typeface="Fira Sans Extra Condensed"/>
                <a:ea typeface="Fira Sans Extra Condensed"/>
                <a:cs typeface="Fira Sans Extra Condensed"/>
                <a:sym typeface="Fira Sans Extra Condensed"/>
              </a:rPr>
              <a:t>:</a:t>
            </a:r>
            <a:endParaRPr sz="1600" b="1" dirty="0">
              <a:solidFill>
                <a:schemeClr val="accent1"/>
              </a:solidFill>
              <a:latin typeface="Fira Sans Extra Condensed"/>
              <a:ea typeface="Fira Sans Extra Condensed"/>
              <a:cs typeface="Fira Sans Extra Condensed"/>
              <a:sym typeface="Fira Sans Extra Condensed"/>
            </a:endParaRPr>
          </a:p>
        </p:txBody>
      </p:sp>
      <p:sp>
        <p:nvSpPr>
          <p:cNvPr id="351" name="Google Shape;351;p21"/>
          <p:cNvSpPr txBox="1"/>
          <p:nvPr/>
        </p:nvSpPr>
        <p:spPr>
          <a:xfrm>
            <a:off x="484757" y="2173189"/>
            <a:ext cx="1974300" cy="28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rgbClr val="32AAD9"/>
                </a:solidFill>
                <a:latin typeface="Fira Sans Extra Condensed"/>
                <a:ea typeface="Fira Sans Extra Condensed"/>
                <a:cs typeface="Fira Sans Extra Condensed"/>
                <a:sym typeface="Fira Sans Extra Condensed"/>
              </a:rPr>
              <a:t>Implementation</a:t>
            </a:r>
            <a:r>
              <a:rPr lang="en" b="1" dirty="0">
                <a:solidFill>
                  <a:schemeClr val="accent4"/>
                </a:solidFill>
                <a:latin typeface="Fira Sans Extra Condensed"/>
                <a:ea typeface="Fira Sans Extra Condensed"/>
                <a:cs typeface="Fira Sans Extra Condensed"/>
                <a:sym typeface="Fira Sans Extra Condensed"/>
              </a:rPr>
              <a:t> :</a:t>
            </a:r>
            <a:endParaRPr b="1" dirty="0">
              <a:solidFill>
                <a:schemeClr val="accent4"/>
              </a:solidFill>
              <a:latin typeface="Fira Sans Extra Condensed"/>
              <a:ea typeface="Fira Sans Extra Condensed"/>
              <a:cs typeface="Fira Sans Extra Condensed"/>
              <a:sym typeface="Fira Sans Extra Condensed"/>
            </a:endParaRPr>
          </a:p>
        </p:txBody>
      </p:sp>
      <p:sp>
        <p:nvSpPr>
          <p:cNvPr id="352" name="Google Shape;352;p21"/>
          <p:cNvSpPr txBox="1"/>
          <p:nvPr/>
        </p:nvSpPr>
        <p:spPr>
          <a:xfrm>
            <a:off x="500151" y="1363464"/>
            <a:ext cx="1974300" cy="2871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IN" b="1" dirty="0">
                <a:solidFill>
                  <a:schemeClr val="accent2"/>
                </a:solidFill>
                <a:latin typeface="Fira Sans Extra Condensed"/>
                <a:ea typeface="Fira Sans Extra Condensed"/>
                <a:cs typeface="Fira Sans Extra Condensed"/>
                <a:sym typeface="Fira Sans Extra Condensed"/>
              </a:rPr>
              <a:t>System Design </a:t>
            </a:r>
            <a:r>
              <a:rPr lang="en-IN" sz="1600" b="1" dirty="0">
                <a:solidFill>
                  <a:schemeClr val="accent2"/>
                </a:solidFill>
                <a:latin typeface="Fira Sans Extra Condensed"/>
                <a:ea typeface="Fira Sans Extra Condensed"/>
                <a:cs typeface="Fira Sans Extra Condensed"/>
                <a:sym typeface="Fira Sans Extra Condensed"/>
              </a:rPr>
              <a:t>:</a:t>
            </a:r>
            <a:endParaRPr sz="1600" b="1" dirty="0">
              <a:solidFill>
                <a:schemeClr val="accent2"/>
              </a:solidFill>
              <a:latin typeface="Fira Sans Extra Condensed"/>
              <a:ea typeface="Fira Sans Extra Condensed"/>
              <a:cs typeface="Fira Sans Extra Condensed"/>
              <a:sym typeface="Fira Sans Extra Condensed"/>
            </a:endParaRPr>
          </a:p>
        </p:txBody>
      </p:sp>
      <p:sp>
        <p:nvSpPr>
          <p:cNvPr id="353" name="Google Shape;353;p21"/>
          <p:cNvSpPr txBox="1"/>
          <p:nvPr/>
        </p:nvSpPr>
        <p:spPr>
          <a:xfrm>
            <a:off x="484757" y="2969810"/>
            <a:ext cx="2119582" cy="276339"/>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IN" b="1" dirty="0">
                <a:solidFill>
                  <a:schemeClr val="accent3"/>
                </a:solidFill>
                <a:latin typeface="Fira Sans Extra Condensed"/>
                <a:ea typeface="Fira Sans Extra Condensed"/>
                <a:cs typeface="Fira Sans Extra Condensed"/>
                <a:sym typeface="Fira Sans Extra Condensed"/>
              </a:rPr>
              <a:t>Integration </a:t>
            </a:r>
            <a:r>
              <a:rPr lang="en-IN" b="1" dirty="0">
                <a:solidFill>
                  <a:srgbClr val="5FD0DB"/>
                </a:solidFill>
                <a:latin typeface="Fira Sans Extra Condensed"/>
                <a:ea typeface="Fira Sans Extra Condensed"/>
                <a:cs typeface="Fira Sans Extra Condensed"/>
                <a:sym typeface="Fira Sans Extra Condensed"/>
              </a:rPr>
              <a:t>and</a:t>
            </a:r>
            <a:r>
              <a:rPr lang="en-IN" b="1" dirty="0">
                <a:solidFill>
                  <a:schemeClr val="accent3"/>
                </a:solidFill>
                <a:latin typeface="Fira Sans Extra Condensed"/>
                <a:ea typeface="Fira Sans Extra Condensed"/>
                <a:cs typeface="Fira Sans Extra Condensed"/>
                <a:sym typeface="Fira Sans Extra Condensed"/>
              </a:rPr>
              <a:t> testing </a:t>
            </a:r>
            <a:r>
              <a:rPr lang="en-IN" sz="1600" b="1" dirty="0">
                <a:solidFill>
                  <a:schemeClr val="accent3"/>
                </a:solidFill>
                <a:latin typeface="Fira Sans Extra Condensed"/>
                <a:ea typeface="Fira Sans Extra Condensed"/>
                <a:cs typeface="Fira Sans Extra Condensed"/>
                <a:sym typeface="Fira Sans Extra Condensed"/>
              </a:rPr>
              <a:t>:</a:t>
            </a:r>
          </a:p>
        </p:txBody>
      </p:sp>
      <p:sp>
        <p:nvSpPr>
          <p:cNvPr id="354" name="Google Shape;354;p21"/>
          <p:cNvSpPr txBox="1"/>
          <p:nvPr/>
        </p:nvSpPr>
        <p:spPr>
          <a:xfrm>
            <a:off x="500151" y="1090767"/>
            <a:ext cx="3673157" cy="432935"/>
          </a:xfrm>
          <a:prstGeom prst="rect">
            <a:avLst/>
          </a:prstGeom>
          <a:noFill/>
          <a:ln>
            <a:noFill/>
          </a:ln>
        </p:spPr>
        <p:txBody>
          <a:bodyPr spcFirstLastPara="1" wrap="square" lIns="91425" tIns="91425" rIns="91425" bIns="91425" anchor="ctr" anchorCtr="0">
            <a:noAutofit/>
          </a:bodyPr>
          <a:lstStyle/>
          <a:p>
            <a:r>
              <a:rPr lang="en-US" sz="1200" dirty="0">
                <a:latin typeface="Roboto" panose="02000000000000000000" pitchFamily="2" charset="0"/>
                <a:ea typeface="Roboto" panose="02000000000000000000" pitchFamily="2" charset="0"/>
                <a:cs typeface="Roboto" panose="02000000000000000000" pitchFamily="2" charset="0"/>
              </a:rPr>
              <a:t>All possible requirements of the system to be developed are captured in this phase.</a:t>
            </a:r>
          </a:p>
          <a:p>
            <a:pPr marL="0" lvl="0" indent="0" algn="l" rtl="0">
              <a:spcBef>
                <a:spcPts val="0"/>
              </a:spcBef>
              <a:spcAft>
                <a:spcPts val="0"/>
              </a:spcAft>
              <a:buNone/>
            </a:pPr>
            <a:endParaRPr sz="1200" dirty="0">
              <a:latin typeface="Roboto"/>
              <a:ea typeface="Roboto"/>
              <a:cs typeface="Roboto"/>
              <a:sym typeface="Roboto"/>
            </a:endParaRPr>
          </a:p>
        </p:txBody>
      </p:sp>
      <p:sp>
        <p:nvSpPr>
          <p:cNvPr id="355" name="Google Shape;355;p21"/>
          <p:cNvSpPr txBox="1"/>
          <p:nvPr/>
        </p:nvSpPr>
        <p:spPr>
          <a:xfrm>
            <a:off x="477312" y="2415813"/>
            <a:ext cx="3564333" cy="57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latin typeface="Roboto" panose="02000000000000000000" pitchFamily="2" charset="0"/>
                <a:ea typeface="Roboto" panose="02000000000000000000" pitchFamily="2" charset="0"/>
                <a:cs typeface="Roboto" panose="02000000000000000000" pitchFamily="2" charset="0"/>
              </a:rPr>
              <a:t>With inputs from the system design, the system is first developed in small programs called units and tested for its functionality</a:t>
            </a:r>
            <a:endParaRPr sz="1200" dirty="0">
              <a:latin typeface="Roboto" panose="02000000000000000000" pitchFamily="2" charset="0"/>
              <a:ea typeface="Roboto" panose="02000000000000000000" pitchFamily="2" charset="0"/>
              <a:cs typeface="Roboto" panose="02000000000000000000" pitchFamily="2" charset="0"/>
              <a:sym typeface="Roboto"/>
            </a:endParaRPr>
          </a:p>
        </p:txBody>
      </p:sp>
      <p:sp>
        <p:nvSpPr>
          <p:cNvPr id="356" name="Google Shape;356;p21"/>
          <p:cNvSpPr txBox="1"/>
          <p:nvPr/>
        </p:nvSpPr>
        <p:spPr>
          <a:xfrm>
            <a:off x="477318" y="1715526"/>
            <a:ext cx="3673156" cy="571800"/>
          </a:xfrm>
          <a:prstGeom prst="rect">
            <a:avLst/>
          </a:prstGeom>
          <a:noFill/>
          <a:ln>
            <a:noFill/>
          </a:ln>
        </p:spPr>
        <p:txBody>
          <a:bodyPr spcFirstLastPara="1" wrap="square" lIns="91425" tIns="91425" rIns="91425" bIns="91425" anchor="ctr" anchorCtr="0">
            <a:noAutofit/>
          </a:bodyPr>
          <a:lstStyle/>
          <a:p>
            <a:r>
              <a:rPr lang="en-US" sz="1200" dirty="0">
                <a:latin typeface="Roboto" panose="02000000000000000000" pitchFamily="2" charset="0"/>
                <a:ea typeface="Roboto" panose="02000000000000000000" pitchFamily="2" charset="0"/>
                <a:cs typeface="Roboto" panose="02000000000000000000" pitchFamily="2" charset="0"/>
              </a:rPr>
              <a:t>This system design helps in specifying hardware and system requirements and helps in defining the overall system architecture. </a:t>
            </a:r>
          </a:p>
          <a:p>
            <a:pPr marL="0" lvl="0" indent="0" rtl="0">
              <a:spcBef>
                <a:spcPts val="0"/>
              </a:spcBef>
              <a:spcAft>
                <a:spcPts val="0"/>
              </a:spcAft>
              <a:buNone/>
            </a:pPr>
            <a:endParaRPr sz="1200" dirty="0">
              <a:latin typeface="Roboto"/>
              <a:ea typeface="Roboto"/>
              <a:cs typeface="Roboto"/>
              <a:sym typeface="Roboto"/>
            </a:endParaRPr>
          </a:p>
        </p:txBody>
      </p:sp>
      <p:sp>
        <p:nvSpPr>
          <p:cNvPr id="357" name="Google Shape;357;p21"/>
          <p:cNvSpPr txBox="1"/>
          <p:nvPr/>
        </p:nvSpPr>
        <p:spPr>
          <a:xfrm>
            <a:off x="477313" y="3274289"/>
            <a:ext cx="3564332" cy="442107"/>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200" dirty="0">
                <a:latin typeface="Roboto" panose="02000000000000000000" pitchFamily="2" charset="0"/>
                <a:ea typeface="Roboto" panose="02000000000000000000" pitchFamily="2" charset="0"/>
                <a:cs typeface="Roboto" panose="02000000000000000000" pitchFamily="2" charset="0"/>
              </a:rPr>
              <a:t>All the units developed in the implementation phase are integrated into a system after testing of each unit</a:t>
            </a:r>
            <a:r>
              <a:rPr lang="en-US" sz="1200" dirty="0"/>
              <a:t>.</a:t>
            </a:r>
            <a:endParaRPr sz="1200" dirty="0">
              <a:latin typeface="Roboto"/>
              <a:ea typeface="Roboto"/>
              <a:cs typeface="Roboto"/>
              <a:sym typeface="Roboto"/>
            </a:endParaRPr>
          </a:p>
        </p:txBody>
      </p:sp>
      <p:pic>
        <p:nvPicPr>
          <p:cNvPr id="3" name="Picture 2">
            <a:extLst>
              <a:ext uri="{FF2B5EF4-FFF2-40B4-BE49-F238E27FC236}">
                <a16:creationId xmlns:a16="http://schemas.microsoft.com/office/drawing/2014/main" id="{D7FB20EA-3609-C0C2-A778-D5F209D585B4}"/>
              </a:ext>
            </a:extLst>
          </p:cNvPr>
          <p:cNvPicPr>
            <a:picLocks noChangeAspect="1"/>
          </p:cNvPicPr>
          <p:nvPr/>
        </p:nvPicPr>
        <p:blipFill>
          <a:blip r:embed="rId3"/>
          <a:stretch>
            <a:fillRect/>
          </a:stretch>
        </p:blipFill>
        <p:spPr>
          <a:xfrm>
            <a:off x="4305974" y="844952"/>
            <a:ext cx="4337875" cy="4026106"/>
          </a:xfrm>
          <a:prstGeom prst="rect">
            <a:avLst/>
          </a:prstGeom>
        </p:spPr>
      </p:pic>
      <p:sp>
        <p:nvSpPr>
          <p:cNvPr id="4" name="TextBox 3">
            <a:extLst>
              <a:ext uri="{FF2B5EF4-FFF2-40B4-BE49-F238E27FC236}">
                <a16:creationId xmlns:a16="http://schemas.microsoft.com/office/drawing/2014/main" id="{C8010397-BCC7-2454-8FA5-3CD89D770792}"/>
              </a:ext>
            </a:extLst>
          </p:cNvPr>
          <p:cNvSpPr txBox="1"/>
          <p:nvPr/>
        </p:nvSpPr>
        <p:spPr>
          <a:xfrm>
            <a:off x="477312" y="3687235"/>
            <a:ext cx="1107996" cy="307777"/>
          </a:xfrm>
          <a:prstGeom prst="rect">
            <a:avLst/>
          </a:prstGeom>
          <a:noFill/>
        </p:spPr>
        <p:txBody>
          <a:bodyPr wrap="none" rtlCol="0">
            <a:spAutoFit/>
          </a:bodyPr>
          <a:lstStyle/>
          <a:p>
            <a:r>
              <a:rPr lang="en" sz="1400" b="1" dirty="0">
                <a:solidFill>
                  <a:schemeClr val="accent1"/>
                </a:solidFill>
                <a:latin typeface="Fira Sans Extra Condensed"/>
                <a:ea typeface="Fira Sans Extra Condensed"/>
                <a:cs typeface="Fira Sans Extra Condensed"/>
                <a:sym typeface="Fira Sans Extra Condensed"/>
              </a:rPr>
              <a:t>Development</a:t>
            </a:r>
            <a:endParaRPr lang="en-IN" dirty="0"/>
          </a:p>
        </p:txBody>
      </p:sp>
      <p:sp>
        <p:nvSpPr>
          <p:cNvPr id="5" name="TextBox 4">
            <a:extLst>
              <a:ext uri="{FF2B5EF4-FFF2-40B4-BE49-F238E27FC236}">
                <a16:creationId xmlns:a16="http://schemas.microsoft.com/office/drawing/2014/main" id="{524D6B42-A3D9-CA3F-B2FE-11BC39E4611A}"/>
              </a:ext>
            </a:extLst>
          </p:cNvPr>
          <p:cNvSpPr txBox="1"/>
          <p:nvPr/>
        </p:nvSpPr>
        <p:spPr>
          <a:xfrm>
            <a:off x="457200" y="3887039"/>
            <a:ext cx="3517392" cy="461665"/>
          </a:xfrm>
          <a:prstGeom prst="rect">
            <a:avLst/>
          </a:prstGeom>
          <a:noFill/>
        </p:spPr>
        <p:txBody>
          <a:bodyPr wrap="square" rtlCol="0">
            <a:spAutoFit/>
          </a:bodyPr>
          <a:lstStyle/>
          <a:p>
            <a:r>
              <a:rPr lang="en-US" sz="1200" dirty="0">
                <a:latin typeface="Roboto" panose="02000000000000000000" pitchFamily="2" charset="0"/>
                <a:ea typeface="Roboto" panose="02000000000000000000" pitchFamily="2" charset="0"/>
                <a:cs typeface="Roboto" panose="02000000000000000000" pitchFamily="2" charset="0"/>
              </a:rPr>
              <a:t>Once the functional and non-functional testing is done the product is deployed.</a:t>
            </a:r>
            <a:endParaRPr lang="en-US" sz="1200" dirty="0">
              <a:latin typeface="Roboto" panose="02000000000000000000" pitchFamily="2" charset="0"/>
              <a:ea typeface="Roboto" panose="02000000000000000000" pitchFamily="2" charset="0"/>
              <a:cs typeface="Roboto" panose="02000000000000000000" pitchFamily="2" charset="0"/>
              <a:sym typeface="Roboto"/>
            </a:endParaRPr>
          </a:p>
        </p:txBody>
      </p:sp>
      <p:sp>
        <p:nvSpPr>
          <p:cNvPr id="6" name="TextBox 5">
            <a:extLst>
              <a:ext uri="{FF2B5EF4-FFF2-40B4-BE49-F238E27FC236}">
                <a16:creationId xmlns:a16="http://schemas.microsoft.com/office/drawing/2014/main" id="{4B2753FE-7A97-6CDE-5FAE-FE0D33C653FE}"/>
              </a:ext>
            </a:extLst>
          </p:cNvPr>
          <p:cNvSpPr txBox="1"/>
          <p:nvPr/>
        </p:nvSpPr>
        <p:spPr>
          <a:xfrm>
            <a:off x="477312" y="4261009"/>
            <a:ext cx="1144865" cy="307777"/>
          </a:xfrm>
          <a:prstGeom prst="rect">
            <a:avLst/>
          </a:prstGeom>
          <a:noFill/>
        </p:spPr>
        <p:txBody>
          <a:bodyPr wrap="none" rtlCol="0">
            <a:spAutoFit/>
          </a:bodyPr>
          <a:lstStyle/>
          <a:p>
            <a:r>
              <a:rPr lang="en-IN" b="1" dirty="0">
                <a:solidFill>
                  <a:schemeClr val="accent3"/>
                </a:solidFill>
                <a:latin typeface="Fira Sans Extra Condensed"/>
                <a:ea typeface="Fira Sans Extra Condensed"/>
                <a:cs typeface="Fira Sans Extra Condensed"/>
                <a:sym typeface="Fira Sans Extra Condensed"/>
              </a:rPr>
              <a:t>Maintenance :</a:t>
            </a:r>
            <a:endParaRPr lang="en-IN" sz="1400" b="1" dirty="0">
              <a:solidFill>
                <a:schemeClr val="accent3"/>
              </a:solidFill>
              <a:latin typeface="Fira Sans Extra Condensed"/>
              <a:ea typeface="Fira Sans Extra Condensed"/>
              <a:cs typeface="Fira Sans Extra Condensed"/>
              <a:sym typeface="Fira Sans Extra Condensed"/>
            </a:endParaRPr>
          </a:p>
        </p:txBody>
      </p:sp>
      <p:sp>
        <p:nvSpPr>
          <p:cNvPr id="7" name="TextBox 6">
            <a:extLst>
              <a:ext uri="{FF2B5EF4-FFF2-40B4-BE49-F238E27FC236}">
                <a16:creationId xmlns:a16="http://schemas.microsoft.com/office/drawing/2014/main" id="{0BCB92CC-FE1C-7724-82CA-AE3CBBF869D2}"/>
              </a:ext>
            </a:extLst>
          </p:cNvPr>
          <p:cNvSpPr txBox="1"/>
          <p:nvPr/>
        </p:nvSpPr>
        <p:spPr>
          <a:xfrm>
            <a:off x="488576" y="4466985"/>
            <a:ext cx="3315306" cy="646331"/>
          </a:xfrm>
          <a:prstGeom prst="rect">
            <a:avLst/>
          </a:prstGeom>
          <a:noFill/>
        </p:spPr>
        <p:txBody>
          <a:bodyPr wrap="square" rtlCol="0">
            <a:spAutoFit/>
          </a:bodyPr>
          <a:lstStyle/>
          <a:p>
            <a:r>
              <a:rPr lang="en-US" sz="1200" dirty="0">
                <a:latin typeface="Roboto" panose="02000000000000000000" pitchFamily="2" charset="0"/>
                <a:ea typeface="Roboto" panose="02000000000000000000" pitchFamily="2" charset="0"/>
                <a:cs typeface="Roboto" panose="02000000000000000000" pitchFamily="2" charset="0"/>
              </a:rPr>
              <a:t>There are some issues which come up in the client environment. To fix those issues, patches are released.</a:t>
            </a:r>
            <a:endParaRPr lang="en-IN" sz="1200" dirty="0">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22"/>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IN" dirty="0">
                <a:solidFill>
                  <a:schemeClr val="dk1"/>
                </a:solidFill>
              </a:rPr>
              <a:t>S</a:t>
            </a:r>
            <a:r>
              <a:rPr lang="en" dirty="0">
                <a:solidFill>
                  <a:schemeClr val="dk1"/>
                </a:solidFill>
              </a:rPr>
              <a:t>tructure of The Project</a:t>
            </a:r>
            <a:endParaRPr dirty="0"/>
          </a:p>
        </p:txBody>
      </p:sp>
      <p:sp>
        <p:nvSpPr>
          <p:cNvPr id="393" name="Google Shape;393;p22"/>
          <p:cNvSpPr txBox="1"/>
          <p:nvPr/>
        </p:nvSpPr>
        <p:spPr>
          <a:xfrm>
            <a:off x="754050" y="1103037"/>
            <a:ext cx="1957800" cy="28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latin typeface="Fira Sans Extra Condensed"/>
                <a:ea typeface="Fira Sans Extra Condensed"/>
                <a:cs typeface="Fira Sans Extra Condensed"/>
                <a:sym typeface="Fira Sans Extra Condensed"/>
              </a:rPr>
              <a:t>ADMIN PANEL :</a:t>
            </a:r>
            <a:endParaRPr sz="1600" b="1" dirty="0">
              <a:latin typeface="Fira Sans Extra Condensed"/>
              <a:ea typeface="Fira Sans Extra Condensed"/>
              <a:cs typeface="Fira Sans Extra Condensed"/>
              <a:sym typeface="Fira Sans Extra Condensed"/>
            </a:endParaRPr>
          </a:p>
        </p:txBody>
      </p:sp>
      <p:sp>
        <p:nvSpPr>
          <p:cNvPr id="394" name="Google Shape;394;p22"/>
          <p:cNvSpPr txBox="1"/>
          <p:nvPr/>
        </p:nvSpPr>
        <p:spPr>
          <a:xfrm>
            <a:off x="754050" y="3098419"/>
            <a:ext cx="1957800" cy="28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USER PANEL :</a:t>
            </a:r>
            <a:endParaRPr sz="1600" b="1" dirty="0">
              <a:latin typeface="Fira Sans Extra Condensed"/>
              <a:ea typeface="Fira Sans Extra Condensed"/>
              <a:cs typeface="Fira Sans Extra Condensed"/>
              <a:sym typeface="Fira Sans Extra Condensed"/>
            </a:endParaRPr>
          </a:p>
        </p:txBody>
      </p:sp>
      <p:sp>
        <p:nvSpPr>
          <p:cNvPr id="397" name="Google Shape;397;p22"/>
          <p:cNvSpPr txBox="1"/>
          <p:nvPr/>
        </p:nvSpPr>
        <p:spPr>
          <a:xfrm>
            <a:off x="1206660" y="1484368"/>
            <a:ext cx="2094300" cy="1663370"/>
          </a:xfrm>
          <a:prstGeom prst="rect">
            <a:avLst/>
          </a:prstGeom>
          <a:noFill/>
          <a:ln>
            <a:noFill/>
          </a:ln>
        </p:spPr>
        <p:txBody>
          <a:bodyPr spcFirstLastPara="1" wrap="square" lIns="91425" tIns="91425" rIns="91425" bIns="91425" anchor="ctr" anchorCtr="0">
            <a:noAutofit/>
          </a:bodyPr>
          <a:lstStyle/>
          <a:p>
            <a:pPr marL="342900" indent="-342900">
              <a:buFont typeface="Arial" panose="020B0604020202020204" pitchFamily="34" charset="0"/>
              <a:buChar char="•"/>
            </a:pPr>
            <a:r>
              <a:rPr lang="en-IN" dirty="0">
                <a:latin typeface="Roboto" panose="02000000000000000000" pitchFamily="2" charset="0"/>
                <a:ea typeface="Roboto" panose="02000000000000000000" pitchFamily="2" charset="0"/>
                <a:cs typeface="Roboto" panose="02000000000000000000" pitchFamily="2" charset="0"/>
              </a:rPr>
              <a:t>Login</a:t>
            </a:r>
          </a:p>
          <a:p>
            <a:pPr marL="285750" indent="-285750">
              <a:buFont typeface="Arial" panose="020B0604020202020204" pitchFamily="34" charset="0"/>
              <a:buChar char="•"/>
            </a:pPr>
            <a:r>
              <a:rPr lang="en-IN" dirty="0">
                <a:latin typeface="Roboto" panose="02000000000000000000" pitchFamily="2" charset="0"/>
                <a:ea typeface="Roboto" panose="02000000000000000000" pitchFamily="2" charset="0"/>
                <a:cs typeface="Roboto" panose="02000000000000000000" pitchFamily="2" charset="0"/>
              </a:rPr>
              <a:t> Status </a:t>
            </a:r>
          </a:p>
          <a:p>
            <a:pPr marL="285750" indent="-285750">
              <a:buFont typeface="Arial" panose="020B0604020202020204" pitchFamily="34" charset="0"/>
              <a:buChar char="•"/>
            </a:pPr>
            <a:r>
              <a:rPr lang="en-IN" dirty="0">
                <a:latin typeface="Roboto" panose="02000000000000000000" pitchFamily="2" charset="0"/>
                <a:ea typeface="Roboto" panose="02000000000000000000" pitchFamily="2" charset="0"/>
                <a:cs typeface="Roboto" panose="02000000000000000000" pitchFamily="2" charset="0"/>
              </a:rPr>
              <a:t> View Booking  </a:t>
            </a:r>
          </a:p>
          <a:p>
            <a:pPr marL="285750" indent="-285750">
              <a:buFont typeface="Arial" panose="020B0604020202020204" pitchFamily="34" charset="0"/>
              <a:buChar char="•"/>
            </a:pPr>
            <a:r>
              <a:rPr lang="en-IN" dirty="0">
                <a:latin typeface="Roboto" panose="02000000000000000000" pitchFamily="2" charset="0"/>
                <a:ea typeface="Roboto" panose="02000000000000000000" pitchFamily="2" charset="0"/>
                <a:cs typeface="Roboto" panose="02000000000000000000" pitchFamily="2" charset="0"/>
              </a:rPr>
              <a:t> View Rooms </a:t>
            </a:r>
          </a:p>
          <a:p>
            <a:pPr marL="285750" indent="-285750">
              <a:buFont typeface="Arial" panose="020B0604020202020204" pitchFamily="34" charset="0"/>
              <a:buChar char="•"/>
            </a:pPr>
            <a:r>
              <a:rPr lang="en-IN" dirty="0">
                <a:latin typeface="Roboto" panose="02000000000000000000" pitchFamily="2" charset="0"/>
                <a:ea typeface="Roboto" panose="02000000000000000000" pitchFamily="2" charset="0"/>
                <a:cs typeface="Roboto" panose="02000000000000000000" pitchFamily="2" charset="0"/>
              </a:rPr>
              <a:t> View payment’s </a:t>
            </a:r>
          </a:p>
          <a:p>
            <a:pPr marL="285750" indent="-285750">
              <a:buFont typeface="Arial" panose="020B0604020202020204" pitchFamily="34" charset="0"/>
              <a:buChar char="•"/>
            </a:pPr>
            <a:r>
              <a:rPr lang="en-IN" dirty="0">
                <a:latin typeface="Roboto" panose="02000000000000000000" pitchFamily="2" charset="0"/>
                <a:ea typeface="Roboto" panose="02000000000000000000" pitchFamily="2" charset="0"/>
                <a:cs typeface="Roboto" panose="02000000000000000000" pitchFamily="2" charset="0"/>
              </a:rPr>
              <a:t> News Letter </a:t>
            </a:r>
          </a:p>
          <a:p>
            <a:pPr marL="285750" indent="-285750">
              <a:buFont typeface="Arial" panose="020B0604020202020204" pitchFamily="34" charset="0"/>
              <a:buChar char="•"/>
            </a:pPr>
            <a:r>
              <a:rPr lang="en-IN" dirty="0">
                <a:latin typeface="Roboto" panose="02000000000000000000" pitchFamily="2" charset="0"/>
                <a:ea typeface="Roboto" panose="02000000000000000000" pitchFamily="2" charset="0"/>
                <a:cs typeface="Roboto" panose="02000000000000000000" pitchFamily="2" charset="0"/>
              </a:rPr>
              <a:t> Logout </a:t>
            </a:r>
          </a:p>
          <a:p>
            <a:pPr marL="0" lvl="0" indent="0" algn="l" rtl="0">
              <a:spcBef>
                <a:spcPts val="0"/>
              </a:spcBef>
              <a:spcAft>
                <a:spcPts val="0"/>
              </a:spcAft>
              <a:buClr>
                <a:schemeClr val="dk1"/>
              </a:buClr>
              <a:buSzPts val="1100"/>
              <a:buFont typeface="Arial"/>
              <a:buNone/>
            </a:pPr>
            <a:endParaRPr sz="1200" dirty="0">
              <a:latin typeface="Roboto"/>
              <a:ea typeface="Roboto"/>
              <a:cs typeface="Roboto"/>
              <a:sym typeface="Roboto"/>
            </a:endParaRPr>
          </a:p>
        </p:txBody>
      </p:sp>
      <p:sp>
        <p:nvSpPr>
          <p:cNvPr id="408" name="Google Shape;408;p22"/>
          <p:cNvSpPr txBox="1"/>
          <p:nvPr/>
        </p:nvSpPr>
        <p:spPr>
          <a:xfrm>
            <a:off x="1206660" y="3458288"/>
            <a:ext cx="2094300" cy="961570"/>
          </a:xfrm>
          <a:prstGeom prst="rect">
            <a:avLst/>
          </a:prstGeom>
          <a:noFill/>
          <a:ln>
            <a:noFill/>
          </a:ln>
        </p:spPr>
        <p:txBody>
          <a:bodyPr spcFirstLastPara="1" wrap="square" lIns="91425" tIns="91425" rIns="91425" bIns="91425" anchor="ctr" anchorCtr="0">
            <a:noAutofit/>
          </a:bodyPr>
          <a:lstStyle/>
          <a:p>
            <a:pPr marL="285750" indent="-285750">
              <a:buFont typeface="Arial" panose="020B0604020202020204" pitchFamily="34" charset="0"/>
              <a:buChar char="•"/>
            </a:pPr>
            <a:r>
              <a:rPr lang="en-IN" dirty="0">
                <a:latin typeface="Roboto" panose="02000000000000000000" pitchFamily="2" charset="0"/>
                <a:ea typeface="Roboto" panose="02000000000000000000" pitchFamily="2" charset="0"/>
                <a:cs typeface="Roboto" panose="02000000000000000000" pitchFamily="2" charset="0"/>
              </a:rPr>
              <a:t>View rooms</a:t>
            </a:r>
          </a:p>
          <a:p>
            <a:pPr marL="285750" indent="-285750">
              <a:buFont typeface="Arial" panose="020B0604020202020204" pitchFamily="34" charset="0"/>
              <a:buChar char="•"/>
            </a:pPr>
            <a:r>
              <a:rPr lang="en-IN" dirty="0">
                <a:latin typeface="Roboto" panose="02000000000000000000" pitchFamily="2" charset="0"/>
                <a:ea typeface="Roboto" panose="02000000000000000000" pitchFamily="2" charset="0"/>
                <a:cs typeface="Roboto" panose="02000000000000000000" pitchFamily="2" charset="0"/>
              </a:rPr>
              <a:t>View Gallery</a:t>
            </a:r>
          </a:p>
          <a:p>
            <a:pPr marL="285750" indent="-285750">
              <a:buFont typeface="Arial" panose="020B0604020202020204" pitchFamily="34" charset="0"/>
              <a:buChar char="•"/>
            </a:pPr>
            <a:r>
              <a:rPr lang="en-IN" dirty="0">
                <a:latin typeface="Roboto" panose="02000000000000000000" pitchFamily="2" charset="0"/>
                <a:ea typeface="Roboto" panose="02000000000000000000" pitchFamily="2" charset="0"/>
                <a:cs typeface="Roboto" panose="02000000000000000000" pitchFamily="2" charset="0"/>
              </a:rPr>
              <a:t>View services</a:t>
            </a:r>
          </a:p>
          <a:p>
            <a:pPr marL="285750" indent="-285750">
              <a:buFont typeface="Arial" panose="020B0604020202020204" pitchFamily="34" charset="0"/>
              <a:buChar char="•"/>
            </a:pPr>
            <a:r>
              <a:rPr lang="en-IN" dirty="0">
                <a:latin typeface="Roboto" panose="02000000000000000000" pitchFamily="2" charset="0"/>
                <a:ea typeface="Roboto" panose="02000000000000000000" pitchFamily="2" charset="0"/>
                <a:cs typeface="Roboto" panose="02000000000000000000" pitchFamily="2" charset="0"/>
              </a:rPr>
              <a:t>Book</a:t>
            </a:r>
          </a:p>
          <a:p>
            <a:pPr marL="0" lvl="0" indent="0" algn="l" rtl="0">
              <a:lnSpc>
                <a:spcPct val="100000"/>
              </a:lnSpc>
              <a:spcBef>
                <a:spcPts val="0"/>
              </a:spcBef>
              <a:spcAft>
                <a:spcPts val="0"/>
              </a:spcAft>
              <a:buNone/>
            </a:pPr>
            <a:endParaRPr sz="1200" dirty="0">
              <a:solidFill>
                <a:schemeClr val="dk1"/>
              </a:solidFill>
              <a:latin typeface="Roboto"/>
              <a:ea typeface="Roboto"/>
              <a:cs typeface="Roboto"/>
              <a:sym typeface="Roboto"/>
            </a:endParaRPr>
          </a:p>
        </p:txBody>
      </p:sp>
      <p:pic>
        <p:nvPicPr>
          <p:cNvPr id="3" name="Picture 2">
            <a:extLst>
              <a:ext uri="{FF2B5EF4-FFF2-40B4-BE49-F238E27FC236}">
                <a16:creationId xmlns:a16="http://schemas.microsoft.com/office/drawing/2014/main" id="{CF27471E-0127-C79C-7158-CB420D545A37}"/>
              </a:ext>
            </a:extLst>
          </p:cNvPr>
          <p:cNvPicPr>
            <a:picLocks noChangeAspect="1"/>
          </p:cNvPicPr>
          <p:nvPr/>
        </p:nvPicPr>
        <p:blipFill>
          <a:blip r:embed="rId3"/>
          <a:stretch>
            <a:fillRect/>
          </a:stretch>
        </p:blipFill>
        <p:spPr>
          <a:xfrm>
            <a:off x="3877519" y="988701"/>
            <a:ext cx="4512431" cy="341276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3"/>
          <p:cNvSpPr txBox="1">
            <a:spLocks noGrp="1"/>
          </p:cNvSpPr>
          <p:nvPr>
            <p:ph type="title"/>
          </p:nvPr>
        </p:nvSpPr>
        <p:spPr>
          <a:xfrm>
            <a:off x="457200" y="411474"/>
            <a:ext cx="8229600" cy="97748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solidFill>
                  <a:schemeClr val="dk1"/>
                </a:solidFill>
              </a:rPr>
              <a:t>System Design</a:t>
            </a:r>
            <a:br>
              <a:rPr lang="en" dirty="0">
                <a:solidFill>
                  <a:schemeClr val="dk1"/>
                </a:solidFill>
              </a:rPr>
            </a:br>
            <a:r>
              <a:rPr lang="en" dirty="0">
                <a:solidFill>
                  <a:schemeClr val="dk1"/>
                </a:solidFill>
              </a:rPr>
              <a:t>Flow Chart</a:t>
            </a:r>
            <a:endParaRPr dirty="0"/>
          </a:p>
        </p:txBody>
      </p:sp>
      <p:pic>
        <p:nvPicPr>
          <p:cNvPr id="2" name="Picture 1">
            <a:extLst>
              <a:ext uri="{FF2B5EF4-FFF2-40B4-BE49-F238E27FC236}">
                <a16:creationId xmlns:a16="http://schemas.microsoft.com/office/drawing/2014/main" id="{E7390793-A7FA-487E-B6EB-AEE0220739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3645" y="1481559"/>
            <a:ext cx="4156710" cy="366194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24"/>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IN" dirty="0">
                <a:solidFill>
                  <a:schemeClr val="dk1"/>
                </a:solidFill>
              </a:rPr>
              <a:t>E-R DIAGRAM</a:t>
            </a:r>
            <a:endParaRPr dirty="0">
              <a:solidFill>
                <a:schemeClr val="dk1"/>
              </a:solidFill>
            </a:endParaRPr>
          </a:p>
        </p:txBody>
      </p:sp>
      <p:sp>
        <p:nvSpPr>
          <p:cNvPr id="463" name="Google Shape;463;p24"/>
          <p:cNvSpPr txBox="1"/>
          <p:nvPr/>
        </p:nvSpPr>
        <p:spPr>
          <a:xfrm>
            <a:off x="709049" y="4079415"/>
            <a:ext cx="7867791" cy="752100"/>
          </a:xfrm>
          <a:prstGeom prst="rect">
            <a:avLst/>
          </a:prstGeom>
          <a:noFill/>
          <a:ln>
            <a:noFill/>
          </a:ln>
        </p:spPr>
        <p:txBody>
          <a:bodyPr spcFirstLastPara="1" wrap="square" lIns="182875" tIns="0" rIns="182875" bIns="0" anchor="ctr" anchorCtr="0">
            <a:noAutofit/>
          </a:bodyPr>
          <a:lstStyle/>
          <a:p>
            <a:pPr marL="0" lvl="0" indent="0" algn="just" rtl="0">
              <a:lnSpc>
                <a:spcPct val="115000"/>
              </a:lnSpc>
              <a:spcBef>
                <a:spcPts val="0"/>
              </a:spcBef>
              <a:spcAft>
                <a:spcPts val="0"/>
              </a:spcAft>
              <a:buNone/>
            </a:pPr>
            <a:r>
              <a:rPr lang="en-US" sz="1600"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An Entity-Relationship (ER) diagram is a graphical representation of entities and their relationships in a database.</a:t>
            </a:r>
            <a:endParaRPr sz="1200" dirty="0">
              <a:latin typeface="Roboto" panose="02000000000000000000" pitchFamily="2" charset="0"/>
              <a:ea typeface="Roboto" panose="02000000000000000000" pitchFamily="2" charset="0"/>
              <a:cs typeface="Roboto" panose="02000000000000000000" pitchFamily="2" charset="0"/>
              <a:sym typeface="Roboto"/>
            </a:endParaRPr>
          </a:p>
        </p:txBody>
      </p:sp>
      <p:pic>
        <p:nvPicPr>
          <p:cNvPr id="2" name="Picture 1">
            <a:extLst>
              <a:ext uri="{FF2B5EF4-FFF2-40B4-BE49-F238E27FC236}">
                <a16:creationId xmlns:a16="http://schemas.microsoft.com/office/drawing/2014/main" id="{3BDC7A0E-0773-6442-579B-C60A1F96A4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6650" y="1064085"/>
            <a:ext cx="4330700" cy="2936240"/>
          </a:xfrm>
          <a:prstGeom prst="rect">
            <a:avLst/>
          </a:prstGeom>
        </p:spPr>
      </p:pic>
      <p:sp>
        <p:nvSpPr>
          <p:cNvPr id="3" name="TextBox 2">
            <a:extLst>
              <a:ext uri="{FF2B5EF4-FFF2-40B4-BE49-F238E27FC236}">
                <a16:creationId xmlns:a16="http://schemas.microsoft.com/office/drawing/2014/main" id="{E13B1ACD-AA34-365F-54C6-185A290B5734}"/>
              </a:ext>
            </a:extLst>
          </p:cNvPr>
          <p:cNvSpPr txBox="1"/>
          <p:nvPr/>
        </p:nvSpPr>
        <p:spPr>
          <a:xfrm>
            <a:off x="3590694" y="1776761"/>
            <a:ext cx="252761" cy="215444"/>
          </a:xfrm>
          <a:prstGeom prst="rect">
            <a:avLst/>
          </a:prstGeom>
          <a:noFill/>
        </p:spPr>
        <p:txBody>
          <a:bodyPr wrap="square" rtlCol="0">
            <a:spAutoFit/>
          </a:bodyPr>
          <a:lstStyle/>
          <a:p>
            <a:r>
              <a:rPr lang="en-IN" sz="800" dirty="0"/>
              <a:t>n</a:t>
            </a:r>
          </a:p>
        </p:txBody>
      </p:sp>
      <p:sp>
        <p:nvSpPr>
          <p:cNvPr id="4" name="TextBox 3">
            <a:extLst>
              <a:ext uri="{FF2B5EF4-FFF2-40B4-BE49-F238E27FC236}">
                <a16:creationId xmlns:a16="http://schemas.microsoft.com/office/drawing/2014/main" id="{65DC3088-A58A-B0A7-A0E7-B3F9DC6E4BF0}"/>
              </a:ext>
            </a:extLst>
          </p:cNvPr>
          <p:cNvSpPr txBox="1"/>
          <p:nvPr/>
        </p:nvSpPr>
        <p:spPr>
          <a:xfrm>
            <a:off x="3405963" y="2182805"/>
            <a:ext cx="242374" cy="215444"/>
          </a:xfrm>
          <a:prstGeom prst="rect">
            <a:avLst/>
          </a:prstGeom>
          <a:noFill/>
        </p:spPr>
        <p:txBody>
          <a:bodyPr wrap="none" rtlCol="0">
            <a:spAutoFit/>
          </a:bodyPr>
          <a:lstStyle/>
          <a:p>
            <a:r>
              <a:rPr lang="en-IN" sz="800" dirty="0"/>
              <a:t>1</a:t>
            </a:r>
          </a:p>
        </p:txBody>
      </p:sp>
      <p:sp>
        <p:nvSpPr>
          <p:cNvPr id="5" name="TextBox 4">
            <a:extLst>
              <a:ext uri="{FF2B5EF4-FFF2-40B4-BE49-F238E27FC236}">
                <a16:creationId xmlns:a16="http://schemas.microsoft.com/office/drawing/2014/main" id="{3AC57EA5-3843-8DA0-59AD-B06486943192}"/>
              </a:ext>
            </a:extLst>
          </p:cNvPr>
          <p:cNvSpPr txBox="1"/>
          <p:nvPr/>
        </p:nvSpPr>
        <p:spPr>
          <a:xfrm>
            <a:off x="4230031" y="2231055"/>
            <a:ext cx="242374" cy="215444"/>
          </a:xfrm>
          <a:prstGeom prst="rect">
            <a:avLst/>
          </a:prstGeom>
          <a:noFill/>
        </p:spPr>
        <p:txBody>
          <a:bodyPr wrap="none" rtlCol="0">
            <a:spAutoFit/>
          </a:bodyPr>
          <a:lstStyle/>
          <a:p>
            <a:r>
              <a:rPr lang="en-IN" sz="800" dirty="0"/>
              <a:t>1</a:t>
            </a:r>
          </a:p>
        </p:txBody>
      </p:sp>
      <p:sp>
        <p:nvSpPr>
          <p:cNvPr id="6" name="TextBox 5">
            <a:extLst>
              <a:ext uri="{FF2B5EF4-FFF2-40B4-BE49-F238E27FC236}">
                <a16:creationId xmlns:a16="http://schemas.microsoft.com/office/drawing/2014/main" id="{0306D4B9-F0DF-BBDF-07AB-0C795382B8E5}"/>
              </a:ext>
            </a:extLst>
          </p:cNvPr>
          <p:cNvSpPr txBox="1"/>
          <p:nvPr/>
        </p:nvSpPr>
        <p:spPr>
          <a:xfrm>
            <a:off x="5144432" y="2230912"/>
            <a:ext cx="242374" cy="215444"/>
          </a:xfrm>
          <a:prstGeom prst="rect">
            <a:avLst/>
          </a:prstGeom>
          <a:noFill/>
        </p:spPr>
        <p:txBody>
          <a:bodyPr wrap="none" rtlCol="0">
            <a:spAutoFit/>
          </a:bodyPr>
          <a:lstStyle/>
          <a:p>
            <a:r>
              <a:rPr lang="en-IN" sz="800" dirty="0"/>
              <a:t>1</a:t>
            </a:r>
          </a:p>
        </p:txBody>
      </p:sp>
      <p:sp>
        <p:nvSpPr>
          <p:cNvPr id="7" name="TextBox 6">
            <a:extLst>
              <a:ext uri="{FF2B5EF4-FFF2-40B4-BE49-F238E27FC236}">
                <a16:creationId xmlns:a16="http://schemas.microsoft.com/office/drawing/2014/main" id="{60522E36-B962-DE01-5753-D56987423DF9}"/>
              </a:ext>
            </a:extLst>
          </p:cNvPr>
          <p:cNvSpPr txBox="1"/>
          <p:nvPr/>
        </p:nvSpPr>
        <p:spPr>
          <a:xfrm>
            <a:off x="5305032" y="1850959"/>
            <a:ext cx="242374" cy="215444"/>
          </a:xfrm>
          <a:prstGeom prst="rect">
            <a:avLst/>
          </a:prstGeom>
          <a:noFill/>
        </p:spPr>
        <p:txBody>
          <a:bodyPr wrap="none" rtlCol="0">
            <a:spAutoFit/>
          </a:bodyPr>
          <a:lstStyle/>
          <a:p>
            <a:r>
              <a:rPr lang="en-IN" sz="800" dirty="0"/>
              <a:t>1</a:t>
            </a:r>
          </a:p>
        </p:txBody>
      </p:sp>
      <p:sp>
        <p:nvSpPr>
          <p:cNvPr id="8" name="TextBox 7">
            <a:extLst>
              <a:ext uri="{FF2B5EF4-FFF2-40B4-BE49-F238E27FC236}">
                <a16:creationId xmlns:a16="http://schemas.microsoft.com/office/drawing/2014/main" id="{AA8C5ECE-7D71-1886-A5CC-168DDFA25FB4}"/>
              </a:ext>
            </a:extLst>
          </p:cNvPr>
          <p:cNvSpPr txBox="1"/>
          <p:nvPr/>
        </p:nvSpPr>
        <p:spPr>
          <a:xfrm>
            <a:off x="5464101" y="1493279"/>
            <a:ext cx="242374" cy="215444"/>
          </a:xfrm>
          <a:prstGeom prst="rect">
            <a:avLst/>
          </a:prstGeom>
          <a:noFill/>
        </p:spPr>
        <p:txBody>
          <a:bodyPr wrap="none" rtlCol="0">
            <a:spAutoFit/>
          </a:bodyPr>
          <a:lstStyle/>
          <a:p>
            <a:r>
              <a:rPr lang="en-IN" sz="800" dirty="0"/>
              <a:t>1</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8" name="Google Shape;478;p25"/>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SCHEMA DIAGRAM</a:t>
            </a:r>
            <a:endParaRPr dirty="0">
              <a:solidFill>
                <a:schemeClr val="dk1"/>
              </a:solidFill>
            </a:endParaRPr>
          </a:p>
        </p:txBody>
      </p:sp>
      <p:pic>
        <p:nvPicPr>
          <p:cNvPr id="2" name="Picture 1">
            <a:extLst>
              <a:ext uri="{FF2B5EF4-FFF2-40B4-BE49-F238E27FC236}">
                <a16:creationId xmlns:a16="http://schemas.microsoft.com/office/drawing/2014/main" id="{5B91A2F4-F12A-737D-3886-60990718FF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6363" y="892975"/>
            <a:ext cx="4551274" cy="3982074"/>
          </a:xfrm>
          <a:prstGeom prst="rect">
            <a:avLst/>
          </a:prstGeom>
        </p:spPr>
      </p:pic>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26"/>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dk1"/>
                </a:solidFill>
              </a:rPr>
              <a:t>ADVANTAGES</a:t>
            </a:r>
            <a:endParaRPr dirty="0">
              <a:solidFill>
                <a:schemeClr val="dk1"/>
              </a:solidFill>
            </a:endParaRPr>
          </a:p>
        </p:txBody>
      </p:sp>
      <p:sp>
        <p:nvSpPr>
          <p:cNvPr id="2" name="TextBox 1">
            <a:extLst>
              <a:ext uri="{FF2B5EF4-FFF2-40B4-BE49-F238E27FC236}">
                <a16:creationId xmlns:a16="http://schemas.microsoft.com/office/drawing/2014/main" id="{48B3BA36-4715-769A-93B7-230F6944E742}"/>
              </a:ext>
            </a:extLst>
          </p:cNvPr>
          <p:cNvSpPr txBox="1"/>
          <p:nvPr/>
        </p:nvSpPr>
        <p:spPr>
          <a:xfrm>
            <a:off x="674370" y="1005840"/>
            <a:ext cx="7795260" cy="289310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C64E"/>
                </a:solidFill>
                <a:latin typeface="Roboto" panose="02000000000000000000" pitchFamily="2" charset="0"/>
                <a:ea typeface="Roboto" panose="02000000000000000000" pitchFamily="2" charset="0"/>
                <a:cs typeface="Roboto" panose="02000000000000000000" pitchFamily="2" charset="0"/>
              </a:rPr>
              <a:t>Efficient Reservation Management: </a:t>
            </a:r>
            <a:r>
              <a:rPr lang="en-US" dirty="0">
                <a:latin typeface="Roboto" panose="02000000000000000000" pitchFamily="2" charset="0"/>
                <a:ea typeface="Roboto" panose="02000000000000000000" pitchFamily="2" charset="0"/>
                <a:cs typeface="Roboto" panose="02000000000000000000" pitchFamily="2" charset="0"/>
              </a:rPr>
              <a:t>Simplify the process of making and managing reservations for guests.</a:t>
            </a:r>
          </a:p>
          <a:p>
            <a:pPr marL="285750" indent="-285750">
              <a:buFont typeface="Arial" panose="020B0604020202020204" pitchFamily="34" charset="0"/>
              <a:buChar char="•"/>
            </a:pPr>
            <a:r>
              <a:rPr lang="en-US" dirty="0">
                <a:solidFill>
                  <a:srgbClr val="5FD0DB"/>
                </a:solidFill>
                <a:latin typeface="Roboto" panose="02000000000000000000" pitchFamily="2" charset="0"/>
                <a:ea typeface="Roboto" panose="02000000000000000000" pitchFamily="2" charset="0"/>
                <a:cs typeface="Roboto" panose="02000000000000000000" pitchFamily="2" charset="0"/>
              </a:rPr>
              <a:t>Streamlined Check-in and Check-out</a:t>
            </a:r>
            <a:r>
              <a:rPr lang="en-US" dirty="0">
                <a:latin typeface="Roboto" panose="02000000000000000000" pitchFamily="2" charset="0"/>
                <a:ea typeface="Roboto" panose="02000000000000000000" pitchFamily="2" charset="0"/>
                <a:cs typeface="Roboto" panose="02000000000000000000" pitchFamily="2" charset="0"/>
              </a:rPr>
              <a:t>: Facilitate smooth check-in and check-out processes for guests.</a:t>
            </a:r>
          </a:p>
          <a:p>
            <a:pPr marL="285750" indent="-285750">
              <a:buFont typeface="Arial" panose="020B0604020202020204" pitchFamily="34" charset="0"/>
              <a:buChar char="•"/>
            </a:pPr>
            <a:r>
              <a:rPr lang="en-US" dirty="0">
                <a:solidFill>
                  <a:srgbClr val="32AAD9"/>
                </a:solidFill>
                <a:latin typeface="Roboto" panose="02000000000000000000" pitchFamily="2" charset="0"/>
                <a:ea typeface="Roboto" panose="02000000000000000000" pitchFamily="2" charset="0"/>
                <a:cs typeface="Roboto" panose="02000000000000000000" pitchFamily="2" charset="0"/>
              </a:rPr>
              <a:t>Accurate Room Allocation: </a:t>
            </a:r>
            <a:r>
              <a:rPr lang="en-US" dirty="0">
                <a:latin typeface="Roboto" panose="02000000000000000000" pitchFamily="2" charset="0"/>
                <a:ea typeface="Roboto" panose="02000000000000000000" pitchFamily="2" charset="0"/>
                <a:cs typeface="Roboto" panose="02000000000000000000" pitchFamily="2" charset="0"/>
              </a:rPr>
              <a:t>Ensure optimal allocation of rooms based on availability and guest preferences.</a:t>
            </a:r>
          </a:p>
          <a:p>
            <a:pPr marL="285750" indent="-285750">
              <a:buFont typeface="Arial" panose="020B0604020202020204" pitchFamily="34" charset="0"/>
              <a:buChar char="•"/>
            </a:pPr>
            <a:r>
              <a:rPr lang="en-US" dirty="0">
                <a:solidFill>
                  <a:srgbClr val="FF8001"/>
                </a:solidFill>
                <a:latin typeface="Roboto" panose="02000000000000000000" pitchFamily="2" charset="0"/>
                <a:ea typeface="Roboto" panose="02000000000000000000" pitchFamily="2" charset="0"/>
                <a:cs typeface="Roboto" panose="02000000000000000000" pitchFamily="2" charset="0"/>
              </a:rPr>
              <a:t>Comprehensive Billing System: </a:t>
            </a:r>
            <a:r>
              <a:rPr lang="en-US" dirty="0">
                <a:latin typeface="Roboto" panose="02000000000000000000" pitchFamily="2" charset="0"/>
                <a:ea typeface="Roboto" panose="02000000000000000000" pitchFamily="2" charset="0"/>
                <a:cs typeface="Roboto" panose="02000000000000000000" pitchFamily="2" charset="0"/>
              </a:rPr>
              <a:t>Generate accurate bills and invoices for guests, including room charges and additional services.</a:t>
            </a:r>
          </a:p>
          <a:p>
            <a:pPr marL="285750" indent="-285750">
              <a:buFont typeface="Arial" panose="020B0604020202020204" pitchFamily="34" charset="0"/>
              <a:buChar char="•"/>
            </a:pPr>
            <a:r>
              <a:rPr lang="en-US" dirty="0">
                <a:solidFill>
                  <a:srgbClr val="92D050"/>
                </a:solidFill>
                <a:latin typeface="Roboto" panose="02000000000000000000" pitchFamily="2" charset="0"/>
                <a:ea typeface="Roboto" panose="02000000000000000000" pitchFamily="2" charset="0"/>
                <a:cs typeface="Roboto" panose="02000000000000000000" pitchFamily="2" charset="0"/>
              </a:rPr>
              <a:t>Robust Reporting: </a:t>
            </a:r>
            <a:r>
              <a:rPr lang="en-US" dirty="0">
                <a:latin typeface="Roboto" panose="02000000000000000000" pitchFamily="2" charset="0"/>
                <a:ea typeface="Roboto" panose="02000000000000000000" pitchFamily="2" charset="0"/>
                <a:cs typeface="Roboto" panose="02000000000000000000" pitchFamily="2" charset="0"/>
              </a:rPr>
              <a:t>Provide comprehensive reporting capabilities for analyzing hotel performance and trends.</a:t>
            </a:r>
          </a:p>
          <a:p>
            <a:pPr marL="285750" indent="-285750">
              <a:buFont typeface="Arial" panose="020B0604020202020204" pitchFamily="34" charset="0"/>
              <a:buChar char="•"/>
            </a:pPr>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endParaRPr lang="en-IN"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Big Data Infographics by Slidesgo">
  <a:themeElements>
    <a:clrScheme name="Simple Light">
      <a:dk1>
        <a:srgbClr val="000000"/>
      </a:dk1>
      <a:lt1>
        <a:srgbClr val="FFFFFF"/>
      </a:lt1>
      <a:dk2>
        <a:srgbClr val="595959"/>
      </a:dk2>
      <a:lt2>
        <a:srgbClr val="EEEEEE"/>
      </a:lt2>
      <a:accent1>
        <a:srgbClr val="FFC64E"/>
      </a:accent1>
      <a:accent2>
        <a:srgbClr val="FF8001"/>
      </a:accent2>
      <a:accent3>
        <a:srgbClr val="5FD0DB"/>
      </a:accent3>
      <a:accent4>
        <a:srgbClr val="32AAD9"/>
      </a:accent4>
      <a:accent5>
        <a:srgbClr val="1A569C"/>
      </a:accent5>
      <a:accent6>
        <a:srgbClr val="D558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669</Words>
  <Application>Microsoft Office PowerPoint</Application>
  <PresentationFormat>On-screen Show (16:9)</PresentationFormat>
  <Paragraphs>99</Paragraphs>
  <Slides>10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Cambria</vt:lpstr>
      <vt:lpstr>Arial</vt:lpstr>
      <vt:lpstr>Roboto</vt:lpstr>
      <vt:lpstr>Fira Sans Extra Condensed</vt:lpstr>
      <vt:lpstr>Fira Sans Extra Condensed SemiBold</vt:lpstr>
      <vt:lpstr>Times New Roman</vt:lpstr>
      <vt:lpstr>Symbol</vt:lpstr>
      <vt:lpstr>Arial Black</vt:lpstr>
      <vt:lpstr>Big Data Infographics by Slidesgo</vt:lpstr>
      <vt:lpstr> </vt:lpstr>
      <vt:lpstr>INTRODUCTION</vt:lpstr>
      <vt:lpstr>System Specifications </vt:lpstr>
      <vt:lpstr>Methodology of Development</vt:lpstr>
      <vt:lpstr>Structure of The Project</vt:lpstr>
      <vt:lpstr>System Design Flow Chart</vt:lpstr>
      <vt:lpstr>E-R DIAGRAM</vt:lpstr>
      <vt:lpstr>SCHEMA DIAGRAM</vt:lpstr>
      <vt:lpstr>ADVANTAGES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Harshitha S</dc:creator>
  <cp:lastModifiedBy>Harshitha S</cp:lastModifiedBy>
  <cp:revision>4</cp:revision>
  <dcterms:modified xsi:type="dcterms:W3CDTF">2024-07-02T14:45:55Z</dcterms:modified>
</cp:coreProperties>
</file>