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325" r:id="rId5"/>
    <p:sldId id="326" r:id="rId6"/>
    <p:sldId id="327" r:id="rId7"/>
    <p:sldId id="328" r:id="rId8"/>
    <p:sldId id="329" r:id="rId9"/>
    <p:sldId id="330" r:id="rId10"/>
    <p:sldId id="331" r:id="rId11"/>
    <p:sldId id="332" r:id="rId12"/>
    <p:sldId id="333" r:id="rId13"/>
    <p:sldId id="334" r:id="rId14"/>
    <p:sldId id="335" r:id="rId15"/>
    <p:sldId id="336" r:id="rId16"/>
    <p:sldId id="338" r:id="rId17"/>
    <p:sldId id="343" r:id="rId18"/>
    <p:sldId id="337" r:id="rId19"/>
    <p:sldId id="340" r:id="rId20"/>
    <p:sldId id="341" r:id="rId21"/>
    <p:sldId id="342" r:id="rId22"/>
    <p:sldId id="33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943E30-B5ED-49CC-8F06-D70BFBDCA7FE}" v="3" dt="2024-07-14T14:19:22.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05" autoAdjust="0"/>
  </p:normalViewPr>
  <p:slideViewPr>
    <p:cSldViewPr snapToGrid="0">
      <p:cViewPr varScale="1">
        <p:scale>
          <a:sx n="78" d="100"/>
          <a:sy n="78" d="100"/>
        </p:scale>
        <p:origin x="878"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ha S" userId="5177343ebdf0aeae" providerId="LiveId" clId="{D7943E30-B5ED-49CC-8F06-D70BFBDCA7FE}"/>
    <pc:docChg chg="undo custSel addSld modSld sldOrd">
      <pc:chgData name="Harshitha S" userId="5177343ebdf0aeae" providerId="LiveId" clId="{D7943E30-B5ED-49CC-8F06-D70BFBDCA7FE}" dt="2024-07-15T08:36:07.906" v="259" actId="113"/>
      <pc:docMkLst>
        <pc:docMk/>
      </pc:docMkLst>
      <pc:sldChg chg="modSp mod">
        <pc:chgData name="Harshitha S" userId="5177343ebdf0aeae" providerId="LiveId" clId="{D7943E30-B5ED-49CC-8F06-D70BFBDCA7FE}" dt="2024-07-14T13:58:41.669" v="1" actId="255"/>
        <pc:sldMkLst>
          <pc:docMk/>
          <pc:sldMk cId="2910866480" sldId="326"/>
        </pc:sldMkLst>
        <pc:spChg chg="mod">
          <ac:chgData name="Harshitha S" userId="5177343ebdf0aeae" providerId="LiveId" clId="{D7943E30-B5ED-49CC-8F06-D70BFBDCA7FE}" dt="2024-07-14T13:58:41.669" v="1" actId="255"/>
          <ac:spMkLst>
            <pc:docMk/>
            <pc:sldMk cId="2910866480" sldId="326"/>
            <ac:spMk id="3" creationId="{4D038CD2-9585-7E51-5359-D52935A77DF0}"/>
          </ac:spMkLst>
        </pc:spChg>
      </pc:sldChg>
      <pc:sldChg chg="modSp mod">
        <pc:chgData name="Harshitha S" userId="5177343ebdf0aeae" providerId="LiveId" clId="{D7943E30-B5ED-49CC-8F06-D70BFBDCA7FE}" dt="2024-07-15T08:36:07.906" v="259" actId="113"/>
        <pc:sldMkLst>
          <pc:docMk/>
          <pc:sldMk cId="2810133685" sldId="327"/>
        </pc:sldMkLst>
        <pc:spChg chg="mod">
          <ac:chgData name="Harshitha S" userId="5177343ebdf0aeae" providerId="LiveId" clId="{D7943E30-B5ED-49CC-8F06-D70BFBDCA7FE}" dt="2024-07-15T08:36:07.906" v="259" actId="113"/>
          <ac:spMkLst>
            <pc:docMk/>
            <pc:sldMk cId="2810133685" sldId="327"/>
            <ac:spMk id="3" creationId="{77C9C890-ADC6-0AA7-BBC0-05E856AA7C3C}"/>
          </ac:spMkLst>
        </pc:spChg>
      </pc:sldChg>
      <pc:sldChg chg="modSp mod">
        <pc:chgData name="Harshitha S" userId="5177343ebdf0aeae" providerId="LiveId" clId="{D7943E30-B5ED-49CC-8F06-D70BFBDCA7FE}" dt="2024-07-15T08:35:48.598" v="257" actId="113"/>
        <pc:sldMkLst>
          <pc:docMk/>
          <pc:sldMk cId="2924417010" sldId="328"/>
        </pc:sldMkLst>
        <pc:spChg chg="mod">
          <ac:chgData name="Harshitha S" userId="5177343ebdf0aeae" providerId="LiveId" clId="{D7943E30-B5ED-49CC-8F06-D70BFBDCA7FE}" dt="2024-07-15T08:35:48.598" v="257" actId="113"/>
          <ac:spMkLst>
            <pc:docMk/>
            <pc:sldMk cId="2924417010" sldId="328"/>
            <ac:spMk id="4" creationId="{78D3FE44-803A-0FCA-D29B-EB40225C360F}"/>
          </ac:spMkLst>
        </pc:spChg>
      </pc:sldChg>
      <pc:sldChg chg="modSp mod">
        <pc:chgData name="Harshitha S" userId="5177343ebdf0aeae" providerId="LiveId" clId="{D7943E30-B5ED-49CC-8F06-D70BFBDCA7FE}" dt="2024-07-14T14:03:36.164" v="162" actId="1076"/>
        <pc:sldMkLst>
          <pc:docMk/>
          <pc:sldMk cId="2590855744" sldId="331"/>
        </pc:sldMkLst>
        <pc:spChg chg="mod">
          <ac:chgData name="Harshitha S" userId="5177343ebdf0aeae" providerId="LiveId" clId="{D7943E30-B5ED-49CC-8F06-D70BFBDCA7FE}" dt="2024-07-14T14:03:36.164" v="162" actId="1076"/>
          <ac:spMkLst>
            <pc:docMk/>
            <pc:sldMk cId="2590855744" sldId="331"/>
            <ac:spMk id="2" creationId="{CD3927EA-A6AD-97BC-1ADB-6D8D1A4FCEBA}"/>
          </ac:spMkLst>
        </pc:spChg>
        <pc:spChg chg="mod">
          <ac:chgData name="Harshitha S" userId="5177343ebdf0aeae" providerId="LiveId" clId="{D7943E30-B5ED-49CC-8F06-D70BFBDCA7FE}" dt="2024-07-14T14:03:27.206" v="161" actId="2710"/>
          <ac:spMkLst>
            <pc:docMk/>
            <pc:sldMk cId="2590855744" sldId="331"/>
            <ac:spMk id="8" creationId="{ACB45F99-8941-40C4-0817-72245F65A6E2}"/>
          </ac:spMkLst>
        </pc:spChg>
        <pc:spChg chg="mod">
          <ac:chgData name="Harshitha S" userId="5177343ebdf0aeae" providerId="LiveId" clId="{D7943E30-B5ED-49CC-8F06-D70BFBDCA7FE}" dt="2024-07-14T14:00:50.949" v="16" actId="14100"/>
          <ac:spMkLst>
            <pc:docMk/>
            <pc:sldMk cId="2590855744" sldId="331"/>
            <ac:spMk id="9" creationId="{3389ECFC-826D-B3C2-D907-50725DD51718}"/>
          </ac:spMkLst>
        </pc:spChg>
        <pc:picChg chg="mod">
          <ac:chgData name="Harshitha S" userId="5177343ebdf0aeae" providerId="LiveId" clId="{D7943E30-B5ED-49CC-8F06-D70BFBDCA7FE}" dt="2024-07-14T14:00:27.163" v="13" actId="14100"/>
          <ac:picMkLst>
            <pc:docMk/>
            <pc:sldMk cId="2590855744" sldId="331"/>
            <ac:picMk id="13" creationId="{B085A606-2989-65E2-7F4F-7E3355B7763A}"/>
          </ac:picMkLst>
        </pc:picChg>
      </pc:sldChg>
      <pc:sldChg chg="modSp mod">
        <pc:chgData name="Harshitha S" userId="5177343ebdf0aeae" providerId="LiveId" clId="{D7943E30-B5ED-49CC-8F06-D70BFBDCA7FE}" dt="2024-07-14T14:02:37.051" v="155" actId="20577"/>
        <pc:sldMkLst>
          <pc:docMk/>
          <pc:sldMk cId="2499958832" sldId="336"/>
        </pc:sldMkLst>
        <pc:spChg chg="mod">
          <ac:chgData name="Harshitha S" userId="5177343ebdf0aeae" providerId="LiveId" clId="{D7943E30-B5ED-49CC-8F06-D70BFBDCA7FE}" dt="2024-07-14T14:02:37.051" v="155" actId="20577"/>
          <ac:spMkLst>
            <pc:docMk/>
            <pc:sldMk cId="2499958832" sldId="336"/>
            <ac:spMk id="17" creationId="{0B0CE092-D0B7-9B79-4939-B686379006AD}"/>
          </ac:spMkLst>
        </pc:spChg>
      </pc:sldChg>
      <pc:sldChg chg="modSp mod">
        <pc:chgData name="Harshitha S" userId="5177343ebdf0aeae" providerId="LiveId" clId="{D7943E30-B5ED-49CC-8F06-D70BFBDCA7FE}" dt="2024-07-14T14:20:24.094" v="220" actId="20577"/>
        <pc:sldMkLst>
          <pc:docMk/>
          <pc:sldMk cId="3334127647" sldId="339"/>
        </pc:sldMkLst>
        <pc:spChg chg="mod">
          <ac:chgData name="Harshitha S" userId="5177343ebdf0aeae" providerId="LiveId" clId="{D7943E30-B5ED-49CC-8F06-D70BFBDCA7FE}" dt="2024-07-14T14:20:24.094" v="220" actId="20577"/>
          <ac:spMkLst>
            <pc:docMk/>
            <pc:sldMk cId="3334127647" sldId="339"/>
            <ac:spMk id="19" creationId="{1130D679-D78E-1F15-EC3D-4BED6D69B35F}"/>
          </ac:spMkLst>
        </pc:spChg>
      </pc:sldChg>
      <pc:sldChg chg="modSp add mod ord">
        <pc:chgData name="Harshitha S" userId="5177343ebdf0aeae" providerId="LiveId" clId="{D7943E30-B5ED-49CC-8F06-D70BFBDCA7FE}" dt="2024-07-14T14:20:35.371" v="245" actId="20577"/>
        <pc:sldMkLst>
          <pc:docMk/>
          <pc:sldMk cId="3170776349" sldId="342"/>
        </pc:sldMkLst>
        <pc:spChg chg="mod">
          <ac:chgData name="Harshitha S" userId="5177343ebdf0aeae" providerId="LiveId" clId="{D7943E30-B5ED-49CC-8F06-D70BFBDCA7FE}" dt="2024-07-14T14:20:35.371" v="245" actId="20577"/>
          <ac:spMkLst>
            <pc:docMk/>
            <pc:sldMk cId="3170776349" sldId="342"/>
            <ac:spMk id="19" creationId="{1130D679-D78E-1F15-EC3D-4BED6D69B35F}"/>
          </ac:spMkLst>
        </pc:spChg>
        <pc:picChg chg="mod">
          <ac:chgData name="Harshitha S" userId="5177343ebdf0aeae" providerId="LiveId" clId="{D7943E30-B5ED-49CC-8F06-D70BFBDCA7FE}" dt="2024-07-14T14:19:56.742" v="195" actId="29295"/>
          <ac:picMkLst>
            <pc:docMk/>
            <pc:sldMk cId="3170776349" sldId="342"/>
            <ac:picMk id="17" creationId="{6D8705D1-EA1F-3113-ABE0-EC474D1F18DA}"/>
          </ac:picMkLst>
        </pc:picChg>
        <pc:picChg chg="mod">
          <ac:chgData name="Harshitha S" userId="5177343ebdf0aeae" providerId="LiveId" clId="{D7943E30-B5ED-49CC-8F06-D70BFBDCA7FE}" dt="2024-07-14T14:19:13.320" v="188" actId="14826"/>
          <ac:picMkLst>
            <pc:docMk/>
            <pc:sldMk cId="3170776349" sldId="342"/>
            <ac:picMk id="22" creationId="{862BA3D8-52E1-692C-F244-F7882DAD228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7/15/2024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7/15/2024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4.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4.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E07F626-D875-9300-B642-D3F3A7B0A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92" y="375436"/>
            <a:ext cx="1714500" cy="1714500"/>
          </a:xfrm>
          <a:prstGeom prst="rect">
            <a:avLst/>
          </a:prstGeom>
        </p:spPr>
      </p:pic>
      <p:pic>
        <p:nvPicPr>
          <p:cNvPr id="12" name="Picture 11">
            <a:extLst>
              <a:ext uri="{FF2B5EF4-FFF2-40B4-BE49-F238E27FC236}">
                <a16:creationId xmlns:a16="http://schemas.microsoft.com/office/drawing/2014/main" id="{0195779E-E7EC-2D01-0DD7-D8D457930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0687" y="548071"/>
            <a:ext cx="1203666" cy="1240893"/>
          </a:xfrm>
          <a:prstGeom prst="rect">
            <a:avLst/>
          </a:prstGeom>
        </p:spPr>
      </p:pic>
      <p:sp>
        <p:nvSpPr>
          <p:cNvPr id="13" name="TextBox 12">
            <a:extLst>
              <a:ext uri="{FF2B5EF4-FFF2-40B4-BE49-F238E27FC236}">
                <a16:creationId xmlns:a16="http://schemas.microsoft.com/office/drawing/2014/main" id="{260816CC-8E4C-EC0D-9C5B-42AD66FEDA5F}"/>
              </a:ext>
            </a:extLst>
          </p:cNvPr>
          <p:cNvSpPr txBox="1"/>
          <p:nvPr/>
        </p:nvSpPr>
        <p:spPr>
          <a:xfrm>
            <a:off x="1212976" y="3251222"/>
            <a:ext cx="9990634" cy="584775"/>
          </a:xfrm>
          <a:prstGeom prst="rect">
            <a:avLst/>
          </a:prstGeom>
          <a:noFill/>
        </p:spPr>
        <p:txBody>
          <a:bodyPr wrap="square" rtlCol="0">
            <a:spAutoFit/>
          </a:bodyPr>
          <a:lstStyle/>
          <a:p>
            <a:pPr algn="ctr"/>
            <a:r>
              <a:rPr lang="en-US" sz="3200" dirty="0">
                <a:solidFill>
                  <a:srgbClr val="FF5969"/>
                </a:solidFill>
                <a:latin typeface="Times New Roman" panose="02020603050405020304" pitchFamily="18" charset="0"/>
                <a:cs typeface="Times New Roman" panose="02020603050405020304" pitchFamily="18" charset="0"/>
              </a:rPr>
              <a:t>FACE RECOGNITION BASED ATTENDENCE SYSTEM</a:t>
            </a:r>
          </a:p>
        </p:txBody>
      </p:sp>
      <p:sp>
        <p:nvSpPr>
          <p:cNvPr id="14" name="TextBox 13">
            <a:extLst>
              <a:ext uri="{FF2B5EF4-FFF2-40B4-BE49-F238E27FC236}">
                <a16:creationId xmlns:a16="http://schemas.microsoft.com/office/drawing/2014/main" id="{4D52A3F3-2E45-DEC6-AEDB-01821AFBB3EF}"/>
              </a:ext>
            </a:extLst>
          </p:cNvPr>
          <p:cNvSpPr txBox="1"/>
          <p:nvPr/>
        </p:nvSpPr>
        <p:spPr>
          <a:xfrm>
            <a:off x="1036642" y="4101271"/>
            <a:ext cx="3952958" cy="584775"/>
          </a:xfrm>
          <a:prstGeom prst="rect">
            <a:avLst/>
          </a:prstGeom>
          <a:noFill/>
        </p:spPr>
        <p:txBody>
          <a:bodyPr wrap="square" rtlCol="0">
            <a:spAutoFit/>
          </a:bodyPr>
          <a:lstStyle/>
          <a:p>
            <a:r>
              <a:rPr lang="en-US" sz="3200" dirty="0">
                <a:solidFill>
                  <a:srgbClr val="52CBBE"/>
                </a:solidFill>
                <a:latin typeface="Times New Roman" panose="02020603050405020304" pitchFamily="18" charset="0"/>
                <a:cs typeface="Times New Roman" panose="02020603050405020304" pitchFamily="18" charset="0"/>
              </a:rPr>
              <a:t>SUBMITTED</a:t>
            </a:r>
            <a:r>
              <a:rPr lang="en-US" sz="3200" dirty="0">
                <a:solidFill>
                  <a:srgbClr val="52CBBE"/>
                </a:solidFill>
                <a:latin typeface="Tw Cen MT" panose="020B0602020104020603" pitchFamily="34" charset="0"/>
              </a:rPr>
              <a:t> </a:t>
            </a:r>
            <a:r>
              <a:rPr lang="en-US" sz="3200" dirty="0">
                <a:solidFill>
                  <a:srgbClr val="52CBBE"/>
                </a:solidFill>
                <a:latin typeface="Times New Roman" panose="02020603050405020304" pitchFamily="18" charset="0"/>
                <a:cs typeface="Times New Roman" panose="02020603050405020304" pitchFamily="18" charset="0"/>
              </a:rPr>
              <a:t>BY</a:t>
            </a:r>
          </a:p>
        </p:txBody>
      </p:sp>
      <p:sp>
        <p:nvSpPr>
          <p:cNvPr id="15" name="TextBox 14">
            <a:extLst>
              <a:ext uri="{FF2B5EF4-FFF2-40B4-BE49-F238E27FC236}">
                <a16:creationId xmlns:a16="http://schemas.microsoft.com/office/drawing/2014/main" id="{BD6E6E97-EFE8-59BD-698E-0D5763E0B8FA}"/>
              </a:ext>
            </a:extLst>
          </p:cNvPr>
          <p:cNvSpPr txBox="1"/>
          <p:nvPr/>
        </p:nvSpPr>
        <p:spPr>
          <a:xfrm>
            <a:off x="1036642" y="4631819"/>
            <a:ext cx="4368115" cy="1569660"/>
          </a:xfrm>
          <a:prstGeom prst="rect">
            <a:avLst/>
          </a:prstGeom>
          <a:noFill/>
        </p:spPr>
        <p:txBody>
          <a:bodyPr wrap="square" rtlCol="0">
            <a:spAutoFit/>
          </a:bodyPr>
          <a:lstStyle/>
          <a:p>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HARSHITHA S (1EE21CS019)</a:t>
            </a:r>
          </a:p>
          <a:p>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MEGHANA K V (1EE21CS029)</a:t>
            </a:r>
          </a:p>
          <a:p>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PRIYANKA H (1EE21CS039)</a:t>
            </a:r>
          </a:p>
          <a:p>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RAMYA B (1EE21CS040)</a:t>
            </a:r>
          </a:p>
        </p:txBody>
      </p:sp>
      <p:sp>
        <p:nvSpPr>
          <p:cNvPr id="16" name="TextBox 15">
            <a:extLst>
              <a:ext uri="{FF2B5EF4-FFF2-40B4-BE49-F238E27FC236}">
                <a16:creationId xmlns:a16="http://schemas.microsoft.com/office/drawing/2014/main" id="{37A252AC-0642-B27E-7C0B-8C6982AA7F7D}"/>
              </a:ext>
            </a:extLst>
          </p:cNvPr>
          <p:cNvSpPr txBox="1"/>
          <p:nvPr/>
        </p:nvSpPr>
        <p:spPr>
          <a:xfrm>
            <a:off x="7058023" y="4216286"/>
            <a:ext cx="4368115" cy="584775"/>
          </a:xfrm>
          <a:prstGeom prst="rect">
            <a:avLst/>
          </a:prstGeom>
          <a:noFill/>
        </p:spPr>
        <p:txBody>
          <a:bodyPr wrap="square">
            <a:spAutoFit/>
          </a:bodyPr>
          <a:lstStyle/>
          <a:p>
            <a:pPr algn="ctr"/>
            <a:r>
              <a:rPr lang="en-US" sz="3200" dirty="0">
                <a:solidFill>
                  <a:srgbClr val="52CBBE"/>
                </a:solidFill>
                <a:latin typeface="Times New Roman" panose="02020603050405020304" pitchFamily="18" charset="0"/>
                <a:cs typeface="Times New Roman" panose="02020603050405020304" pitchFamily="18" charset="0"/>
              </a:rPr>
              <a:t>GUIDED BY</a:t>
            </a:r>
          </a:p>
        </p:txBody>
      </p:sp>
      <p:sp>
        <p:nvSpPr>
          <p:cNvPr id="17" name="TextBox 16">
            <a:extLst>
              <a:ext uri="{FF2B5EF4-FFF2-40B4-BE49-F238E27FC236}">
                <a16:creationId xmlns:a16="http://schemas.microsoft.com/office/drawing/2014/main" id="{24EC6FD1-567E-00E0-4D90-3BB6B30E43C2}"/>
              </a:ext>
            </a:extLst>
          </p:cNvPr>
          <p:cNvSpPr txBox="1"/>
          <p:nvPr/>
        </p:nvSpPr>
        <p:spPr>
          <a:xfrm>
            <a:off x="8126748" y="4763789"/>
            <a:ext cx="3952958" cy="1200329"/>
          </a:xfrm>
          <a:prstGeom prst="rect">
            <a:avLst/>
          </a:prstGeom>
          <a:noFill/>
        </p:spPr>
        <p:txBody>
          <a:bodyPr wrap="square">
            <a:spAutoFit/>
          </a:bodyPr>
          <a:lstStyle/>
          <a:p>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PROF. GNANAMANI H</a:t>
            </a:r>
          </a:p>
          <a:p>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ASSISTANT PROF</a:t>
            </a:r>
          </a:p>
          <a:p>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DEPT. OF CSE</a:t>
            </a:r>
            <a:endParaRPr lang="en-US" sz="3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2160BAB-24F3-1C7E-9428-03B0815CC49C}"/>
              </a:ext>
            </a:extLst>
          </p:cNvPr>
          <p:cNvSpPr txBox="1"/>
          <p:nvPr/>
        </p:nvSpPr>
        <p:spPr>
          <a:xfrm>
            <a:off x="1778365" y="848490"/>
            <a:ext cx="8762955"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EAST WEST COLLEGE OF ENGINEERING</a:t>
            </a:r>
          </a:p>
        </p:txBody>
      </p:sp>
      <p:sp>
        <p:nvSpPr>
          <p:cNvPr id="19" name="TextBox 18">
            <a:extLst>
              <a:ext uri="{FF2B5EF4-FFF2-40B4-BE49-F238E27FC236}">
                <a16:creationId xmlns:a16="http://schemas.microsoft.com/office/drawing/2014/main" id="{8181FAAB-72F7-82C1-ACEB-3AA168BDBE0E}"/>
              </a:ext>
            </a:extLst>
          </p:cNvPr>
          <p:cNvSpPr txBox="1"/>
          <p:nvPr/>
        </p:nvSpPr>
        <p:spPr>
          <a:xfrm>
            <a:off x="3412018" y="1477023"/>
            <a:ext cx="5367964" cy="923330"/>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BACHELOR OF ENGINEERING</a:t>
            </a:r>
          </a:p>
          <a:p>
            <a:pPr algn="ctr"/>
            <a:r>
              <a:rPr lang="en-US" b="1" dirty="0">
                <a:latin typeface="Times New Roman" panose="02020603050405020304" pitchFamily="18" charset="0"/>
                <a:cs typeface="Times New Roman" panose="02020603050405020304" pitchFamily="18" charset="0"/>
              </a:rPr>
              <a:t>IN</a:t>
            </a:r>
          </a:p>
          <a:p>
            <a:pPr algn="ctr"/>
            <a:r>
              <a:rPr lang="en-US" b="1" dirty="0">
                <a:latin typeface="Times New Roman" panose="02020603050405020304" pitchFamily="18" charset="0"/>
                <a:cs typeface="Times New Roman" panose="02020603050405020304" pitchFamily="18" charset="0"/>
              </a:rPr>
              <a:t> COMPUTER SCIENCE AND ENGINEERING</a:t>
            </a:r>
            <a:endParaRPr lang="en-US" sz="18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9C950060-F1CB-2837-1852-B3445E4DD935}"/>
              </a:ext>
            </a:extLst>
          </p:cNvPr>
          <p:cNvSpPr txBox="1"/>
          <p:nvPr/>
        </p:nvSpPr>
        <p:spPr>
          <a:xfrm>
            <a:off x="3760924" y="2560903"/>
            <a:ext cx="4894739" cy="707886"/>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MINI PROJECT REVIEW (21CSMP67)</a:t>
            </a:r>
          </a:p>
          <a:p>
            <a:pPr algn="ctr"/>
            <a:r>
              <a:rPr lang="en-US" sz="2000" b="1" dirty="0">
                <a:latin typeface="Times New Roman" panose="02020603050405020304" pitchFamily="18" charset="0"/>
                <a:cs typeface="Times New Roman" panose="02020603050405020304" pitchFamily="18" charset="0"/>
              </a:rPr>
              <a:t>on</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5088" y="609600"/>
            <a:ext cx="10021824" cy="758952"/>
          </a:xfrm>
        </p:spPr>
        <p:txBody>
          <a:bodyPr/>
          <a:lstStyle/>
          <a:p>
            <a:r>
              <a:rPr lang="en-US" dirty="0"/>
              <a:t>methodology</a:t>
            </a: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a:t>Mini project presentation</a:t>
            </a:r>
          </a:p>
        </p:txBody>
      </p:sp>
      <p:sp>
        <p:nvSpPr>
          <p:cNvPr id="37" name="Rectangle 36">
            <a:extLst>
              <a:ext uri="{FF2B5EF4-FFF2-40B4-BE49-F238E27FC236}">
                <a16:creationId xmlns:a16="http://schemas.microsoft.com/office/drawing/2014/main" id="{2147B9D2-93C8-D328-B549-BBF0BFFFF122}"/>
              </a:ext>
            </a:extLst>
          </p:cNvPr>
          <p:cNvSpPr/>
          <p:nvPr/>
        </p:nvSpPr>
        <p:spPr>
          <a:xfrm>
            <a:off x="877824" y="2967789"/>
            <a:ext cx="9501418" cy="89835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10</a:t>
            </a:fld>
            <a:endParaRPr lang="en-US" dirty="0"/>
          </a:p>
        </p:txBody>
      </p:sp>
      <p:grpSp>
        <p:nvGrpSpPr>
          <p:cNvPr id="38" name="Group 37">
            <a:extLst>
              <a:ext uri="{FF2B5EF4-FFF2-40B4-BE49-F238E27FC236}">
                <a16:creationId xmlns:a16="http://schemas.microsoft.com/office/drawing/2014/main" id="{8B29D171-93F0-9EA1-C070-36A6509DB250}"/>
              </a:ext>
            </a:extLst>
          </p:cNvPr>
          <p:cNvGrpSpPr/>
          <p:nvPr/>
        </p:nvGrpSpPr>
        <p:grpSpPr>
          <a:xfrm>
            <a:off x="1605494" y="1556084"/>
            <a:ext cx="9501418" cy="5101390"/>
            <a:chOff x="1435199" y="2142394"/>
            <a:chExt cx="2526748" cy="3853427"/>
          </a:xfrm>
        </p:grpSpPr>
        <p:sp>
          <p:nvSpPr>
            <p:cNvPr id="39" name="TextBox 38">
              <a:extLst>
                <a:ext uri="{FF2B5EF4-FFF2-40B4-BE49-F238E27FC236}">
                  <a16:creationId xmlns:a16="http://schemas.microsoft.com/office/drawing/2014/main" id="{4C174268-67E0-9FF7-DE2E-4980B7B1E80B}"/>
                </a:ext>
              </a:extLst>
            </p:cNvPr>
            <p:cNvSpPr txBox="1"/>
            <p:nvPr/>
          </p:nvSpPr>
          <p:spPr>
            <a:xfrm>
              <a:off x="1435199" y="2142394"/>
              <a:ext cx="2502172" cy="584775"/>
            </a:xfrm>
            <a:prstGeom prst="rect">
              <a:avLst/>
            </a:prstGeom>
            <a:noFill/>
          </p:spPr>
          <p:txBody>
            <a:bodyPr wrap="square" rtlCol="0">
              <a:spAutoFit/>
            </a:bodyPr>
            <a:lstStyle/>
            <a:p>
              <a:r>
                <a:rPr lang="en-US" sz="3200" b="1" dirty="0">
                  <a:solidFill>
                    <a:schemeClr val="tx1">
                      <a:lumMod val="75000"/>
                      <a:lumOff val="25000"/>
                    </a:schemeClr>
                  </a:solidFill>
                  <a:latin typeface="Tw Cen MT" panose="020B0602020104020603" pitchFamily="34" charset="0"/>
                </a:rPr>
                <a:t>Spiral Model</a:t>
              </a:r>
            </a:p>
          </p:txBody>
        </p:sp>
        <p:sp>
          <p:nvSpPr>
            <p:cNvPr id="40" name="TextBox 39">
              <a:extLst>
                <a:ext uri="{FF2B5EF4-FFF2-40B4-BE49-F238E27FC236}">
                  <a16:creationId xmlns:a16="http://schemas.microsoft.com/office/drawing/2014/main" id="{A2005F31-A270-F439-7788-225B764F8D34}"/>
                </a:ext>
              </a:extLst>
            </p:cNvPr>
            <p:cNvSpPr txBox="1"/>
            <p:nvPr/>
          </p:nvSpPr>
          <p:spPr>
            <a:xfrm>
              <a:off x="1435199" y="2727169"/>
              <a:ext cx="2526748" cy="3268652"/>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is an </a:t>
              </a:r>
              <a:r>
                <a:rPr lang="en-US" sz="2000" b="1" dirty="0">
                  <a:latin typeface="Times New Roman" panose="02020603050405020304" pitchFamily="18" charset="0"/>
                  <a:cs typeface="Times New Roman" panose="02020603050405020304" pitchFamily="18" charset="0"/>
                </a:rPr>
                <a:t>evolutionary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software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process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model</a:t>
              </a:r>
              <a:r>
                <a:rPr lang="en-US" sz="2000" dirty="0">
                  <a:latin typeface="Times New Roman" panose="02020603050405020304" pitchFamily="18" charset="0"/>
                  <a:cs typeface="Times New Roman" panose="02020603050405020304" pitchFamily="18" charset="0"/>
                </a:rPr>
                <a:t> that couples the iterative feature of prototyping with the controlled and systematic aspects of the </a:t>
              </a:r>
              <a:r>
                <a:rPr lang="en-US" sz="2000" b="1" dirty="0">
                  <a:latin typeface="Times New Roman" panose="02020603050405020304" pitchFamily="18" charset="0"/>
                  <a:cs typeface="Times New Roman" panose="02020603050405020304" pitchFamily="18" charset="0"/>
                </a:rPr>
                <a:t>linear</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sequential</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model.</a:t>
              </a:r>
            </a:p>
            <a:p>
              <a:pPr algn="just">
                <a:lnSpc>
                  <a:spcPct val="150000"/>
                </a:lnSpc>
              </a:pPr>
              <a:r>
                <a:rPr lang="en-US" sz="2000" dirty="0">
                  <a:latin typeface="Times New Roman" panose="02020603050405020304" pitchFamily="18" charset="0"/>
                  <a:cs typeface="Times New Roman" panose="02020603050405020304" pitchFamily="18" charset="0"/>
                </a:rPr>
                <a:t>Each cycle in the spiral is divided into four parts:</a:t>
              </a:r>
            </a:p>
            <a:p>
              <a:pPr marL="447675" indent="-447675"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Objective Setting:</a:t>
              </a:r>
            </a:p>
            <a:p>
              <a:pPr marL="447675" indent="-447675"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Risk Assessment and reduction:</a:t>
              </a:r>
            </a:p>
            <a:p>
              <a:pPr marL="447675" indent="-447675"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Development and validation:</a:t>
              </a:r>
            </a:p>
            <a:p>
              <a:pPr marL="447675" indent="-447675"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Planning:</a:t>
              </a:r>
            </a:p>
          </p:txBody>
        </p:sp>
      </p:grpSp>
      <p:pic>
        <p:nvPicPr>
          <p:cNvPr id="41" name="Picture 40">
            <a:extLst>
              <a:ext uri="{FF2B5EF4-FFF2-40B4-BE49-F238E27FC236}">
                <a16:creationId xmlns:a16="http://schemas.microsoft.com/office/drawing/2014/main" id="{B763D770-4378-E34A-EA74-D20FD96F5DD4}"/>
              </a:ext>
            </a:extLst>
          </p:cNvPr>
          <p:cNvPicPr/>
          <p:nvPr/>
        </p:nvPicPr>
        <p:blipFill>
          <a:blip r:embed="rId2"/>
          <a:stretch>
            <a:fillRect/>
          </a:stretch>
        </p:blipFill>
        <p:spPr>
          <a:xfrm>
            <a:off x="6356203" y="3846094"/>
            <a:ext cx="5178070" cy="2671010"/>
          </a:xfrm>
          <a:prstGeom prst="rect">
            <a:avLst/>
          </a:prstGeom>
        </p:spPr>
      </p:pic>
    </p:spTree>
    <p:extLst>
      <p:ext uri="{BB962C8B-B14F-4D97-AF65-F5344CB8AC3E}">
        <p14:creationId xmlns:p14="http://schemas.microsoft.com/office/powerpoint/2010/main" val="260745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6BA20C7-F48C-429D-2FA7-B7B83A800FA9}"/>
              </a:ext>
              <a:ext uri="{C183D7F6-B498-43B3-948B-1728B52AA6E4}">
                <adec:decorative xmlns:adec="http://schemas.microsoft.com/office/drawing/2017/decorative" val="1"/>
              </a:ext>
            </a:extLst>
          </p:cNvPr>
          <p:cNvSpPr/>
          <p:nvPr/>
        </p:nvSpPr>
        <p:spPr>
          <a:xfrm>
            <a:off x="-1" y="0"/>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90BE788E-706D-5D5C-B17F-51759A2CC61A}"/>
              </a:ext>
            </a:extLst>
          </p:cNvPr>
          <p:cNvSpPr>
            <a:spLocks noGrp="1"/>
          </p:cNvSpPr>
          <p:nvPr>
            <p:ph type="ftr" sz="quarter" idx="11"/>
          </p:nvPr>
        </p:nvSpPr>
        <p:spPr/>
        <p:txBody>
          <a:bodyPr/>
          <a:lstStyle/>
          <a:p>
            <a:r>
              <a:rPr lang="en-US" dirty="0"/>
              <a:t>Mini project presentation</a:t>
            </a:r>
          </a:p>
        </p:txBody>
      </p:sp>
      <p:sp>
        <p:nvSpPr>
          <p:cNvPr id="4" name="Slide Number Placeholder 3">
            <a:extLst>
              <a:ext uri="{FF2B5EF4-FFF2-40B4-BE49-F238E27FC236}">
                <a16:creationId xmlns:a16="http://schemas.microsoft.com/office/drawing/2014/main" id="{A9519E8E-7F0D-C4E6-CC87-3F8B896EF0E1}"/>
              </a:ext>
            </a:extLst>
          </p:cNvPr>
          <p:cNvSpPr>
            <a:spLocks noGrp="1"/>
          </p:cNvSpPr>
          <p:nvPr>
            <p:ph type="sldNum" sz="quarter" idx="10"/>
          </p:nvPr>
        </p:nvSpPr>
        <p:spPr/>
        <p:txBody>
          <a:bodyPr/>
          <a:lstStyle/>
          <a:p>
            <a:fld id="{75DF2D63-3FF5-D547-96B9-BE9CCD1ABA58}" type="slidenum">
              <a:rPr lang="en-US" smtClean="0"/>
              <a:pPr/>
              <a:t>11</a:t>
            </a:fld>
            <a:endParaRPr lang="en-US" dirty="0"/>
          </a:p>
        </p:txBody>
      </p:sp>
      <p:sp>
        <p:nvSpPr>
          <p:cNvPr id="39" name="TextBox 38">
            <a:extLst>
              <a:ext uri="{FF2B5EF4-FFF2-40B4-BE49-F238E27FC236}">
                <a16:creationId xmlns:a16="http://schemas.microsoft.com/office/drawing/2014/main" id="{CF4FB7DE-4D8B-DB08-22EB-102DFDDAF079}"/>
              </a:ext>
            </a:extLst>
          </p:cNvPr>
          <p:cNvSpPr txBox="1"/>
          <p:nvPr/>
        </p:nvSpPr>
        <p:spPr>
          <a:xfrm>
            <a:off x="4567535" y="354525"/>
            <a:ext cx="3797835" cy="830997"/>
          </a:xfrm>
          <a:prstGeom prst="rect">
            <a:avLst/>
          </a:prstGeom>
          <a:noFill/>
        </p:spPr>
        <p:txBody>
          <a:bodyPr wrap="none" rtlCol="0">
            <a:spAutoFit/>
          </a:bodyPr>
          <a:lstStyle/>
          <a:p>
            <a:r>
              <a:rPr lang="en-IN" sz="4800" dirty="0">
                <a:latin typeface="+mj-lt"/>
              </a:rPr>
              <a:t>ALGORITHM</a:t>
            </a:r>
          </a:p>
        </p:txBody>
      </p:sp>
      <p:sp>
        <p:nvSpPr>
          <p:cNvPr id="50" name="Rectangle 49">
            <a:extLst>
              <a:ext uri="{FF2B5EF4-FFF2-40B4-BE49-F238E27FC236}">
                <a16:creationId xmlns:a16="http://schemas.microsoft.com/office/drawing/2014/main" id="{338E1D02-DF45-F278-AF1E-022BD9FD4D2B}"/>
              </a:ext>
            </a:extLst>
          </p:cNvPr>
          <p:cNvSpPr/>
          <p:nvPr/>
        </p:nvSpPr>
        <p:spPr>
          <a:xfrm>
            <a:off x="1090863" y="2435772"/>
            <a:ext cx="9978190" cy="74020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40" name="Group 39">
            <a:extLst>
              <a:ext uri="{FF2B5EF4-FFF2-40B4-BE49-F238E27FC236}">
                <a16:creationId xmlns:a16="http://schemas.microsoft.com/office/drawing/2014/main" id="{C18E77C3-2662-F66E-7812-B6075A643A51}"/>
              </a:ext>
            </a:extLst>
          </p:cNvPr>
          <p:cNvGrpSpPr/>
          <p:nvPr/>
        </p:nvGrpSpPr>
        <p:grpSpPr>
          <a:xfrm>
            <a:off x="1580704" y="1604775"/>
            <a:ext cx="3450026" cy="2182212"/>
            <a:chOff x="3590184" y="4309662"/>
            <a:chExt cx="2344472" cy="2182212"/>
          </a:xfrm>
        </p:grpSpPr>
        <p:sp>
          <p:nvSpPr>
            <p:cNvPr id="41" name="TextBox 40">
              <a:extLst>
                <a:ext uri="{FF2B5EF4-FFF2-40B4-BE49-F238E27FC236}">
                  <a16:creationId xmlns:a16="http://schemas.microsoft.com/office/drawing/2014/main" id="{BEB74BE9-8364-957F-FD79-C16245FFC93A}"/>
                </a:ext>
              </a:extLst>
            </p:cNvPr>
            <p:cNvSpPr txBox="1"/>
            <p:nvPr/>
          </p:nvSpPr>
          <p:spPr>
            <a:xfrm>
              <a:off x="3597856" y="4309662"/>
              <a:ext cx="2336800" cy="830997"/>
            </a:xfrm>
            <a:prstGeom prst="rect">
              <a:avLst/>
            </a:prstGeom>
            <a:noFill/>
          </p:spPr>
          <p:txBody>
            <a:bodyPr wrap="square" rtlCol="0">
              <a:spAutoFit/>
            </a:bodyPr>
            <a:lstStyle/>
            <a:p>
              <a:pPr algn="ctr"/>
              <a:r>
                <a:rPr lang="en-US" sz="2400" b="1" dirty="0">
                  <a:solidFill>
                    <a:srgbClr val="EF3078"/>
                  </a:solidFill>
                  <a:latin typeface="Tw Cen MT" panose="020B0602020104020603" pitchFamily="34" charset="0"/>
                </a:rPr>
                <a:t>HAARCASCADE OPENCV</a:t>
              </a:r>
            </a:p>
          </p:txBody>
        </p:sp>
        <p:sp>
          <p:nvSpPr>
            <p:cNvPr id="42" name="TextBox 41">
              <a:extLst>
                <a:ext uri="{FF2B5EF4-FFF2-40B4-BE49-F238E27FC236}">
                  <a16:creationId xmlns:a16="http://schemas.microsoft.com/office/drawing/2014/main" id="{D37006DF-093A-53BD-BF28-6FEE8904E7A3}"/>
                </a:ext>
              </a:extLst>
            </p:cNvPr>
            <p:cNvSpPr txBox="1"/>
            <p:nvPr/>
          </p:nvSpPr>
          <p:spPr>
            <a:xfrm>
              <a:off x="3590184" y="4860658"/>
              <a:ext cx="2336800" cy="163121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It is used in image recognition and image processing that is specially designed for pixel data.</a:t>
              </a:r>
            </a:p>
            <a:p>
              <a:pPr algn="just"/>
              <a:endParaRPr lang="en-US" sz="2000" dirty="0">
                <a:solidFill>
                  <a:srgbClr val="A6A6A6"/>
                </a:solidFill>
                <a:latin typeface="Tw Cen MT" panose="020B0602020104020603" pitchFamily="34" charset="0"/>
              </a:endParaRPr>
            </a:p>
          </p:txBody>
        </p:sp>
      </p:grpSp>
      <p:grpSp>
        <p:nvGrpSpPr>
          <p:cNvPr id="43" name="Group 42">
            <a:extLst>
              <a:ext uri="{FF2B5EF4-FFF2-40B4-BE49-F238E27FC236}">
                <a16:creationId xmlns:a16="http://schemas.microsoft.com/office/drawing/2014/main" id="{15B97043-2B63-7B1D-2851-9ABCD4DA3F44}"/>
              </a:ext>
            </a:extLst>
          </p:cNvPr>
          <p:cNvGrpSpPr/>
          <p:nvPr/>
        </p:nvGrpSpPr>
        <p:grpSpPr>
          <a:xfrm>
            <a:off x="7161272" y="1540606"/>
            <a:ext cx="3244979" cy="2182212"/>
            <a:chOff x="3597856" y="4309662"/>
            <a:chExt cx="2390875" cy="2182212"/>
          </a:xfrm>
        </p:grpSpPr>
        <p:sp>
          <p:nvSpPr>
            <p:cNvPr id="44" name="TextBox 43">
              <a:extLst>
                <a:ext uri="{FF2B5EF4-FFF2-40B4-BE49-F238E27FC236}">
                  <a16:creationId xmlns:a16="http://schemas.microsoft.com/office/drawing/2014/main" id="{1515AD77-5A8E-917B-A603-71306A2F3F04}"/>
                </a:ext>
              </a:extLst>
            </p:cNvPr>
            <p:cNvSpPr txBox="1"/>
            <p:nvPr/>
          </p:nvSpPr>
          <p:spPr>
            <a:xfrm>
              <a:off x="3597856" y="4309662"/>
              <a:ext cx="2336800" cy="461665"/>
            </a:xfrm>
            <a:prstGeom prst="rect">
              <a:avLst/>
            </a:prstGeom>
            <a:noFill/>
          </p:spPr>
          <p:txBody>
            <a:bodyPr wrap="square" rtlCol="0">
              <a:spAutoFit/>
            </a:bodyPr>
            <a:lstStyle/>
            <a:p>
              <a:pPr algn="ctr"/>
              <a:r>
                <a:rPr lang="en-US" sz="2400" b="1" dirty="0">
                  <a:solidFill>
                    <a:srgbClr val="EF3078"/>
                  </a:solidFill>
                  <a:latin typeface="Tw Cen MT" panose="020B0602020104020603" pitchFamily="34" charset="0"/>
                </a:rPr>
                <a:t>LBPH OPENCV</a:t>
              </a:r>
            </a:p>
          </p:txBody>
        </p:sp>
        <p:sp>
          <p:nvSpPr>
            <p:cNvPr id="45" name="TextBox 44">
              <a:extLst>
                <a:ext uri="{FF2B5EF4-FFF2-40B4-BE49-F238E27FC236}">
                  <a16:creationId xmlns:a16="http://schemas.microsoft.com/office/drawing/2014/main" id="{DFDAD198-C09C-4CAB-0C7C-DBF94E3755E2}"/>
                </a:ext>
              </a:extLst>
            </p:cNvPr>
            <p:cNvSpPr txBox="1"/>
            <p:nvPr/>
          </p:nvSpPr>
          <p:spPr>
            <a:xfrm>
              <a:off x="3651931" y="4860658"/>
              <a:ext cx="2336800"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It is a simple approach that labels the pixels of the image threshold the neighborhood of each pixel.</a:t>
              </a:r>
              <a:endParaRPr lang="en-IN" sz="2000" dirty="0">
                <a:latin typeface="Times New Roman" panose="02020603050405020304" pitchFamily="18" charset="0"/>
                <a:cs typeface="Times New Roman" panose="02020603050405020304" pitchFamily="18" charset="0"/>
              </a:endParaRPr>
            </a:p>
            <a:p>
              <a:pPr algn="just"/>
              <a:endParaRPr lang="en-US" sz="2000" dirty="0">
                <a:solidFill>
                  <a:srgbClr val="A6A6A6"/>
                </a:solidFill>
                <a:latin typeface="Tw Cen MT" panose="020B0602020104020603" pitchFamily="34" charset="0"/>
              </a:endParaRPr>
            </a:p>
          </p:txBody>
        </p:sp>
      </p:grpSp>
      <p:pic>
        <p:nvPicPr>
          <p:cNvPr id="46" name="Picture 45">
            <a:extLst>
              <a:ext uri="{FF2B5EF4-FFF2-40B4-BE49-F238E27FC236}">
                <a16:creationId xmlns:a16="http://schemas.microsoft.com/office/drawing/2014/main" id="{51DC002B-6335-3AE4-7B45-1E847B5F43AD}"/>
              </a:ext>
            </a:extLst>
          </p:cNvPr>
          <p:cNvPicPr/>
          <p:nvPr/>
        </p:nvPicPr>
        <p:blipFill>
          <a:blip r:embed="rId2"/>
          <a:stretch>
            <a:fillRect/>
          </a:stretch>
        </p:blipFill>
        <p:spPr>
          <a:xfrm>
            <a:off x="6174686" y="3609474"/>
            <a:ext cx="5715000" cy="3101636"/>
          </a:xfrm>
          <a:prstGeom prst="rect">
            <a:avLst/>
          </a:prstGeom>
        </p:spPr>
      </p:pic>
      <p:pic>
        <p:nvPicPr>
          <p:cNvPr id="47" name="Picture 46">
            <a:extLst>
              <a:ext uri="{FF2B5EF4-FFF2-40B4-BE49-F238E27FC236}">
                <a16:creationId xmlns:a16="http://schemas.microsoft.com/office/drawing/2014/main" id="{3F2B652B-E821-B5DC-A968-14254B255255}"/>
              </a:ext>
            </a:extLst>
          </p:cNvPr>
          <p:cNvPicPr/>
          <p:nvPr/>
        </p:nvPicPr>
        <p:blipFill rotWithShape="1">
          <a:blip r:embed="rId3"/>
          <a:srcRect t="9715"/>
          <a:stretch/>
        </p:blipFill>
        <p:spPr>
          <a:xfrm>
            <a:off x="920810" y="3609474"/>
            <a:ext cx="5130680" cy="2936154"/>
          </a:xfrm>
          <a:prstGeom prst="rect">
            <a:avLst/>
          </a:prstGeom>
        </p:spPr>
      </p:pic>
      <p:cxnSp>
        <p:nvCxnSpPr>
          <p:cNvPr id="52" name="Straight Arrow Connector 51">
            <a:extLst>
              <a:ext uri="{FF2B5EF4-FFF2-40B4-BE49-F238E27FC236}">
                <a16:creationId xmlns:a16="http://schemas.microsoft.com/office/drawing/2014/main" id="{1925F81C-B5AC-92E5-35E3-0366B6AA06E8}"/>
              </a:ext>
            </a:extLst>
          </p:cNvPr>
          <p:cNvCxnSpPr>
            <a:cxnSpLocks/>
          </p:cNvCxnSpPr>
          <p:nvPr/>
        </p:nvCxnSpPr>
        <p:spPr>
          <a:xfrm flipV="1">
            <a:off x="1580704" y="1225925"/>
            <a:ext cx="9812133" cy="55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88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anim calcmode="lin" valueType="num">
                                      <p:cBhvr>
                                        <p:cTn id="8" dur="500" fill="hold"/>
                                        <p:tgtEl>
                                          <p:spTgt spid="40"/>
                                        </p:tgtEl>
                                        <p:attrNameLst>
                                          <p:attrName>ppt_x</p:attrName>
                                        </p:attrNameLst>
                                      </p:cBhvr>
                                      <p:tavLst>
                                        <p:tav tm="0">
                                          <p:val>
                                            <p:strVal val="#ppt_x"/>
                                          </p:val>
                                        </p:tav>
                                        <p:tav tm="100000">
                                          <p:val>
                                            <p:strVal val="#ppt_x"/>
                                          </p:val>
                                        </p:tav>
                                      </p:tavLst>
                                    </p:anim>
                                    <p:anim calcmode="lin" valueType="num">
                                      <p:cBhvr>
                                        <p:cTn id="9" dur="5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anim calcmode="lin" valueType="num">
                                      <p:cBhvr>
                                        <p:cTn id="13" dur="500" fill="hold"/>
                                        <p:tgtEl>
                                          <p:spTgt spid="43"/>
                                        </p:tgtEl>
                                        <p:attrNameLst>
                                          <p:attrName>ppt_x</p:attrName>
                                        </p:attrNameLst>
                                      </p:cBhvr>
                                      <p:tavLst>
                                        <p:tav tm="0">
                                          <p:val>
                                            <p:strVal val="#ppt_x"/>
                                          </p:val>
                                        </p:tav>
                                        <p:tav tm="100000">
                                          <p:val>
                                            <p:strVal val="#ppt_x"/>
                                          </p:val>
                                        </p:tav>
                                      </p:tavLst>
                                    </p:anim>
                                    <p:anim calcmode="lin" valueType="num">
                                      <p:cBhvr>
                                        <p:cTn id="14"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7EC58E-A239-FBD5-057F-8D6DD0B2DE4C}"/>
              </a:ext>
            </a:extLst>
          </p:cNvPr>
          <p:cNvSpPr/>
          <p:nvPr/>
        </p:nvSpPr>
        <p:spPr>
          <a:xfrm>
            <a:off x="1206152" y="1213332"/>
            <a:ext cx="914400"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alphaModFix amt="50000"/>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120552" y="12357"/>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298448" y="441960"/>
            <a:ext cx="6656832" cy="530352"/>
          </a:xfrm>
        </p:spPr>
        <p:txBody>
          <a:bodyPr/>
          <a:lstStyle/>
          <a:p>
            <a:r>
              <a:rPr lang="en-US" dirty="0"/>
              <a:t>Test cases</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dirty="0"/>
              <a:t>Mini project presentation</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12</a:t>
            </a:fld>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B0CE092-D0B7-9B79-4939-B686379006AD}"/>
              </a:ext>
            </a:extLst>
          </p:cNvPr>
          <p:cNvSpPr txBox="1"/>
          <p:nvPr/>
        </p:nvSpPr>
        <p:spPr>
          <a:xfrm>
            <a:off x="1298448" y="1213332"/>
            <a:ext cx="10071445" cy="563231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Test Case 1: Student Face Registration</a:t>
            </a:r>
          </a:p>
          <a:p>
            <a:pPr algn="just"/>
            <a:r>
              <a:rPr lang="en-US" sz="2000" b="1" dirty="0">
                <a:latin typeface="Times New Roman" panose="02020603050405020304" pitchFamily="18" charset="0"/>
                <a:cs typeface="Times New Roman" panose="02020603050405020304" pitchFamily="18" charset="0"/>
              </a:rPr>
              <a:t>Objective: </a:t>
            </a:r>
            <a:r>
              <a:rPr lang="en-US" sz="2000" dirty="0">
                <a:latin typeface="Times New Roman" panose="02020603050405020304" pitchFamily="18" charset="0"/>
                <a:cs typeface="Times New Roman" panose="02020603050405020304" pitchFamily="18" charset="0"/>
              </a:rPr>
              <a:t>Verify that a student's face can be registered successfully.</a:t>
            </a:r>
          </a:p>
          <a:p>
            <a:pPr algn="just"/>
            <a:r>
              <a:rPr lang="en-US" sz="2000" b="1" dirty="0">
                <a:latin typeface="Times New Roman" panose="02020603050405020304" pitchFamily="18" charset="0"/>
                <a:cs typeface="Times New Roman" panose="02020603050405020304" pitchFamily="18" charset="0"/>
              </a:rPr>
              <a:t>Expected Result: </a:t>
            </a:r>
            <a:r>
              <a:rPr lang="en-US" sz="2000" dirty="0">
                <a:latin typeface="Times New Roman" panose="02020603050405020304" pitchFamily="18" charset="0"/>
                <a:cs typeface="Times New Roman" panose="02020603050405020304" pitchFamily="18" charset="0"/>
              </a:rPr>
              <a:t>Student's face data is saved successfully in the database.</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Test Case 2: Face Recognition and Attendance Marking</a:t>
            </a:r>
          </a:p>
          <a:p>
            <a:pPr algn="just"/>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Verify that the system can recognize a registered face and mark attendance.</a:t>
            </a:r>
          </a:p>
          <a:p>
            <a:pPr algn="just"/>
            <a:r>
              <a:rPr lang="en-US" sz="2000" b="1" dirty="0">
                <a:latin typeface="Times New Roman" panose="02020603050405020304" pitchFamily="18" charset="0"/>
                <a:cs typeface="Times New Roman" panose="02020603050405020304" pitchFamily="18" charset="0"/>
              </a:rPr>
              <a:t>Expected Result: </a:t>
            </a:r>
            <a:r>
              <a:rPr lang="en-US" sz="2000" dirty="0">
                <a:latin typeface="Times New Roman" panose="02020603050405020304" pitchFamily="18" charset="0"/>
                <a:cs typeface="Times New Roman" panose="02020603050405020304" pitchFamily="18" charset="0"/>
              </a:rPr>
              <a:t>The system recognizes the face, marks the attendance, and updates the attendance record.</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Test Case 3: Generate Attendance Report</a:t>
            </a:r>
          </a:p>
          <a:p>
            <a:pPr algn="just"/>
            <a:r>
              <a:rPr lang="en-US" sz="2000" b="1" dirty="0">
                <a:latin typeface="Times New Roman" panose="02020603050405020304" pitchFamily="18" charset="0"/>
                <a:cs typeface="Times New Roman" panose="02020603050405020304" pitchFamily="18" charset="0"/>
              </a:rPr>
              <a:t>Objective: </a:t>
            </a:r>
            <a:r>
              <a:rPr lang="en-US" sz="2000" dirty="0">
                <a:latin typeface="Times New Roman" panose="02020603050405020304" pitchFamily="18" charset="0"/>
                <a:cs typeface="Times New Roman" panose="02020603050405020304" pitchFamily="18" charset="0"/>
              </a:rPr>
              <a:t>Verify that the system can generate an attendance report.</a:t>
            </a:r>
          </a:p>
          <a:p>
            <a:pPr algn="just"/>
            <a:r>
              <a:rPr lang="en-US" sz="2000" b="1" dirty="0">
                <a:latin typeface="Times New Roman" panose="02020603050405020304" pitchFamily="18" charset="0"/>
                <a:cs typeface="Times New Roman" panose="02020603050405020304" pitchFamily="18" charset="0"/>
              </a:rPr>
              <a:t>Expected Result: </a:t>
            </a:r>
            <a:r>
              <a:rPr lang="en-US" sz="2000" dirty="0">
                <a:latin typeface="Times New Roman" panose="02020603050405020304" pitchFamily="18" charset="0"/>
                <a:cs typeface="Times New Roman" panose="02020603050405020304" pitchFamily="18" charset="0"/>
              </a:rPr>
              <a:t>The system generates a report and displays it on the screen. The report can be exported as a CSV file.</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Test Case 4: Verify Email Sending</a:t>
            </a:r>
          </a:p>
          <a:p>
            <a:pPr algn="just"/>
            <a:r>
              <a:rPr lang="en-US" sz="2000" b="1" dirty="0">
                <a:latin typeface="Times New Roman" panose="02020603050405020304" pitchFamily="18" charset="0"/>
                <a:cs typeface="Times New Roman" panose="02020603050405020304" pitchFamily="18" charset="0"/>
              </a:rPr>
              <a:t>Objective: </a:t>
            </a:r>
            <a:r>
              <a:rPr lang="en-US" sz="2000" dirty="0">
                <a:latin typeface="Times New Roman" panose="02020603050405020304" pitchFamily="18" charset="0"/>
                <a:cs typeface="Times New Roman" panose="02020603050405020304" pitchFamily="18" charset="0"/>
              </a:rPr>
              <a:t>Verify that the Email is sent successfully.</a:t>
            </a:r>
          </a:p>
          <a:p>
            <a:pPr algn="just"/>
            <a:r>
              <a:rPr lang="en-US" sz="2000" b="1" dirty="0">
                <a:latin typeface="Times New Roman" panose="02020603050405020304" pitchFamily="18" charset="0"/>
                <a:cs typeface="Times New Roman" panose="02020603050405020304" pitchFamily="18" charset="0"/>
              </a:rPr>
              <a:t>Expected Result: </a:t>
            </a:r>
            <a:r>
              <a:rPr lang="en-US" sz="2000" dirty="0">
                <a:latin typeface="Times New Roman" panose="02020603050405020304" pitchFamily="18" charset="0"/>
                <a:cs typeface="Times New Roman" panose="02020603050405020304" pitchFamily="18" charset="0"/>
              </a:rPr>
              <a:t>Email must be sent Correctly to corresponding Students List.</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95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4116324" y="412954"/>
            <a:ext cx="3959352" cy="530352"/>
          </a:xfrm>
        </p:spPr>
        <p:txBody>
          <a:bodyPr/>
          <a:lstStyle/>
          <a:p>
            <a:r>
              <a:rPr lang="en-US" dirty="0"/>
              <a:t>results</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Mini project presentation</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13</a:t>
            </a:fld>
            <a:endParaRPr lang="en-US" dirty="0"/>
          </a:p>
        </p:txBody>
      </p:sp>
      <p:sp>
        <p:nvSpPr>
          <p:cNvPr id="23" name="Rectangle 22">
            <a:extLst>
              <a:ext uri="{FF2B5EF4-FFF2-40B4-BE49-F238E27FC236}">
                <a16:creationId xmlns:a16="http://schemas.microsoft.com/office/drawing/2014/main" id="{9DEB4AD7-ED32-D3E4-E56F-7CF16277ED58}"/>
              </a:ext>
            </a:extLst>
          </p:cNvPr>
          <p:cNvSpPr/>
          <p:nvPr/>
        </p:nvSpPr>
        <p:spPr>
          <a:xfrm>
            <a:off x="5299587" y="1160206"/>
            <a:ext cx="1366684" cy="12781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B1758481-C747-1BAC-C23F-D8E6DD1EE916}"/>
              </a:ext>
            </a:extLst>
          </p:cNvPr>
          <p:cNvPicPr>
            <a:picLocks noChangeAspect="1"/>
          </p:cNvPicPr>
          <p:nvPr/>
        </p:nvPicPr>
        <p:blipFill>
          <a:blip r:embed="rId2"/>
          <a:stretch>
            <a:fillRect/>
          </a:stretch>
        </p:blipFill>
        <p:spPr>
          <a:xfrm>
            <a:off x="1306943" y="1351542"/>
            <a:ext cx="4516399" cy="2539239"/>
          </a:xfrm>
          <a:prstGeom prst="rect">
            <a:avLst/>
          </a:prstGeom>
        </p:spPr>
      </p:pic>
      <p:pic>
        <p:nvPicPr>
          <p:cNvPr id="18" name="Picture 17">
            <a:extLst>
              <a:ext uri="{FF2B5EF4-FFF2-40B4-BE49-F238E27FC236}">
                <a16:creationId xmlns:a16="http://schemas.microsoft.com/office/drawing/2014/main" id="{76FAC465-C87B-2EF5-BD3B-B09FE3B74983}"/>
              </a:ext>
            </a:extLst>
          </p:cNvPr>
          <p:cNvPicPr>
            <a:picLocks noChangeAspect="1"/>
          </p:cNvPicPr>
          <p:nvPr/>
        </p:nvPicPr>
        <p:blipFill>
          <a:blip r:embed="rId3"/>
          <a:stretch>
            <a:fillRect/>
          </a:stretch>
        </p:blipFill>
        <p:spPr>
          <a:xfrm>
            <a:off x="7121106" y="1357322"/>
            <a:ext cx="4516399" cy="2539239"/>
          </a:xfrm>
          <a:prstGeom prst="rect">
            <a:avLst/>
          </a:prstGeom>
        </p:spPr>
      </p:pic>
      <p:pic>
        <p:nvPicPr>
          <p:cNvPr id="20" name="Picture 19">
            <a:extLst>
              <a:ext uri="{FF2B5EF4-FFF2-40B4-BE49-F238E27FC236}">
                <a16:creationId xmlns:a16="http://schemas.microsoft.com/office/drawing/2014/main" id="{362659CF-4AAC-8E41-647B-4AE94C2DFDE7}"/>
              </a:ext>
            </a:extLst>
          </p:cNvPr>
          <p:cNvPicPr>
            <a:picLocks noChangeAspect="1"/>
          </p:cNvPicPr>
          <p:nvPr/>
        </p:nvPicPr>
        <p:blipFill>
          <a:blip r:embed="rId4"/>
          <a:stretch>
            <a:fillRect/>
          </a:stretch>
        </p:blipFill>
        <p:spPr>
          <a:xfrm>
            <a:off x="3365635" y="4027678"/>
            <a:ext cx="5460729" cy="2539239"/>
          </a:xfrm>
          <a:prstGeom prst="rect">
            <a:avLst/>
          </a:prstGeom>
        </p:spPr>
      </p:pic>
    </p:spTree>
    <p:extLst>
      <p:ext uri="{BB962C8B-B14F-4D97-AF65-F5344CB8AC3E}">
        <p14:creationId xmlns:p14="http://schemas.microsoft.com/office/powerpoint/2010/main" val="409420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4394847" y="388872"/>
            <a:ext cx="3959352" cy="530352"/>
          </a:xfrm>
        </p:spPr>
        <p:txBody>
          <a:bodyPr/>
          <a:lstStyle/>
          <a:p>
            <a:r>
              <a:rPr lang="en-US" dirty="0"/>
              <a:t>results</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Mini project presentation</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14</a:t>
            </a:fld>
            <a:endParaRPr lang="en-US" dirty="0"/>
          </a:p>
        </p:txBody>
      </p:sp>
      <p:sp>
        <p:nvSpPr>
          <p:cNvPr id="23" name="Rectangle 22">
            <a:extLst>
              <a:ext uri="{FF2B5EF4-FFF2-40B4-BE49-F238E27FC236}">
                <a16:creationId xmlns:a16="http://schemas.microsoft.com/office/drawing/2014/main" id="{9DEB4AD7-ED32-D3E4-E56F-7CF16277ED58}"/>
              </a:ext>
            </a:extLst>
          </p:cNvPr>
          <p:cNvSpPr/>
          <p:nvPr/>
        </p:nvSpPr>
        <p:spPr>
          <a:xfrm>
            <a:off x="5299587" y="1160206"/>
            <a:ext cx="1366684" cy="12781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B1758481-C747-1BAC-C23F-D8E6DD1EE916}"/>
              </a:ext>
            </a:extLst>
          </p:cNvPr>
          <p:cNvPicPr>
            <a:picLocks noChangeAspect="1"/>
          </p:cNvPicPr>
          <p:nvPr/>
        </p:nvPicPr>
        <p:blipFill>
          <a:blip r:embed="rId2"/>
          <a:srcRect/>
          <a:stretch/>
        </p:blipFill>
        <p:spPr>
          <a:xfrm>
            <a:off x="7123754" y="1357321"/>
            <a:ext cx="4513751" cy="2539239"/>
          </a:xfrm>
          <a:prstGeom prst="rect">
            <a:avLst/>
          </a:prstGeom>
        </p:spPr>
      </p:pic>
      <p:pic>
        <p:nvPicPr>
          <p:cNvPr id="18" name="Picture 17">
            <a:extLst>
              <a:ext uri="{FF2B5EF4-FFF2-40B4-BE49-F238E27FC236}">
                <a16:creationId xmlns:a16="http://schemas.microsoft.com/office/drawing/2014/main" id="{76FAC465-C87B-2EF5-BD3B-B09FE3B74983}"/>
              </a:ext>
            </a:extLst>
          </p:cNvPr>
          <p:cNvPicPr>
            <a:picLocks noChangeAspect="1"/>
          </p:cNvPicPr>
          <p:nvPr/>
        </p:nvPicPr>
        <p:blipFill>
          <a:blip r:embed="rId3"/>
          <a:srcRect/>
          <a:stretch/>
        </p:blipFill>
        <p:spPr>
          <a:xfrm>
            <a:off x="3837800" y="4110354"/>
            <a:ext cx="4516399" cy="2539238"/>
          </a:xfrm>
          <a:prstGeom prst="rect">
            <a:avLst/>
          </a:prstGeom>
        </p:spPr>
      </p:pic>
      <p:pic>
        <p:nvPicPr>
          <p:cNvPr id="20" name="Picture 19">
            <a:extLst>
              <a:ext uri="{FF2B5EF4-FFF2-40B4-BE49-F238E27FC236}">
                <a16:creationId xmlns:a16="http://schemas.microsoft.com/office/drawing/2014/main" id="{362659CF-4AAC-8E41-647B-4AE94C2DFDE7}"/>
              </a:ext>
            </a:extLst>
          </p:cNvPr>
          <p:cNvPicPr>
            <a:picLocks noChangeAspect="1"/>
          </p:cNvPicPr>
          <p:nvPr/>
        </p:nvPicPr>
        <p:blipFill>
          <a:blip r:embed="rId4"/>
          <a:srcRect/>
          <a:stretch/>
        </p:blipFill>
        <p:spPr>
          <a:xfrm>
            <a:off x="1308267" y="1357321"/>
            <a:ext cx="4516399" cy="2539239"/>
          </a:xfrm>
          <a:prstGeom prst="rect">
            <a:avLst/>
          </a:prstGeom>
        </p:spPr>
      </p:pic>
    </p:spTree>
    <p:extLst>
      <p:ext uri="{BB962C8B-B14F-4D97-AF65-F5344CB8AC3E}">
        <p14:creationId xmlns:p14="http://schemas.microsoft.com/office/powerpoint/2010/main" val="3243431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1082408" y="390144"/>
            <a:ext cx="4507992" cy="914400"/>
          </a:xfrm>
        </p:spPr>
        <p:txBody>
          <a:bodyPr/>
          <a:lstStyle/>
          <a:p>
            <a:r>
              <a:rPr lang="en-US" dirty="0"/>
              <a:t>conclusion</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t>Mini project presentation</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15</a:t>
            </a:fld>
            <a:endParaRPr lang="en-US" dirty="0"/>
          </a:p>
        </p:txBody>
      </p:sp>
      <p:sp>
        <p:nvSpPr>
          <p:cNvPr id="35" name="TextBox 34">
            <a:extLst>
              <a:ext uri="{FF2B5EF4-FFF2-40B4-BE49-F238E27FC236}">
                <a16:creationId xmlns:a16="http://schemas.microsoft.com/office/drawing/2014/main" id="{0F0A3BA8-663D-A3BC-BA0E-336557859876}"/>
              </a:ext>
            </a:extLst>
          </p:cNvPr>
          <p:cNvSpPr txBox="1"/>
          <p:nvPr/>
        </p:nvSpPr>
        <p:spPr>
          <a:xfrm>
            <a:off x="6096000" y="486408"/>
            <a:ext cx="5745480" cy="590931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Enhanced Accuracy: </a:t>
            </a:r>
            <a:r>
              <a:rPr lang="en-US" dirty="0">
                <a:latin typeface="Times New Roman" panose="02020603050405020304" pitchFamily="18" charset="0"/>
                <a:cs typeface="Times New Roman" panose="02020603050405020304" pitchFamily="18" charset="0"/>
              </a:rPr>
              <a:t>Despite the widespread use of automatic attendance tools, errors persist. Our system uses advanced technology to significantly reduce these errors.</a:t>
            </a:r>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Leveraging OpenCV: </a:t>
            </a:r>
            <a:r>
              <a:rPr lang="en-US" dirty="0">
                <a:latin typeface="Times New Roman" panose="02020603050405020304" pitchFamily="18" charset="0"/>
                <a:cs typeface="Times New Roman" panose="02020603050405020304" pitchFamily="18" charset="0"/>
              </a:rPr>
              <a:t>Utilizes OpenCV, a Python open-source library for computer vision, Artificial Intelligence, and Machine Learning. It employs HAAR-Cascade Detection and LBPH algorithm for effective face recognition.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Resource Efficiency: </a:t>
            </a:r>
            <a:r>
              <a:rPr lang="en-US" dirty="0">
                <a:latin typeface="Times New Roman" panose="02020603050405020304" pitchFamily="18" charset="0"/>
                <a:cs typeface="Times New Roman" panose="02020603050405020304" pitchFamily="18" charset="0"/>
              </a:rPr>
              <a:t>The system saves resources by minimizing human intervention and handling complex tasks related to data storage.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Resolving Traditional Issues: </a:t>
            </a:r>
            <a:r>
              <a:rPr lang="en-US" dirty="0">
                <a:latin typeface="Times New Roman" panose="02020603050405020304" pitchFamily="18" charset="0"/>
                <a:cs typeface="Times New Roman" panose="02020603050405020304" pitchFamily="18" charset="0"/>
              </a:rPr>
              <a:t>The system addresses the shortcomings of traditional attendance models, providing a more reliable solution.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User Convenience: </a:t>
            </a:r>
            <a:r>
              <a:rPr lang="en-US" dirty="0">
                <a:latin typeface="Times New Roman" panose="02020603050405020304" pitchFamily="18" charset="0"/>
                <a:cs typeface="Times New Roman" panose="02020603050405020304" pitchFamily="18" charset="0"/>
              </a:rPr>
              <a:t>Offers ease of access to attendance information by generating CSV files, ensuring data is easily retrievable and manageable.</a:t>
            </a:r>
            <a:endParaRPr lang="en-IN" dirty="0">
              <a:latin typeface="Times New Roman" panose="02020603050405020304" pitchFamily="18" charset="0"/>
              <a:cs typeface="Times New Roman" panose="02020603050405020304" pitchFamily="18" charset="0"/>
            </a:endParaRPr>
          </a:p>
        </p:txBody>
      </p:sp>
      <p:pic>
        <p:nvPicPr>
          <p:cNvPr id="37" name="Picture 36">
            <a:extLst>
              <a:ext uri="{FF2B5EF4-FFF2-40B4-BE49-F238E27FC236}">
                <a16:creationId xmlns:a16="http://schemas.microsoft.com/office/drawing/2014/main" id="{0915F730-002C-E40B-D59C-4815A48ABD22}"/>
              </a:ext>
            </a:extLst>
          </p:cNvPr>
          <p:cNvPicPr>
            <a:picLocks noChangeAspect="1"/>
          </p:cNvPicPr>
          <p:nvPr/>
        </p:nvPicPr>
        <p:blipFill rotWithShape="1">
          <a:blip r:embed="rId2"/>
          <a:srcRect l="22485" r="9035"/>
          <a:stretch/>
        </p:blipFill>
        <p:spPr>
          <a:xfrm>
            <a:off x="1082408" y="1546224"/>
            <a:ext cx="4376744" cy="4991736"/>
          </a:xfrm>
          <a:prstGeom prst="rect">
            <a:avLst/>
          </a:prstGeom>
        </p:spPr>
      </p:pic>
    </p:spTree>
    <p:extLst>
      <p:ext uri="{BB962C8B-B14F-4D97-AF65-F5344CB8AC3E}">
        <p14:creationId xmlns:p14="http://schemas.microsoft.com/office/powerpoint/2010/main" val="39437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312664" y="515111"/>
            <a:ext cx="5760720" cy="1313689"/>
          </a:xfrm>
        </p:spPr>
        <p:txBody>
          <a:bodyPr/>
          <a:lstStyle/>
          <a:p>
            <a:r>
              <a:rPr lang="en-US" dirty="0"/>
              <a:t>Future enhancement</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Mini project presentation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16</a:t>
            </a:fld>
            <a:endParaRPr lang="en-US" dirty="0"/>
          </a:p>
        </p:txBody>
      </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rotWithShape="1">
          <a:blip r:embed="rId2"/>
          <a:srcRect l="5574" r="38176"/>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053597" y="2569463"/>
            <a:ext cx="6696443" cy="3450337"/>
          </a:xfrm>
        </p:spPr>
        <p:txBody>
          <a:bodyPr/>
          <a:lstStyle/>
          <a:p>
            <a:pPr marL="457200" indent="-457200" algn="just">
              <a:lnSpc>
                <a:spcPts val="2400"/>
              </a:lnSpc>
              <a:buFont typeface="+mj-lt"/>
              <a:buAutoNum type="arabicPeriod"/>
            </a:pPr>
            <a:r>
              <a:rPr lang="en-IN" dirty="0">
                <a:solidFill>
                  <a:srgbClr val="000000"/>
                </a:solidFill>
                <a:effectLst/>
                <a:latin typeface="Times New Roman" panose="02020603050405020304" pitchFamily="18" charset="0"/>
                <a:ea typeface="Times New Roman" panose="02020603050405020304" pitchFamily="18" charset="0"/>
              </a:rPr>
              <a:t>The number of training images can be reduced by removing duplicate images of the same person, or images with similar embeddings.</a:t>
            </a:r>
            <a:r>
              <a:rPr lang="en-IN" dirty="0">
                <a:solidFill>
                  <a:srgbClr val="000000"/>
                </a:solidFill>
                <a:effectLst/>
                <a:latin typeface="Calibri" panose="020F0502020204030204" pitchFamily="34" charset="0"/>
                <a:ea typeface="Calibri" panose="020F0502020204030204" pitchFamily="34" charset="0"/>
              </a:rPr>
              <a:t> </a:t>
            </a:r>
          </a:p>
          <a:p>
            <a:pPr marL="457200" indent="-457200" algn="just">
              <a:lnSpc>
                <a:spcPts val="2400"/>
              </a:lnSpc>
              <a:buFont typeface="+mj-lt"/>
              <a:buAutoNum type="arabicPeriod"/>
            </a:pPr>
            <a:r>
              <a:rPr lang="en-IN"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The training time can be reduced by retraining the classifier only for the newly added images. </a:t>
            </a:r>
          </a:p>
          <a:p>
            <a:pPr marL="457200" indent="-457200" algn="just">
              <a:lnSpc>
                <a:spcPts val="2400"/>
              </a:lnSpc>
              <a:buFont typeface="+mj-lt"/>
              <a:buAutoNum type="arabicPeriod"/>
            </a:pPr>
            <a:r>
              <a:rPr lang="en-IN" dirty="0">
                <a:solidFill>
                  <a:srgbClr val="000000"/>
                </a:solidFill>
                <a:effectLst/>
                <a:latin typeface="Times New Roman" panose="02020603050405020304" pitchFamily="18" charset="0"/>
                <a:ea typeface="Times New Roman" panose="02020603050405020304" pitchFamily="18" charset="0"/>
              </a:rPr>
              <a:t>A feature which can give intruder alert can be included in the system.</a:t>
            </a:r>
            <a:endParaRPr lang="en-IN" dirty="0">
              <a:solidFill>
                <a:srgbClr val="000000"/>
              </a:solidFill>
              <a:latin typeface="Calibri" panose="020F0502020204030204" pitchFamily="34" charset="0"/>
              <a:ea typeface="Calibri" panose="020F0502020204030204" pitchFamily="34" charset="0"/>
            </a:endParaRPr>
          </a:p>
          <a:p>
            <a:pPr marL="457200" indent="-457200" algn="just">
              <a:lnSpc>
                <a:spcPts val="2400"/>
              </a:lnSpc>
              <a:buFont typeface="+mj-lt"/>
              <a:buAutoNum type="arabicPeriod"/>
            </a:pPr>
            <a:r>
              <a:rPr lang="en-IN"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Wrongly classified images can be added to the training dataset with the correct label so as to increase the accuracy of the recognition model.  </a:t>
            </a:r>
          </a:p>
          <a:p>
            <a:pPr marL="457200" indent="-457200" algn="just">
              <a:lnSpc>
                <a:spcPts val="2400"/>
              </a:lnSpc>
              <a:buFont typeface="+mj-lt"/>
              <a:buAutoNum type="arabicPeriod"/>
            </a:pPr>
            <a:endParaRPr lang="en-US" spc="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9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3914394" y="654048"/>
            <a:ext cx="4433316" cy="530352"/>
          </a:xfrm>
        </p:spPr>
        <p:txBody>
          <a:bodyPr/>
          <a:lstStyle/>
          <a:p>
            <a:r>
              <a:rPr lang="en-US" dirty="0"/>
              <a:t>references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Mini project presentation</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17</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935480" y="1798320"/>
            <a:ext cx="8854440" cy="3230880"/>
          </a:xfrm>
        </p:spPr>
        <p:style>
          <a:lnRef idx="1">
            <a:schemeClr val="accent2"/>
          </a:lnRef>
          <a:fillRef idx="2">
            <a:schemeClr val="accent2"/>
          </a:fillRef>
          <a:effectRef idx="1">
            <a:schemeClr val="accent2"/>
          </a:effectRef>
          <a:fontRef idx="minor">
            <a:schemeClr val="dk1"/>
          </a:fontRef>
        </p:style>
        <p:txBody>
          <a:bodyPr/>
          <a:lstStyle/>
          <a:p>
            <a:pPr marL="342900" indent="-342900" algn="just">
              <a:buFont typeface="+mj-lt"/>
              <a:buAutoNum type="arabicPeriod"/>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“Smart Attendance Management and Analysis with Signature Verification”(</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Hardika</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Chauhan,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Chitaliya</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Nehal,2017) </a:t>
            </a:r>
            <a:endParaRPr lang="en-US" u="none" strike="noStrike" kern="100" dirty="0">
              <a:solidFill>
                <a:srgbClr val="000000"/>
              </a:solidFill>
              <a:effectLst/>
              <a:uFill>
                <a:solidFill>
                  <a:srgbClr val="000000"/>
                </a:solidFill>
              </a:uFill>
              <a:latin typeface="Times New Roman" panose="02020603050405020304" pitchFamily="18" charset="0"/>
              <a:ea typeface="+mn-lt"/>
              <a:cs typeface="+mn-lt"/>
            </a:endParaRPr>
          </a:p>
          <a:p>
            <a:pPr marL="342900" indent="-342900" algn="just">
              <a:buFont typeface="+mj-lt"/>
              <a:buAutoNum type="arabicPeriod"/>
            </a:pPr>
            <a:r>
              <a:rPr lang="en-IN" sz="18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“Automatic Attendance Management System Using Face Recognition”(</a:t>
            </a:r>
            <a:r>
              <a:rPr lang="en-IN" sz="1800" kern="100"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E.Varadharaja</a:t>
            </a:r>
            <a:r>
              <a:rPr lang="en-IN" sz="18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R.Dharani</a:t>
            </a:r>
            <a:r>
              <a:rPr lang="en-IN" sz="18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err="1">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S.Jeevitha</a:t>
            </a:r>
            <a:r>
              <a:rPr lang="en-IN" sz="18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2016)</a:t>
            </a:r>
          </a:p>
          <a:p>
            <a:pPr marL="342900" indent="-342900" algn="just">
              <a:buFont typeface="+mj-lt"/>
              <a:buAutoNum type="arabicPeriod"/>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“Class Attendance Management System Using Face Recognition”(Omar Abdul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Rhman</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Salim,...., 2018)</a:t>
            </a:r>
          </a:p>
        </p:txBody>
      </p:sp>
      <p:pic>
        <p:nvPicPr>
          <p:cNvPr id="7" name="Picture Placeholder 6">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blip>
          <a:srcRect t="4696" b="67320"/>
          <a:stretch/>
        </p:blipFill>
        <p:spPr>
          <a:xfrm>
            <a:off x="1935480" y="5696712"/>
            <a:ext cx="8854440" cy="116128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3865141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a:blip r:embed="rId2">
            <a:alphaModFix amt="70000"/>
          </a:blip>
          <a:srcRect l="6185" r="6185"/>
          <a:stretch/>
        </p:blipFill>
        <p:spPr>
          <a:xfrm flipH="1">
            <a:off x="0" y="0"/>
            <a:ext cx="12192000" cy="6857999"/>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Any questions?? </a:t>
            </a:r>
          </a:p>
        </p:txBody>
      </p:sp>
      <p:pic>
        <p:nvPicPr>
          <p:cNvPr id="22" name="Picture Placeholder 25">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a:blip r:embed="rId3"/>
          <a:srcRect/>
          <a:stretch/>
        </p:blipFill>
        <p:spPr>
          <a:xfrm>
            <a:off x="4953000" y="612648"/>
            <a:ext cx="2286000" cy="2286000"/>
          </a:xfrm>
        </p:spPr>
      </p:pic>
    </p:spTree>
    <p:extLst>
      <p:ext uri="{BB962C8B-B14F-4D97-AF65-F5344CB8AC3E}">
        <p14:creationId xmlns:p14="http://schemas.microsoft.com/office/powerpoint/2010/main" val="3170776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20000"/>
          </a:blip>
          <a:srcRect b="8934"/>
          <a:stretch/>
        </p:blipFill>
        <p:spPr>
          <a:xfrm flipH="1">
            <a:off x="640078" y="1"/>
            <a:ext cx="11551922" cy="6857999"/>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thankyou </a:t>
            </a:r>
          </a:p>
        </p:txBody>
      </p:sp>
      <p:pic>
        <p:nvPicPr>
          <p:cNvPr id="22" name="Picture Placeholder 25">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srcRect l="21875" t="889" r="21875" b="-889"/>
          <a:stretch/>
        </p:blipFill>
        <p:spPr>
          <a:xfrm>
            <a:off x="4953000" y="612648"/>
            <a:ext cx="2286000" cy="2286000"/>
          </a:xfrm>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413418"/>
            <a:ext cx="3886200" cy="548640"/>
          </a:xfrm>
        </p:spPr>
        <p:txBody>
          <a:bodyPr/>
          <a:lstStyle/>
          <a:p>
            <a:r>
              <a:rPr lang="en-US" dirty="0">
                <a:latin typeface="Times New Roman" panose="02020603050405020304" pitchFamily="18" charset="0"/>
                <a:cs typeface="Times New Roman" panose="02020603050405020304" pitchFamily="18" charset="0"/>
              </a:rPr>
              <a:t>contents</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Mini project presentation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10" name="Rectangle 9">
            <a:extLst>
              <a:ext uri="{FF2B5EF4-FFF2-40B4-BE49-F238E27FC236}">
                <a16:creationId xmlns:a16="http://schemas.microsoft.com/office/drawing/2014/main" id="{0CA79A5A-E6B0-B324-55AC-662E23ABEA04}"/>
              </a:ext>
            </a:extLst>
          </p:cNvPr>
          <p:cNvSpPr/>
          <p:nvPr/>
        </p:nvSpPr>
        <p:spPr>
          <a:xfrm flipV="1">
            <a:off x="1279358" y="1860883"/>
            <a:ext cx="757989" cy="39511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1165140"/>
            <a:ext cx="3602736" cy="5444210"/>
          </a:xfrm>
        </p:spPr>
        <p:txBody>
          <a:bodyPr/>
          <a:lstStyle/>
          <a:p>
            <a:pPr>
              <a:lnSpc>
                <a:spcPct val="100000"/>
              </a:lnSpc>
            </a:pPr>
            <a:r>
              <a:rPr lang="en-US" sz="1800" dirty="0">
                <a:latin typeface="Times New Roman" panose="02020603050405020304" pitchFamily="18" charset="0"/>
                <a:cs typeface="Times New Roman" panose="02020603050405020304" pitchFamily="18" charset="0"/>
              </a:rPr>
              <a:t>Abstract</a:t>
            </a:r>
          </a:p>
          <a:p>
            <a:pPr>
              <a:lnSpc>
                <a:spcPct val="100000"/>
              </a:lnSpc>
            </a:pPr>
            <a:r>
              <a:rPr lang="en-US" sz="1800" dirty="0">
                <a:latin typeface="Times New Roman" panose="02020603050405020304" pitchFamily="18" charset="0"/>
                <a:cs typeface="Times New Roman" panose="02020603050405020304" pitchFamily="18" charset="0"/>
              </a:rPr>
              <a:t>Problem statement</a:t>
            </a:r>
          </a:p>
          <a:p>
            <a:pPr>
              <a:lnSpc>
                <a:spcPct val="100000"/>
              </a:lnSpc>
            </a:pPr>
            <a:r>
              <a:rPr lang="en-US" sz="1800" dirty="0">
                <a:latin typeface="Times New Roman" panose="02020603050405020304" pitchFamily="18" charset="0"/>
                <a:cs typeface="Times New Roman" panose="02020603050405020304" pitchFamily="18" charset="0"/>
              </a:rPr>
              <a:t>introduction</a:t>
            </a:r>
          </a:p>
          <a:p>
            <a:pPr>
              <a:lnSpc>
                <a:spcPct val="100000"/>
              </a:lnSpc>
            </a:pPr>
            <a:r>
              <a:rPr lang="en-US" sz="1800" dirty="0">
                <a:latin typeface="Times New Roman" panose="02020603050405020304" pitchFamily="18" charset="0"/>
                <a:cs typeface="Times New Roman" panose="02020603050405020304" pitchFamily="18" charset="0"/>
              </a:rPr>
              <a:t>Literature survey</a:t>
            </a:r>
          </a:p>
          <a:p>
            <a:pPr>
              <a:lnSpc>
                <a:spcPct val="100000"/>
              </a:lnSpc>
            </a:pPr>
            <a:r>
              <a:rPr lang="en-US" sz="1800" dirty="0">
                <a:latin typeface="Times New Roman" panose="02020603050405020304" pitchFamily="18" charset="0"/>
                <a:cs typeface="Times New Roman" panose="02020603050405020304" pitchFamily="18" charset="0"/>
              </a:rPr>
              <a:t>Objective &amp; scope</a:t>
            </a:r>
          </a:p>
          <a:p>
            <a:pPr>
              <a:lnSpc>
                <a:spcPct val="100000"/>
              </a:lnSpc>
            </a:pPr>
            <a:r>
              <a:rPr lang="en-US" sz="1800" dirty="0">
                <a:latin typeface="Times New Roman" panose="02020603050405020304" pitchFamily="18" charset="0"/>
                <a:cs typeface="Times New Roman" panose="02020603050405020304" pitchFamily="18" charset="0"/>
              </a:rPr>
              <a:t>Requirements</a:t>
            </a:r>
          </a:p>
          <a:p>
            <a:pPr>
              <a:lnSpc>
                <a:spcPct val="100000"/>
              </a:lnSpc>
            </a:pPr>
            <a:r>
              <a:rPr lang="en-US" sz="1800" dirty="0">
                <a:latin typeface="Times New Roman" panose="02020603050405020304" pitchFamily="18" charset="0"/>
                <a:cs typeface="Times New Roman" panose="02020603050405020304" pitchFamily="18" charset="0"/>
              </a:rPr>
              <a:t>System architecture</a:t>
            </a:r>
          </a:p>
          <a:p>
            <a:pPr>
              <a:lnSpc>
                <a:spcPct val="100000"/>
              </a:lnSpc>
            </a:pPr>
            <a:r>
              <a:rPr lang="en-US" sz="1800" dirty="0">
                <a:latin typeface="Times New Roman" panose="02020603050405020304" pitchFamily="18" charset="0"/>
                <a:cs typeface="Times New Roman" panose="02020603050405020304" pitchFamily="18" charset="0"/>
              </a:rPr>
              <a:t>Methodology</a:t>
            </a:r>
          </a:p>
          <a:p>
            <a:pPr>
              <a:lnSpc>
                <a:spcPct val="100000"/>
              </a:lnSpc>
            </a:pPr>
            <a:r>
              <a:rPr lang="en-US" sz="1800" dirty="0">
                <a:latin typeface="Times New Roman" panose="02020603050405020304" pitchFamily="18" charset="0"/>
                <a:cs typeface="Times New Roman" panose="02020603050405020304" pitchFamily="18" charset="0"/>
              </a:rPr>
              <a:t>Test cases</a:t>
            </a:r>
          </a:p>
          <a:p>
            <a:pPr>
              <a:lnSpc>
                <a:spcPct val="100000"/>
              </a:lnSpc>
            </a:pPr>
            <a:r>
              <a:rPr lang="en-US" sz="1800" dirty="0">
                <a:latin typeface="Times New Roman" panose="02020603050405020304" pitchFamily="18" charset="0"/>
                <a:cs typeface="Times New Roman" panose="02020603050405020304" pitchFamily="18" charset="0"/>
              </a:rPr>
              <a:t>Results</a:t>
            </a:r>
          </a:p>
          <a:p>
            <a:pPr>
              <a:lnSpc>
                <a:spcPct val="100000"/>
              </a:lnSpc>
            </a:pPr>
            <a:r>
              <a:rPr lang="en-US" sz="1800" dirty="0">
                <a:latin typeface="Times New Roman" panose="02020603050405020304" pitchFamily="18" charset="0"/>
                <a:cs typeface="Times New Roman" panose="02020603050405020304" pitchFamily="18" charset="0"/>
              </a:rPr>
              <a:t>Conclusion</a:t>
            </a:r>
          </a:p>
          <a:p>
            <a:pPr>
              <a:lnSpc>
                <a:spcPct val="100000"/>
              </a:lnSpc>
            </a:pPr>
            <a:r>
              <a:rPr lang="en-US" sz="1800" dirty="0">
                <a:latin typeface="Times New Roman" panose="02020603050405020304" pitchFamily="18" charset="0"/>
                <a:cs typeface="Times New Roman" panose="02020603050405020304" pitchFamily="18" charset="0"/>
              </a:rPr>
              <a:t>Future work</a:t>
            </a:r>
          </a:p>
          <a:p>
            <a:pPr>
              <a:lnSpc>
                <a:spcPct val="100000"/>
              </a:lnSpc>
            </a:pPr>
            <a:r>
              <a:rPr lang="en-US" sz="1800" dirty="0">
                <a:latin typeface="Times New Roman" panose="02020603050405020304" pitchFamily="18" charset="0"/>
                <a:cs typeface="Times New Roman" panose="02020603050405020304" pitchFamily="18" charset="0"/>
              </a:rPr>
              <a:t>references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A8B9B29-16F4-3F11-1D93-1F1A7FF3DD56}"/>
              </a:ext>
            </a:extLst>
          </p:cNvPr>
          <p:cNvPicPr>
            <a:picLocks noChangeAspect="1"/>
          </p:cNvPicPr>
          <p:nvPr/>
        </p:nvPicPr>
        <p:blipFill>
          <a:blip r:embed="rId2">
            <a:extLst>
              <a:ext uri="{28A0092B-C50C-407E-A947-70E740481C1C}">
                <a14:useLocalDpi xmlns:a14="http://schemas.microsoft.com/office/drawing/2010/main" val="0"/>
              </a:ext>
            </a:extLst>
          </a:blip>
          <a:srcRect l="5255" r="5255"/>
          <a:stretch/>
        </p:blipFill>
        <p:spPr>
          <a:xfrm>
            <a:off x="7010402" y="1124712"/>
            <a:ext cx="4347414" cy="43474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1086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Abstract</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Mini project presentation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2569464"/>
            <a:ext cx="5760720" cy="3319272"/>
          </a:xfrm>
        </p:spPr>
        <p:txBody>
          <a:bodyPr/>
          <a:lstStyle/>
          <a:p>
            <a:pPr algn="just">
              <a:lnSpc>
                <a:spcPts val="2400"/>
              </a:lnSpc>
            </a:pPr>
            <a:r>
              <a:rPr lang="en-US" dirty="0">
                <a:latin typeface="Times New Roman" panose="02020603050405020304" pitchFamily="18" charset="0"/>
                <a:cs typeface="Times New Roman" panose="02020603050405020304" pitchFamily="18" charset="0"/>
              </a:rPr>
              <a:t>This project presents a face recognition-based attendance system that automates and enhances the accuracy of attendance recording. Utilizing a </a:t>
            </a:r>
            <a:r>
              <a:rPr lang="en-US" b="1" dirty="0">
                <a:latin typeface="Times New Roman" panose="02020603050405020304" pitchFamily="18" charset="0"/>
                <a:cs typeface="Times New Roman" panose="02020603050405020304" pitchFamily="18" charset="0"/>
              </a:rPr>
              <a:t>camera and advanced facial recognition algorithms.</a:t>
            </a:r>
          </a:p>
          <a:p>
            <a:pPr algn="just">
              <a:lnSpc>
                <a:spcPts val="2400"/>
              </a:lnSpc>
            </a:pPr>
            <a:endParaRPr lang="en-US" dirty="0">
              <a:latin typeface="Times New Roman" panose="02020603050405020304" pitchFamily="18" charset="0"/>
              <a:cs typeface="Times New Roman" panose="02020603050405020304" pitchFamily="18" charset="0"/>
            </a:endParaRPr>
          </a:p>
          <a:p>
            <a:pPr algn="just">
              <a:lnSpc>
                <a:spcPts val="2400"/>
              </a:lnSpc>
            </a:pPr>
            <a:r>
              <a:rPr lang="en-US" dirty="0">
                <a:latin typeface="Times New Roman" panose="02020603050405020304" pitchFamily="18" charset="0"/>
                <a:cs typeface="Times New Roman" panose="02020603050405020304" pitchFamily="18" charset="0"/>
              </a:rPr>
              <a:t>The system minimizes </a:t>
            </a:r>
            <a:r>
              <a:rPr lang="en-US" b="1" dirty="0">
                <a:latin typeface="Times New Roman" panose="02020603050405020304" pitchFamily="18" charset="0"/>
                <a:cs typeface="Times New Roman" panose="02020603050405020304" pitchFamily="18" charset="0"/>
              </a:rPr>
              <a:t>proxy attendance, reduces administrative effort</a:t>
            </a:r>
            <a:r>
              <a:rPr lang="en-US" dirty="0">
                <a:latin typeface="Times New Roman" panose="02020603050405020304" pitchFamily="18" charset="0"/>
                <a:cs typeface="Times New Roman" panose="02020603050405020304" pitchFamily="18" charset="0"/>
              </a:rPr>
              <a:t>, and is suitable for educational institutions and corporate environments. Its user-friendly, scalable, and secure design makes it an effective solution for modern attendance management.</a:t>
            </a:r>
          </a:p>
          <a:p>
            <a:pPr marL="342900" indent="-342900" algn="just">
              <a:lnSpc>
                <a:spcPts val="2400"/>
              </a:lnSpc>
              <a:buFont typeface="Arial" panose="020B0604020202020204" pitchFamily="34" charset="0"/>
              <a:buChar char="•"/>
            </a:pPr>
            <a:endParaRPr lang="en-US" sz="2000" spc="0" dirty="0">
              <a:latin typeface="Times New Roman" panose="02020603050405020304" pitchFamily="18" charset="0"/>
              <a:cs typeface="Times New Roman" panose="02020603050405020304" pitchFamily="18" charset="0"/>
            </a:endParaRPr>
          </a:p>
          <a:p>
            <a:pPr algn="just">
              <a:lnSpc>
                <a:spcPts val="2400"/>
              </a:lnSpc>
            </a:pPr>
            <a:endParaRPr lang="en-US" sz="2000" spc="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641335" y="571500"/>
            <a:ext cx="10757647" cy="57531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40636" y="1159764"/>
            <a:ext cx="8110728" cy="457200"/>
          </a:xfrm>
        </p:spPr>
        <p:txBody>
          <a:bodyPr/>
          <a:lstStyle/>
          <a:p>
            <a:r>
              <a:rPr lang="en-US" dirty="0"/>
              <a:t>Problem statement</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945418" y="2114550"/>
            <a:ext cx="10141682" cy="3810000"/>
          </a:xfrm>
        </p:spPr>
        <p:txBody>
          <a:bodyPr/>
          <a:lstStyle/>
          <a:p>
            <a:pPr algn="just">
              <a:lnSpc>
                <a:spcPct val="150000"/>
              </a:lnSpc>
            </a:pPr>
            <a:r>
              <a:rPr lang="en-US" sz="2400" cap="none" dirty="0">
                <a:latin typeface="Times New Roman" panose="02020603050405020304" pitchFamily="18" charset="0"/>
                <a:cs typeface="Times New Roman" panose="02020603050405020304" pitchFamily="18" charset="0"/>
              </a:rPr>
              <a:t>The Traditional Method Of Taking Attendance Has A Major Drawback In That It Necessitates </a:t>
            </a:r>
            <a:r>
              <a:rPr lang="en-US" sz="2400" b="1" cap="none" dirty="0">
                <a:latin typeface="Times New Roman" panose="02020603050405020304" pitchFamily="18" charset="0"/>
                <a:cs typeface="Times New Roman" panose="02020603050405020304" pitchFamily="18" charset="0"/>
              </a:rPr>
              <a:t>A Lot Of Time-consuming, Ineffective Human Interaction</a:t>
            </a:r>
            <a:r>
              <a:rPr lang="en-US" sz="2400" cap="none" dirty="0">
                <a:latin typeface="Times New Roman" panose="02020603050405020304" pitchFamily="18" charset="0"/>
                <a:cs typeface="Times New Roman" panose="02020603050405020304" pitchFamily="18" charset="0"/>
              </a:rPr>
              <a:t>. The Solution To These Problems Lies In The Creation Of Intelligent And Autonomous Systems That Can </a:t>
            </a:r>
            <a:r>
              <a:rPr lang="en-US" sz="2400" b="1" cap="none" dirty="0">
                <a:latin typeface="Times New Roman" panose="02020603050405020304" pitchFamily="18" charset="0"/>
                <a:cs typeface="Times New Roman" panose="02020603050405020304" pitchFamily="18" charset="0"/>
              </a:rPr>
              <a:t>Efficiently Record, Manage, And Report Attendance </a:t>
            </a:r>
            <a:r>
              <a:rPr lang="en-US" sz="2400" cap="none" dirty="0">
                <a:latin typeface="Times New Roman" panose="02020603050405020304" pitchFamily="18" charset="0"/>
                <a:cs typeface="Times New Roman" panose="02020603050405020304" pitchFamily="18" charset="0"/>
              </a:rPr>
              <a:t>Without The Need For Human Intervention.</a:t>
            </a:r>
            <a:endParaRPr lang="en-US" cap="none"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479363" y="697304"/>
            <a:ext cx="10058400" cy="914400"/>
          </a:xfrm>
        </p:spPr>
        <p:txBody>
          <a:bodyPr/>
          <a:lstStyle/>
          <a:p>
            <a:pPr algn="ctr"/>
            <a:r>
              <a:rPr lang="en-US" dirty="0"/>
              <a:t>introduction</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Mini project presentation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8" name="TextBox 7">
            <a:extLst>
              <a:ext uri="{FF2B5EF4-FFF2-40B4-BE49-F238E27FC236}">
                <a16:creationId xmlns:a16="http://schemas.microsoft.com/office/drawing/2014/main" id="{11F0A4C0-6001-3CC1-2D4F-B7CFE2DE395B}"/>
              </a:ext>
            </a:extLst>
          </p:cNvPr>
          <p:cNvSpPr txBox="1"/>
          <p:nvPr/>
        </p:nvSpPr>
        <p:spPr>
          <a:xfrm>
            <a:off x="1379621" y="1700192"/>
            <a:ext cx="10257884" cy="4191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Generally, in the classroom the attendance was taken by the teachers manually at the beginning and ending of the class.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problem with this approach is that it requires some time to take attendance and the manual process will have chances to make mistakes in most of the cases.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overcome that problem, RFID (Radio Frequency Identification) was introduced in the past years. But those are also having the fail proof of attendance system. So, we are introducing the concept of Face Recognition Based Student Attendance System.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objective of proposed system is to allot attendance to the students using face recognition-based algorithms to achieve fail proof attendance system.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674916" y="246517"/>
            <a:ext cx="9829800" cy="914400"/>
          </a:xfrm>
        </p:spPr>
        <p:txBody>
          <a:bodyPr/>
          <a:lstStyle/>
          <a:p>
            <a:r>
              <a:rPr lang="en-US" dirty="0"/>
              <a:t>Literature survey</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Mini project presentation</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dirty="0"/>
          </a:p>
        </p:txBody>
      </p:sp>
      <p:graphicFrame>
        <p:nvGraphicFramePr>
          <p:cNvPr id="6" name="Table 4">
            <a:extLst>
              <a:ext uri="{FF2B5EF4-FFF2-40B4-BE49-F238E27FC236}">
                <a16:creationId xmlns:a16="http://schemas.microsoft.com/office/drawing/2014/main" id="{0A0DC889-C77D-3D3E-D081-3D572EC949AE}"/>
              </a:ext>
            </a:extLst>
          </p:cNvPr>
          <p:cNvGraphicFramePr>
            <a:graphicFrameLocks noGrp="1"/>
          </p:cNvGraphicFramePr>
          <p:nvPr>
            <p:ph idx="1"/>
            <p:extLst>
              <p:ext uri="{D42A27DB-BD31-4B8C-83A1-F6EECF244321}">
                <p14:modId xmlns:p14="http://schemas.microsoft.com/office/powerpoint/2010/main" val="3008705340"/>
              </p:ext>
            </p:extLst>
          </p:nvPr>
        </p:nvGraphicFramePr>
        <p:xfrm>
          <a:off x="1188720" y="1111248"/>
          <a:ext cx="10802192" cy="5519220"/>
        </p:xfrm>
        <a:graphic>
          <a:graphicData uri="http://schemas.openxmlformats.org/drawingml/2006/table">
            <a:tbl>
              <a:tblPr firstRow="1" bandRow="1">
                <a:tableStyleId>{5C22544A-7EE6-4342-B048-85BDC9FD1C3A}</a:tableStyleId>
              </a:tblPr>
              <a:tblGrid>
                <a:gridCol w="3174733">
                  <a:extLst>
                    <a:ext uri="{9D8B030D-6E8A-4147-A177-3AD203B41FA5}">
                      <a16:colId xmlns:a16="http://schemas.microsoft.com/office/drawing/2014/main" val="1689330750"/>
                    </a:ext>
                  </a:extLst>
                </a:gridCol>
                <a:gridCol w="2149642">
                  <a:extLst>
                    <a:ext uri="{9D8B030D-6E8A-4147-A177-3AD203B41FA5}">
                      <a16:colId xmlns:a16="http://schemas.microsoft.com/office/drawing/2014/main" val="2660631934"/>
                    </a:ext>
                  </a:extLst>
                </a:gridCol>
                <a:gridCol w="2326105">
                  <a:extLst>
                    <a:ext uri="{9D8B030D-6E8A-4147-A177-3AD203B41FA5}">
                      <a16:colId xmlns:a16="http://schemas.microsoft.com/office/drawing/2014/main" val="2755691855"/>
                    </a:ext>
                  </a:extLst>
                </a:gridCol>
                <a:gridCol w="3151712">
                  <a:extLst>
                    <a:ext uri="{9D8B030D-6E8A-4147-A177-3AD203B41FA5}">
                      <a16:colId xmlns:a16="http://schemas.microsoft.com/office/drawing/2014/main" val="3396114200"/>
                    </a:ext>
                  </a:extLst>
                </a:gridCol>
              </a:tblGrid>
              <a:tr h="1221540">
                <a:tc>
                  <a:txBody>
                    <a:bodyPr/>
                    <a:lstStyle/>
                    <a:p>
                      <a:pPr algn="ctr"/>
                      <a:r>
                        <a:rPr lang="en-US" sz="2000" b="0" i="0" cap="all" spc="200" baseline="0" dirty="0">
                          <a:solidFill>
                            <a:schemeClr val="tx1"/>
                          </a:solidFill>
                          <a:latin typeface="Posterama" panose="020B0504020200020000" pitchFamily="34" charset="0"/>
                        </a:rPr>
                        <a:t>Paper Title</a:t>
                      </a:r>
                    </a:p>
                  </a:txBody>
                  <a:tcPr anchor="ctr">
                    <a:solidFill>
                      <a:schemeClr val="accent4"/>
                    </a:solidFill>
                  </a:tcPr>
                </a:tc>
                <a:tc>
                  <a:txBody>
                    <a:bodyPr/>
                    <a:lstStyle/>
                    <a:p>
                      <a:pPr algn="ctr"/>
                      <a:r>
                        <a:rPr lang="en-US" sz="2000" b="0" i="0" cap="all" spc="200" baseline="0" dirty="0">
                          <a:solidFill>
                            <a:schemeClr val="tx1"/>
                          </a:solidFill>
                          <a:latin typeface="Posterama" panose="020B0504020200020000" pitchFamily="34" charset="0"/>
                          <a:cs typeface="Posterama" panose="020B0504020200020000" pitchFamily="34" charset="0"/>
                        </a:rPr>
                        <a:t>Year of publication</a:t>
                      </a:r>
                    </a:p>
                  </a:txBody>
                  <a:tcPr anchor="c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cap="all" spc="200" baseline="0" dirty="0">
                          <a:solidFill>
                            <a:schemeClr val="tx1"/>
                          </a:solidFill>
                          <a:latin typeface="Posterama" panose="020B0504020200020000" pitchFamily="34" charset="0"/>
                          <a:cs typeface="Posterama" panose="020B0504020200020000" pitchFamily="34" charset="0"/>
                        </a:rPr>
                        <a:t>Author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cap="all" spc="200" baseline="0" dirty="0">
                          <a:solidFill>
                            <a:schemeClr val="tx1"/>
                          </a:solidFill>
                          <a:latin typeface="Posterama" panose="020B0504020200020000" pitchFamily="34" charset="0"/>
                          <a:cs typeface="Posterama" panose="020B0504020200020000" pitchFamily="34" charset="0"/>
                        </a:rPr>
                        <a:t>name</a:t>
                      </a:r>
                    </a:p>
                  </a:txBody>
                  <a:tcPr anchor="ct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cap="all" spc="200" baseline="0" dirty="0">
                          <a:solidFill>
                            <a:schemeClr val="tx1"/>
                          </a:solidFill>
                          <a:latin typeface="Posterama" panose="020B0504020200020000" pitchFamily="34" charset="0"/>
                          <a:cs typeface="Posterama" panose="020B0504020200020000" pitchFamily="34" charset="0"/>
                        </a:rPr>
                        <a:t>summary</a:t>
                      </a:r>
                    </a:p>
                  </a:txBody>
                  <a:tcPr anchor="ctr">
                    <a:solidFill>
                      <a:schemeClr val="accent4"/>
                    </a:solidFill>
                  </a:tcPr>
                </a:tc>
                <a:extLst>
                  <a:ext uri="{0D108BD9-81ED-4DB2-BD59-A6C34878D82A}">
                    <a16:rowId xmlns:a16="http://schemas.microsoft.com/office/drawing/2014/main" val="479928716"/>
                  </a:ext>
                </a:extLst>
              </a:tr>
              <a:tr h="7836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latin typeface="Tw Cen MT" panose="020B0602020104020603" pitchFamily="34" charset="0"/>
                          <a:cs typeface="Times New Roman" panose="02020603050405020304" pitchFamily="18" charset="0"/>
                        </a:rPr>
                        <a:t>AUTOMATIC ATTENDANCE MANAGEMENT SYSTEM USING FACE RECOGNITION</a:t>
                      </a:r>
                    </a:p>
                    <a:p>
                      <a:pPr algn="ctr"/>
                      <a:endParaRPr lang="en-US" sz="1400" b="0" i="0" baseline="0" dirty="0">
                        <a:solidFill>
                          <a:schemeClr val="tx2">
                            <a:lumMod val="75000"/>
                          </a:schemeClr>
                        </a:solidFill>
                        <a:latin typeface="Daytona Pro Condensed Light" panose="020B0306030503040204" pitchFamily="34" charset="0"/>
                      </a:endParaRPr>
                    </a:p>
                  </a:txBody>
                  <a:tcPr anchor="ctr">
                    <a:solidFill>
                      <a:schemeClr val="accent2">
                        <a:alpha val="10000"/>
                      </a:schemeClr>
                    </a:solidFill>
                  </a:tcPr>
                </a:tc>
                <a:tc>
                  <a:txBody>
                    <a:bodyPr/>
                    <a:lstStyle/>
                    <a:p>
                      <a:pPr algn="ctr"/>
                      <a:r>
                        <a:rPr lang="en-US" sz="1800" b="0" i="0" baseline="0" dirty="0">
                          <a:solidFill>
                            <a:schemeClr val="tx2">
                              <a:lumMod val="75000"/>
                            </a:schemeClr>
                          </a:solidFill>
                          <a:latin typeface="Daytona Pro Condensed Light" panose="020B0306030503040204" pitchFamily="34" charset="0"/>
                        </a:rPr>
                        <a:t>2016</a:t>
                      </a:r>
                    </a:p>
                  </a:txBody>
                  <a:tcPr anchor="ctr">
                    <a:solidFill>
                      <a:schemeClr val="accent2">
                        <a:alpha val="10000"/>
                      </a:schemeClr>
                    </a:solidFill>
                  </a:tcPr>
                </a:tc>
                <a:tc>
                  <a:txBody>
                    <a:bodyPr/>
                    <a:lstStyle/>
                    <a:p>
                      <a:r>
                        <a:rPr lang="en-IN" sz="1800" i="0" dirty="0" err="1">
                          <a:latin typeface="Tw Cen MT" panose="020B0602020104020603" pitchFamily="34" charset="0"/>
                          <a:cs typeface="Times New Roman" panose="02020603050405020304" pitchFamily="18" charset="0"/>
                        </a:rPr>
                        <a:t>E.Varadharaja</a:t>
                      </a:r>
                      <a:r>
                        <a:rPr lang="en-IN" sz="1800" i="0" dirty="0">
                          <a:latin typeface="Tw Cen MT" panose="020B0602020104020603" pitchFamily="34" charset="0"/>
                          <a:cs typeface="Times New Roman" panose="02020603050405020304" pitchFamily="18" charset="0"/>
                        </a:rPr>
                        <a:t>,</a:t>
                      </a:r>
                    </a:p>
                    <a:p>
                      <a:r>
                        <a:rPr lang="en-IN" sz="1800" i="0" dirty="0" err="1">
                          <a:latin typeface="Tw Cen MT" panose="020B0602020104020603" pitchFamily="34" charset="0"/>
                          <a:cs typeface="Times New Roman" panose="02020603050405020304" pitchFamily="18" charset="0"/>
                        </a:rPr>
                        <a:t>R.Dharani</a:t>
                      </a:r>
                      <a:r>
                        <a:rPr lang="en-IN" sz="1800" i="0" dirty="0">
                          <a:latin typeface="Tw Cen MT" panose="020B0602020104020603" pitchFamily="34" charset="0"/>
                          <a:cs typeface="Times New Roman" panose="02020603050405020304" pitchFamily="18" charset="0"/>
                        </a:rPr>
                        <a:t>,</a:t>
                      </a:r>
                    </a:p>
                    <a:p>
                      <a:r>
                        <a:rPr lang="en-IN" sz="1800" i="0" dirty="0" err="1">
                          <a:latin typeface="Tw Cen MT" panose="020B0602020104020603" pitchFamily="34" charset="0"/>
                          <a:cs typeface="Times New Roman" panose="02020603050405020304" pitchFamily="18" charset="0"/>
                        </a:rPr>
                        <a:t>S.Jeevitha</a:t>
                      </a:r>
                      <a:r>
                        <a:rPr lang="en-IN" sz="1800" i="0" dirty="0">
                          <a:latin typeface="Tw Cen MT" panose="020B0602020104020603" pitchFamily="34" charset="0"/>
                          <a:cs typeface="Times New Roman" panose="02020603050405020304" pitchFamily="18" charset="0"/>
                        </a:rPr>
                        <a:t>,</a:t>
                      </a:r>
                    </a:p>
                    <a:p>
                      <a:r>
                        <a:rPr lang="en-IN" sz="1800" i="0" dirty="0" err="1">
                          <a:latin typeface="Tw Cen MT" panose="020B0602020104020603" pitchFamily="34" charset="0"/>
                          <a:cs typeface="Times New Roman" panose="02020603050405020304" pitchFamily="18" charset="0"/>
                        </a:rPr>
                        <a:t>B.Kavinmathi</a:t>
                      </a:r>
                      <a:endParaRPr lang="en-IN" sz="1800" i="0" dirty="0">
                        <a:latin typeface="Tw Cen MT" panose="020B0602020104020603" pitchFamily="34" charset="0"/>
                        <a:cs typeface="Times New Roman" panose="02020603050405020304" pitchFamily="18" charset="0"/>
                      </a:endParaRPr>
                    </a:p>
                    <a:p>
                      <a:r>
                        <a:rPr lang="en-IN" sz="1800" i="0" dirty="0" err="1">
                          <a:latin typeface="Tw Cen MT" panose="020B0602020104020603" pitchFamily="34" charset="0"/>
                          <a:cs typeface="Times New Roman" panose="02020603050405020304" pitchFamily="18" charset="0"/>
                        </a:rPr>
                        <a:t>S.Hemalatha</a:t>
                      </a:r>
                      <a:endParaRPr lang="en-IN" sz="1800" i="0" dirty="0">
                        <a:latin typeface="Tw Cen MT" panose="020B0602020104020603" pitchFamily="34" charset="0"/>
                        <a:cs typeface="Times New Roman" panose="02020603050405020304" pitchFamily="18" charset="0"/>
                      </a:endParaRPr>
                    </a:p>
                    <a:p>
                      <a:pPr algn="ctr"/>
                      <a:endParaRPr lang="en-US" sz="1800" b="0" i="0" baseline="0" dirty="0">
                        <a:solidFill>
                          <a:schemeClr val="tx2">
                            <a:lumMod val="75000"/>
                          </a:schemeClr>
                        </a:solidFill>
                        <a:latin typeface="Daytona Pro Condensed Light" panose="020B0306030503040204" pitchFamily="34" charset="0"/>
                      </a:endParaRPr>
                    </a:p>
                  </a:txBody>
                  <a:tcPr anchor="ctr">
                    <a:solidFill>
                      <a:schemeClr val="accent2">
                        <a:alpha val="10000"/>
                      </a:schemeClr>
                    </a:solidFill>
                  </a:tcPr>
                </a:tc>
                <a:tc>
                  <a:txBody>
                    <a:bodyPr/>
                    <a:lstStyle/>
                    <a:p>
                      <a:pPr marL="285750" indent="-285750">
                        <a:buFont typeface="Arial" panose="020B0604020202020204" pitchFamily="34" charset="0"/>
                        <a:buChar char="•"/>
                      </a:pPr>
                      <a:r>
                        <a:rPr lang="en-IN" sz="1800" i="0" dirty="0">
                          <a:latin typeface="Tw Cen MT" panose="020B0602020104020603" pitchFamily="34" charset="0"/>
                          <a:cs typeface="Times New Roman" panose="02020603050405020304" pitchFamily="18" charset="0"/>
                        </a:rPr>
                        <a:t>Methodology</a:t>
                      </a:r>
                    </a:p>
                    <a:p>
                      <a:pPr marL="342900" indent="-342900">
                        <a:buFont typeface="+mj-lt"/>
                        <a:buAutoNum type="arabicPeriod"/>
                      </a:pPr>
                      <a:r>
                        <a:rPr lang="en-IN" sz="1800" i="0" dirty="0">
                          <a:latin typeface="Tw Cen MT" panose="020B0602020104020603" pitchFamily="34" charset="0"/>
                          <a:cs typeface="Times New Roman" panose="02020603050405020304" pitchFamily="18" charset="0"/>
                        </a:rPr>
                        <a:t>Background Subtraction</a:t>
                      </a:r>
                    </a:p>
                    <a:p>
                      <a:pPr marL="342900" indent="-342900">
                        <a:buFont typeface="+mj-lt"/>
                        <a:buAutoNum type="arabicPeriod"/>
                      </a:pPr>
                      <a:r>
                        <a:rPr lang="en-IN" sz="1800" i="0" dirty="0">
                          <a:latin typeface="Tw Cen MT" panose="020B0602020104020603" pitchFamily="34" charset="0"/>
                          <a:cs typeface="Times New Roman" panose="02020603050405020304" pitchFamily="18" charset="0"/>
                        </a:rPr>
                        <a:t>Face detection and cropping </a:t>
                      </a:r>
                    </a:p>
                    <a:p>
                      <a:pPr marL="285750" indent="-285750">
                        <a:buFont typeface="Arial" panose="020B0604020202020204" pitchFamily="34" charset="0"/>
                        <a:buChar char="•"/>
                      </a:pPr>
                      <a:r>
                        <a:rPr lang="en-IN" sz="1800" i="0" dirty="0">
                          <a:latin typeface="Tw Cen MT" panose="020B0602020104020603" pitchFamily="34" charset="0"/>
                          <a:cs typeface="Times New Roman" panose="02020603050405020304" pitchFamily="18" charset="0"/>
                        </a:rPr>
                        <a:t>Removes the risk of manual errors</a:t>
                      </a:r>
                    </a:p>
                    <a:p>
                      <a:pPr marL="285750" indent="-285750">
                        <a:buFont typeface="Arial" panose="020B0604020202020204" pitchFamily="34" charset="0"/>
                        <a:buChar char="•"/>
                      </a:pPr>
                      <a:r>
                        <a:rPr lang="en-IN" sz="1800" i="0" dirty="0">
                          <a:latin typeface="Tw Cen MT" panose="020B0602020104020603" pitchFamily="34" charset="0"/>
                          <a:cs typeface="Times New Roman" panose="02020603050405020304" pitchFamily="18" charset="0"/>
                        </a:rPr>
                        <a:t>Decrease the loss of output</a:t>
                      </a:r>
                    </a:p>
                    <a:p>
                      <a:pPr marL="285750" indent="-285750">
                        <a:buFont typeface="Arial" panose="020B0604020202020204" pitchFamily="34" charset="0"/>
                        <a:buChar char="•"/>
                      </a:pPr>
                      <a:r>
                        <a:rPr lang="en-IN" sz="1800" i="0" dirty="0">
                          <a:latin typeface="Tw Cen MT" panose="020B0602020104020603" pitchFamily="34" charset="0"/>
                          <a:cs typeface="Times New Roman" panose="02020603050405020304" pitchFamily="18" charset="0"/>
                        </a:rPr>
                        <a:t>Saves time</a:t>
                      </a:r>
                    </a:p>
                  </a:txBody>
                  <a:tcPr anchor="ctr">
                    <a:solidFill>
                      <a:schemeClr val="accent2">
                        <a:alpha val="10000"/>
                      </a:schemeClr>
                    </a:solidFill>
                  </a:tcPr>
                </a:tc>
                <a:extLst>
                  <a:ext uri="{0D108BD9-81ED-4DB2-BD59-A6C34878D82A}">
                    <a16:rowId xmlns:a16="http://schemas.microsoft.com/office/drawing/2014/main" val="1760208656"/>
                  </a:ext>
                </a:extLst>
              </a:tr>
              <a:tr h="1265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latin typeface="Tw Cen MT" panose="020B0602020104020603" pitchFamily="34" charset="0"/>
                          <a:cs typeface="Times New Roman" panose="02020603050405020304" pitchFamily="18" charset="0"/>
                        </a:rPr>
                        <a:t>CLASS ATTENDANCE MANAGEMENT SYSTEM USING FACE RECOGNITION</a:t>
                      </a:r>
                    </a:p>
                    <a:p>
                      <a:pPr algn="l"/>
                      <a:endParaRPr lang="en-US" sz="1800" b="0" i="0" baseline="0" dirty="0">
                        <a:solidFill>
                          <a:schemeClr val="tx2">
                            <a:lumMod val="75000"/>
                          </a:schemeClr>
                        </a:solidFill>
                        <a:latin typeface="Daytona Pro Condensed Light" panose="020B0306030503040204" pitchFamily="34" charset="0"/>
                      </a:endParaRPr>
                    </a:p>
                  </a:txBody>
                  <a:tcPr anchor="ctr">
                    <a:solidFill>
                      <a:schemeClr val="accent1">
                        <a:alpha val="15000"/>
                      </a:schemeClr>
                    </a:solidFill>
                  </a:tcPr>
                </a:tc>
                <a:tc>
                  <a:txBody>
                    <a:bodyPr/>
                    <a:lstStyle/>
                    <a:p>
                      <a:pPr algn="ctr"/>
                      <a:r>
                        <a:rPr lang="en-US" sz="1800" b="0" i="0" baseline="0" dirty="0">
                          <a:solidFill>
                            <a:schemeClr val="tx2">
                              <a:lumMod val="75000"/>
                            </a:schemeClr>
                          </a:solidFill>
                          <a:latin typeface="Daytona Pro Condensed Light" panose="020B0306030503040204" pitchFamily="34" charset="0"/>
                        </a:rPr>
                        <a:t>2018</a:t>
                      </a:r>
                    </a:p>
                  </a:txBody>
                  <a:tcPr anchor="ctr">
                    <a:solidFill>
                      <a:schemeClr val="accent1">
                        <a:alpha val="15000"/>
                      </a:schemeClr>
                    </a:solidFill>
                  </a:tcPr>
                </a:tc>
                <a:tc>
                  <a:txBody>
                    <a:bodyPr/>
                    <a:lstStyle/>
                    <a:p>
                      <a:r>
                        <a:rPr lang="en-IN" sz="1800" i="0" dirty="0">
                          <a:latin typeface="Tw Cen MT" panose="020B0602020104020603" pitchFamily="34" charset="0"/>
                          <a:cs typeface="Times New Roman" panose="02020603050405020304" pitchFamily="18" charset="0"/>
                        </a:rPr>
                        <a:t>Omar Abdul </a:t>
                      </a:r>
                      <a:r>
                        <a:rPr lang="en-IN" sz="1800" i="0" dirty="0" err="1">
                          <a:latin typeface="Tw Cen MT" panose="020B0602020104020603" pitchFamily="34" charset="0"/>
                          <a:cs typeface="Times New Roman" panose="02020603050405020304" pitchFamily="18" charset="0"/>
                        </a:rPr>
                        <a:t>Rhman</a:t>
                      </a:r>
                      <a:r>
                        <a:rPr lang="en-IN" sz="1800" i="0" dirty="0">
                          <a:latin typeface="Tw Cen MT" panose="020B0602020104020603" pitchFamily="34" charset="0"/>
                          <a:cs typeface="Times New Roman" panose="02020603050405020304" pitchFamily="18" charset="0"/>
                        </a:rPr>
                        <a:t>,</a:t>
                      </a:r>
                    </a:p>
                    <a:p>
                      <a:r>
                        <a:rPr lang="en-IN" sz="1800" i="0" dirty="0">
                          <a:latin typeface="Tw Cen MT" panose="020B0602020104020603" pitchFamily="34" charset="0"/>
                          <a:cs typeface="Times New Roman" panose="02020603050405020304" pitchFamily="18" charset="0"/>
                        </a:rPr>
                        <a:t>Salim,</a:t>
                      </a:r>
                    </a:p>
                    <a:p>
                      <a:r>
                        <a:rPr lang="en-IN" sz="1800" i="0" dirty="0">
                          <a:latin typeface="Tw Cen MT" panose="020B0602020104020603" pitchFamily="34" charset="0"/>
                          <a:cs typeface="Times New Roman" panose="02020603050405020304" pitchFamily="18" charset="0"/>
                        </a:rPr>
                        <a:t>Rashid Funke,</a:t>
                      </a:r>
                    </a:p>
                    <a:p>
                      <a:r>
                        <a:rPr lang="en-IN" sz="1800" i="0" dirty="0">
                          <a:latin typeface="Tw Cen MT" panose="020B0602020104020603" pitchFamily="34" charset="0"/>
                          <a:cs typeface="Times New Roman" panose="02020603050405020304" pitchFamily="18" charset="0"/>
                        </a:rPr>
                        <a:t>Olanrewaju,</a:t>
                      </a:r>
                    </a:p>
                    <a:p>
                      <a:r>
                        <a:rPr lang="en-IN" sz="1800" i="0" dirty="0">
                          <a:latin typeface="Tw Cen MT" panose="020B0602020104020603" pitchFamily="34" charset="0"/>
                          <a:cs typeface="Times New Roman" panose="02020603050405020304" pitchFamily="18" charset="0"/>
                        </a:rPr>
                        <a:t>Wasim Adebayo Balogun</a:t>
                      </a:r>
                    </a:p>
                  </a:txBody>
                  <a:tcPr anchor="ctr">
                    <a:solidFill>
                      <a:schemeClr val="accent1">
                        <a:alpha val="15000"/>
                      </a:schemeClr>
                    </a:solidFill>
                  </a:tcPr>
                </a:tc>
                <a:tc>
                  <a:txBody>
                    <a:bodyPr/>
                    <a:lstStyle/>
                    <a:p>
                      <a:pPr marL="285750" indent="-285750">
                        <a:buFont typeface="Arial" panose="020B0604020202020204" pitchFamily="34" charset="0"/>
                        <a:buChar char="•"/>
                      </a:pPr>
                      <a:r>
                        <a:rPr lang="en-IN" sz="1800" i="0" dirty="0">
                          <a:latin typeface="Tw Cen MT" panose="020B0602020104020603" pitchFamily="34" charset="0"/>
                          <a:cs typeface="Times New Roman" panose="02020603050405020304" pitchFamily="18" charset="0"/>
                        </a:rPr>
                        <a:t>Methodology</a:t>
                      </a:r>
                    </a:p>
                    <a:p>
                      <a:pPr marL="342900" indent="-342900">
                        <a:buFont typeface="+mj-lt"/>
                        <a:buAutoNum type="arabicPeriod"/>
                      </a:pPr>
                      <a:r>
                        <a:rPr lang="en-IN" sz="1800" i="0" dirty="0" err="1">
                          <a:latin typeface="Tw Cen MT" panose="020B0602020104020603" pitchFamily="34" charset="0"/>
                          <a:cs typeface="Times New Roman" panose="02020603050405020304" pitchFamily="18" charset="0"/>
                        </a:rPr>
                        <a:t>Haar</a:t>
                      </a:r>
                      <a:r>
                        <a:rPr lang="en-IN" sz="1800" i="0" dirty="0">
                          <a:latin typeface="Tw Cen MT" panose="020B0602020104020603" pitchFamily="34" charset="0"/>
                          <a:cs typeface="Times New Roman" panose="02020603050405020304" pitchFamily="18" charset="0"/>
                        </a:rPr>
                        <a:t> Feature-based Cascade algorithm</a:t>
                      </a:r>
                    </a:p>
                    <a:p>
                      <a:pPr marL="342900" indent="-342900">
                        <a:buFont typeface="+mj-lt"/>
                        <a:buAutoNum type="arabicPeriod"/>
                      </a:pPr>
                      <a:r>
                        <a:rPr lang="en-IN" sz="1800" i="0" dirty="0">
                          <a:latin typeface="Tw Cen MT" panose="020B0602020104020603" pitchFamily="34" charset="0"/>
                          <a:cs typeface="Times New Roman" panose="02020603050405020304" pitchFamily="18" charset="0"/>
                        </a:rPr>
                        <a:t>Local Binary Patterns(LBP)</a:t>
                      </a:r>
                    </a:p>
                    <a:p>
                      <a:pPr marL="342900" indent="-342900">
                        <a:buFont typeface="+mj-lt"/>
                        <a:buAutoNum type="arabicPeriod"/>
                      </a:pPr>
                      <a:r>
                        <a:rPr lang="en-IN" sz="1800" i="0" dirty="0">
                          <a:latin typeface="Tw Cen MT" panose="020B0602020104020603" pitchFamily="34" charset="0"/>
                          <a:cs typeface="Times New Roman" panose="02020603050405020304" pitchFamily="18" charset="0"/>
                        </a:rPr>
                        <a:t>Algorithm</a:t>
                      </a:r>
                    </a:p>
                    <a:p>
                      <a:pPr marL="285750" indent="-285750">
                        <a:buFont typeface="Arial" panose="020B0604020202020204" pitchFamily="34" charset="0"/>
                        <a:buChar char="•"/>
                      </a:pPr>
                      <a:r>
                        <a:rPr lang="en-IN" sz="1800" i="0" dirty="0">
                          <a:latin typeface="Tw Cen MT" panose="020B0602020104020603" pitchFamily="34" charset="0"/>
                          <a:cs typeface="Times New Roman" panose="02020603050405020304" pitchFamily="18" charset="0"/>
                        </a:rPr>
                        <a:t>Decrease the loss of output</a:t>
                      </a:r>
                    </a:p>
                    <a:p>
                      <a:pPr marL="285750" indent="-285750">
                        <a:buFont typeface="Arial" panose="020B0604020202020204" pitchFamily="34" charset="0"/>
                        <a:buChar char="•"/>
                      </a:pPr>
                      <a:r>
                        <a:rPr lang="en-IN" sz="1800" i="0" dirty="0">
                          <a:latin typeface="Tw Cen MT" panose="020B0602020104020603" pitchFamily="34" charset="0"/>
                          <a:cs typeface="Times New Roman" panose="02020603050405020304" pitchFamily="18" charset="0"/>
                        </a:rPr>
                        <a:t>Saves time</a:t>
                      </a:r>
                    </a:p>
                    <a:p>
                      <a:pPr algn="ctr"/>
                      <a:endParaRPr lang="en-US" sz="1800" b="0" i="0" baseline="0" dirty="0">
                        <a:solidFill>
                          <a:schemeClr val="tx2">
                            <a:lumMod val="75000"/>
                          </a:schemeClr>
                        </a:solidFill>
                        <a:latin typeface="Daytona Pro Condensed Light" panose="020B0306030503040204" pitchFamily="34" charset="0"/>
                      </a:endParaRPr>
                    </a:p>
                  </a:txBody>
                  <a:tcPr anchor="ctr">
                    <a:solidFill>
                      <a:schemeClr val="accent1">
                        <a:alpha val="15000"/>
                      </a:schemeClr>
                    </a:solidFill>
                  </a:tcPr>
                </a:tc>
                <a:extLst>
                  <a:ext uri="{0D108BD9-81ED-4DB2-BD59-A6C34878D82A}">
                    <a16:rowId xmlns:a16="http://schemas.microsoft.com/office/drawing/2014/main" val="3634243071"/>
                  </a:ext>
                </a:extLst>
              </a:tr>
            </a:tbl>
          </a:graphicData>
        </a:graphic>
      </p:graphicFrame>
    </p:spTree>
    <p:extLst>
      <p:ext uri="{BB962C8B-B14F-4D97-AF65-F5344CB8AC3E}">
        <p14:creationId xmlns:p14="http://schemas.microsoft.com/office/powerpoint/2010/main" val="123935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a:blip r:embed="rId2"/>
          <a:srcRect/>
          <a:stretch/>
        </p:blipFill>
        <p:spPr>
          <a:xfrm>
            <a:off x="7511641" y="654048"/>
            <a:ext cx="4680359" cy="4060575"/>
          </a:xfrm>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949905" y="59974"/>
            <a:ext cx="5157216" cy="718204"/>
          </a:xfrm>
        </p:spPr>
        <p:txBody>
          <a:bodyPr/>
          <a:lstStyle/>
          <a:p>
            <a:r>
              <a:rPr lang="en-US" dirty="0"/>
              <a:t>Objective &amp; scope</a:t>
            </a:r>
          </a:p>
        </p:txBody>
      </p:sp>
      <p:sp>
        <p:nvSpPr>
          <p:cNvPr id="7" name="Rectangle 6">
            <a:extLst>
              <a:ext uri="{FF2B5EF4-FFF2-40B4-BE49-F238E27FC236}">
                <a16:creationId xmlns:a16="http://schemas.microsoft.com/office/drawing/2014/main" id="{3E020D30-9C67-9A19-37EF-09C69C9D1C2C}"/>
              </a:ext>
            </a:extLst>
          </p:cNvPr>
          <p:cNvSpPr/>
          <p:nvPr/>
        </p:nvSpPr>
        <p:spPr>
          <a:xfrm>
            <a:off x="1309038" y="5293895"/>
            <a:ext cx="1305825" cy="5133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Mini project presentation</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8" name="TextBox 7">
            <a:extLst>
              <a:ext uri="{FF2B5EF4-FFF2-40B4-BE49-F238E27FC236}">
                <a16:creationId xmlns:a16="http://schemas.microsoft.com/office/drawing/2014/main" id="{ACB45F99-8941-40C4-0817-72245F65A6E2}"/>
              </a:ext>
            </a:extLst>
          </p:cNvPr>
          <p:cNvSpPr txBox="1"/>
          <p:nvPr/>
        </p:nvSpPr>
        <p:spPr>
          <a:xfrm>
            <a:off x="949905" y="659882"/>
            <a:ext cx="6384960" cy="4197559"/>
          </a:xfrm>
          <a:prstGeom prst="rect">
            <a:avLst/>
          </a:prstGeom>
          <a:noFill/>
        </p:spPr>
        <p:txBody>
          <a:bodyPr wrap="square" rtlCol="0">
            <a:spAutoFit/>
          </a:bodyPr>
          <a:lstStyle/>
          <a:p>
            <a:pPr algn="just">
              <a:lnSpc>
                <a:spcPct val="150000"/>
              </a:lnSpc>
            </a:pPr>
            <a:r>
              <a:rPr lang="en-IN" b="1" dirty="0">
                <a:latin typeface="Times New Roman" panose="02020603050405020304" pitchFamily="18" charset="0"/>
                <a:cs typeface="Times New Roman" panose="02020603050405020304" pitchFamily="18" charset="0"/>
              </a:rPr>
              <a:t>OBJECTIVES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develop a portable Smart Attendance System which is handy and self-powered.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Able to recognize the face of an individual accurately based on the face database.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 parents to track their child’s attendance.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a database for the attendance management system.</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 a user-friendly interface for admins to access the attendance database and for non-admins (parents) to check their child’s attendance by mailing the attendance. </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389ECFC-826D-B3C2-D907-50725DD51718}"/>
              </a:ext>
            </a:extLst>
          </p:cNvPr>
          <p:cNvSpPr txBox="1"/>
          <p:nvPr/>
        </p:nvSpPr>
        <p:spPr>
          <a:xfrm>
            <a:off x="940073" y="4816458"/>
            <a:ext cx="10622662" cy="1981568"/>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SCOPE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intention of this project is to solve the issues encountered in the old attendance system while reproducing a brand new innovative smart system that can provide convenience to the institution.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facility for the automated attendance of students.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excel sheet is created which contains the student attendance and is mailed to the respected Parents.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85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a:xfrm>
            <a:off x="1615681" y="766571"/>
            <a:ext cx="10021824" cy="539496"/>
          </a:xfrm>
        </p:spPr>
        <p:txBody>
          <a:bodyPr/>
          <a:lstStyle/>
          <a:p>
            <a:r>
              <a:rPr lang="en-US" dirty="0"/>
              <a:t>System requirements</a:t>
            </a:r>
          </a:p>
        </p:txBody>
      </p:sp>
      <p:sp>
        <p:nvSpPr>
          <p:cNvPr id="41" name="Rectangle 40">
            <a:extLst>
              <a:ext uri="{FF2B5EF4-FFF2-40B4-BE49-F238E27FC236}">
                <a16:creationId xmlns:a16="http://schemas.microsoft.com/office/drawing/2014/main" id="{97A5CBE5-F2DE-4891-CD8C-BD3324A408E7}"/>
              </a:ext>
            </a:extLst>
          </p:cNvPr>
          <p:cNvSpPr/>
          <p:nvPr/>
        </p:nvSpPr>
        <p:spPr>
          <a:xfrm>
            <a:off x="1402080" y="4008120"/>
            <a:ext cx="9829800" cy="201168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dirty="0"/>
              <a:t>Mini project presentation</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8</a:t>
            </a:fld>
            <a:endParaRPr lang="en-US" dirty="0"/>
          </a:p>
        </p:txBody>
      </p:sp>
      <p:grpSp>
        <p:nvGrpSpPr>
          <p:cNvPr id="42" name="Group 41">
            <a:extLst>
              <a:ext uri="{FF2B5EF4-FFF2-40B4-BE49-F238E27FC236}">
                <a16:creationId xmlns:a16="http://schemas.microsoft.com/office/drawing/2014/main" id="{F5ED9F8F-F946-97B2-DCE0-7650D12AE84C}"/>
              </a:ext>
            </a:extLst>
          </p:cNvPr>
          <p:cNvGrpSpPr/>
          <p:nvPr/>
        </p:nvGrpSpPr>
        <p:grpSpPr>
          <a:xfrm>
            <a:off x="1615681" y="1924647"/>
            <a:ext cx="4416679" cy="4024369"/>
            <a:chOff x="262172" y="4416136"/>
            <a:chExt cx="3048141" cy="4024369"/>
          </a:xfrm>
        </p:grpSpPr>
        <p:sp>
          <p:nvSpPr>
            <p:cNvPr id="43" name="TextBox 42">
              <a:extLst>
                <a:ext uri="{FF2B5EF4-FFF2-40B4-BE49-F238E27FC236}">
                  <a16:creationId xmlns:a16="http://schemas.microsoft.com/office/drawing/2014/main" id="{23EEAC29-6CAD-E9C5-A747-57ACF0251279}"/>
                </a:ext>
              </a:extLst>
            </p:cNvPr>
            <p:cNvSpPr txBox="1"/>
            <p:nvPr/>
          </p:nvSpPr>
          <p:spPr>
            <a:xfrm>
              <a:off x="290511" y="4416136"/>
              <a:ext cx="2991462" cy="523220"/>
            </a:xfrm>
            <a:prstGeom prst="rect">
              <a:avLst/>
            </a:prstGeom>
            <a:noFill/>
          </p:spPr>
          <p:txBody>
            <a:bodyPr wrap="square" rtlCol="0">
              <a:spAutoFit/>
            </a:bodyPr>
            <a:lstStyle/>
            <a:p>
              <a:pPr algn="ctr"/>
              <a:r>
                <a:rPr lang="en-US" sz="2800" dirty="0">
                  <a:solidFill>
                    <a:srgbClr val="FF5969"/>
                  </a:solidFill>
                  <a:latin typeface="Tw Cen MT" panose="020B0602020104020603" pitchFamily="34" charset="0"/>
                </a:rPr>
                <a:t>HARDWARE REQUIREMENTS</a:t>
              </a:r>
            </a:p>
          </p:txBody>
        </p:sp>
        <p:sp>
          <p:nvSpPr>
            <p:cNvPr id="44" name="TextBox 43">
              <a:extLst>
                <a:ext uri="{FF2B5EF4-FFF2-40B4-BE49-F238E27FC236}">
                  <a16:creationId xmlns:a16="http://schemas.microsoft.com/office/drawing/2014/main" id="{1262428C-9E8D-149F-6F91-68858224CFA5}"/>
                </a:ext>
              </a:extLst>
            </p:cNvPr>
            <p:cNvSpPr txBox="1"/>
            <p:nvPr/>
          </p:nvSpPr>
          <p:spPr>
            <a:xfrm>
              <a:off x="262172" y="5024185"/>
              <a:ext cx="3048141" cy="3416320"/>
            </a:xfrm>
            <a:prstGeom prst="rect">
              <a:avLst/>
            </a:prstGeom>
            <a:noFill/>
          </p:spPr>
          <p:txBody>
            <a:bodyPr wrap="square" rtlCol="0">
              <a:spAutoFit/>
            </a:bodyPr>
            <a:lstStyle/>
            <a:p>
              <a:pPr marL="285750" marR="86360" indent="-285750">
                <a:lnSpc>
                  <a:spcPct val="150000"/>
                </a:lnSpc>
                <a:spcAft>
                  <a:spcPts val="25"/>
                </a:spcAft>
                <a:buFont typeface="Arial" panose="020B0604020202020204" pitchFamily="34" charset="0"/>
                <a:buChar char="•"/>
                <a:tabLst>
                  <a:tab pos="457200" algn="l"/>
                </a:tabLst>
              </a:pPr>
              <a:r>
                <a:rPr lang="en-IN" sz="2200" dirty="0">
                  <a:solidFill>
                    <a:schemeClr val="tx1"/>
                  </a:solidFill>
                  <a:effectLst/>
                  <a:latin typeface="Times New Roman" panose="02020603050405020304" pitchFamily="18" charset="0"/>
                  <a:ea typeface="Times New Roman" panose="02020603050405020304" pitchFamily="18" charset="0"/>
                </a:rPr>
                <a:t>Intel Dual Core Processor </a:t>
              </a:r>
            </a:p>
            <a:p>
              <a:pPr marL="285750" marR="86360" indent="-285750">
                <a:lnSpc>
                  <a:spcPct val="150000"/>
                </a:lnSpc>
                <a:spcAft>
                  <a:spcPts val="25"/>
                </a:spcAft>
                <a:buFont typeface="Arial" panose="020B0604020202020204" pitchFamily="34" charset="0"/>
                <a:buChar char="•"/>
                <a:tabLst>
                  <a:tab pos="457200" algn="l"/>
                </a:tabLst>
              </a:pPr>
              <a:r>
                <a:rPr lang="en-IN" sz="2200" dirty="0">
                  <a:latin typeface="Times New Roman" panose="02020603050405020304" pitchFamily="18" charset="0"/>
                  <a:ea typeface="Times New Roman" panose="02020603050405020304" pitchFamily="18" charset="0"/>
                </a:rPr>
                <a:t>500 M</a:t>
              </a:r>
              <a:r>
                <a:rPr lang="en-IN" sz="2200" dirty="0">
                  <a:solidFill>
                    <a:schemeClr val="tx1"/>
                  </a:solidFill>
                  <a:effectLst/>
                  <a:latin typeface="Times New Roman" panose="02020603050405020304" pitchFamily="18" charset="0"/>
                  <a:ea typeface="Times New Roman" panose="02020603050405020304" pitchFamily="18" charset="0"/>
                </a:rPr>
                <a:t>B Hard Disk Drive.</a:t>
              </a:r>
            </a:p>
            <a:p>
              <a:pPr marL="285750" marR="86360" indent="-285750">
                <a:lnSpc>
                  <a:spcPct val="150000"/>
                </a:lnSpc>
                <a:spcAft>
                  <a:spcPts val="25"/>
                </a:spcAft>
                <a:buFont typeface="Arial" panose="020B0604020202020204" pitchFamily="34" charset="0"/>
                <a:buChar char="•"/>
                <a:tabLst>
                  <a:tab pos="457200" algn="l"/>
                </a:tabLst>
              </a:pPr>
              <a:r>
                <a:rPr lang="en-IN" sz="2200" dirty="0">
                  <a:solidFill>
                    <a:schemeClr val="tx1"/>
                  </a:solidFill>
                  <a:effectLst/>
                  <a:latin typeface="Times New Roman" panose="02020603050405020304" pitchFamily="18" charset="0"/>
                  <a:ea typeface="Times New Roman" panose="02020603050405020304" pitchFamily="18" charset="0"/>
                </a:rPr>
                <a:t>128GB RAM.</a:t>
              </a:r>
            </a:p>
            <a:p>
              <a:pPr marL="285750" marR="86360" indent="-285750">
                <a:lnSpc>
                  <a:spcPct val="150000"/>
                </a:lnSpc>
                <a:spcAft>
                  <a:spcPts val="25"/>
                </a:spcAft>
                <a:buFont typeface="Arial" panose="020B0604020202020204" pitchFamily="34" charset="0"/>
                <a:buChar char="•"/>
                <a:tabLst>
                  <a:tab pos="457200" algn="l"/>
                </a:tabLst>
              </a:pPr>
              <a:r>
                <a:rPr lang="en-IN" sz="2200" dirty="0">
                  <a:latin typeface="Times New Roman" panose="02020603050405020304" pitchFamily="18" charset="0"/>
                  <a:ea typeface="Times New Roman" panose="02020603050405020304" pitchFamily="18" charset="0"/>
                </a:rPr>
                <a:t>Keyboard, Mouse</a:t>
              </a:r>
            </a:p>
            <a:p>
              <a:pPr marL="285750" marR="86360" indent="-285750">
                <a:lnSpc>
                  <a:spcPct val="150000"/>
                </a:lnSpc>
                <a:spcAft>
                  <a:spcPts val="25"/>
                </a:spcAft>
                <a:buFont typeface="Arial" panose="020B0604020202020204" pitchFamily="34" charset="0"/>
                <a:buChar char="•"/>
                <a:tabLst>
                  <a:tab pos="457200" algn="l"/>
                </a:tabLst>
              </a:pPr>
              <a:r>
                <a:rPr lang="en-IN" sz="2200" dirty="0">
                  <a:solidFill>
                    <a:schemeClr val="tx1"/>
                  </a:solidFill>
                  <a:effectLst/>
                  <a:latin typeface="Times New Roman" panose="02020603050405020304" pitchFamily="18" charset="0"/>
                  <a:ea typeface="Times New Roman" panose="02020603050405020304" pitchFamily="18" charset="0"/>
                </a:rPr>
                <a:t>Internet</a:t>
              </a:r>
            </a:p>
            <a:p>
              <a:pPr marL="285750" marR="86360" indent="-285750">
                <a:lnSpc>
                  <a:spcPct val="150000"/>
                </a:lnSpc>
                <a:spcAft>
                  <a:spcPts val="25"/>
                </a:spcAft>
                <a:buFont typeface="Arial" panose="020B0604020202020204" pitchFamily="34" charset="0"/>
                <a:buChar char="•"/>
                <a:tabLst>
                  <a:tab pos="457200" algn="l"/>
                </a:tabLst>
              </a:pPr>
              <a:r>
                <a:rPr lang="en-IN" sz="2200" dirty="0">
                  <a:latin typeface="Times New Roman" panose="02020603050405020304" pitchFamily="18" charset="0"/>
                  <a:ea typeface="Times New Roman" panose="02020603050405020304" pitchFamily="18" charset="0"/>
                </a:rPr>
                <a:t>Computer</a:t>
              </a:r>
              <a:endParaRPr lang="en-IN" sz="2200" dirty="0">
                <a:solidFill>
                  <a:schemeClr val="tx1"/>
                </a:solidFill>
                <a:effectLst/>
                <a:latin typeface="Times New Roman" panose="02020603050405020304" pitchFamily="18" charset="0"/>
                <a:ea typeface="Times New Roman" panose="02020603050405020304" pitchFamily="18" charset="0"/>
              </a:endParaRPr>
            </a:p>
            <a:p>
              <a:pPr algn="ctr"/>
              <a:endParaRPr lang="en-US" dirty="0">
                <a:solidFill>
                  <a:schemeClr val="bg1">
                    <a:lumMod val="65000"/>
                  </a:schemeClr>
                </a:solidFill>
                <a:latin typeface="Tw Cen MT" panose="020B0602020104020603" pitchFamily="34" charset="0"/>
              </a:endParaRPr>
            </a:p>
          </p:txBody>
        </p:sp>
      </p:grpSp>
      <p:grpSp>
        <p:nvGrpSpPr>
          <p:cNvPr id="45" name="Group 44">
            <a:extLst>
              <a:ext uri="{FF2B5EF4-FFF2-40B4-BE49-F238E27FC236}">
                <a16:creationId xmlns:a16="http://schemas.microsoft.com/office/drawing/2014/main" id="{E0546436-0A12-E79A-1669-FE23D7E99A05}"/>
              </a:ext>
            </a:extLst>
          </p:cNvPr>
          <p:cNvGrpSpPr/>
          <p:nvPr/>
        </p:nvGrpSpPr>
        <p:grpSpPr>
          <a:xfrm>
            <a:off x="6447292" y="1924647"/>
            <a:ext cx="4936990" cy="4532200"/>
            <a:chOff x="5753516" y="1898441"/>
            <a:chExt cx="4458033" cy="3418719"/>
          </a:xfrm>
        </p:grpSpPr>
        <p:grpSp>
          <p:nvGrpSpPr>
            <p:cNvPr id="46" name="Group 45">
              <a:extLst>
                <a:ext uri="{FF2B5EF4-FFF2-40B4-BE49-F238E27FC236}">
                  <a16:creationId xmlns:a16="http://schemas.microsoft.com/office/drawing/2014/main" id="{6964D42F-6FC1-0FE5-C3D4-25B93E861CEE}"/>
                </a:ext>
              </a:extLst>
            </p:cNvPr>
            <p:cNvGrpSpPr/>
            <p:nvPr/>
          </p:nvGrpSpPr>
          <p:grpSpPr>
            <a:xfrm>
              <a:off x="5753516" y="1898441"/>
              <a:ext cx="4458033" cy="3418719"/>
              <a:chOff x="5753516" y="1898441"/>
              <a:chExt cx="4458033" cy="3418719"/>
            </a:xfrm>
          </p:grpSpPr>
          <p:grpSp>
            <p:nvGrpSpPr>
              <p:cNvPr id="48" name="Group 47">
                <a:extLst>
                  <a:ext uri="{FF2B5EF4-FFF2-40B4-BE49-F238E27FC236}">
                    <a16:creationId xmlns:a16="http://schemas.microsoft.com/office/drawing/2014/main" id="{644F03D2-FC74-C309-59AA-824BD5C7EA9C}"/>
                  </a:ext>
                </a:extLst>
              </p:cNvPr>
              <p:cNvGrpSpPr/>
              <p:nvPr/>
            </p:nvGrpSpPr>
            <p:grpSpPr>
              <a:xfrm>
                <a:off x="5753516" y="1898441"/>
                <a:ext cx="4458033" cy="3418719"/>
                <a:chOff x="3153843" y="4416136"/>
                <a:chExt cx="3161343" cy="3418719"/>
              </a:xfrm>
            </p:grpSpPr>
            <p:sp>
              <p:nvSpPr>
                <p:cNvPr id="50" name="TextBox 49">
                  <a:extLst>
                    <a:ext uri="{FF2B5EF4-FFF2-40B4-BE49-F238E27FC236}">
                      <a16:creationId xmlns:a16="http://schemas.microsoft.com/office/drawing/2014/main" id="{B069D4F2-1143-7CB3-94DB-FF99C068194D}"/>
                    </a:ext>
                  </a:extLst>
                </p:cNvPr>
                <p:cNvSpPr txBox="1"/>
                <p:nvPr/>
              </p:nvSpPr>
              <p:spPr>
                <a:xfrm>
                  <a:off x="3344736" y="4416136"/>
                  <a:ext cx="2644771" cy="394674"/>
                </a:xfrm>
                <a:prstGeom prst="rect">
                  <a:avLst/>
                </a:prstGeom>
                <a:noFill/>
              </p:spPr>
              <p:txBody>
                <a:bodyPr wrap="square" rtlCol="0">
                  <a:spAutoFit/>
                </a:bodyPr>
                <a:lstStyle/>
                <a:p>
                  <a:pPr algn="ctr"/>
                  <a:r>
                    <a:rPr lang="en-US" sz="2800" dirty="0">
                      <a:solidFill>
                        <a:srgbClr val="03A1A4"/>
                      </a:solidFill>
                      <a:latin typeface="Tw Cen MT" panose="020B0602020104020603" pitchFamily="34" charset="0"/>
                    </a:rPr>
                    <a:t>SOFTWARE REQUIRMENTS</a:t>
                  </a:r>
                </a:p>
              </p:txBody>
            </p:sp>
            <p:sp>
              <p:nvSpPr>
                <p:cNvPr id="51" name="TextBox 50">
                  <a:extLst>
                    <a:ext uri="{FF2B5EF4-FFF2-40B4-BE49-F238E27FC236}">
                      <a16:creationId xmlns:a16="http://schemas.microsoft.com/office/drawing/2014/main" id="{BAC96B70-9642-AE32-264A-C98A0304E9C3}"/>
                    </a:ext>
                  </a:extLst>
                </p:cNvPr>
                <p:cNvSpPr txBox="1"/>
                <p:nvPr/>
              </p:nvSpPr>
              <p:spPr>
                <a:xfrm>
                  <a:off x="3153843" y="4874798"/>
                  <a:ext cx="3161343" cy="29600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200" dirty="0">
                      <a:effectLst/>
                      <a:latin typeface="Times New Roman" panose="02020603050405020304" pitchFamily="18" charset="0"/>
                      <a:ea typeface="Times New Roman" panose="02020603050405020304" pitchFamily="18" charset="0"/>
                    </a:rPr>
                    <a:t>Operating System  : Windows, Linux</a:t>
                  </a:r>
                </a:p>
                <a:p>
                  <a:pPr marL="285750" indent="-285750">
                    <a:lnSpc>
                      <a:spcPct val="150000"/>
                    </a:lnSpc>
                    <a:buFont typeface="Arial" panose="020B0604020202020204" pitchFamily="34" charset="0"/>
                    <a:buChar char="•"/>
                  </a:pPr>
                  <a:r>
                    <a:rPr lang="en-IN" sz="2200" dirty="0">
                      <a:effectLst/>
                      <a:latin typeface="Times New Roman" panose="02020603050405020304" pitchFamily="18" charset="0"/>
                      <a:ea typeface="Times New Roman" panose="02020603050405020304" pitchFamily="18" charset="0"/>
                    </a:rPr>
                    <a:t>Code Editor           : Visual Studio Code</a:t>
                  </a:r>
                </a:p>
                <a:p>
                  <a:pPr marL="285750" indent="-285750">
                    <a:lnSpc>
                      <a:spcPct val="150000"/>
                    </a:lnSpc>
                    <a:buFont typeface="Arial" panose="020B0604020202020204" pitchFamily="34" charset="0"/>
                    <a:buChar char="•"/>
                  </a:pPr>
                  <a:r>
                    <a:rPr lang="en-IN" sz="2200" dirty="0">
                      <a:latin typeface="Times New Roman" panose="02020603050405020304" pitchFamily="18" charset="0"/>
                      <a:ea typeface="Times New Roman" panose="02020603050405020304" pitchFamily="18" charset="0"/>
                    </a:rPr>
                    <a:t>Database                : MYSQL </a:t>
                  </a:r>
                  <a:endParaRPr lang="en-IN" sz="220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r>
                    <a:rPr lang="en-IN" sz="2200" dirty="0">
                      <a:effectLst/>
                      <a:latin typeface="Times New Roman" panose="02020603050405020304" pitchFamily="18" charset="0"/>
                      <a:ea typeface="Times New Roman" panose="02020603050405020304" pitchFamily="18" charset="0"/>
                    </a:rPr>
                    <a:t>Built with              : Python         ,                        </a:t>
                  </a:r>
                  <a:r>
                    <a:rPr lang="en-IN" sz="2200" dirty="0" err="1">
                      <a:effectLst/>
                      <a:latin typeface="Times New Roman" panose="02020603050405020304" pitchFamily="18" charset="0"/>
                      <a:ea typeface="Times New Roman" panose="02020603050405020304" pitchFamily="18" charset="0"/>
                    </a:rPr>
                    <a:t>Tkinter</a:t>
                  </a:r>
                  <a:r>
                    <a:rPr lang="en-IN" sz="2200" dirty="0">
                      <a:latin typeface="Times New Roman" panose="02020603050405020304" pitchFamily="18" charset="0"/>
                      <a:ea typeface="Times New Roman" panose="02020603050405020304" pitchFamily="18" charset="0"/>
                    </a:rPr>
                    <a:t> </a:t>
                  </a:r>
                  <a:r>
                    <a:rPr lang="en-IN" sz="2200" dirty="0">
                      <a:effectLst/>
                      <a:latin typeface="Times New Roman" panose="02020603050405020304" pitchFamily="18" charset="0"/>
                      <a:ea typeface="Times New Roman" panose="02020603050405020304" pitchFamily="18" charset="0"/>
                    </a:rPr>
                    <a:t>GUI,           OpenCV        ,</a:t>
                  </a:r>
                </a:p>
                <a:p>
                  <a:pPr>
                    <a:lnSpc>
                      <a:spcPct val="150000"/>
                    </a:lnSpc>
                  </a:pPr>
                  <a:r>
                    <a:rPr lang="en-IN" sz="2200" dirty="0">
                      <a:effectLst/>
                      <a:latin typeface="Times New Roman" panose="02020603050405020304" pitchFamily="18" charset="0"/>
                      <a:ea typeface="Times New Roman" panose="02020603050405020304" pitchFamily="18" charset="0"/>
                    </a:rPr>
                    <a:t>                                    </a:t>
                  </a:r>
                  <a:r>
                    <a:rPr lang="en-IN" sz="2200" dirty="0" err="1">
                      <a:latin typeface="Times New Roman" panose="02020603050405020304" pitchFamily="18" charset="0"/>
                      <a:ea typeface="Times New Roman" panose="02020603050405020304" pitchFamily="18" charset="0"/>
                    </a:rPr>
                    <a:t>Tkinter</a:t>
                  </a:r>
                  <a:r>
                    <a:rPr lang="en-IN" sz="2200" dirty="0">
                      <a:latin typeface="Times New Roman" panose="02020603050405020304" pitchFamily="18" charset="0"/>
                      <a:ea typeface="Times New Roman" panose="02020603050405020304" pitchFamily="18" charset="0"/>
                    </a:rPr>
                    <a:t> GUI</a:t>
                  </a:r>
                </a:p>
                <a:p>
                  <a:pPr marL="342900" indent="-342900">
                    <a:lnSpc>
                      <a:spcPct val="150000"/>
                    </a:lnSpc>
                    <a:buFont typeface="Arial" panose="020B0604020202020204" pitchFamily="34" charset="0"/>
                    <a:buChar char="•"/>
                  </a:pPr>
                  <a:r>
                    <a:rPr lang="en-IN" sz="2200" dirty="0">
                      <a:effectLst/>
                      <a:latin typeface="Times New Roman" panose="02020603050405020304" pitchFamily="18" charset="0"/>
                      <a:ea typeface="Times New Roman" panose="02020603050405020304" pitchFamily="18" charset="0"/>
                    </a:rPr>
                    <a:t>Spreadsheet          : Excel</a:t>
                  </a:r>
                </a:p>
                <a:p>
                  <a:pPr algn="ctr"/>
                  <a:endParaRPr lang="en-US" dirty="0">
                    <a:solidFill>
                      <a:schemeClr val="bg1">
                        <a:lumMod val="65000"/>
                      </a:schemeClr>
                    </a:solidFill>
                    <a:latin typeface="Tw Cen MT" panose="020B0602020104020603" pitchFamily="34" charset="0"/>
                  </a:endParaRPr>
                </a:p>
              </p:txBody>
            </p:sp>
          </p:grpSp>
          <p:pic>
            <p:nvPicPr>
              <p:cNvPr id="49" name="Picture 48">
                <a:extLst>
                  <a:ext uri="{FF2B5EF4-FFF2-40B4-BE49-F238E27FC236}">
                    <a16:creationId xmlns:a16="http://schemas.microsoft.com/office/drawing/2014/main" id="{D2CB0A88-A39A-C7FC-2586-A65B334BE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1138" y="3566017"/>
                <a:ext cx="339328" cy="339328"/>
              </a:xfrm>
              <a:prstGeom prst="rect">
                <a:avLst/>
              </a:prstGeom>
            </p:spPr>
          </p:pic>
        </p:grpSp>
        <p:pic>
          <p:nvPicPr>
            <p:cNvPr id="47" name="Picture 46">
              <a:extLst>
                <a:ext uri="{FF2B5EF4-FFF2-40B4-BE49-F238E27FC236}">
                  <a16:creationId xmlns:a16="http://schemas.microsoft.com/office/drawing/2014/main" id="{227F9C91-212C-C529-8ECB-17A58053B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5144" y="3923132"/>
              <a:ext cx="417087" cy="417087"/>
            </a:xfrm>
            <a:prstGeom prst="rect">
              <a:avLst/>
            </a:prstGeom>
          </p:spPr>
        </p:pic>
      </p:grpSp>
      <p:sp>
        <p:nvSpPr>
          <p:cNvPr id="52" name="Rectangle 51">
            <a:extLst>
              <a:ext uri="{FF2B5EF4-FFF2-40B4-BE49-F238E27FC236}">
                <a16:creationId xmlns:a16="http://schemas.microsoft.com/office/drawing/2014/main" id="{F7B35909-8B5D-4B98-48A6-B63E4A3E4C3D}"/>
              </a:ext>
            </a:extLst>
          </p:cNvPr>
          <p:cNvSpPr/>
          <p:nvPr/>
        </p:nvSpPr>
        <p:spPr>
          <a:xfrm>
            <a:off x="6745405" y="4608782"/>
            <a:ext cx="1819475" cy="73925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4664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a:xfrm>
            <a:off x="1450607" y="568451"/>
            <a:ext cx="10332720" cy="539496"/>
          </a:xfrm>
        </p:spPr>
        <p:txBody>
          <a:bodyPr/>
          <a:lstStyle/>
          <a:p>
            <a:r>
              <a:rPr lang="en-US" dirty="0"/>
              <a:t>System architecture</a:t>
            </a:r>
          </a:p>
        </p:txBody>
      </p:sp>
      <p:sp>
        <p:nvSpPr>
          <p:cNvPr id="77" name="Rectangle 76">
            <a:extLst>
              <a:ext uri="{FF2B5EF4-FFF2-40B4-BE49-F238E27FC236}">
                <a16:creationId xmlns:a16="http://schemas.microsoft.com/office/drawing/2014/main" id="{7B66B0BB-539F-D1FD-787B-06648D3B0077}"/>
              </a:ext>
            </a:extLst>
          </p:cNvPr>
          <p:cNvSpPr/>
          <p:nvPr/>
        </p:nvSpPr>
        <p:spPr>
          <a:xfrm>
            <a:off x="1524000" y="1996440"/>
            <a:ext cx="9083040" cy="402336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dirty="0"/>
              <a:t>Mini project presentation</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9</a:t>
            </a:fld>
            <a:endParaRPr lang="en-US" dirty="0"/>
          </a:p>
        </p:txBody>
      </p:sp>
      <p:pic>
        <p:nvPicPr>
          <p:cNvPr id="78" name="Picture 77">
            <a:extLst>
              <a:ext uri="{FF2B5EF4-FFF2-40B4-BE49-F238E27FC236}">
                <a16:creationId xmlns:a16="http://schemas.microsoft.com/office/drawing/2014/main" id="{A053F071-AC54-ABD0-9EAE-FBC7E7DEC79B}"/>
              </a:ext>
            </a:extLst>
          </p:cNvPr>
          <p:cNvPicPr/>
          <p:nvPr/>
        </p:nvPicPr>
        <p:blipFill>
          <a:blip r:embed="rId2"/>
          <a:stretch>
            <a:fillRect/>
          </a:stretch>
        </p:blipFill>
        <p:spPr>
          <a:xfrm>
            <a:off x="6589768" y="2194560"/>
            <a:ext cx="5193559" cy="4156075"/>
          </a:xfrm>
          <a:prstGeom prst="rect">
            <a:avLst/>
          </a:prstGeom>
        </p:spPr>
      </p:pic>
      <p:sp>
        <p:nvSpPr>
          <p:cNvPr id="79" name="TextBox 78">
            <a:extLst>
              <a:ext uri="{FF2B5EF4-FFF2-40B4-BE49-F238E27FC236}">
                <a16:creationId xmlns:a16="http://schemas.microsoft.com/office/drawing/2014/main" id="{82A70BFB-C1B2-908A-004C-C1DA50DD5B34}"/>
              </a:ext>
            </a:extLst>
          </p:cNvPr>
          <p:cNvSpPr txBox="1"/>
          <p:nvPr/>
        </p:nvSpPr>
        <p:spPr>
          <a:xfrm>
            <a:off x="6502032" y="1670542"/>
            <a:ext cx="2364750"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BLOCK DIAGRAM :</a:t>
            </a:r>
          </a:p>
        </p:txBody>
      </p:sp>
      <p:sp>
        <p:nvSpPr>
          <p:cNvPr id="80" name="TextBox 79">
            <a:extLst>
              <a:ext uri="{FF2B5EF4-FFF2-40B4-BE49-F238E27FC236}">
                <a16:creationId xmlns:a16="http://schemas.microsoft.com/office/drawing/2014/main" id="{429F20F6-1646-B025-D197-798DF6F2D53C}"/>
              </a:ext>
            </a:extLst>
          </p:cNvPr>
          <p:cNvSpPr txBox="1"/>
          <p:nvPr/>
        </p:nvSpPr>
        <p:spPr>
          <a:xfrm>
            <a:off x="1737360" y="1635126"/>
            <a:ext cx="2653290"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USE CASE DIAGRAM :</a:t>
            </a:r>
          </a:p>
        </p:txBody>
      </p:sp>
      <p:pic>
        <p:nvPicPr>
          <p:cNvPr id="82" name="Picture 81">
            <a:extLst>
              <a:ext uri="{FF2B5EF4-FFF2-40B4-BE49-F238E27FC236}">
                <a16:creationId xmlns:a16="http://schemas.microsoft.com/office/drawing/2014/main" id="{017FADEF-56D5-55CD-68D8-A1C7175A8238}"/>
              </a:ext>
            </a:extLst>
          </p:cNvPr>
          <p:cNvPicPr>
            <a:picLocks noChangeAspect="1"/>
          </p:cNvPicPr>
          <p:nvPr/>
        </p:nvPicPr>
        <p:blipFill>
          <a:blip r:embed="rId3"/>
          <a:stretch>
            <a:fillRect/>
          </a:stretch>
        </p:blipFill>
        <p:spPr>
          <a:xfrm>
            <a:off x="1037616" y="1996439"/>
            <a:ext cx="5137905" cy="4354195"/>
          </a:xfrm>
          <a:prstGeom prst="rect">
            <a:avLst/>
          </a:prstGeom>
        </p:spPr>
      </p:pic>
    </p:spTree>
    <p:extLst>
      <p:ext uri="{BB962C8B-B14F-4D97-AF65-F5344CB8AC3E}">
        <p14:creationId xmlns:p14="http://schemas.microsoft.com/office/powerpoint/2010/main" val="2141700674"/>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{F127E2DC-07D3-4D3C-A771-F67734F79807}tf67061901_win32</Template>
  <TotalTime>311</TotalTime>
  <Words>1201</Words>
  <Application>Microsoft Office PowerPoint</Application>
  <PresentationFormat>Widescreen</PresentationFormat>
  <Paragraphs>184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Daytona Condensed Light</vt:lpstr>
      <vt:lpstr>Daytona Pro Condensed Light</vt:lpstr>
      <vt:lpstr>Posterama</vt:lpstr>
      <vt:lpstr>Times New Roman</vt:lpstr>
      <vt:lpstr>Tw Cen MT</vt:lpstr>
      <vt:lpstr>Office Theme</vt:lpstr>
      <vt:lpstr>PowerPoint Presentation</vt:lpstr>
      <vt:lpstr>contents</vt:lpstr>
      <vt:lpstr>Abstract</vt:lpstr>
      <vt:lpstr>Problem statement</vt:lpstr>
      <vt:lpstr>introduction</vt:lpstr>
      <vt:lpstr>Literature survey</vt:lpstr>
      <vt:lpstr>Objective &amp; scope</vt:lpstr>
      <vt:lpstr>System requirements</vt:lpstr>
      <vt:lpstr>System architecture</vt:lpstr>
      <vt:lpstr>methodology</vt:lpstr>
      <vt:lpstr>PowerPoint Presentation</vt:lpstr>
      <vt:lpstr>Test cases</vt:lpstr>
      <vt:lpstr>results</vt:lpstr>
      <vt:lpstr>results</vt:lpstr>
      <vt:lpstr>conclusion</vt:lpstr>
      <vt:lpstr>Future enhancement</vt:lpstr>
      <vt:lpstr>references </vt:lpstr>
      <vt:lpstr>Any questions?? </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Harshitha S</dc:creator>
  <cp:lastModifiedBy>Harshitha S</cp:lastModifiedBy>
  <cp:revision>2</cp:revision>
  <dcterms:created xsi:type="dcterms:W3CDTF">2024-07-14T06:22:52Z</dcterms:created>
  <dcterms:modified xsi:type="dcterms:W3CDTF">2024-07-15T08:36:15Z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