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30"/>
  </p:notesMasterIdLst>
  <p:sldIdLst>
    <p:sldId id="256" r:id="rId2"/>
    <p:sldId id="276" r:id="rId3"/>
    <p:sldId id="266" r:id="rId4"/>
    <p:sldId id="267" r:id="rId5"/>
    <p:sldId id="265" r:id="rId6"/>
    <p:sldId id="258" r:id="rId7"/>
    <p:sldId id="268" r:id="rId8"/>
    <p:sldId id="257" r:id="rId9"/>
    <p:sldId id="259" r:id="rId10"/>
    <p:sldId id="277" r:id="rId11"/>
    <p:sldId id="278" r:id="rId12"/>
    <p:sldId id="260" r:id="rId13"/>
    <p:sldId id="269" r:id="rId14"/>
    <p:sldId id="279" r:id="rId15"/>
    <p:sldId id="280" r:id="rId16"/>
    <p:sldId id="281" r:id="rId17"/>
    <p:sldId id="273" r:id="rId18"/>
    <p:sldId id="282" r:id="rId19"/>
    <p:sldId id="283" r:id="rId20"/>
    <p:sldId id="284" r:id="rId21"/>
    <p:sldId id="271" r:id="rId22"/>
    <p:sldId id="285" r:id="rId23"/>
    <p:sldId id="286" r:id="rId24"/>
    <p:sldId id="275" r:id="rId25"/>
    <p:sldId id="287" r:id="rId26"/>
    <p:sldId id="288" r:id="rId27"/>
    <p:sldId id="289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AF0DE-C3BA-440B-8D3B-81E092582E63}" v="72" dt="2024-11-27T17:27:51.096"/>
    <p1510:client id="{D553DD35-3596-41D7-B11E-34A2C4A9ECFA}" v="604" dt="2024-11-28T06:54:01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8C203-1821-4074-A186-07D733B518F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C78A-2450-48A9-BF6F-8E079DD1E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1B5-7D4F-A6F9-97F3-50A53ADCE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A6E1-5D8C-8386-0B70-F6D607ED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9571-B90B-343D-6FA1-E3C2607B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6FF-4A24-2F59-EC85-17F19F22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D8E0-F30D-9973-CDE8-1277521E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7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DC5-B053-9DEF-7945-7DE99D8E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31CB4-4749-4918-C12B-CB6B0E3E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34FA-2096-3190-2757-CE13A2CB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51E2-BA3E-2B00-972C-2B790808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B975-BE94-1F34-AA84-13239599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002C5-2C52-3004-A29D-094B1B653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B765A-3CE4-90BE-6115-858FCD07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C530-793B-210C-81C5-5257DD70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0B86-B2E0-DF26-58E8-1AB8F725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60EF-970D-A2BF-0912-EE1E07ED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2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C741-5035-5768-31B8-8D89A6EC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3C80-E4AB-A1F1-3A1C-AB5E2F49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62275-23B7-52B6-34A7-C2571CDB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CB1C-D391-7BE3-C0A8-4B9399D7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C369-F400-69C5-ECD2-00D999E9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2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203F-EF7A-34EA-B5CD-51DFA5E0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433FA-C62E-78FE-BAB6-C335F248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5A68-E28F-39EB-CE99-17482EC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E77F3-6F1E-6D8D-6E24-5C7A9C3A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7A4C-AFAA-D576-735B-748BFD93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0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3411-B7DA-7CB6-DBC6-D0394937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E3DA-5DE0-6FFE-206A-6086514A3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7F894-841F-B6E0-1A1B-34A8342D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47810-0974-2DFF-A065-B1D07BB4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B1101-9CB7-B5BD-7AFF-DC03E516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0B805-8E45-E8ED-536B-EB528AA4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D71B-74BB-0585-3E2E-5FA03D7D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9BAEB-2D25-C86B-25A1-A24835B7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344C4-C01D-6547-A6C4-EBD46B58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6DEC1-0607-182C-A52F-5995917FE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CDECA-10FF-1C10-CBAE-90BFDEE8F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5D73E-56CF-7068-C083-FD0C9C38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2D876-DD5B-D103-1CDD-879C02BE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9DB43-5F06-250F-8A6B-D1A6E7CC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59F3-5777-7078-6745-74CEEC49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65FAC-E869-F66B-A884-85302646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DF450-837B-C149-F0AE-12B4091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7B97B-19C5-46CB-F470-35425FDC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7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E19BC-F6B8-C2C6-DF9D-D8AB5B22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E5A8D-C7BD-15D8-6D14-4EA453BE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3D7BD-8298-D5FA-293C-32AB407D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556A-2B5C-9F75-0EB5-0DE9F671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6307-990F-1937-1A47-880E17A4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3D021-4009-05A1-9E9F-92B6156B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30250-1F34-D5EE-70B9-11AEE10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70D83-4C8C-CB77-D399-F69C610D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0E2DB-0A7C-1444-C4F2-EE2A93C1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719E-28E9-313F-F825-C052D1D6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9B2B3-82E0-A674-908A-DBD1E0297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35EFB-5610-AB28-737D-1352C6C5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C3B8-ABDD-9094-8FF6-7831823B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76AA-C04C-751D-2130-C46138C6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294EC-DB1E-7DAC-FB9D-CE2A3050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9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621D8-7918-02CF-36D5-DDA7826D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D189-BA82-813F-8821-96BCD270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26E6-DB9F-9A9B-C8C1-14EDCEA05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AD5F-95F4-966E-6DA1-2BCD4A97B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6D78-2134-254B-957B-585241CC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7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E436-ABBA-4363-C22A-70D91D82E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051" y="1440848"/>
            <a:ext cx="11611897" cy="214586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i="1" dirty="0">
                <a:latin typeface="Algerian" panose="04020705040A02060702" pitchFamily="82" charset="0"/>
              </a:rPr>
              <a:t> </a:t>
            </a:r>
            <a:r>
              <a:rPr lang="en-IN" sz="4000" dirty="0">
                <a:latin typeface="Algerian" panose="04020705040A02060702" pitchFamily="82" charset="0"/>
              </a:rPr>
              <a:t>blockchain-driven police complaint  system with access control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FC978-E58D-CAA1-2B72-E16309C7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424" y="3989313"/>
            <a:ext cx="11611897" cy="2700439"/>
          </a:xfrm>
        </p:spPr>
        <p:txBody>
          <a:bodyPr>
            <a:normAutofit/>
          </a:bodyPr>
          <a:lstStyle/>
          <a:p>
            <a:pPr algn="l"/>
            <a:r>
              <a:rPr lang="en-IN" u="sng" dirty="0">
                <a:solidFill>
                  <a:schemeClr val="accent6"/>
                </a:solidFill>
                <a:latin typeface="Algerian" panose="04020705040A02060702" pitchFamily="82" charset="0"/>
              </a:rPr>
              <a:t>Project Members</a:t>
            </a:r>
            <a:r>
              <a:rPr lang="en-IN" dirty="0">
                <a:solidFill>
                  <a:schemeClr val="accent6"/>
                </a:solidFill>
                <a:latin typeface="Algerian" panose="04020705040A02060702" pitchFamily="82" charset="0"/>
              </a:rPr>
              <a:t>                                                                                   </a:t>
            </a:r>
            <a:r>
              <a:rPr lang="en-IN" u="sng" dirty="0">
                <a:solidFill>
                  <a:schemeClr val="accent6"/>
                </a:solidFill>
                <a:latin typeface="Algerian" panose="04020705040A02060702" pitchFamily="82" charset="0"/>
              </a:rPr>
              <a:t>Guided By </a:t>
            </a:r>
          </a:p>
          <a:p>
            <a:pPr algn="l"/>
            <a:r>
              <a:rPr lang="en-IN" dirty="0">
                <a:solidFill>
                  <a:schemeClr val="accent6"/>
                </a:solidFill>
                <a:latin typeface="Algerian" panose="04020705040A02060702" pitchFamily="82" charset="0"/>
              </a:rPr>
              <a:t>Anusha b s    (1EE21CS004)                                                        Prof. Gnanamani. H           </a:t>
            </a:r>
          </a:p>
          <a:p>
            <a:pPr algn="l"/>
            <a:r>
              <a:rPr lang="en-IN" dirty="0">
                <a:solidFill>
                  <a:schemeClr val="accent6"/>
                </a:solidFill>
                <a:latin typeface="Algerian" panose="04020705040A02060702" pitchFamily="82" charset="0"/>
              </a:rPr>
              <a:t>Harshitha S (1EE21CS019)					 </a:t>
            </a:r>
            <a:endParaRPr lang="en-IN" u="sng" dirty="0">
              <a:solidFill>
                <a:schemeClr val="accent6"/>
              </a:solidFill>
              <a:latin typeface="Algerian" panose="04020705040A02060702" pitchFamily="82" charset="0"/>
            </a:endParaRPr>
          </a:p>
          <a:p>
            <a:pPr algn="l"/>
            <a:r>
              <a:rPr lang="en-IN" dirty="0">
                <a:solidFill>
                  <a:schemeClr val="accent6"/>
                </a:solidFill>
                <a:latin typeface="Algerian" panose="04020705040A02060702" pitchFamily="82" charset="0"/>
              </a:rPr>
              <a:t>Priyanka H   (1EE21CS039)</a:t>
            </a:r>
          </a:p>
          <a:p>
            <a:pPr algn="l"/>
            <a:r>
              <a:rPr lang="en-IN" dirty="0">
                <a:solidFill>
                  <a:schemeClr val="accent6"/>
                </a:solidFill>
                <a:latin typeface="Algerian" panose="04020705040A02060702" pitchFamily="82" charset="0"/>
              </a:rPr>
              <a:t>Ramya B        (1EE21CS040)</a:t>
            </a:r>
          </a:p>
        </p:txBody>
      </p:sp>
      <p:pic>
        <p:nvPicPr>
          <p:cNvPr id="7" name="Picture 2" descr="C:\Users\91948\Desktop\Logos\logo.png">
            <a:extLst>
              <a:ext uri="{FF2B5EF4-FFF2-40B4-BE49-F238E27FC236}">
                <a16:creationId xmlns:a16="http://schemas.microsoft.com/office/drawing/2014/main" id="{2D8A9964-AC7D-E5DC-F284-AFE30AF8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824"/>
            <a:ext cx="1103627" cy="824061"/>
          </a:xfrm>
          <a:prstGeom prst="rect">
            <a:avLst/>
          </a:prstGeom>
          <a:noFill/>
        </p:spPr>
      </p:pic>
      <p:pic>
        <p:nvPicPr>
          <p:cNvPr id="8" name="Picture 3" descr="C:\Users\91948\Desktop\Logos\vtu-logo-compressed.jpg">
            <a:extLst>
              <a:ext uri="{FF2B5EF4-FFF2-40B4-BE49-F238E27FC236}">
                <a16:creationId xmlns:a16="http://schemas.microsoft.com/office/drawing/2014/main" id="{49D22F8E-6B29-E845-69C5-1D0B6974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88372" y="0"/>
            <a:ext cx="1103628" cy="113361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CD0DE-68E0-D6FC-DC02-07B64D78209D}"/>
              </a:ext>
            </a:extLst>
          </p:cNvPr>
          <p:cNvSpPr txBox="1"/>
          <p:nvPr/>
        </p:nvSpPr>
        <p:spPr>
          <a:xfrm>
            <a:off x="2178131" y="-94494"/>
            <a:ext cx="706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  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WEST COLLEGE OF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39B2E-F43C-42FA-346F-2924690B7D6E}"/>
              </a:ext>
            </a:extLst>
          </p:cNvPr>
          <p:cNvSpPr txBox="1"/>
          <p:nvPr/>
        </p:nvSpPr>
        <p:spPr>
          <a:xfrm>
            <a:off x="2735283" y="365399"/>
            <a:ext cx="6070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854EF-5E6B-D534-A54E-41066AB85E29}"/>
              </a:ext>
            </a:extLst>
          </p:cNvPr>
          <p:cNvSpPr txBox="1"/>
          <p:nvPr/>
        </p:nvSpPr>
        <p:spPr>
          <a:xfrm>
            <a:off x="2302136" y="1447963"/>
            <a:ext cx="693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REVIEW (21CSP76)</a:t>
            </a:r>
          </a:p>
        </p:txBody>
      </p:sp>
    </p:spTree>
    <p:extLst>
      <p:ext uri="{BB962C8B-B14F-4D97-AF65-F5344CB8AC3E}">
        <p14:creationId xmlns:p14="http://schemas.microsoft.com/office/powerpoint/2010/main" val="37276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6D23-48E6-AF6A-1B34-D3FF0583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System</a:t>
            </a:r>
            <a:r>
              <a:rPr lang="en-IN" b="1" i="1" dirty="0">
                <a:solidFill>
                  <a:schemeClr val="accent6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F2BB6-66D8-728E-7997-7319ACDB4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3363" y="1016287"/>
            <a:ext cx="7384877" cy="58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25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41FE-EDEB-CD12-79B7-507F54D5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Context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83873-4530-A0B7-006E-AD9B87B56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637"/>
          <a:stretch/>
        </p:blipFill>
        <p:spPr bwMode="auto">
          <a:xfrm>
            <a:off x="1793479" y="1036320"/>
            <a:ext cx="8828822" cy="582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861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C467-E6B0-4447-1D48-29870690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24968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32A5-B4D6-AD7F-00FF-D4812B5E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20" y="948055"/>
            <a:ext cx="11275059" cy="622490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47675" algn="l"/>
              </a:tabLst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CHAIN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digital ledger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records transactions across multiple nodes, ensuring transparency, security, and immutability.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chain stores transactions and is cryptographically linked to the previous one, making it nearly impossible to alter or remove data.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1" name="Picture 1">
            <a:extLst>
              <a:ext uri="{FF2B5EF4-FFF2-40B4-BE49-F238E27FC236}">
                <a16:creationId xmlns:a16="http://schemas.microsoft.com/office/drawing/2014/main" id="{3F89A7E5-325E-C1A3-BF99-B4737E50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12" y="3982736"/>
            <a:ext cx="4202326" cy="229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32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3" descr="md5.png">
            <a:extLst>
              <a:ext uri="{FF2B5EF4-FFF2-40B4-BE49-F238E27FC236}">
                <a16:creationId xmlns:a16="http://schemas.microsoft.com/office/drawing/2014/main" id="{12D95FD2-93C8-7EDC-24D8-A9109E0D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81" y="58847"/>
            <a:ext cx="6135519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0239F-8857-93F0-A510-92A1A690315F}"/>
              </a:ext>
            </a:extLst>
          </p:cNvPr>
          <p:cNvSpPr txBox="1"/>
          <p:nvPr/>
        </p:nvSpPr>
        <p:spPr>
          <a:xfrm>
            <a:off x="193040" y="58847"/>
            <a:ext cx="814832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HASHING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Compilation</a:t>
            </a: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3.Hash Linking                 4.Verification</a:t>
            </a:r>
            <a:endParaRPr lang="en-IN" sz="2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5.Block Addition</a:t>
            </a:r>
          </a:p>
          <a:p>
            <a:pPr>
              <a:lnSpc>
                <a:spcPct val="150000"/>
              </a:lnSpc>
            </a:pPr>
            <a:endParaRPr lang="en-I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i="1" u="sng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EB4A0-6963-0F6C-769A-58A3C808FDF0}"/>
              </a:ext>
            </a:extLst>
          </p:cNvPr>
          <p:cNvSpPr txBox="1"/>
          <p:nvPr/>
        </p:nvSpPr>
        <p:spPr>
          <a:xfrm>
            <a:off x="193040" y="2682241"/>
            <a:ext cx="78130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CLOUD</a:t>
            </a:r>
            <a:endParaRPr lang="en-IN" sz="2400" b="1" u="sng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on-premise private clouds with public clouds,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to scale up or down based on workload.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time savings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CCT (Crime and Criminal Tracking)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fault tolerance ensures continuous operations during component failures.</a:t>
            </a:r>
            <a:endParaRPr lang="en-IN" sz="2400" b="1" u="sng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1" name="Picture 6" descr="hybrid.png">
            <a:extLst>
              <a:ext uri="{FF2B5EF4-FFF2-40B4-BE49-F238E27FC236}">
                <a16:creationId xmlns:a16="http://schemas.microsoft.com/office/drawing/2014/main" id="{CC0E59C1-3234-D2BF-6B8A-FA4B18A9D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60" y="3296920"/>
            <a:ext cx="3101975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4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5670-1C60-98E0-5884-8D5A582F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11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implementation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0EE0F-8FED-83C0-4BF7-103BF5071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040448"/>
            <a:ext cx="10515600" cy="4351338"/>
          </a:xfrm>
        </p:spPr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DIAGRAM ADMIN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6B336-121C-67AC-BA78-B7B26D301A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4707" y="1576229"/>
            <a:ext cx="6577848" cy="468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11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5684-041A-5372-00C1-DEAFD62A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560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5D68-446A-B3BF-2783-BBB581F4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053465"/>
            <a:ext cx="10515600" cy="4351338"/>
          </a:xfrm>
        </p:spPr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DIAGRAM USER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34A7B-1FEB-17D2-3D97-B8816B7E4CC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947" y="1776650"/>
            <a:ext cx="7185615" cy="40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64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6AC5-F784-0643-B4D7-0B34A1D3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43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A011-6C28-9308-D118-EC5DD44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745"/>
            <a:ext cx="10515600" cy="4351338"/>
          </a:xfrm>
        </p:spPr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DIAGRAM POLICE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31DDB-7DCB-2B73-B969-4BA1717B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439" y="1953577"/>
            <a:ext cx="8261537" cy="295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294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FE56-2989-A442-107A-84918570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49" y="133666"/>
            <a:ext cx="10713720" cy="742315"/>
          </a:xfrm>
        </p:spPr>
        <p:txBody>
          <a:bodyPr/>
          <a:lstStyle/>
          <a:p>
            <a:pPr algn="ctr"/>
            <a:r>
              <a:rPr lang="en-IN" b="1" dirty="0" err="1">
                <a:solidFill>
                  <a:schemeClr val="accent6"/>
                </a:solidFill>
                <a:latin typeface="Algerian" panose="04020705040A02060702" pitchFamily="82" charset="0"/>
              </a:rPr>
              <a:t>rsa</a:t>
            </a:r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2B2C-469F-32DB-DF53-CF000159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9" y="504824"/>
            <a:ext cx="11312861" cy="60465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For encryption ,{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decryption ,{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two large primes ,p and q ,compute n=p*q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ϕ(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n)=(p−1)×(q−1)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public exponent e such that 1&lt;e&lt;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and GCD(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,e)=1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private key d, ensuring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edmod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ϕ(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n)=1</a:t>
            </a:r>
          </a:p>
          <a:p>
            <a:pPr marL="742950" lvl="1" indent="-285750"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sender encrypts a message m as c=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m^e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mod(n)</a:t>
            </a:r>
          </a:p>
          <a:p>
            <a:pPr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recipient decrypts ciphertext c as m=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c^d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mod(n)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 descr="Understanding RSA Asymmetric Encryption: How It Works">
            <a:extLst>
              <a:ext uri="{FF2B5EF4-FFF2-40B4-BE49-F238E27FC236}">
                <a16:creationId xmlns:a16="http://schemas.microsoft.com/office/drawing/2014/main" id="{A1347F91-7BDA-6FA8-FE31-9C0C69C1B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120" y="821377"/>
            <a:ext cx="5057080" cy="23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E5CD-531E-7F27-BC8E-0329D395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607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49C68AE2-13A5-FF03-2926-E9FBF85C1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199078"/>
              </p:ext>
            </p:extLst>
          </p:nvPr>
        </p:nvGraphicFramePr>
        <p:xfrm>
          <a:off x="718820" y="1061959"/>
          <a:ext cx="1104138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586">
                  <a:extLst>
                    <a:ext uri="{9D8B030D-6E8A-4147-A177-3AD203B41FA5}">
                      <a16:colId xmlns:a16="http://schemas.microsoft.com/office/drawing/2014/main" val="2739966833"/>
                    </a:ext>
                  </a:extLst>
                </a:gridCol>
                <a:gridCol w="6745794">
                  <a:extLst>
                    <a:ext uri="{9D8B030D-6E8A-4147-A177-3AD203B41FA5}">
                      <a16:colId xmlns:a16="http://schemas.microsoft.com/office/drawing/2014/main" val="3027489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4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 Box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internal logic, code structures, and paths.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67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Box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Validates functionality without looking at internal code.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Grey Box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white and black box testing to ensure comprehensive coverage.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72481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0FA95A7-508A-D58A-6CD3-A3B1E65C9B17}"/>
              </a:ext>
            </a:extLst>
          </p:cNvPr>
          <p:cNvSpPr txBox="1"/>
          <p:nvPr/>
        </p:nvSpPr>
        <p:spPr>
          <a:xfrm>
            <a:off x="718820" y="6101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Testing Types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7F35DA2-F701-8135-78F1-1DA184D28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80413"/>
              </p:ext>
            </p:extLst>
          </p:nvPr>
        </p:nvGraphicFramePr>
        <p:xfrm>
          <a:off x="718820" y="3572154"/>
          <a:ext cx="11041380" cy="3214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944">
                  <a:extLst>
                    <a:ext uri="{9D8B030D-6E8A-4147-A177-3AD203B41FA5}">
                      <a16:colId xmlns:a16="http://schemas.microsoft.com/office/drawing/2014/main" val="761788735"/>
                    </a:ext>
                  </a:extLst>
                </a:gridCol>
                <a:gridCol w="6799436">
                  <a:extLst>
                    <a:ext uri="{9D8B030D-6E8A-4147-A177-3AD203B41FA5}">
                      <a16:colId xmlns:a16="http://schemas.microsoft.com/office/drawing/2014/main" val="3560252560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04807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individual components work as intended.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9222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 modules interact and work together correctly.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0652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end-to-end functionality in a real-world scenario.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23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the application against defined requirements.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88847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Conduct pre-release testing in a controlled developer environment.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73870"/>
                  </a:ext>
                </a:extLst>
              </a:tr>
              <a:tr h="71805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testing in real-world conditions to identify user-specific issues.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67452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9D8F48B-8EDF-C54B-9DC6-7E3266AA536C}"/>
              </a:ext>
            </a:extLst>
          </p:cNvPr>
          <p:cNvSpPr txBox="1"/>
          <p:nvPr/>
        </p:nvSpPr>
        <p:spPr>
          <a:xfrm>
            <a:off x="718820" y="31788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Testing Levels in the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ECE4-5247-096F-7C29-407A54A2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687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10CE8-3F27-055D-281A-6DE180EE1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487680"/>
            <a:ext cx="11297920" cy="568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Table 3: Sample Unit Test Cases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A648AA7-EE5C-381A-59B5-84CF25E0E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16510"/>
              </p:ext>
            </p:extLst>
          </p:nvPr>
        </p:nvGraphicFramePr>
        <p:xfrm>
          <a:off x="1310640" y="806767"/>
          <a:ext cx="949960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267">
                  <a:extLst>
                    <a:ext uri="{9D8B030D-6E8A-4147-A177-3AD203B41FA5}">
                      <a16:colId xmlns:a16="http://schemas.microsoft.com/office/drawing/2014/main" val="3654937328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2738959939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2698423223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2264067899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2011796798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2496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27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UNTC-1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as 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 username &amp; 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7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UNTC-2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as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Incorrect username/password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failed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failed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62019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27DA26C-11BB-E22F-9FC4-DA7884F3B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12134"/>
              </p:ext>
            </p:extLst>
          </p:nvPr>
        </p:nvGraphicFramePr>
        <p:xfrm>
          <a:off x="1391918" y="4065309"/>
          <a:ext cx="948944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574">
                  <a:extLst>
                    <a:ext uri="{9D8B030D-6E8A-4147-A177-3AD203B41FA5}">
                      <a16:colId xmlns:a16="http://schemas.microsoft.com/office/drawing/2014/main" val="2654452436"/>
                    </a:ext>
                  </a:extLst>
                </a:gridCol>
                <a:gridCol w="1581574">
                  <a:extLst>
                    <a:ext uri="{9D8B030D-6E8A-4147-A177-3AD203B41FA5}">
                      <a16:colId xmlns:a16="http://schemas.microsoft.com/office/drawing/2014/main" val="1522558336"/>
                    </a:ext>
                  </a:extLst>
                </a:gridCol>
                <a:gridCol w="1581574">
                  <a:extLst>
                    <a:ext uri="{9D8B030D-6E8A-4147-A177-3AD203B41FA5}">
                      <a16:colId xmlns:a16="http://schemas.microsoft.com/office/drawing/2014/main" val="3770687461"/>
                    </a:ext>
                  </a:extLst>
                </a:gridCol>
                <a:gridCol w="1581574">
                  <a:extLst>
                    <a:ext uri="{9D8B030D-6E8A-4147-A177-3AD203B41FA5}">
                      <a16:colId xmlns:a16="http://schemas.microsoft.com/office/drawing/2014/main" val="1495461371"/>
                    </a:ext>
                  </a:extLst>
                </a:gridCol>
                <a:gridCol w="1581574">
                  <a:extLst>
                    <a:ext uri="{9D8B030D-6E8A-4147-A177-3AD203B41FA5}">
                      <a16:colId xmlns:a16="http://schemas.microsoft.com/office/drawing/2014/main" val="2755381127"/>
                    </a:ext>
                  </a:extLst>
                </a:gridCol>
                <a:gridCol w="1581574">
                  <a:extLst>
                    <a:ext uri="{9D8B030D-6E8A-4147-A177-3AD203B41FA5}">
                      <a16:colId xmlns:a16="http://schemas.microsoft.com/office/drawing/2014/main" val="2567215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OS/Environment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98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STC-1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on Windows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1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STC-2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Browser Compatibility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Chrome, Firefox,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Consistent 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Consistent 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5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F96D6D9-B15C-55B6-760E-4DC2D90B3FF3}"/>
              </a:ext>
            </a:extLst>
          </p:cNvPr>
          <p:cNvSpPr txBox="1"/>
          <p:nvPr/>
        </p:nvSpPr>
        <p:spPr>
          <a:xfrm>
            <a:off x="1310640" y="37179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System Testing Scenarios</a:t>
            </a:r>
          </a:p>
        </p:txBody>
      </p:sp>
    </p:spTree>
    <p:extLst>
      <p:ext uri="{BB962C8B-B14F-4D97-AF65-F5344CB8AC3E}">
        <p14:creationId xmlns:p14="http://schemas.microsoft.com/office/powerpoint/2010/main" val="322710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ACE6-3507-4338-DA93-7AA5ECDE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-30543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5EFA-411D-952C-6291-9FA1F096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91440"/>
            <a:ext cx="10698480" cy="6146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534"/>
              </a:spcBef>
              <a:spcAft>
                <a:spcPts val="1134"/>
              </a:spcAft>
              <a:buNone/>
              <a:tabLst>
                <a:tab pos="0" algn="l"/>
              </a:tabLst>
            </a:pPr>
            <a:endParaRPr lang="en-US" sz="18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720" indent="-457200">
              <a:lnSpc>
                <a:spcPct val="100000"/>
              </a:lnSpc>
              <a:spcBef>
                <a:spcPts val="1534"/>
              </a:spcBef>
              <a:spcAft>
                <a:spcPts val="1134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67720" indent="-457200">
              <a:lnSpc>
                <a:spcPct val="100000"/>
              </a:lnSpc>
              <a:spcBef>
                <a:spcPts val="1534"/>
              </a:spcBef>
              <a:spcAft>
                <a:spcPts val="1134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67720" indent="-457200">
              <a:lnSpc>
                <a:spcPct val="100000"/>
              </a:lnSpc>
              <a:spcBef>
                <a:spcPts val="1534"/>
              </a:spcBef>
              <a:spcAft>
                <a:spcPts val="1134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67720" indent="-457200">
              <a:lnSpc>
                <a:spcPct val="100000"/>
              </a:lnSpc>
              <a:spcBef>
                <a:spcPts val="1534"/>
              </a:spcBef>
              <a:spcAft>
                <a:spcPts val="1134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1800" b="1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720" indent="-457200">
              <a:lnSpc>
                <a:spcPct val="100000"/>
              </a:lnSpc>
              <a:spcBef>
                <a:spcPts val="1534"/>
              </a:spcBef>
              <a:spcAft>
                <a:spcPts val="1134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IN" sz="1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567720" indent="-457200">
              <a:lnSpc>
                <a:spcPct val="100000"/>
              </a:lnSpc>
              <a:spcBef>
                <a:spcPts val="1534"/>
              </a:spcBef>
              <a:spcAft>
                <a:spcPts val="1134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567720" indent="-457200">
              <a:lnSpc>
                <a:spcPct val="100000"/>
              </a:lnSpc>
              <a:spcBef>
                <a:spcPts val="1534"/>
              </a:spcBef>
              <a:spcAft>
                <a:spcPts val="1134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567720" indent="-457200">
              <a:lnSpc>
                <a:spcPct val="100000"/>
              </a:lnSpc>
              <a:spcBef>
                <a:spcPts val="1534"/>
              </a:spcBef>
              <a:spcAft>
                <a:spcPts val="1134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 marL="567720" indent="-457200">
              <a:lnSpc>
                <a:spcPct val="100000"/>
              </a:lnSpc>
              <a:spcBef>
                <a:spcPts val="1534"/>
              </a:spcBef>
              <a:spcAft>
                <a:spcPts val="1134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</a:p>
          <a:p>
            <a:pPr marL="567720" indent="-457200">
              <a:lnSpc>
                <a:spcPct val="100000"/>
              </a:lnSpc>
              <a:spcBef>
                <a:spcPts val="1534"/>
              </a:spcBef>
              <a:spcAft>
                <a:spcPts val="1134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IN" sz="18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REFERENCES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8040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2D95-5DC5-A43C-3D8D-4033006D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testing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A021FB-0BF0-9C92-5504-05B11B5D2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245337"/>
              </p:ext>
            </p:extLst>
          </p:nvPr>
        </p:nvGraphicFramePr>
        <p:xfrm>
          <a:off x="756920" y="1912620"/>
          <a:ext cx="1088644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288">
                  <a:extLst>
                    <a:ext uri="{9D8B030D-6E8A-4147-A177-3AD203B41FA5}">
                      <a16:colId xmlns:a16="http://schemas.microsoft.com/office/drawing/2014/main" val="2731993463"/>
                    </a:ext>
                  </a:extLst>
                </a:gridCol>
                <a:gridCol w="2177288">
                  <a:extLst>
                    <a:ext uri="{9D8B030D-6E8A-4147-A177-3AD203B41FA5}">
                      <a16:colId xmlns:a16="http://schemas.microsoft.com/office/drawing/2014/main" val="3315472530"/>
                    </a:ext>
                  </a:extLst>
                </a:gridCol>
                <a:gridCol w="2177288">
                  <a:extLst>
                    <a:ext uri="{9D8B030D-6E8A-4147-A177-3AD203B41FA5}">
                      <a16:colId xmlns:a16="http://schemas.microsoft.com/office/drawing/2014/main" val="1443811191"/>
                    </a:ext>
                  </a:extLst>
                </a:gridCol>
                <a:gridCol w="2177288">
                  <a:extLst>
                    <a:ext uri="{9D8B030D-6E8A-4147-A177-3AD203B41FA5}">
                      <a16:colId xmlns:a16="http://schemas.microsoft.com/office/drawing/2014/main" val="2063761949"/>
                    </a:ext>
                  </a:extLst>
                </a:gridCol>
                <a:gridCol w="2177288">
                  <a:extLst>
                    <a:ext uri="{9D8B030D-6E8A-4147-A177-3AD203B41FA5}">
                      <a16:colId xmlns:a16="http://schemas.microsoft.com/office/drawing/2014/main" val="3324594217"/>
                    </a:ext>
                  </a:extLst>
                </a:gridCol>
              </a:tblGrid>
              <a:tr h="647544">
                <a:tc>
                  <a:txBody>
                    <a:bodyPr/>
                    <a:lstStyle/>
                    <a:p>
                      <a:r>
                        <a:rPr lang="en-IN" b="1" dirty="0"/>
                        <a:t>Defect 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Description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Reported By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Priority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Status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811303"/>
                  </a:ext>
                </a:extLst>
              </a:tr>
              <a:tr h="1117678">
                <a:tc>
                  <a:txBody>
                    <a:bodyPr/>
                    <a:lstStyle/>
                    <a:p>
                      <a:r>
                        <a:rPr lang="en-IN"/>
                        <a:t>DEF-101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Incorrect password reset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QA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Resolved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983434"/>
                  </a:ext>
                </a:extLst>
              </a:tr>
              <a:tr h="1117678">
                <a:tc>
                  <a:txBody>
                    <a:bodyPr/>
                    <a:lstStyle/>
                    <a:p>
                      <a:r>
                        <a:rPr lang="en-IN"/>
                        <a:t>DEF-102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UI alignment issue on the login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QA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9793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9AE9C7-3968-15DC-0159-E06C71EB906E}"/>
              </a:ext>
            </a:extLst>
          </p:cNvPr>
          <p:cNvSpPr txBox="1"/>
          <p:nvPr/>
        </p:nvSpPr>
        <p:spPr>
          <a:xfrm>
            <a:off x="838200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5: Defect Tracking</a:t>
            </a:r>
          </a:p>
        </p:txBody>
      </p:sp>
    </p:spTree>
    <p:extLst>
      <p:ext uri="{BB962C8B-B14F-4D97-AF65-F5344CB8AC3E}">
        <p14:creationId xmlns:p14="http://schemas.microsoft.com/office/powerpoint/2010/main" val="8506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0C9A-5E02-DBA9-C2E1-3F1FF4D3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187" y="86061"/>
            <a:ext cx="9467626" cy="65475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results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3EFA45-A498-703D-88C1-FD18335B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87" y="920721"/>
            <a:ext cx="9412935" cy="50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BADA-795D-5712-D186-13FE1923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17A6-0E87-5DA2-EC2B-936A5AB1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4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C0DE-6C11-7953-00CC-5F3C68E2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E537-9783-E3FD-2A9B-920F71A4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14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C78C-FC4E-009B-C2FE-E225A6C2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200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results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CD7BF-504B-89E0-9519-B9D7C00A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4" y="1163563"/>
            <a:ext cx="9270129" cy="49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0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CF30-5D36-5ECE-47A1-D9AEAE74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B417-5BB1-2287-7D2F-A2B2D7F0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20"/>
            <a:ext cx="10662920" cy="47850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blockchain-based police complaint management system overcomes the challenges of traditional FIR lodging and centralized systems like CCTNS by ensuring: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Immutable and tamper-proof records.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Trustworthy processes for citizens and law enforcement.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Faster handling of complaints with encrypted public cloud networks.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innovative solution enhances accountability, promotes consistency, and fosters a safer, more credible environment for citizens and law enforcement agencies.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30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9953-AA2D-E991-2363-285E1FB0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-38846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BFB9-A151-B75D-A43C-A236EAD4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784840" cy="602487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b="1" dirty="0"/>
              <a:t>AI Integration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Use advanced AI for automated complaint analysis and prioritization.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b="1" dirty="0"/>
              <a:t>Enhanced Scalability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Implement robust blockchain frameworks for handling higher complaint volumes.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b="1" dirty="0"/>
              <a:t>Cross-Jurisdictional Collaboration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Enable seamless crime tracking and management across regions.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b="1" dirty="0"/>
              <a:t>User Accessibility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Incorporate features like anonymous reporting, multilingual support, and offline functionality.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b="1" dirty="0"/>
              <a:t>Predictive Analytics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Utilize predictive tools to aid in crime prevention.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b="1" dirty="0"/>
              <a:t>Database Linkage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Integrate with national and smart city databases to strengthen investigations.</a:t>
            </a:r>
          </a:p>
          <a:p>
            <a:pPr>
              <a:lnSpc>
                <a:spcPct val="17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909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0AEF-3792-1D80-34F6-233D6AC3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</a:rPr>
              <a:t>references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1A928A-01A1-FC68-4002-90600C88A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0867" y="2048920"/>
            <a:ext cx="1152953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Shivaganesh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Pillai, "Online FIR Registration and SOS System,"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Engineering and Computer Science,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vol. 5, no. 4, Dec. 2017.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Omoregbe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Nicholas; Misra, Sanjay;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Maskeliunas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Rytis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Damasevicius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Robertas; Adesola,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Falade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Adewole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"Crime Reporting Innovations," 2019.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Kormpho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Liawsomboon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Phongoen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Pongpaichet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S., "Smart Complaint Management System,"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Seventh ICT International Student Project Conference (ICT-ISPC),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Nakhonpathom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2018.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Dini, A. T.,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 Gabriel, Colombo, M., Guevara, J., Hoffmann, B. S.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Menchón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Abeledo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Claudia, "Implementing Blockchain for Criminal Records," 2018.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Godlin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Jesil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 P., Rajat Basant,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Pratishvir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"Crime Reporting System Using Android Application,"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Pure and Applied Mathematics,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vol. 119, no. 7, 2018.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Tabassum, K., Shaiba, H.,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Shamrani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Otaibi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S., "e-Cops: An Online Crime Reporting and Management System for Riyadh City,"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1st International Conference on Computer Applications and Information Security (ICCAIS),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Riyadh, 2018. </a:t>
            </a:r>
          </a:p>
        </p:txBody>
      </p:sp>
    </p:spTree>
    <p:extLst>
      <p:ext uri="{BB962C8B-B14F-4D97-AF65-F5344CB8AC3E}">
        <p14:creationId xmlns:p14="http://schemas.microsoft.com/office/powerpoint/2010/main" val="816769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54D40-E93F-C8C0-04D9-5F42DE49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1976119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7200" b="1" i="1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7200" b="1" i="1" dirty="0">
                <a:solidFill>
                  <a:schemeClr val="bg2"/>
                </a:solidFill>
                <a:latin typeface="Algerian" panose="04020705040A02060702" pitchFamily="82" charset="0"/>
              </a:rPr>
              <a:t>Thank you…</a:t>
            </a:r>
            <a:endParaRPr lang="en-IN" sz="7200" b="1" i="1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000F-25A4-9448-4EDC-5DC8B48D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3"/>
            <a:ext cx="10515600" cy="76442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041F-02D7-760B-8929-7EE5B9EA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096122"/>
            <a:ext cx="11596743" cy="5943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in criminal activities and unreported incidents in India highlights the limitations of traditional FIR systems and the centralized Crime and Criminal Tracking Network and System (CCTNS).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address these challenges, we propose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blockchain-driven police complaint  system with access control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ensures secure, transparent, and efficient handling of complaints.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FIRs, stores them securely on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network, and uses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cloud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transparency while protecting data privacy.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Authorized access for police officers ensures accountability and promotes trust in law enforcement. This solution aims to create a more responsive, reliable system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9CE9-B809-854B-9C23-950A8B71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73" y="377116"/>
            <a:ext cx="10407127" cy="69922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5112-4D2E-AFBB-2FAB-0BFC81A1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35" y="1137920"/>
            <a:ext cx="11435379" cy="52820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India, offenses are classified into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cognizable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non-cognizable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types. Cognizable offenses include serious crimes like murder or theft, allowing police to arrest suspects and investigate without court approval. Non-cognizable offenses, such as cheating, require court permission to investigate.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legal provisions, issues like corruption and refusal to register complaints hinder justice. A survey revealed that 24% of people couldn’t register complaints, with 9% facing demands for bribes, and 30% not receiving FIR copies.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challenges, we propose 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blockchain-driven police complaint  system with access control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transparency and decentralized handling of FIRs and complaints.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045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DAE4-C0F6-7883-8C3C-AD92C001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34" y="549517"/>
            <a:ext cx="9897932" cy="11194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Problem</a:t>
            </a:r>
            <a:r>
              <a:rPr lang="en-US" b="1" i="1" dirty="0">
                <a:solidFill>
                  <a:schemeClr val="accent6"/>
                </a:solidFill>
                <a:latin typeface="Algerian" panose="04020705040A02060702" pitchFamily="82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statement</a:t>
            </a:r>
            <a:endParaRPr lang="en-IN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892A-8471-5B1E-2326-A477A1CB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61" y="1939365"/>
            <a:ext cx="11166438" cy="569079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police complaint management systems lack transparency, security, and efficiency, leading to issues like data tampering, delays, and erosion of public trust, which can be addressed using blockchain technology.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C88C0F-691B-49CA-25A2-820A52460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26006"/>
              </p:ext>
            </p:extLst>
          </p:nvPr>
        </p:nvGraphicFramePr>
        <p:xfrm>
          <a:off x="353960" y="1175746"/>
          <a:ext cx="11484079" cy="52699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24433">
                  <a:extLst>
                    <a:ext uri="{9D8B030D-6E8A-4147-A177-3AD203B41FA5}">
                      <a16:colId xmlns:a16="http://schemas.microsoft.com/office/drawing/2014/main" val="1596625980"/>
                    </a:ext>
                  </a:extLst>
                </a:gridCol>
                <a:gridCol w="2887013">
                  <a:extLst>
                    <a:ext uri="{9D8B030D-6E8A-4147-A177-3AD203B41FA5}">
                      <a16:colId xmlns:a16="http://schemas.microsoft.com/office/drawing/2014/main" val="2081607089"/>
                    </a:ext>
                  </a:extLst>
                </a:gridCol>
                <a:gridCol w="2571136">
                  <a:extLst>
                    <a:ext uri="{9D8B030D-6E8A-4147-A177-3AD203B41FA5}">
                      <a16:colId xmlns:a16="http://schemas.microsoft.com/office/drawing/2014/main" val="3465687044"/>
                    </a:ext>
                  </a:extLst>
                </a:gridCol>
                <a:gridCol w="4601497">
                  <a:extLst>
                    <a:ext uri="{9D8B030D-6E8A-4147-A177-3AD203B41FA5}">
                      <a16:colId xmlns:a16="http://schemas.microsoft.com/office/drawing/2014/main" val="262306086"/>
                    </a:ext>
                  </a:extLst>
                </a:gridCol>
              </a:tblGrid>
              <a:tr h="659292">
                <a:tc>
                  <a:txBody>
                    <a:bodyPr/>
                    <a:lstStyle/>
                    <a:p>
                      <a:pPr algn="ctr"/>
                      <a:r>
                        <a:rPr lang="en-IN" sz="2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5770"/>
                  </a:ext>
                </a:extLst>
              </a:tr>
              <a:tr h="1596651">
                <a:tc>
                  <a:txBody>
                    <a:bodyPr/>
                    <a:lstStyle/>
                    <a:p>
                      <a:pPr algn="ctr"/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CRIME RECORDS MANAGEMENT USING BLOCK CHAIN</a:t>
                      </a:r>
                      <a:endParaRPr lang="en-IN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M.M RAKIBUL HASAN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GAZI MD.SHAKIL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SADIA HOSSAIN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 SHEPON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TECHNOLOGY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AUTHENTICATION MODULE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6281"/>
                  </a:ext>
                </a:extLst>
              </a:tr>
              <a:tr h="1751770">
                <a:tc>
                  <a:txBody>
                    <a:bodyPr/>
                    <a:lstStyle/>
                    <a:p>
                      <a:pPr algn="ctr"/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FIR REGISTRATION AND SOS SYSTEM</a:t>
                      </a:r>
                      <a:endParaRPr lang="en-I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sv-SE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ANINDITA KHADE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sv-SE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SANKET YERIGERI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sv-SE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KAUSTUBH SONDE SHIVAGANESH PILLAI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AUTHENTICATION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INSECURE FIR REGISTRATION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I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814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B842ED-CAE1-E16A-D3D6-F5A3B846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65664"/>
              </p:ext>
            </p:extLst>
          </p:nvPr>
        </p:nvGraphicFramePr>
        <p:xfrm>
          <a:off x="1903525" y="158954"/>
          <a:ext cx="8128000" cy="84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40582839"/>
                    </a:ext>
                  </a:extLst>
                </a:gridCol>
              </a:tblGrid>
              <a:tr h="844700">
                <a:tc>
                  <a:txBody>
                    <a:bodyPr/>
                    <a:lstStyle/>
                    <a:p>
                      <a:pPr algn="ctr"/>
                      <a:r>
                        <a:rPr lang="en-IN" sz="4000" b="1" i="0" dirty="0">
                          <a:solidFill>
                            <a:schemeClr val="accent6"/>
                          </a:solidFill>
                          <a:latin typeface="Algerian" panose="04020705040A02060702" pitchFamily="82" charset="0"/>
                        </a:rPr>
                        <a:t>Literature</a:t>
                      </a:r>
                      <a:r>
                        <a:rPr lang="en-IN" sz="3400" b="1" i="1" dirty="0">
                          <a:solidFill>
                            <a:schemeClr val="accent6"/>
                          </a:solidFill>
                          <a:latin typeface="Algerian" panose="04020705040A02060702" pitchFamily="82" charset="0"/>
                        </a:rPr>
                        <a:t> </a:t>
                      </a:r>
                      <a:r>
                        <a:rPr lang="en-IN" sz="4000" b="1" i="0" dirty="0">
                          <a:solidFill>
                            <a:schemeClr val="accent6"/>
                          </a:solidFill>
                          <a:latin typeface="Algerian" panose="04020705040A02060702" pitchFamily="82" charset="0"/>
                        </a:rPr>
                        <a:t>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8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1201-3C34-F628-BB55-637FE376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62561"/>
            <a:ext cx="10795000" cy="10363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accent6"/>
                </a:solidFill>
                <a:latin typeface="Algerian" panose="04020705040A02060702" pitchFamily="82" charset="0"/>
              </a:rPr>
              <a:t>Literature survey</a:t>
            </a:r>
            <a:br>
              <a:rPr lang="en-IN" sz="4400" b="1" i="1" dirty="0">
                <a:solidFill>
                  <a:schemeClr val="accent6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8B3BD3-0379-E7FC-8B11-A10688ADA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0271"/>
              </p:ext>
            </p:extLst>
          </p:nvPr>
        </p:nvGraphicFramePr>
        <p:xfrm>
          <a:off x="353960" y="848472"/>
          <a:ext cx="11484079" cy="54183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21052">
                  <a:extLst>
                    <a:ext uri="{9D8B030D-6E8A-4147-A177-3AD203B41FA5}">
                      <a16:colId xmlns:a16="http://schemas.microsoft.com/office/drawing/2014/main" val="582754362"/>
                    </a:ext>
                  </a:extLst>
                </a:gridCol>
                <a:gridCol w="2883049">
                  <a:extLst>
                    <a:ext uri="{9D8B030D-6E8A-4147-A177-3AD203B41FA5}">
                      <a16:colId xmlns:a16="http://schemas.microsoft.com/office/drawing/2014/main" val="4016169485"/>
                    </a:ext>
                  </a:extLst>
                </a:gridCol>
                <a:gridCol w="2678654">
                  <a:extLst>
                    <a:ext uri="{9D8B030D-6E8A-4147-A177-3AD203B41FA5}">
                      <a16:colId xmlns:a16="http://schemas.microsoft.com/office/drawing/2014/main" val="490346304"/>
                    </a:ext>
                  </a:extLst>
                </a:gridCol>
                <a:gridCol w="4501324">
                  <a:extLst>
                    <a:ext uri="{9D8B030D-6E8A-4147-A177-3AD203B41FA5}">
                      <a16:colId xmlns:a16="http://schemas.microsoft.com/office/drawing/2014/main" val="1413188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463057"/>
                  </a:ext>
                </a:extLst>
              </a:tr>
              <a:tr h="1713641">
                <a:tc>
                  <a:txBody>
                    <a:bodyPr/>
                    <a:lstStyle/>
                    <a:p>
                      <a:pPr algn="ctr"/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COMPLAINT MANAGEMENT SYSTEM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SIRIPEN PONGPAICHET PATTAMAPORN PANIDA LIAWSOMBOO NARUT PHONGOEN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APPLICATION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LIMITATION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18272"/>
                  </a:ext>
                </a:extLst>
              </a:tr>
              <a:tr h="1751770">
                <a:tc>
                  <a:txBody>
                    <a:bodyPr/>
                    <a:lstStyle/>
                    <a:p>
                      <a:pPr algn="ctr"/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CRIME REPORTING SYSTEM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ARCHANA M</a:t>
                      </a:r>
                      <a:endParaRPr lang="en-IN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DURGA 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SAVEETHA K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FRIENDLY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PERIOD STORAGE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MANIPULATION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AUTHENTICATION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05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7B01-296A-A844-BD9F-C2B0051D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1" y="14506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OBJECTIVE</a:t>
            </a:r>
            <a:r>
              <a:rPr lang="en-IN" b="1" i="1" dirty="0">
                <a:solidFill>
                  <a:schemeClr val="accent6"/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6361-3308-5B5E-CCE5-A128882D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623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blockchain-based system for lodging and managing police complaints, ensuring tamper-proof storage of FIRs and promoting transparency in the complaint handling process, thus improving the credibility of law enforcement agencies.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incorporate an effective access control mechanism that ensures only authorized police officers have access to sensitive complaint data, thereby safeguarding the privacy of citizens and ensuring secure handling of information.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ACA8-94AE-4100-DBF9-F3DE2BEE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31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System</a:t>
            </a:r>
            <a:r>
              <a:rPr lang="en-IN" b="1" i="1" dirty="0">
                <a:solidFill>
                  <a:schemeClr val="accent6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accent6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644BD-69B0-320C-2E3E-24B9276B9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0" y="1629728"/>
            <a:ext cx="5181600" cy="4351338"/>
          </a:xfrm>
        </p:spPr>
        <p:txBody>
          <a:bodyPr>
            <a:normAutofit/>
          </a:bodyPr>
          <a:lstStyle/>
          <a:p>
            <a:pPr marL="355600" marR="86360" indent="-355600">
              <a:lnSpc>
                <a:spcPct val="100000"/>
              </a:lnSpc>
              <a:spcAft>
                <a:spcPts val="715"/>
              </a:spcAft>
            </a:pPr>
            <a:r>
              <a:rPr lang="en-IN" sz="22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IN" sz="2200" b="1" i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2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en-IN" sz="2200" i="1" u="sng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200" i="1" u="sng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	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 core processor or above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	: 500 GB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	: 8 GB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desktop / Laptop system with above configuration or higher level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1F884-D3E9-7AC4-04DE-5DAB9EF8E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2560" y="1629728"/>
            <a:ext cx="567944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2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IN" sz="2200" b="1" i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2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en-IN" sz="2200" b="1" i="1" u="sng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IN" sz="2200" b="1" i="1" u="sng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		: Windows OS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 		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Technology 		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Servlet, JSP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			: 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TomCAT</a:t>
            </a:r>
          </a:p>
          <a:p>
            <a:pPr lvl="0">
              <a:lnSpc>
                <a:spcPct val="100000"/>
              </a:lnSpc>
            </a:pP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				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Indigo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			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DB			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SQLyog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Connection 		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x-non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4 Driver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200" dirty="0"/>
          </a:p>
          <a:p>
            <a:pPr>
              <a:lnSpc>
                <a:spcPct val="10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363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1544</Words>
  <Application>Microsoft Office PowerPoint</Application>
  <PresentationFormat>Widescreen</PresentationFormat>
  <Paragraphs>257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 blockchain-driven police complaint  system with access control technique</vt:lpstr>
      <vt:lpstr>contents</vt:lpstr>
      <vt:lpstr>ABSTRACT</vt:lpstr>
      <vt:lpstr>INTRODUCTION</vt:lpstr>
      <vt:lpstr>Problem  statement</vt:lpstr>
      <vt:lpstr>PowerPoint Presentation</vt:lpstr>
      <vt:lpstr>Literature survey </vt:lpstr>
      <vt:lpstr>OBJECTIVE </vt:lpstr>
      <vt:lpstr>System requirements</vt:lpstr>
      <vt:lpstr>System architecture</vt:lpstr>
      <vt:lpstr>Context analysis</vt:lpstr>
      <vt:lpstr>methodology</vt:lpstr>
      <vt:lpstr>PowerPoint Presentation</vt:lpstr>
      <vt:lpstr>implementation</vt:lpstr>
      <vt:lpstr>implementation</vt:lpstr>
      <vt:lpstr>implementation</vt:lpstr>
      <vt:lpstr>rsa algorithm</vt:lpstr>
      <vt:lpstr>testing</vt:lpstr>
      <vt:lpstr>testing</vt:lpstr>
      <vt:lpstr>testing</vt:lpstr>
      <vt:lpstr>results</vt:lpstr>
      <vt:lpstr>results</vt:lpstr>
      <vt:lpstr>results</vt:lpstr>
      <vt:lpstr>results</vt:lpstr>
      <vt:lpstr>conclusion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based attendance system</dc:title>
  <dc:creator>Priyanka H</dc:creator>
  <cp:lastModifiedBy>Priyanka H</cp:lastModifiedBy>
  <cp:revision>9</cp:revision>
  <dcterms:created xsi:type="dcterms:W3CDTF">2024-06-12T16:35:09Z</dcterms:created>
  <dcterms:modified xsi:type="dcterms:W3CDTF">2024-12-15T11:50:54Z</dcterms:modified>
</cp:coreProperties>
</file>