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Ref idx="1002">
        <a:schemeClr val="bg2"/>
      </p:bgRef>
    </p:bg>
    <p:spTree>
      <p:nvGrpSpPr>
        <p:cNvPr id="1" name=""/>
        <p:cNvGrpSpPr/>
        <p:nvPr/>
      </p:nvGrpSpPr>
      <p:grpSpPr>
        <a:xfrm>
          <a:off x="0" y="0"/>
          <a:ext cx="0" cy="0"/>
          <a:chOff x="0" y="0"/>
          <a:chExt cx="0" cy="0"/>
        </a:xfrm>
      </p:grpSpPr>
      <p:sp>
        <p:nvSpPr>
          <p:cNvPr id="7" name="Dowolny kształt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Dowolny kształt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ytuł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l-PL" smtClean="0"/>
              <a:t>Kliknij, aby edytować styl</a:t>
            </a:r>
            <a:endParaRPr kumimoji="0" lang="en-US"/>
          </a:p>
        </p:txBody>
      </p:sp>
      <p:sp>
        <p:nvSpPr>
          <p:cNvPr id="17" name="Podtytuł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30" name="Symbol zastępczy daty 29"/>
          <p:cNvSpPr>
            <a:spLocks noGrp="1"/>
          </p:cNvSpPr>
          <p:nvPr>
            <p:ph type="dt" sz="half" idx="10"/>
          </p:nvPr>
        </p:nvSpPr>
        <p:spPr/>
        <p:txBody>
          <a:bodyPr/>
          <a:lstStyle/>
          <a:p>
            <a:fld id="{982E8B5D-1322-490A-A559-F53588211A4B}" type="datetimeFigureOut">
              <a:rPr lang="pl-PL" smtClean="0"/>
              <a:t>2017-01-16</a:t>
            </a:fld>
            <a:endParaRPr lang="pl-PL"/>
          </a:p>
        </p:txBody>
      </p:sp>
      <p:sp>
        <p:nvSpPr>
          <p:cNvPr id="19" name="Symbol zastępczy stopki 18"/>
          <p:cNvSpPr>
            <a:spLocks noGrp="1"/>
          </p:cNvSpPr>
          <p:nvPr>
            <p:ph type="ftr" sz="quarter" idx="11"/>
          </p:nvPr>
        </p:nvSpPr>
        <p:spPr/>
        <p:txBody>
          <a:bodyPr/>
          <a:lstStyle/>
          <a:p>
            <a:endParaRPr lang="pl-PL"/>
          </a:p>
        </p:txBody>
      </p:sp>
      <p:sp>
        <p:nvSpPr>
          <p:cNvPr id="27" name="Symbol zastępczy numeru slajdu 26"/>
          <p:cNvSpPr>
            <a:spLocks noGrp="1"/>
          </p:cNvSpPr>
          <p:nvPr>
            <p:ph type="sldNum" sz="quarter" idx="12"/>
          </p:nvPr>
        </p:nvSpPr>
        <p:spPr/>
        <p:txBody>
          <a:bodyPr/>
          <a:lstStyle/>
          <a:p>
            <a:fld id="{239E5EB6-515E-4821-A82F-7B425400FBD9}"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982E8B5D-1322-490A-A559-F53588211A4B}" type="datetimeFigureOut">
              <a:rPr lang="pl-PL" smtClean="0"/>
              <a:t>2017-01-16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39E5EB6-515E-4821-A82F-7B425400FBD9}"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982E8B5D-1322-490A-A559-F53588211A4B}" type="datetimeFigureOut">
              <a:rPr lang="pl-PL" smtClean="0"/>
              <a:t>2017-01-16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39E5EB6-515E-4821-A82F-7B425400FBD9}"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lgn="l">
              <a:defRPr/>
            </a:lvl1pPr>
          </a:lstStyle>
          <a:p>
            <a:r>
              <a:rPr kumimoji="0" lang="pl-PL" smtClean="0"/>
              <a:t>Kliknij, aby edytować styl</a:t>
            </a:r>
            <a:endParaRPr kumimoji="0" lang="en-US"/>
          </a:p>
        </p:txBody>
      </p:sp>
      <p:sp>
        <p:nvSpPr>
          <p:cNvPr id="3" name="Symbol zastępczy zawartości 2"/>
          <p:cNvSpPr>
            <a:spLocks noGrp="1"/>
          </p:cNvSpPr>
          <p:nvPr>
            <p:ph idx="1"/>
          </p:nvPr>
        </p:nvSpPr>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982E8B5D-1322-490A-A559-F53588211A4B}" type="datetimeFigureOut">
              <a:rPr lang="pl-PL" smtClean="0"/>
              <a:t>2017-01-16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39E5EB6-515E-4821-A82F-7B425400FBD9}"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2">
        <a:schemeClr val="bg2"/>
      </p:bgRef>
    </p:bg>
    <p:spTree>
      <p:nvGrpSpPr>
        <p:cNvPr id="1" name=""/>
        <p:cNvGrpSpPr/>
        <p:nvPr/>
      </p:nvGrpSpPr>
      <p:grpSpPr>
        <a:xfrm>
          <a:off x="0" y="0"/>
          <a:ext cx="0" cy="0"/>
          <a:chOff x="0" y="0"/>
          <a:chExt cx="0" cy="0"/>
        </a:xfrm>
      </p:grpSpPr>
      <p:sp>
        <p:nvSpPr>
          <p:cNvPr id="7" name="Dowolny kształt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Dowolny kształt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ytuł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p>
            <a:fld id="{982E8B5D-1322-490A-A559-F53588211A4B}" type="datetimeFigureOut">
              <a:rPr lang="pl-PL" smtClean="0"/>
              <a:t>2017-01-16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39E5EB6-515E-4821-A82F-7B425400FBD9}"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467600" cy="1143000"/>
          </a:xfrm>
        </p:spPr>
        <p:txBody>
          <a:bodyPr/>
          <a:lstStyle/>
          <a:p>
            <a:r>
              <a:rPr kumimoji="0" lang="pl-PL" smtClean="0"/>
              <a:t>Kliknij, aby edytować styl</a:t>
            </a:r>
            <a:endParaRPr kumimoji="0" lang="en-US"/>
          </a:p>
        </p:txBody>
      </p:sp>
      <p:sp>
        <p:nvSpPr>
          <p:cNvPr id="3" name="Symbol zastępczy zawartości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982E8B5D-1322-490A-A559-F53588211A4B}" type="datetimeFigureOut">
              <a:rPr lang="pl-PL" smtClean="0"/>
              <a:t>2017-01-16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39E5EB6-515E-4821-A82F-7B425400FBD9}"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8229600" cy="1143000"/>
          </a:xfrm>
        </p:spPr>
        <p:txBody>
          <a:bodyPr anchor="ctr"/>
          <a:lstStyle>
            <a:lvl1pPr>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p>
            <a:fld id="{982E8B5D-1322-490A-A559-F53588211A4B}" type="datetimeFigureOut">
              <a:rPr lang="pl-PL" smtClean="0"/>
              <a:t>2017-01-16</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239E5EB6-515E-4821-A82F-7B425400FBD9}"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320"/>
            <a:ext cx="7470648" cy="1143000"/>
          </a:xfrm>
        </p:spPr>
        <p:txBody>
          <a:bodyPr anchor="ctr"/>
          <a:lstStyle>
            <a:lvl1pPr algn="l">
              <a:defRPr sz="4600"/>
            </a:lvl1pPr>
          </a:lstStyle>
          <a:p>
            <a:r>
              <a:rPr kumimoji="0" lang="pl-PL" smtClean="0"/>
              <a:t>Kliknij, aby edytować styl</a:t>
            </a:r>
            <a:endParaRPr kumimoji="0" lang="en-US"/>
          </a:p>
        </p:txBody>
      </p:sp>
      <p:sp>
        <p:nvSpPr>
          <p:cNvPr id="7" name="Symbol zastępczy daty 6"/>
          <p:cNvSpPr>
            <a:spLocks noGrp="1"/>
          </p:cNvSpPr>
          <p:nvPr>
            <p:ph type="dt" sz="half" idx="10"/>
          </p:nvPr>
        </p:nvSpPr>
        <p:spPr/>
        <p:txBody>
          <a:bodyPr/>
          <a:lstStyle/>
          <a:p>
            <a:fld id="{982E8B5D-1322-490A-A559-F53588211A4B}" type="datetimeFigureOut">
              <a:rPr lang="pl-PL" smtClean="0"/>
              <a:t>2017-01-16</a:t>
            </a:fld>
            <a:endParaRPr lang="pl-PL"/>
          </a:p>
        </p:txBody>
      </p:sp>
      <p:sp>
        <p:nvSpPr>
          <p:cNvPr id="8" name="Symbol zastępczy numeru slajdu 7"/>
          <p:cNvSpPr>
            <a:spLocks noGrp="1"/>
          </p:cNvSpPr>
          <p:nvPr>
            <p:ph type="sldNum" sz="quarter" idx="11"/>
          </p:nvPr>
        </p:nvSpPr>
        <p:spPr/>
        <p:txBody>
          <a:bodyPr/>
          <a:lstStyle/>
          <a:p>
            <a:fld id="{239E5EB6-515E-4821-A82F-7B425400FBD9}" type="slidenum">
              <a:rPr lang="pl-PL" smtClean="0"/>
              <a:t>‹#›</a:t>
            </a:fld>
            <a:endParaRPr lang="pl-PL"/>
          </a:p>
        </p:txBody>
      </p:sp>
      <p:sp>
        <p:nvSpPr>
          <p:cNvPr id="9" name="Symbol zastępczy stopki 8"/>
          <p:cNvSpPr>
            <a:spLocks noGrp="1"/>
          </p:cNvSpPr>
          <p:nvPr>
            <p:ph type="ftr" sz="quarter" idx="12"/>
          </p:nvPr>
        </p:nvSpPr>
        <p:spPr/>
        <p:txBody>
          <a:bodyPr/>
          <a:lstStyle/>
          <a:p>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982E8B5D-1322-490A-A559-F53588211A4B}" type="datetimeFigureOut">
              <a:rPr lang="pl-PL" smtClean="0"/>
              <a:t>2017-01-16</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239E5EB6-515E-4821-A82F-7B425400FBD9}"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4" name="Symbol zastępczy zawartości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982E8B5D-1322-490A-A559-F53588211A4B}" type="datetimeFigureOut">
              <a:rPr lang="pl-PL" smtClean="0"/>
              <a:t>2017-01-16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a:xfrm>
            <a:off x="8156448" y="6422064"/>
            <a:ext cx="762000" cy="365125"/>
          </a:xfrm>
        </p:spPr>
        <p:txBody>
          <a:bodyPr/>
          <a:lstStyle/>
          <a:p>
            <a:fld id="{239E5EB6-515E-4821-A82F-7B425400FBD9}"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a:xfrm>
            <a:off x="457200" y="6422064"/>
            <a:ext cx="2133600" cy="365125"/>
          </a:xfrm>
        </p:spPr>
        <p:txBody>
          <a:bodyPr/>
          <a:lstStyle/>
          <a:p>
            <a:fld id="{982E8B5D-1322-490A-A559-F53588211A4B}" type="datetimeFigureOut">
              <a:rPr lang="pl-PL" smtClean="0"/>
              <a:t>2017-01-16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39E5EB6-515E-4821-A82F-7B425400FBD9}" type="slidenum">
              <a:rPr lang="pl-PL" smtClean="0"/>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Dowolny kształt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Dowolny kształt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Symbol zastępczy tytułu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l-PL" smtClean="0"/>
              <a:t>Kliknij, aby edytować styl</a:t>
            </a:r>
            <a:endParaRPr kumimoji="0" lang="en-US"/>
          </a:p>
        </p:txBody>
      </p:sp>
      <p:sp>
        <p:nvSpPr>
          <p:cNvPr id="30" name="Symbol zastępczy tekstu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0" name="Symbol zastępczy daty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82E8B5D-1322-490A-A559-F53588211A4B}" type="datetimeFigureOut">
              <a:rPr lang="pl-PL" smtClean="0"/>
              <a:t>2017-01-16</a:t>
            </a:fld>
            <a:endParaRPr lang="pl-PL"/>
          </a:p>
        </p:txBody>
      </p:sp>
      <p:sp>
        <p:nvSpPr>
          <p:cNvPr id="22" name="Symbol zastępczy stopki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pl-PL"/>
          </a:p>
        </p:txBody>
      </p:sp>
      <p:sp>
        <p:nvSpPr>
          <p:cNvPr id="18" name="Symbol zastępczy numeru slajdu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39E5EB6-515E-4821-A82F-7B425400FBD9}" type="slidenum">
              <a:rPr lang="pl-PL" smtClean="0"/>
              <a:t>‹#›</a:t>
            </a:fld>
            <a:endParaRPr lang="pl-PL"/>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Algorytmy mrówkowe</a:t>
            </a:r>
            <a:endParaRPr lang="pl-PL" dirty="0"/>
          </a:p>
        </p:txBody>
      </p:sp>
      <p:sp>
        <p:nvSpPr>
          <p:cNvPr id="3" name="Podtytuł 2"/>
          <p:cNvSpPr>
            <a:spLocks noGrp="1"/>
          </p:cNvSpPr>
          <p:nvPr>
            <p:ph type="subTitle" idx="1"/>
          </p:nvPr>
        </p:nvSpPr>
        <p:spPr/>
        <p:txBody>
          <a:bodyPr/>
          <a:lstStyle/>
          <a:p>
            <a:r>
              <a:rPr lang="pl-PL" dirty="0" smtClean="0"/>
              <a:t>Grzegorz Haczyk </a:t>
            </a:r>
          </a:p>
          <a:p>
            <a:r>
              <a:rPr lang="pl-PL" dirty="0" smtClean="0"/>
              <a:t>Patryk Jakubiec</a:t>
            </a:r>
          </a:p>
          <a:p>
            <a:r>
              <a:rPr lang="pl-PL" dirty="0" smtClean="0"/>
              <a:t>Paweł Głowacz</a:t>
            </a:r>
            <a:endParaRPr lang="pl-P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Parowanie</a:t>
            </a:r>
            <a:endParaRPr lang="pl-PL" dirty="0"/>
          </a:p>
        </p:txBody>
      </p:sp>
      <p:sp>
        <p:nvSpPr>
          <p:cNvPr id="3" name="Symbol zastępczy zawartości 2"/>
          <p:cNvSpPr>
            <a:spLocks noGrp="1"/>
          </p:cNvSpPr>
          <p:nvPr>
            <p:ph idx="1"/>
          </p:nvPr>
        </p:nvSpPr>
        <p:spPr/>
        <p:txBody>
          <a:bodyPr>
            <a:normAutofit fontScale="92500" lnSpcReduction="20000"/>
          </a:bodyPr>
          <a:lstStyle/>
          <a:p>
            <a:r>
              <a:rPr lang="pl-PL" dirty="0" smtClean="0"/>
              <a:t>Globalne parowanie jest </a:t>
            </a:r>
            <a:r>
              <a:rPr lang="pl-PL" dirty="0" smtClean="0"/>
              <a:t>wykonywane </a:t>
            </a:r>
            <a:r>
              <a:rPr lang="pl-PL" dirty="0" smtClean="0"/>
              <a:t>poprzez mnożenie wszystkich wartości feromonów na krawędziach przez pewną stałą wartość z przedziału (0, 1) po przejściu wszystkich </a:t>
            </a:r>
            <a:r>
              <a:rPr lang="pl-PL" dirty="0" smtClean="0"/>
              <a:t>mrówek</a:t>
            </a:r>
          </a:p>
          <a:p>
            <a:r>
              <a:rPr lang="pl-PL" dirty="0" smtClean="0"/>
              <a:t>P</a:t>
            </a:r>
            <a:r>
              <a:rPr lang="pl-PL" dirty="0" smtClean="0"/>
              <a:t>arowanie lokalne - po </a:t>
            </a:r>
            <a:r>
              <a:rPr lang="pl-PL" dirty="0" smtClean="0"/>
              <a:t>przejściu mrówki daną krawędzią wartość feromonu na niej jest zmniejszana (również typowo poprzez przemnożenie jej przez stałą z przedziału (0, 1)). Robi się to w celu promowania eksploracji kosztem eksploatacji</a:t>
            </a:r>
            <a:r>
              <a:rPr lang="pl-PL" dirty="0" smtClean="0"/>
              <a:t>.</a:t>
            </a:r>
            <a:r>
              <a:rPr lang="pl-PL" dirty="0" smtClean="0"/>
              <a:t/>
            </a:r>
            <a:br>
              <a:rPr lang="pl-PL" dirty="0" smtClean="0"/>
            </a:br>
            <a:endParaRPr lang="pl-P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Przykłady zastosowań	</a:t>
            </a:r>
            <a:endParaRPr lang="pl-PL" dirty="0"/>
          </a:p>
        </p:txBody>
      </p:sp>
      <p:sp>
        <p:nvSpPr>
          <p:cNvPr id="3" name="Symbol zastępczy zawartości 2"/>
          <p:cNvSpPr>
            <a:spLocks noGrp="1"/>
          </p:cNvSpPr>
          <p:nvPr>
            <p:ph idx="1"/>
          </p:nvPr>
        </p:nvSpPr>
        <p:spPr/>
        <p:txBody>
          <a:bodyPr/>
          <a:lstStyle/>
          <a:p>
            <a:r>
              <a:rPr lang="pl-PL" dirty="0" smtClean="0"/>
              <a:t>Problem komiwojażera</a:t>
            </a:r>
          </a:p>
          <a:p>
            <a:r>
              <a:rPr lang="pl-PL" dirty="0" smtClean="0"/>
              <a:t>Problem plecakowy</a:t>
            </a:r>
          </a:p>
          <a:p>
            <a:r>
              <a:rPr lang="pl-PL" dirty="0" smtClean="0"/>
              <a:t>Kolorowanie grafów</a:t>
            </a:r>
          </a:p>
          <a:p>
            <a:r>
              <a:rPr lang="pl-PL" dirty="0" smtClean="0"/>
              <a:t>Harmonogramowanie produkcji</a:t>
            </a:r>
            <a:endParaRPr lang="pl-PL"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Problem Komiwojażera</a:t>
            </a:r>
            <a:endParaRPr lang="pl-PL" dirty="0"/>
          </a:p>
        </p:txBody>
      </p:sp>
      <p:sp>
        <p:nvSpPr>
          <p:cNvPr id="3" name="Symbol zastępczy zawartości 2"/>
          <p:cNvSpPr>
            <a:spLocks noGrp="1"/>
          </p:cNvSpPr>
          <p:nvPr>
            <p:ph idx="1"/>
          </p:nvPr>
        </p:nvSpPr>
        <p:spPr/>
        <p:txBody>
          <a:bodyPr>
            <a:normAutofit fontScale="55000" lnSpcReduction="20000"/>
          </a:bodyPr>
          <a:lstStyle/>
          <a:p>
            <a:r>
              <a:rPr lang="pl-PL" dirty="0" smtClean="0"/>
              <a:t>Mrówki muszą zachowywać się jak komiwojażer czyli:</a:t>
            </a:r>
          </a:p>
          <a:p>
            <a:r>
              <a:rPr lang="pl-PL" dirty="0" smtClean="0"/>
              <a:t>• Mrówki będą pamiętać listę odwiedzonych przez siebie wierzchołków w kolejności ich odwiedzania. Zauważmy przy tym że punkt początkowy dla danej trasy nie ma znaczenia, jako że niezależnie od tego jaki zostanie wybrany generować będziemy cykl Hamiltona </a:t>
            </a:r>
          </a:p>
          <a:p>
            <a:r>
              <a:rPr lang="pl-PL" dirty="0" smtClean="0"/>
              <a:t>• Wartości feromonów na krawędziach będą wpływać w sposób bezpośredni na wartość w metodzie ruletki </a:t>
            </a:r>
          </a:p>
          <a:p>
            <a:r>
              <a:rPr lang="pl-PL" dirty="0" smtClean="0"/>
              <a:t>• Lokalna pomocnicza funkcja heurystyczna to po prostu odwrotność długości danej </a:t>
            </a:r>
            <a:r>
              <a:rPr lang="pl-PL" dirty="0" smtClean="0"/>
              <a:t>krawędzi</a:t>
            </a:r>
            <a:endParaRPr lang="pl-PL" dirty="0" smtClean="0"/>
          </a:p>
          <a:p>
            <a:r>
              <a:rPr lang="pl-PL" dirty="0" smtClean="0"/>
              <a:t> </a:t>
            </a:r>
            <a:r>
              <a:rPr lang="pl-PL" dirty="0" smtClean="0"/>
              <a:t>• Mrówki będą zostawiać feromony dopiero po przejściu całej trasy przez wszystkie z mrówek. Na każdej z odwiedzone przez nie krawędzi zostawiana będzie odwrotność długości całej przebytej przez nie ścieżki </a:t>
            </a:r>
          </a:p>
          <a:p>
            <a:r>
              <a:rPr lang="pl-PL" dirty="0" smtClean="0"/>
              <a:t>• Współczynnik parowania, minimalna ilość feromonu na krawędzi, α, β i ilość mrówek początkowo zostaną dobrane na wyczucie, należy je poprawiać wraz z obserwacją algorytmu w działaniu </a:t>
            </a:r>
          </a:p>
          <a:p>
            <a:endParaRPr lang="pl-PL"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descr="16117271_1395734280478502_342175331_n.png"/>
          <p:cNvPicPr>
            <a:picLocks noGrp="1" noChangeAspect="1"/>
          </p:cNvPicPr>
          <p:nvPr>
            <p:ph idx="1"/>
          </p:nvPr>
        </p:nvPicPr>
        <p:blipFill>
          <a:blip r:embed="rId2" cstate="print"/>
          <a:stretch>
            <a:fillRect/>
          </a:stretch>
        </p:blipFill>
        <p:spPr>
          <a:xfrm>
            <a:off x="1907704" y="836712"/>
            <a:ext cx="4572000" cy="43815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Problem Plecakowy</a:t>
            </a:r>
            <a:endParaRPr lang="pl-PL" dirty="0"/>
          </a:p>
        </p:txBody>
      </p:sp>
      <p:pic>
        <p:nvPicPr>
          <p:cNvPr id="4" name="Symbol zastępczy zawartości 3" descr="16118538_1395734123811851_680437713_n.png"/>
          <p:cNvPicPr>
            <a:picLocks noGrp="1" noChangeAspect="1"/>
          </p:cNvPicPr>
          <p:nvPr>
            <p:ph idx="1"/>
          </p:nvPr>
        </p:nvPicPr>
        <p:blipFill>
          <a:blip r:embed="rId2" cstate="print"/>
          <a:stretch>
            <a:fillRect/>
          </a:stretch>
        </p:blipFill>
        <p:spPr>
          <a:xfrm>
            <a:off x="1876425" y="1858169"/>
            <a:ext cx="4629150" cy="401002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620688"/>
            <a:ext cx="7467600" cy="5505475"/>
          </a:xfrm>
        </p:spPr>
        <p:txBody>
          <a:bodyPr>
            <a:normAutofit lnSpcReduction="10000"/>
          </a:bodyPr>
          <a:lstStyle/>
          <a:p>
            <a:r>
              <a:rPr lang="pl-PL" dirty="0" smtClean="0"/>
              <a:t>Wszystko zależy </a:t>
            </a:r>
            <a:r>
              <a:rPr lang="pl-PL" dirty="0" smtClean="0"/>
              <a:t>od </a:t>
            </a:r>
            <a:r>
              <a:rPr lang="pl-PL" dirty="0" smtClean="0"/>
              <a:t>sposobu reprezentacji </a:t>
            </a:r>
            <a:r>
              <a:rPr lang="pl-PL" dirty="0" smtClean="0"/>
              <a:t>rozwiązań</a:t>
            </a:r>
          </a:p>
          <a:p>
            <a:r>
              <a:rPr lang="pl-PL" dirty="0" smtClean="0"/>
              <a:t>Zmiana problemu z generowania zbioru do generowania permutacji pozwala jednak już w naturalny sposób przekształcić to na problem odwiedzania w odpowiedniej kolejności wszystkich wierzchołków w grafie </a:t>
            </a:r>
            <a:endParaRPr lang="pl-PL" dirty="0" smtClean="0"/>
          </a:p>
          <a:p>
            <a:r>
              <a:rPr lang="pl-PL" dirty="0" smtClean="0"/>
              <a:t>wybór pierwszego elementu ma </a:t>
            </a:r>
            <a:r>
              <a:rPr lang="pl-PL" dirty="0" smtClean="0"/>
              <a:t>znaczenie!!!</a:t>
            </a:r>
          </a:p>
          <a:p>
            <a:pPr>
              <a:buNone/>
            </a:pPr>
            <a:r>
              <a:rPr lang="pl-PL" dirty="0" smtClean="0"/>
              <a:t/>
            </a:r>
            <a:br>
              <a:rPr lang="pl-PL" dirty="0" smtClean="0"/>
            </a:br>
            <a:endParaRPr lang="pl-P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Wstęp</a:t>
            </a:r>
            <a:endParaRPr lang="pl-PL" dirty="0"/>
          </a:p>
        </p:txBody>
      </p:sp>
      <p:sp>
        <p:nvSpPr>
          <p:cNvPr id="3" name="Symbol zastępczy zawartości 2"/>
          <p:cNvSpPr>
            <a:spLocks noGrp="1"/>
          </p:cNvSpPr>
          <p:nvPr>
            <p:ph idx="1"/>
          </p:nvPr>
        </p:nvSpPr>
        <p:spPr/>
        <p:txBody>
          <a:bodyPr>
            <a:normAutofit/>
          </a:bodyPr>
          <a:lstStyle/>
          <a:p>
            <a:r>
              <a:rPr lang="pl-PL" dirty="0" smtClean="0"/>
              <a:t>S</a:t>
            </a:r>
            <a:r>
              <a:rPr lang="pl-PL" dirty="0" smtClean="0"/>
              <a:t>zukanie </a:t>
            </a:r>
            <a:r>
              <a:rPr lang="pl-PL" dirty="0" smtClean="0"/>
              <a:t>inspiracji w naturze. </a:t>
            </a:r>
            <a:endParaRPr lang="pl-PL" dirty="0" smtClean="0"/>
          </a:p>
          <a:p>
            <a:r>
              <a:rPr lang="pl-PL" dirty="0" smtClean="0"/>
              <a:t>algorytmy </a:t>
            </a:r>
            <a:r>
              <a:rPr lang="pl-PL" dirty="0" smtClean="0"/>
              <a:t>ewolucyjne, </a:t>
            </a:r>
            <a:r>
              <a:rPr lang="pl-PL" dirty="0" smtClean="0"/>
              <a:t>algorytmy </a:t>
            </a:r>
            <a:r>
              <a:rPr lang="pl-PL" dirty="0" smtClean="0"/>
              <a:t>mrówkowe. </a:t>
            </a:r>
            <a:endParaRPr lang="pl-PL" dirty="0" smtClean="0"/>
          </a:p>
          <a:p>
            <a:r>
              <a:rPr lang="pl-PL" dirty="0" smtClean="0"/>
              <a:t>Zaproponowane </a:t>
            </a:r>
            <a:r>
              <a:rPr lang="pl-PL" dirty="0" smtClean="0"/>
              <a:t>zostały one w pracy doktorskiej Marco </a:t>
            </a:r>
            <a:r>
              <a:rPr lang="pl-PL" dirty="0" err="1" smtClean="0"/>
              <a:t>Dorigo</a:t>
            </a:r>
            <a:r>
              <a:rPr lang="pl-PL" dirty="0" smtClean="0"/>
              <a:t> w roku 1992, zainspirowanej opublikowaną w 1989 roku pracy o zachowaniu argentyńskich mrówek. </a:t>
            </a:r>
            <a:endParaRPr lang="pl-P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Mrówki w naturze</a:t>
            </a:r>
            <a:endParaRPr lang="pl-PL" dirty="0"/>
          </a:p>
        </p:txBody>
      </p:sp>
      <p:sp>
        <p:nvSpPr>
          <p:cNvPr id="3" name="Symbol zastępczy zawartości 2"/>
          <p:cNvSpPr>
            <a:spLocks noGrp="1"/>
          </p:cNvSpPr>
          <p:nvPr>
            <p:ph idx="1"/>
          </p:nvPr>
        </p:nvSpPr>
        <p:spPr/>
        <p:txBody>
          <a:bodyPr>
            <a:normAutofit/>
          </a:bodyPr>
          <a:lstStyle/>
          <a:p>
            <a:r>
              <a:rPr lang="pl-PL" dirty="0" smtClean="0"/>
              <a:t>Jak więc działają algorytmy </a:t>
            </a:r>
            <a:r>
              <a:rPr lang="pl-PL" dirty="0" smtClean="0"/>
              <a:t>mrówkowe?</a:t>
            </a:r>
            <a:endParaRPr lang="pl-PL" dirty="0" smtClean="0"/>
          </a:p>
          <a:p>
            <a:r>
              <a:rPr lang="pl-PL" dirty="0" smtClean="0"/>
              <a:t>Skąd </a:t>
            </a:r>
            <a:r>
              <a:rPr lang="pl-PL" dirty="0" smtClean="0"/>
              <a:t>one się wzięły? </a:t>
            </a:r>
            <a:endParaRPr lang="pl-PL" dirty="0" smtClean="0"/>
          </a:p>
          <a:p>
            <a:r>
              <a:rPr lang="pl-PL" dirty="0" smtClean="0"/>
              <a:t>Przyjrzyjmy </a:t>
            </a:r>
            <a:r>
              <a:rPr lang="pl-PL" dirty="0" smtClean="0"/>
              <a:t>się zadaniu stojącemu przed typową kolonią mrówek. </a:t>
            </a:r>
            <a:r>
              <a:rPr lang="pl-PL" dirty="0" smtClean="0"/>
              <a:t>Mrówki znajdują </a:t>
            </a:r>
            <a:r>
              <a:rPr lang="pl-PL" dirty="0" smtClean="0"/>
              <a:t>pożywienie, wytyczają dobre ścieżki i nimi transportują je z powrotem do kolonii. </a:t>
            </a:r>
            <a:endParaRPr lang="pl-PL" dirty="0" smtClean="0"/>
          </a:p>
          <a:p>
            <a:pPr>
              <a:buNone/>
            </a:pPr>
            <a:r>
              <a:rPr lang="pl-PL" dirty="0" smtClean="0"/>
              <a:t/>
            </a:r>
            <a:br>
              <a:rPr lang="pl-PL" dirty="0" smtClean="0"/>
            </a:br>
            <a:endParaRPr lang="pl-P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467600" cy="1858218"/>
          </a:xfrm>
        </p:spPr>
        <p:txBody>
          <a:bodyPr>
            <a:normAutofit fontScale="90000"/>
          </a:bodyPr>
          <a:lstStyle/>
          <a:p>
            <a:r>
              <a:rPr lang="pl-PL" dirty="0" smtClean="0"/>
              <a:t>Jak więc to robią, skoro nie ma wśród nich żadnej która by kierowała pracą?</a:t>
            </a:r>
            <a:br>
              <a:rPr lang="pl-PL" dirty="0" smtClean="0"/>
            </a:br>
            <a:endParaRPr lang="pl-PL" dirty="0"/>
          </a:p>
        </p:txBody>
      </p:sp>
      <p:sp>
        <p:nvSpPr>
          <p:cNvPr id="3" name="Symbol zastępczy zawartości 2"/>
          <p:cNvSpPr>
            <a:spLocks noGrp="1"/>
          </p:cNvSpPr>
          <p:nvPr>
            <p:ph idx="1"/>
          </p:nvPr>
        </p:nvSpPr>
        <p:spPr>
          <a:xfrm>
            <a:off x="457200" y="2060848"/>
            <a:ext cx="7467600" cy="4797152"/>
          </a:xfrm>
        </p:spPr>
        <p:txBody>
          <a:bodyPr>
            <a:normAutofit fontScale="85000" lnSpcReduction="20000"/>
          </a:bodyPr>
          <a:lstStyle/>
          <a:p>
            <a:pPr>
              <a:buNone/>
            </a:pPr>
            <a:r>
              <a:rPr lang="pl-PL" b="1" dirty="0" smtClean="0"/>
              <a:t>Oferowane wyjaśnienie, na którym oparta jest również idea algorytmów mrówkowych, opiera się na feromonach. Wygląda ono w następujący sposób:</a:t>
            </a:r>
          </a:p>
          <a:p>
            <a:r>
              <a:rPr lang="pl-PL" dirty="0" smtClean="0"/>
              <a:t>poczucie kierunków</a:t>
            </a:r>
          </a:p>
          <a:p>
            <a:r>
              <a:rPr lang="pl-PL" dirty="0" smtClean="0"/>
              <a:t>zwiadowcy</a:t>
            </a:r>
            <a:endParaRPr lang="pl-PL" dirty="0" smtClean="0"/>
          </a:p>
          <a:p>
            <a:r>
              <a:rPr lang="pl-PL" dirty="0" smtClean="0"/>
              <a:t>p</a:t>
            </a:r>
            <a:r>
              <a:rPr lang="pl-PL" dirty="0" smtClean="0"/>
              <a:t>owrót zwiadowców, wytwarzanie feromonów</a:t>
            </a:r>
            <a:endParaRPr lang="pl-PL" dirty="0" smtClean="0"/>
          </a:p>
          <a:p>
            <a:r>
              <a:rPr lang="pl-PL" dirty="0" smtClean="0"/>
              <a:t>i</a:t>
            </a:r>
            <a:r>
              <a:rPr lang="pl-PL" dirty="0" smtClean="0"/>
              <a:t>nne mrówki wyruszają po pożywienie</a:t>
            </a:r>
            <a:endParaRPr lang="pl-PL" dirty="0" smtClean="0"/>
          </a:p>
          <a:p>
            <a:r>
              <a:rPr lang="pl-PL" dirty="0" smtClean="0"/>
              <a:t>p</a:t>
            </a:r>
            <a:r>
              <a:rPr lang="pl-PL" dirty="0" smtClean="0"/>
              <a:t>owrót z jedzeniem</a:t>
            </a:r>
            <a:endParaRPr lang="pl-PL" dirty="0" smtClean="0"/>
          </a:p>
          <a:p>
            <a:r>
              <a:rPr lang="pl-PL" dirty="0" err="1" smtClean="0"/>
              <a:t>feromonowa</a:t>
            </a:r>
            <a:r>
              <a:rPr lang="pl-PL" dirty="0" smtClean="0"/>
              <a:t> trasa</a:t>
            </a:r>
            <a:endParaRPr lang="pl-PL" dirty="0" smtClean="0"/>
          </a:p>
          <a:p>
            <a:pPr>
              <a:buNone/>
            </a:pPr>
            <a:r>
              <a:rPr lang="pl-PL" dirty="0" smtClean="0"/>
              <a:t/>
            </a:r>
            <a:br>
              <a:rPr lang="pl-PL" dirty="0" smtClean="0"/>
            </a:br>
            <a:endParaRPr lang="pl-P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Skąd jednak ten aspekt optymalnych ścieżek?</a:t>
            </a:r>
            <a:endParaRPr lang="pl-PL" dirty="0"/>
          </a:p>
        </p:txBody>
      </p:sp>
      <p:sp>
        <p:nvSpPr>
          <p:cNvPr id="3" name="Symbol zastępczy zawartości 2"/>
          <p:cNvSpPr>
            <a:spLocks noGrp="1"/>
          </p:cNvSpPr>
          <p:nvPr>
            <p:ph idx="1"/>
          </p:nvPr>
        </p:nvSpPr>
        <p:spPr/>
        <p:txBody>
          <a:bodyPr>
            <a:normAutofit fontScale="85000" lnSpcReduction="10000"/>
          </a:bodyPr>
          <a:lstStyle/>
          <a:p>
            <a:r>
              <a:rPr lang="pl-PL" dirty="0" smtClean="0"/>
              <a:t>Mrówki </a:t>
            </a:r>
            <a:r>
              <a:rPr lang="pl-PL" dirty="0" smtClean="0"/>
              <a:t>przyciągane są do feromonów, ale nie muszą iść dokładnie po </a:t>
            </a:r>
            <a:r>
              <a:rPr lang="pl-PL" dirty="0" err="1" smtClean="0"/>
              <a:t>feromonowej</a:t>
            </a:r>
            <a:r>
              <a:rPr lang="pl-PL" dirty="0" smtClean="0"/>
              <a:t> </a:t>
            </a:r>
            <a:r>
              <a:rPr lang="pl-PL" dirty="0" smtClean="0"/>
              <a:t>ścieżce. Jeśli </a:t>
            </a:r>
            <a:r>
              <a:rPr lang="pl-PL" dirty="0" smtClean="0"/>
              <a:t>mrówki miałyby do wyboru dwie trasy, obie tak samo pociągające od strony leżących na nich feromonów, mrówki wybierałyby pomiędzy nimi losowo. Na obie trasy trafiałaby taka sama liczba mrówek, więc oczywiście natężenie ruchu byłoby większe na krótszej z tras. Stąd z czasem nagromadziłaby ona więcej feromonu, więc stałaby się trasą preferowaną. </a:t>
            </a:r>
            <a:br>
              <a:rPr lang="pl-PL" dirty="0" smtClean="0"/>
            </a:br>
            <a:endParaRPr lang="pl-P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descr="mrowki.jpg"/>
          <p:cNvPicPr>
            <a:picLocks noGrp="1" noChangeAspect="1"/>
          </p:cNvPicPr>
          <p:nvPr>
            <p:ph idx="1"/>
          </p:nvPr>
        </p:nvPicPr>
        <p:blipFill>
          <a:blip r:embed="rId2" cstate="print"/>
          <a:stretch>
            <a:fillRect/>
          </a:stretch>
        </p:blipFill>
        <p:spPr>
          <a:xfrm>
            <a:off x="2699792" y="158756"/>
            <a:ext cx="2664296" cy="661858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Mrówki w informatyce</a:t>
            </a:r>
            <a:endParaRPr lang="pl-PL" dirty="0"/>
          </a:p>
        </p:txBody>
      </p:sp>
      <p:sp>
        <p:nvSpPr>
          <p:cNvPr id="3" name="Symbol zastępczy zawartości 2"/>
          <p:cNvSpPr>
            <a:spLocks noGrp="1"/>
          </p:cNvSpPr>
          <p:nvPr>
            <p:ph idx="1"/>
          </p:nvPr>
        </p:nvSpPr>
        <p:spPr/>
        <p:txBody>
          <a:bodyPr/>
          <a:lstStyle/>
          <a:p>
            <a:r>
              <a:rPr lang="pl-PL" dirty="0" smtClean="0"/>
              <a:t>W jaki sposób wykorzystać mrówki w tworzeniu algorytmów?</a:t>
            </a:r>
          </a:p>
          <a:p>
            <a:r>
              <a:rPr lang="pl-PL" dirty="0" smtClean="0"/>
              <a:t>Oczywiste zastosowanie – grafy</a:t>
            </a:r>
          </a:p>
          <a:p>
            <a:r>
              <a:rPr lang="pl-PL" dirty="0" smtClean="0"/>
              <a:t>Potrzebujemy ustalić sposób:</a:t>
            </a:r>
          </a:p>
          <a:p>
            <a:r>
              <a:rPr lang="pl-PL" dirty="0" smtClean="0"/>
              <a:t>Wybierania ścieżek</a:t>
            </a:r>
          </a:p>
          <a:p>
            <a:r>
              <a:rPr lang="pl-PL" dirty="0" smtClean="0"/>
              <a:t>Pozostawiania feromonów</a:t>
            </a:r>
          </a:p>
          <a:p>
            <a:r>
              <a:rPr lang="pl-PL" dirty="0" smtClean="0"/>
              <a:t>Parowania</a:t>
            </a:r>
            <a:endParaRPr lang="pl-P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Wybieranie ścieżek</a:t>
            </a:r>
            <a:endParaRPr lang="pl-PL" dirty="0"/>
          </a:p>
        </p:txBody>
      </p:sp>
      <p:sp>
        <p:nvSpPr>
          <p:cNvPr id="3" name="Symbol zastępczy zawartości 2"/>
          <p:cNvSpPr>
            <a:spLocks noGrp="1"/>
          </p:cNvSpPr>
          <p:nvPr>
            <p:ph idx="1"/>
          </p:nvPr>
        </p:nvSpPr>
        <p:spPr/>
        <p:txBody>
          <a:bodyPr/>
          <a:lstStyle/>
          <a:p>
            <a:r>
              <a:rPr lang="pl-PL" dirty="0" smtClean="0"/>
              <a:t>Metoda ruletki</a:t>
            </a:r>
          </a:p>
          <a:p>
            <a:r>
              <a:rPr lang="pl-PL" dirty="0" smtClean="0"/>
              <a:t>Wartość funkcji feromonu</a:t>
            </a:r>
          </a:p>
          <a:p>
            <a:r>
              <a:rPr lang="pl-PL" dirty="0" smtClean="0"/>
              <a:t>Współczynnik </a:t>
            </a:r>
            <a:r>
              <a:rPr lang="el-GR" dirty="0" smtClean="0"/>
              <a:t>α</a:t>
            </a:r>
            <a:endParaRPr lang="pl-PL" dirty="0" smtClean="0"/>
          </a:p>
          <a:p>
            <a:r>
              <a:rPr lang="pl-PL" dirty="0" smtClean="0"/>
              <a:t>Wartość pomocniczej funkcji heurystycznej</a:t>
            </a:r>
          </a:p>
          <a:p>
            <a:r>
              <a:rPr lang="pl-PL" dirty="0" smtClean="0"/>
              <a:t>Współczynnik </a:t>
            </a:r>
            <a:r>
              <a:rPr lang="el-GR" dirty="0" smtClean="0"/>
              <a:t>β</a:t>
            </a:r>
            <a:endParaRPr lang="pl-P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Zostawianie feromonów</a:t>
            </a:r>
            <a:endParaRPr lang="pl-PL" dirty="0"/>
          </a:p>
        </p:txBody>
      </p:sp>
      <p:sp>
        <p:nvSpPr>
          <p:cNvPr id="3" name="Symbol zastępczy zawartości 2"/>
          <p:cNvSpPr>
            <a:spLocks noGrp="1"/>
          </p:cNvSpPr>
          <p:nvPr>
            <p:ph idx="1"/>
          </p:nvPr>
        </p:nvSpPr>
        <p:spPr/>
        <p:txBody>
          <a:bodyPr>
            <a:normAutofit fontScale="92500" lnSpcReduction="10000"/>
          </a:bodyPr>
          <a:lstStyle/>
          <a:p>
            <a:pPr fontAlgn="base"/>
            <a:r>
              <a:rPr lang="pl-PL" dirty="0" smtClean="0"/>
              <a:t>Mrówki zostawiają feromony na bieżąco w stałych ilościach na każdej krawędzi po której </a:t>
            </a:r>
            <a:r>
              <a:rPr lang="pl-PL" dirty="0" smtClean="0"/>
              <a:t>przechodzą</a:t>
            </a:r>
            <a:endParaRPr lang="pl-PL" dirty="0" smtClean="0"/>
          </a:p>
          <a:p>
            <a:pPr fontAlgn="base"/>
            <a:r>
              <a:rPr lang="pl-PL" dirty="0" smtClean="0"/>
              <a:t>Mrówki zostawiają feromony na bieżąco w ilościach odzwierciedlających lokalną jakość danej krawędzi</a:t>
            </a:r>
          </a:p>
          <a:p>
            <a:pPr fontAlgn="base"/>
            <a:r>
              <a:rPr lang="pl-PL" dirty="0" smtClean="0"/>
              <a:t>Mrówki wykonują swój marsz bez zostawiania feromonów, a następnie kładą je na ścieżce w sposób odzwierciedlający globalną jakość ścieżki </a:t>
            </a:r>
          </a:p>
          <a:p>
            <a:endParaRPr lang="pl-PL" dirty="0"/>
          </a:p>
        </p:txBody>
      </p:sp>
    </p:spTree>
  </p:cSld>
  <p:clrMapOvr>
    <a:masterClrMapping/>
  </p:clrMapOvr>
</p:sld>
</file>

<file path=ppt/theme/theme1.xml><?xml version="1.0" encoding="utf-8"?>
<a:theme xmlns:a="http://schemas.openxmlformats.org/drawingml/2006/main" name="Techniczny">
  <a:themeElements>
    <a:clrScheme name="Techniczny">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zny">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zny">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35</TotalTime>
  <Words>563</Words>
  <Application>Microsoft Office PowerPoint</Application>
  <PresentationFormat>Pokaz na ekranie (4:3)</PresentationFormat>
  <Paragraphs>61</Paragraphs>
  <Slides>15</Slides>
  <Notes>0</Notes>
  <HiddenSlides>0</HiddenSlides>
  <MMClips>0</MMClips>
  <ScaleCrop>false</ScaleCrop>
  <HeadingPairs>
    <vt:vector size="4" baseType="variant">
      <vt:variant>
        <vt:lpstr>Motyw</vt:lpstr>
      </vt:variant>
      <vt:variant>
        <vt:i4>1</vt:i4>
      </vt:variant>
      <vt:variant>
        <vt:lpstr>Tytuły slajdów</vt:lpstr>
      </vt:variant>
      <vt:variant>
        <vt:i4>15</vt:i4>
      </vt:variant>
    </vt:vector>
  </HeadingPairs>
  <TitlesOfParts>
    <vt:vector size="16" baseType="lpstr">
      <vt:lpstr>Techniczny</vt:lpstr>
      <vt:lpstr>Algorytmy mrówkowe</vt:lpstr>
      <vt:lpstr>Wstęp</vt:lpstr>
      <vt:lpstr>Mrówki w naturze</vt:lpstr>
      <vt:lpstr>Jak więc to robią, skoro nie ma wśród nich żadnej która by kierowała pracą? </vt:lpstr>
      <vt:lpstr>Skąd jednak ten aspekt optymalnych ścieżek?</vt:lpstr>
      <vt:lpstr>Slajd 6</vt:lpstr>
      <vt:lpstr>Mrówki w informatyce</vt:lpstr>
      <vt:lpstr>Wybieranie ścieżek</vt:lpstr>
      <vt:lpstr>Zostawianie feromonów</vt:lpstr>
      <vt:lpstr>Parowanie</vt:lpstr>
      <vt:lpstr>Przykłady zastosowań </vt:lpstr>
      <vt:lpstr>Problem Komiwojażera</vt:lpstr>
      <vt:lpstr>Slajd 13</vt:lpstr>
      <vt:lpstr>Problem Plecakowy</vt:lpstr>
      <vt:lpstr>Slajd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Algorytmy mrówkowe</dc:title>
  <dc:creator>Grzegorz Haczyk</dc:creator>
  <cp:lastModifiedBy>Grzegorz Haczyk</cp:lastModifiedBy>
  <cp:revision>6</cp:revision>
  <dcterms:created xsi:type="dcterms:W3CDTF">2017-01-16T09:22:16Z</dcterms:created>
  <dcterms:modified xsi:type="dcterms:W3CDTF">2017-01-16T09:58:05Z</dcterms:modified>
</cp:coreProperties>
</file>