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Consolas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nsolas-bold.fntdata"/><Relationship Id="rId21" Type="http://schemas.openxmlformats.org/officeDocument/2006/relationships/font" Target="fonts/Consolas-regular.fntdata"/><Relationship Id="rId24" Type="http://schemas.openxmlformats.org/officeDocument/2006/relationships/font" Target="fonts/Consolas-boldItalic.fntdata"/><Relationship Id="rId23" Type="http://schemas.openxmlformats.org/officeDocument/2006/relationships/font" Target="fonts/Consola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5661233"/>
            <a:ext cx="897599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5661166"/>
            <a:ext cx="897599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3718840"/>
            <a:ext cx="8222100" cy="577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678033"/>
            <a:ext cx="8222100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6AA84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2247899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2247899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2558767"/>
            <a:ext cx="3999899" cy="361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2558767"/>
            <a:ext cx="3999899" cy="361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875099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21800"/>
            <a:ext cx="8826599" cy="803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-98100" y="3374699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477066"/>
            <a:ext cx="2807999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954400"/>
            <a:ext cx="2807999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651000"/>
            <a:ext cx="62271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089324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3705955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6262433"/>
            <a:ext cx="8381999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AA84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6260830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guide/components/fundamentals.html" TargetMode="External"/><Relationship Id="rId4" Type="http://schemas.openxmlformats.org/officeDocument/2006/relationships/hyperlink" Target="https://developer.android.com/intl/es/guide/components/activities.html" TargetMode="External"/><Relationship Id="rId5" Type="http://schemas.openxmlformats.org/officeDocument/2006/relationships/hyperlink" Target="https://developer.android.com/guide/components/intents-filters.html" TargetMode="External"/><Relationship Id="rId6" Type="http://schemas.openxmlformats.org/officeDocument/2006/relationships/hyperlink" Target="https://developer.android.com/guide/topics/manifest/manifest-intro.html" TargetMode="External"/><Relationship Id="rId7" Type="http://schemas.openxmlformats.org/officeDocument/2006/relationships/hyperlink" Target="https://developer.android.com/guide/topics/resources/providing-resources.html" TargetMode="External"/><Relationship Id="rId8" Type="http://schemas.openxmlformats.org/officeDocument/2006/relationships/hyperlink" Target="https://developer.android.com/training/basics/firstapp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manifest/activity-element.html" TargetMode="External"/><Relationship Id="rId4" Type="http://schemas.openxmlformats.org/officeDocument/2006/relationships/hyperlink" Target="https://developer.android.com/guide/topics/manifest/service-element.html" TargetMode="External"/><Relationship Id="rId5" Type="http://schemas.openxmlformats.org/officeDocument/2006/relationships/hyperlink" Target="https://developer.android.com/guide/topics/manifest/receiver-element.html" TargetMode="External"/><Relationship Id="rId6" Type="http://schemas.openxmlformats.org/officeDocument/2006/relationships/hyperlink" Target="https://developer.android.com/guide/topics/manifest/provider-elemen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Introducción a Android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3718840"/>
            <a:ext cx="8222100" cy="57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por Nan Montaño :*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21800"/>
            <a:ext cx="8826599" cy="803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&lt;intent-filter&gt;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29300" y="1146475"/>
            <a:ext cx="8695499" cy="355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&lt;manifest</a:t>
            </a: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&lt;application</a:t>
            </a: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&lt;activity</a:t>
            </a: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8822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s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8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"com.example.project.ComposeEmailActivity"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&lt;action</a:t>
            </a: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8822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s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8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"android.intent.action.SEND"</a:t>
            </a: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&lt;data</a:t>
            </a: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8822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android:type</a:t>
            </a:r>
            <a:r>
              <a:rPr lang="es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8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"*/*"</a:t>
            </a: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&lt;category</a:t>
            </a: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8822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s">
                <a:solidFill>
                  <a:srgbClr val="6666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>
                <a:solidFill>
                  <a:srgbClr val="88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"android.intent.category.DEFAULT"</a:t>
            </a: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&lt;/application&gt;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00008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&lt;/manifest&gt;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Intent filter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El poder de los </a:t>
            </a:r>
            <a:r>
              <a:rPr i="1" lang="es"/>
              <a:t>Intents </a:t>
            </a:r>
            <a:r>
              <a:rPr lang="es"/>
              <a:t>está en lo que se llama intents implicitos. Un componente puede declarar </a:t>
            </a:r>
            <a:r>
              <a:rPr i="1" lang="es"/>
              <a:t>intent filters</a:t>
            </a:r>
            <a:r>
              <a:rPr lang="es"/>
              <a:t>, así un intent que no llame a un componente en especifico puede poner filtros, y los componentes que cumplan con esos filtros serán escogidos, y entonces se le puede decir al usuario a cual quiere llamar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8250" y="21800"/>
            <a:ext cx="8826599" cy="803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Declarar &lt;intent-filter&gt;</a:t>
            </a:r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0" y="897050"/>
            <a:ext cx="9144000" cy="3712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&lt;manifest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&lt;application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&lt;activity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"com.example.project.ComposeEmailActivity"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&lt;action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"android.intent.action.SEND"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&lt;data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android:type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"*/*"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&lt;category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"android.intent.category.DEFAULT"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&lt;/application&gt;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&lt;/manifest&gt;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0" y="4609550"/>
            <a:ext cx="9144000" cy="22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pueden declarar varias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&lt;action&gt; y &lt;category&gt;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la principal característica de éstos es que un i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ntent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debe de cumplir con todas las acciones y debe de encajar al menos con una categoría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Recursos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Además de código, una app necesita recursos como imagenes, audio y todo respecto a lo visual. Se acceden a ellos a travez de identificadores que genera </a:t>
            </a:r>
            <a:r>
              <a:rPr i="1" lang="es"/>
              <a:t>SDK Tools</a:t>
            </a:r>
            <a:r>
              <a:rPr lang="es"/>
              <a:t>. La mayoria de los recursos son con archivos XML.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Views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Son elementos visuales de una Activity, cada uno sabe como acomodarse y dibujarse. También hay elementos llamados ViewParent, estos tienen Views (o incluso otros ViewParent) internos que los limita a cómo se van a acomodar.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Cada ViewParent contiene (o debería tener) una clase interna llamada LayoutParams, que se adhiere a cada hijo, este contiene información de como acomodarse, ancho, alto, posición, márgenes, etc.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Referencias, Guías, Tutoriales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Application Fundamentals</a:t>
            </a:r>
          </a:p>
          <a:p>
            <a:pPr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Activities</a:t>
            </a:r>
          </a:p>
          <a:p>
            <a:pPr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Intents and Intent Filters</a:t>
            </a:r>
          </a:p>
          <a:p>
            <a:pPr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The AndroidManifest.xml file</a:t>
            </a:r>
          </a:p>
          <a:p>
            <a:pPr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Providing Resources</a:t>
            </a:r>
          </a:p>
          <a:p>
            <a:pPr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8"/>
              </a:rPr>
              <a:t>Building Your First App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¿Cómo funciona?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Las apps de Android se programan en Java.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 </a:t>
            </a:r>
            <a:r>
              <a:rPr i="1" lang="es"/>
              <a:t>Android SDK Tools</a:t>
            </a:r>
            <a:r>
              <a:rPr lang="es"/>
              <a:t> compila el código (junto con cualquier información o archivos de recursos) en un archivo APK.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Una app se identifica con dominio y nombre (com.midominio.miapp)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Android OS es un sistema Linux multiusuario, cada app es un usuario diferente.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El sistema le otorga permisos a todos los archivos de una app de forma que solo esa app tenga acceso.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Cada proceso tiene su propia máquina virtual (VM).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Componentes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Los componentes son los bloques que definen la estructura de una app. Cada uno puede ser un punto de acceso a tu aplicación y juega un rol específico.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Existen cuatro tipos de componentes distintos, cada uno sirve un propósito distinto y tiene ciclo de vida distinto: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Activity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Service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ContentProvider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BroadcastReceiver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Activity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Representa una pantalla con interfaz gráfica para realizar cierta actividad. Las </a:t>
            </a:r>
            <a:r>
              <a:rPr i="1" lang="es"/>
              <a:t>activities </a:t>
            </a:r>
            <a:r>
              <a:rPr lang="es"/>
              <a:t>de una app trabajan juntas para formar una experiencia de usuario completa, aunque también son independientes y cualquier otra app puede iniciar una de estas </a:t>
            </a:r>
            <a:r>
              <a:rPr i="1" lang="es"/>
              <a:t>activities </a:t>
            </a:r>
            <a:r>
              <a:rPr lang="es"/>
              <a:t>(si ésta app lo permite).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Una </a:t>
            </a:r>
            <a:r>
              <a:rPr i="1" lang="es"/>
              <a:t>activity </a:t>
            </a:r>
            <a:r>
              <a:rPr lang="es"/>
              <a:t>debe ser una subclase de </a:t>
            </a:r>
            <a:r>
              <a:rPr lang="es">
                <a:solidFill>
                  <a:srgbClr val="4A86E8"/>
                </a:solidFill>
              </a:rPr>
              <a:t>android.app.Activity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Service, ContentProvider y BroadcastReceiver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s"/>
              <a:t>Service </a:t>
            </a:r>
            <a:r>
              <a:rPr lang="es"/>
              <a:t>es un componente que corre en el fondo para realizar operaciones largas o conexiones remotas. No tiene interfaz gráfica pero se puede </a:t>
            </a:r>
            <a:r>
              <a:rPr i="1" lang="es"/>
              <a:t>enlazar </a:t>
            </a:r>
            <a:r>
              <a:rPr lang="es"/>
              <a:t>(bind) a otro componente para que interactúe con el.</a:t>
            </a:r>
          </a:p>
          <a:p>
            <a:pPr rtl="0">
              <a:spcBef>
                <a:spcPts val="0"/>
              </a:spcBef>
              <a:buNone/>
            </a:pPr>
            <a:r>
              <a:rPr b="1" lang="es"/>
              <a:t>ContentProvider </a:t>
            </a:r>
            <a:r>
              <a:rPr lang="es"/>
              <a:t>maneja información compartida de la app. A través de ella otras apps pueden solicitar o modificar información (si ésta lo permite).</a:t>
            </a:r>
          </a:p>
          <a:p>
            <a:pPr>
              <a:spcBef>
                <a:spcPts val="0"/>
              </a:spcBef>
              <a:buNone/>
            </a:pPr>
            <a:r>
              <a:rPr b="1" lang="es"/>
              <a:t>BroadcastReceiver </a:t>
            </a:r>
            <a:r>
              <a:rPr lang="es"/>
              <a:t>responde a emisiones que se propagan por todo el sistema, similar a un escuchar de eventos.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Intent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s"/>
              <a:t>Activities, services </a:t>
            </a:r>
            <a:r>
              <a:rPr lang="es"/>
              <a:t>y </a:t>
            </a:r>
            <a:r>
              <a:rPr i="1" lang="es"/>
              <a:t>broadcast receivers </a:t>
            </a:r>
            <a:r>
              <a:rPr lang="es"/>
              <a:t>son activados por un mensaje asíncrono llamado </a:t>
            </a:r>
            <a:r>
              <a:rPr i="1" lang="es"/>
              <a:t>intent</a:t>
            </a:r>
            <a:r>
              <a:rPr lang="es"/>
              <a:t>. Estos enlazan componentes individuales entre ellos, pertenezca el componente a tu app o no.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Un intento se crea con un objeto </a:t>
            </a:r>
            <a:r>
              <a:rPr lang="es">
                <a:solidFill>
                  <a:schemeClr val="dk1"/>
                </a:solidFill>
              </a:rPr>
              <a:t>android.content.Intent</a:t>
            </a:r>
            <a:r>
              <a:rPr lang="es"/>
              <a:t>, el que define un mensaje para activar un componente en específico o un “tipo” de componente.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Archivo Manifest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Antes de que el sistema pueda iniciar un componente, debe de saber que el componente existe a través del archivo </a:t>
            </a:r>
            <a:r>
              <a:rPr i="1" lang="es"/>
              <a:t>AndroidManifest.xml</a:t>
            </a:r>
            <a:r>
              <a:rPr lang="es"/>
              <a:t>. Una app debe de declarar todos sus componentes en este archivo, que debe estar en la raíz del directorio del proyecto.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Además de declarar componentes, el archivo Manifest hace otras cosas como: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Declarar permisos que requiere la app.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Declarar el nivel API mínimo requerido por la app.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Declarar hardware y software usado o requerido por la app.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Declarar librerías que serán utilizados por la app.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Y otras declaraciones. Por la app.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98250" y="21800"/>
            <a:ext cx="8826599" cy="803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Declarar componentes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1068000" y="1058150"/>
            <a:ext cx="7007999" cy="26783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xml version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&lt;manifest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&lt;application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android:icon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"@drawable/app_icon.png"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&lt;activity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android:name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"com.example.project.ExampleActivity"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s" sz="1400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android:label</a:t>
            </a:r>
            <a:r>
              <a:rPr lang="es" sz="1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"@string/example_label"</a:t>
            </a: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&lt;/application&gt;</a:t>
            </a:r>
          </a:p>
          <a:p>
            <a:pPr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&lt;/manifest&gt;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460950" y="3736550"/>
            <a:ext cx="8222100" cy="267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71428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/>
              <a:t>Las </a:t>
            </a:r>
            <a:r>
              <a:rPr i="1" lang="es"/>
              <a:t>etiquetas </a:t>
            </a:r>
            <a:r>
              <a:rPr lang="es"/>
              <a:t>para componentes son </a:t>
            </a:r>
            <a:r>
              <a:rPr lang="es">
                <a:solidFill>
                  <a:srgbClr val="039BE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&lt;activity&gt;</a:t>
            </a:r>
            <a:r>
              <a:rPr lang="es"/>
              <a:t>, </a:t>
            </a:r>
            <a:r>
              <a:rPr lang="es">
                <a:solidFill>
                  <a:srgbClr val="039BE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&lt;service&gt;</a:t>
            </a:r>
            <a:r>
              <a:rPr lang="es"/>
              <a:t>, </a:t>
            </a:r>
            <a:r>
              <a:rPr lang="es">
                <a:solidFill>
                  <a:srgbClr val="039BE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&lt;receiver&gt;</a:t>
            </a:r>
            <a:r>
              <a:rPr lang="es"/>
              <a:t>, </a:t>
            </a:r>
            <a:r>
              <a:rPr lang="es">
                <a:solidFill>
                  <a:srgbClr val="039BE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&lt;provider&gt;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IMPORTANTE: Llamar a un componente que no se declare en el manifest no se ejecutará </a:t>
            </a:r>
            <a:r>
              <a:rPr lang="es"/>
              <a:t>(excepto BroadcastReceiver que puedes registrar en código).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984966"/>
            <a:ext cx="8222100" cy="102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Intent filter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2558766"/>
            <a:ext cx="8222100" cy="36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El poder de los </a:t>
            </a:r>
            <a:r>
              <a:rPr i="1" lang="es"/>
              <a:t>Intents </a:t>
            </a:r>
            <a:r>
              <a:rPr lang="es"/>
              <a:t>está en los </a:t>
            </a:r>
            <a:r>
              <a:rPr i="1" lang="es"/>
              <a:t>intent implicitos</a:t>
            </a:r>
            <a:r>
              <a:rPr lang="es"/>
              <a:t>, con estos se llama a el/los componente(s) que pueda(n) responder a la accion que se quiere realizar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