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72" r:id="rId2"/>
    <p:sldId id="256" r:id="rId3"/>
    <p:sldId id="258" r:id="rId4"/>
    <p:sldId id="259" r:id="rId5"/>
    <p:sldId id="260" r:id="rId6"/>
    <p:sldId id="261" r:id="rId7"/>
    <p:sldId id="262" r:id="rId8"/>
    <p:sldId id="275" r:id="rId9"/>
    <p:sldId id="263" r:id="rId10"/>
    <p:sldId id="276" r:id="rId11"/>
    <p:sldId id="278" r:id="rId12"/>
    <p:sldId id="279" r:id="rId13"/>
    <p:sldId id="280" r:id="rId14"/>
    <p:sldId id="282" r:id="rId15"/>
    <p:sldId id="281" r:id="rId16"/>
    <p:sldId id="277" r:id="rId17"/>
    <p:sldId id="283" r:id="rId18"/>
    <p:sldId id="264" r:id="rId19"/>
    <p:sldId id="265" r:id="rId20"/>
    <p:sldId id="271" r:id="rId21"/>
    <p:sldId id="266" r:id="rId22"/>
    <p:sldId id="267" r:id="rId23"/>
    <p:sldId id="268" r:id="rId24"/>
    <p:sldId id="270" r:id="rId25"/>
    <p:sldId id="269" r:id="rId26"/>
    <p:sldId id="273"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C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3553" autoAdjust="0"/>
  </p:normalViewPr>
  <p:slideViewPr>
    <p:cSldViewPr snapToGrid="0">
      <p:cViewPr>
        <p:scale>
          <a:sx n="66" d="100"/>
          <a:sy n="66" d="100"/>
        </p:scale>
        <p:origin x="71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667AFBF-7E1A-4953-ACA2-B00AF35753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D87AD39C-72E8-48AC-96A2-BF6BBD3F0D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E1B79D-013A-46FB-977B-4BB12CDBAA3C}" type="datetimeFigureOut">
              <a:rPr lang="fr-FR" smtClean="0"/>
              <a:t>30/05/2025</a:t>
            </a:fld>
            <a:endParaRPr lang="fr-FR"/>
          </a:p>
        </p:txBody>
      </p:sp>
      <p:sp>
        <p:nvSpPr>
          <p:cNvPr id="4" name="Espace réservé du pied de page 3">
            <a:extLst>
              <a:ext uri="{FF2B5EF4-FFF2-40B4-BE49-F238E27FC236}">
                <a16:creationId xmlns:a16="http://schemas.microsoft.com/office/drawing/2014/main" id="{D22B1D11-5FDD-4507-A96A-014F3C7ACD2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a:t>Hacker_IT</a:t>
            </a:r>
          </a:p>
        </p:txBody>
      </p:sp>
      <p:sp>
        <p:nvSpPr>
          <p:cNvPr id="5" name="Espace réservé du numéro de diapositive 4">
            <a:extLst>
              <a:ext uri="{FF2B5EF4-FFF2-40B4-BE49-F238E27FC236}">
                <a16:creationId xmlns:a16="http://schemas.microsoft.com/office/drawing/2014/main" id="{7F2F67ED-F35F-40C5-B2E7-D00B0DC2FB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2C68A-2944-4DFB-B4E8-D6B5F2CF6E30}" type="slidenum">
              <a:rPr lang="fr-FR" smtClean="0"/>
              <a:t>‹N°›</a:t>
            </a:fld>
            <a:endParaRPr lang="fr-FR"/>
          </a:p>
        </p:txBody>
      </p:sp>
    </p:spTree>
    <p:extLst>
      <p:ext uri="{BB962C8B-B14F-4D97-AF65-F5344CB8AC3E}">
        <p14:creationId xmlns:p14="http://schemas.microsoft.com/office/powerpoint/2010/main" val="350803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3E7C5F-2830-4FBE-BB1F-6B42BD65A5BF}" type="datetimeFigureOut">
              <a:rPr lang="fr-FR" smtClean="0"/>
              <a:t>30/05/2025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Hacker_IT</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231C6-9218-4608-AA65-176FB94F198E}" type="slidenum">
              <a:rPr lang="fr-FR" smtClean="0"/>
              <a:t>‹N°›</a:t>
            </a:fld>
            <a:endParaRPr lang="fr-FR"/>
          </a:p>
        </p:txBody>
      </p:sp>
    </p:spTree>
    <p:extLst>
      <p:ext uri="{BB962C8B-B14F-4D97-AF65-F5344CB8AC3E}">
        <p14:creationId xmlns:p14="http://schemas.microsoft.com/office/powerpoint/2010/main" val="135958722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pied de page 3"/>
          <p:cNvSpPr>
            <a:spLocks noGrp="1"/>
          </p:cNvSpPr>
          <p:nvPr>
            <p:ph type="ftr" sz="quarter" idx="4"/>
          </p:nvPr>
        </p:nvSpPr>
        <p:spPr/>
        <p:txBody>
          <a:bodyPr/>
          <a:lstStyle/>
          <a:p>
            <a:r>
              <a:rPr lang="fr-FR"/>
              <a:t>Hacker_IT</a:t>
            </a:r>
          </a:p>
        </p:txBody>
      </p:sp>
      <p:sp>
        <p:nvSpPr>
          <p:cNvPr id="5" name="Espace réservé du numéro de diapositive 4"/>
          <p:cNvSpPr>
            <a:spLocks noGrp="1"/>
          </p:cNvSpPr>
          <p:nvPr>
            <p:ph type="sldNum" sz="quarter" idx="5"/>
          </p:nvPr>
        </p:nvSpPr>
        <p:spPr/>
        <p:txBody>
          <a:bodyPr/>
          <a:lstStyle/>
          <a:p>
            <a:fld id="{23B231C6-9218-4608-AA65-176FB94F198E}" type="slidenum">
              <a:rPr lang="fr-FR" smtClean="0"/>
              <a:t>26</a:t>
            </a:fld>
            <a:endParaRPr lang="fr-FR"/>
          </a:p>
        </p:txBody>
      </p:sp>
    </p:spTree>
    <p:extLst>
      <p:ext uri="{BB962C8B-B14F-4D97-AF65-F5344CB8AC3E}">
        <p14:creationId xmlns:p14="http://schemas.microsoft.com/office/powerpoint/2010/main" val="2787194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D61078-72C5-46BB-AE42-3B288015CA0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99C68D3-324B-4568-89F4-3E73EEE8A1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5D84339-C58D-4B11-8BA4-791820D8A2DD}"/>
              </a:ext>
            </a:extLst>
          </p:cNvPr>
          <p:cNvSpPr>
            <a:spLocks noGrp="1"/>
          </p:cNvSpPr>
          <p:nvPr>
            <p:ph type="dt" sz="half" idx="10"/>
          </p:nvPr>
        </p:nvSpPr>
        <p:spPr/>
        <p:txBody>
          <a:bodyPr/>
          <a:lstStyle/>
          <a:p>
            <a:fld id="{E4C75B94-94E5-4459-AF90-25952674313C}" type="datetimeFigureOut">
              <a:rPr lang="fr-FR" smtClean="0"/>
              <a:t>30/05/2025</a:t>
            </a:fld>
            <a:endParaRPr lang="fr-FR"/>
          </a:p>
        </p:txBody>
      </p:sp>
      <p:sp>
        <p:nvSpPr>
          <p:cNvPr id="5" name="Espace réservé du pied de page 4">
            <a:extLst>
              <a:ext uri="{FF2B5EF4-FFF2-40B4-BE49-F238E27FC236}">
                <a16:creationId xmlns:a16="http://schemas.microsoft.com/office/drawing/2014/main" id="{EE7D90CC-DCBF-4D7B-972F-CDF958D8988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961EA51-A847-4B39-966F-2DCF621312C4}"/>
              </a:ext>
            </a:extLst>
          </p:cNvPr>
          <p:cNvSpPr>
            <a:spLocks noGrp="1"/>
          </p:cNvSpPr>
          <p:nvPr>
            <p:ph type="sldNum" sz="quarter" idx="12"/>
          </p:nvPr>
        </p:nvSpPr>
        <p:spPr/>
        <p:txBody>
          <a:bodyPr/>
          <a:lstStyle/>
          <a:p>
            <a:fld id="{D39156FD-FBE3-43AA-A5E7-06778E3635AB}" type="slidenum">
              <a:rPr lang="fr-FR" smtClean="0"/>
              <a:t>‹N°›</a:t>
            </a:fld>
            <a:endParaRPr lang="fr-FR"/>
          </a:p>
        </p:txBody>
      </p:sp>
    </p:spTree>
    <p:extLst>
      <p:ext uri="{BB962C8B-B14F-4D97-AF65-F5344CB8AC3E}">
        <p14:creationId xmlns:p14="http://schemas.microsoft.com/office/powerpoint/2010/main" val="3464505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A7715D-ED84-42A4-A32C-0A3D61B2DC7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62E4A90-D0F5-4E01-8C7C-441E3AFDD5E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3EE5999-6B2D-40B7-9AA5-A1E783620325}"/>
              </a:ext>
            </a:extLst>
          </p:cNvPr>
          <p:cNvSpPr>
            <a:spLocks noGrp="1"/>
          </p:cNvSpPr>
          <p:nvPr>
            <p:ph type="dt" sz="half" idx="10"/>
          </p:nvPr>
        </p:nvSpPr>
        <p:spPr/>
        <p:txBody>
          <a:bodyPr/>
          <a:lstStyle/>
          <a:p>
            <a:fld id="{E4C75B94-94E5-4459-AF90-25952674313C}" type="datetimeFigureOut">
              <a:rPr lang="fr-FR" smtClean="0"/>
              <a:t>30/05/2025</a:t>
            </a:fld>
            <a:endParaRPr lang="fr-FR"/>
          </a:p>
        </p:txBody>
      </p:sp>
      <p:sp>
        <p:nvSpPr>
          <p:cNvPr id="5" name="Espace réservé du pied de page 4">
            <a:extLst>
              <a:ext uri="{FF2B5EF4-FFF2-40B4-BE49-F238E27FC236}">
                <a16:creationId xmlns:a16="http://schemas.microsoft.com/office/drawing/2014/main" id="{0E2C3AC9-2D7E-42B2-8738-A33C2D1DC8B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0D191D-6F91-4378-A401-14C1B0EA92AE}"/>
              </a:ext>
            </a:extLst>
          </p:cNvPr>
          <p:cNvSpPr>
            <a:spLocks noGrp="1"/>
          </p:cNvSpPr>
          <p:nvPr>
            <p:ph type="sldNum" sz="quarter" idx="12"/>
          </p:nvPr>
        </p:nvSpPr>
        <p:spPr/>
        <p:txBody>
          <a:bodyPr/>
          <a:lstStyle/>
          <a:p>
            <a:fld id="{D39156FD-FBE3-43AA-A5E7-06778E3635AB}" type="slidenum">
              <a:rPr lang="fr-FR" smtClean="0"/>
              <a:t>‹N°›</a:t>
            </a:fld>
            <a:endParaRPr lang="fr-FR"/>
          </a:p>
        </p:txBody>
      </p:sp>
    </p:spTree>
    <p:extLst>
      <p:ext uri="{BB962C8B-B14F-4D97-AF65-F5344CB8AC3E}">
        <p14:creationId xmlns:p14="http://schemas.microsoft.com/office/powerpoint/2010/main" val="3044320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1B2824E-38BA-4F17-864A-CE321046555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C9AF31D-718A-41A4-A3F9-B7090FD7902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4ECA64B-8B22-4EEF-8648-A8CB4EB462D1}"/>
              </a:ext>
            </a:extLst>
          </p:cNvPr>
          <p:cNvSpPr>
            <a:spLocks noGrp="1"/>
          </p:cNvSpPr>
          <p:nvPr>
            <p:ph type="dt" sz="half" idx="10"/>
          </p:nvPr>
        </p:nvSpPr>
        <p:spPr/>
        <p:txBody>
          <a:bodyPr/>
          <a:lstStyle/>
          <a:p>
            <a:fld id="{E4C75B94-94E5-4459-AF90-25952674313C}" type="datetimeFigureOut">
              <a:rPr lang="fr-FR" smtClean="0"/>
              <a:t>30/05/2025</a:t>
            </a:fld>
            <a:endParaRPr lang="fr-FR"/>
          </a:p>
        </p:txBody>
      </p:sp>
      <p:sp>
        <p:nvSpPr>
          <p:cNvPr id="5" name="Espace réservé du pied de page 4">
            <a:extLst>
              <a:ext uri="{FF2B5EF4-FFF2-40B4-BE49-F238E27FC236}">
                <a16:creationId xmlns:a16="http://schemas.microsoft.com/office/drawing/2014/main" id="{8084DAF8-3743-4ABE-B02F-83509587820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569ACDB-C815-4F41-BE33-EE33AFFE5F75}"/>
              </a:ext>
            </a:extLst>
          </p:cNvPr>
          <p:cNvSpPr>
            <a:spLocks noGrp="1"/>
          </p:cNvSpPr>
          <p:nvPr>
            <p:ph type="sldNum" sz="quarter" idx="12"/>
          </p:nvPr>
        </p:nvSpPr>
        <p:spPr/>
        <p:txBody>
          <a:bodyPr/>
          <a:lstStyle/>
          <a:p>
            <a:fld id="{D39156FD-FBE3-43AA-A5E7-06778E3635AB}" type="slidenum">
              <a:rPr lang="fr-FR" smtClean="0"/>
              <a:t>‹N°›</a:t>
            </a:fld>
            <a:endParaRPr lang="fr-FR"/>
          </a:p>
        </p:txBody>
      </p:sp>
    </p:spTree>
    <p:extLst>
      <p:ext uri="{BB962C8B-B14F-4D97-AF65-F5344CB8AC3E}">
        <p14:creationId xmlns:p14="http://schemas.microsoft.com/office/powerpoint/2010/main" val="202901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6152C-C530-4842-8940-9AFF60CED8C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9B5DAB1-98DF-49D3-9308-99D226636D7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B64E4A6-1C10-4BD4-A94D-BCC56B745AA1}"/>
              </a:ext>
            </a:extLst>
          </p:cNvPr>
          <p:cNvSpPr>
            <a:spLocks noGrp="1"/>
          </p:cNvSpPr>
          <p:nvPr>
            <p:ph type="dt" sz="half" idx="10"/>
          </p:nvPr>
        </p:nvSpPr>
        <p:spPr/>
        <p:txBody>
          <a:bodyPr/>
          <a:lstStyle/>
          <a:p>
            <a:fld id="{E4C75B94-94E5-4459-AF90-25952674313C}" type="datetimeFigureOut">
              <a:rPr lang="fr-FR" smtClean="0"/>
              <a:t>30/05/2025</a:t>
            </a:fld>
            <a:endParaRPr lang="fr-FR"/>
          </a:p>
        </p:txBody>
      </p:sp>
      <p:sp>
        <p:nvSpPr>
          <p:cNvPr id="5" name="Espace réservé du pied de page 4">
            <a:extLst>
              <a:ext uri="{FF2B5EF4-FFF2-40B4-BE49-F238E27FC236}">
                <a16:creationId xmlns:a16="http://schemas.microsoft.com/office/drawing/2014/main" id="{41AC3D8C-B450-4576-B3D0-CA88AF9C965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9A86E72-EF94-467A-83E6-E1E3697C18A9}"/>
              </a:ext>
            </a:extLst>
          </p:cNvPr>
          <p:cNvSpPr>
            <a:spLocks noGrp="1"/>
          </p:cNvSpPr>
          <p:nvPr>
            <p:ph type="sldNum" sz="quarter" idx="12"/>
          </p:nvPr>
        </p:nvSpPr>
        <p:spPr/>
        <p:txBody>
          <a:bodyPr/>
          <a:lstStyle/>
          <a:p>
            <a:fld id="{D39156FD-FBE3-43AA-A5E7-06778E3635AB}" type="slidenum">
              <a:rPr lang="fr-FR" smtClean="0"/>
              <a:t>‹N°›</a:t>
            </a:fld>
            <a:endParaRPr lang="fr-FR"/>
          </a:p>
        </p:txBody>
      </p:sp>
    </p:spTree>
    <p:extLst>
      <p:ext uri="{BB962C8B-B14F-4D97-AF65-F5344CB8AC3E}">
        <p14:creationId xmlns:p14="http://schemas.microsoft.com/office/powerpoint/2010/main" val="446328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C2B57D-4C09-4F5E-8B1F-BEBD1A4AA80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91A61B3-63F4-4A54-AFAB-FCB35A5CA4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493DECB-1A11-4D27-9D33-D49BE4834601}"/>
              </a:ext>
            </a:extLst>
          </p:cNvPr>
          <p:cNvSpPr>
            <a:spLocks noGrp="1"/>
          </p:cNvSpPr>
          <p:nvPr>
            <p:ph type="dt" sz="half" idx="10"/>
          </p:nvPr>
        </p:nvSpPr>
        <p:spPr/>
        <p:txBody>
          <a:bodyPr/>
          <a:lstStyle/>
          <a:p>
            <a:fld id="{E4C75B94-94E5-4459-AF90-25952674313C}" type="datetimeFigureOut">
              <a:rPr lang="fr-FR" smtClean="0"/>
              <a:t>30/05/2025</a:t>
            </a:fld>
            <a:endParaRPr lang="fr-FR"/>
          </a:p>
        </p:txBody>
      </p:sp>
      <p:sp>
        <p:nvSpPr>
          <p:cNvPr id="5" name="Espace réservé du pied de page 4">
            <a:extLst>
              <a:ext uri="{FF2B5EF4-FFF2-40B4-BE49-F238E27FC236}">
                <a16:creationId xmlns:a16="http://schemas.microsoft.com/office/drawing/2014/main" id="{9A2DAEC6-4441-4F38-83D6-FB259D2DCE7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705E224-44FD-493A-8D0C-AD68006CA729}"/>
              </a:ext>
            </a:extLst>
          </p:cNvPr>
          <p:cNvSpPr>
            <a:spLocks noGrp="1"/>
          </p:cNvSpPr>
          <p:nvPr>
            <p:ph type="sldNum" sz="quarter" idx="12"/>
          </p:nvPr>
        </p:nvSpPr>
        <p:spPr/>
        <p:txBody>
          <a:bodyPr/>
          <a:lstStyle/>
          <a:p>
            <a:fld id="{D39156FD-FBE3-43AA-A5E7-06778E3635AB}" type="slidenum">
              <a:rPr lang="fr-FR" smtClean="0"/>
              <a:t>‹N°›</a:t>
            </a:fld>
            <a:endParaRPr lang="fr-FR"/>
          </a:p>
        </p:txBody>
      </p:sp>
    </p:spTree>
    <p:extLst>
      <p:ext uri="{BB962C8B-B14F-4D97-AF65-F5344CB8AC3E}">
        <p14:creationId xmlns:p14="http://schemas.microsoft.com/office/powerpoint/2010/main" val="119019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12AB15-59A7-4748-950C-0D4F696FE9A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2A0C3B6-1271-43C4-8CB5-471E0D5050A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7086DF6-49E9-4445-95FC-CC8A2F045CC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7FFA400-8042-4EDA-9B8A-9C03C30699C9}"/>
              </a:ext>
            </a:extLst>
          </p:cNvPr>
          <p:cNvSpPr>
            <a:spLocks noGrp="1"/>
          </p:cNvSpPr>
          <p:nvPr>
            <p:ph type="dt" sz="half" idx="10"/>
          </p:nvPr>
        </p:nvSpPr>
        <p:spPr/>
        <p:txBody>
          <a:bodyPr/>
          <a:lstStyle/>
          <a:p>
            <a:fld id="{E4C75B94-94E5-4459-AF90-25952674313C}" type="datetimeFigureOut">
              <a:rPr lang="fr-FR" smtClean="0"/>
              <a:t>30/05/2025</a:t>
            </a:fld>
            <a:endParaRPr lang="fr-FR"/>
          </a:p>
        </p:txBody>
      </p:sp>
      <p:sp>
        <p:nvSpPr>
          <p:cNvPr id="6" name="Espace réservé du pied de page 5">
            <a:extLst>
              <a:ext uri="{FF2B5EF4-FFF2-40B4-BE49-F238E27FC236}">
                <a16:creationId xmlns:a16="http://schemas.microsoft.com/office/drawing/2014/main" id="{CCFE1BBA-71B6-495C-AA2A-AB3EB584778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66CFADE-08D9-485F-A7B9-D73D638CD086}"/>
              </a:ext>
            </a:extLst>
          </p:cNvPr>
          <p:cNvSpPr>
            <a:spLocks noGrp="1"/>
          </p:cNvSpPr>
          <p:nvPr>
            <p:ph type="sldNum" sz="quarter" idx="12"/>
          </p:nvPr>
        </p:nvSpPr>
        <p:spPr/>
        <p:txBody>
          <a:bodyPr/>
          <a:lstStyle/>
          <a:p>
            <a:fld id="{D39156FD-FBE3-43AA-A5E7-06778E3635AB}" type="slidenum">
              <a:rPr lang="fr-FR" smtClean="0"/>
              <a:t>‹N°›</a:t>
            </a:fld>
            <a:endParaRPr lang="fr-FR"/>
          </a:p>
        </p:txBody>
      </p:sp>
    </p:spTree>
    <p:extLst>
      <p:ext uri="{BB962C8B-B14F-4D97-AF65-F5344CB8AC3E}">
        <p14:creationId xmlns:p14="http://schemas.microsoft.com/office/powerpoint/2010/main" val="2000890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1D07BC-B8C4-4627-BA90-9DB61FB3012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B6E45F4-1B80-4813-BE57-9FA4F59AE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4396136-2D79-4981-BF98-6EAF65EA2EF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5E5FF93-6632-47A1-B228-2B25C4E5C6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99E7C9E-47A7-495B-A68D-D000A00E5BE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866177A-2910-4B5A-860C-97C73764C5AB}"/>
              </a:ext>
            </a:extLst>
          </p:cNvPr>
          <p:cNvSpPr>
            <a:spLocks noGrp="1"/>
          </p:cNvSpPr>
          <p:nvPr>
            <p:ph type="dt" sz="half" idx="10"/>
          </p:nvPr>
        </p:nvSpPr>
        <p:spPr/>
        <p:txBody>
          <a:bodyPr/>
          <a:lstStyle/>
          <a:p>
            <a:fld id="{E4C75B94-94E5-4459-AF90-25952674313C}" type="datetimeFigureOut">
              <a:rPr lang="fr-FR" smtClean="0"/>
              <a:t>30/05/2025</a:t>
            </a:fld>
            <a:endParaRPr lang="fr-FR"/>
          </a:p>
        </p:txBody>
      </p:sp>
      <p:sp>
        <p:nvSpPr>
          <p:cNvPr id="8" name="Espace réservé du pied de page 7">
            <a:extLst>
              <a:ext uri="{FF2B5EF4-FFF2-40B4-BE49-F238E27FC236}">
                <a16:creationId xmlns:a16="http://schemas.microsoft.com/office/drawing/2014/main" id="{F0D08E45-D636-4FBA-9317-2168FF14492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B760844-29ED-4ED4-B6AF-6B52FA839B89}"/>
              </a:ext>
            </a:extLst>
          </p:cNvPr>
          <p:cNvSpPr>
            <a:spLocks noGrp="1"/>
          </p:cNvSpPr>
          <p:nvPr>
            <p:ph type="sldNum" sz="quarter" idx="12"/>
          </p:nvPr>
        </p:nvSpPr>
        <p:spPr/>
        <p:txBody>
          <a:bodyPr/>
          <a:lstStyle/>
          <a:p>
            <a:fld id="{D39156FD-FBE3-43AA-A5E7-06778E3635AB}" type="slidenum">
              <a:rPr lang="fr-FR" smtClean="0"/>
              <a:t>‹N°›</a:t>
            </a:fld>
            <a:endParaRPr lang="fr-FR"/>
          </a:p>
        </p:txBody>
      </p:sp>
    </p:spTree>
    <p:extLst>
      <p:ext uri="{BB962C8B-B14F-4D97-AF65-F5344CB8AC3E}">
        <p14:creationId xmlns:p14="http://schemas.microsoft.com/office/powerpoint/2010/main" val="2517809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0CCC35-89D3-4464-ABF0-D1525AE6F16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EEA331F-EBE4-40DD-A553-5318A4181991}"/>
              </a:ext>
            </a:extLst>
          </p:cNvPr>
          <p:cNvSpPr>
            <a:spLocks noGrp="1"/>
          </p:cNvSpPr>
          <p:nvPr>
            <p:ph type="dt" sz="half" idx="10"/>
          </p:nvPr>
        </p:nvSpPr>
        <p:spPr/>
        <p:txBody>
          <a:bodyPr/>
          <a:lstStyle/>
          <a:p>
            <a:fld id="{E4C75B94-94E5-4459-AF90-25952674313C}" type="datetimeFigureOut">
              <a:rPr lang="fr-FR" smtClean="0"/>
              <a:t>30/05/2025</a:t>
            </a:fld>
            <a:endParaRPr lang="fr-FR"/>
          </a:p>
        </p:txBody>
      </p:sp>
      <p:sp>
        <p:nvSpPr>
          <p:cNvPr id="4" name="Espace réservé du pied de page 3">
            <a:extLst>
              <a:ext uri="{FF2B5EF4-FFF2-40B4-BE49-F238E27FC236}">
                <a16:creationId xmlns:a16="http://schemas.microsoft.com/office/drawing/2014/main" id="{57F620FE-62AE-4521-9EC7-7689CF9DBCC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DA84631-EB8A-4AD3-A2C6-78A80A50374C}"/>
              </a:ext>
            </a:extLst>
          </p:cNvPr>
          <p:cNvSpPr>
            <a:spLocks noGrp="1"/>
          </p:cNvSpPr>
          <p:nvPr>
            <p:ph type="sldNum" sz="quarter" idx="12"/>
          </p:nvPr>
        </p:nvSpPr>
        <p:spPr/>
        <p:txBody>
          <a:bodyPr/>
          <a:lstStyle/>
          <a:p>
            <a:fld id="{D39156FD-FBE3-43AA-A5E7-06778E3635AB}" type="slidenum">
              <a:rPr lang="fr-FR" smtClean="0"/>
              <a:t>‹N°›</a:t>
            </a:fld>
            <a:endParaRPr lang="fr-FR"/>
          </a:p>
        </p:txBody>
      </p:sp>
    </p:spTree>
    <p:extLst>
      <p:ext uri="{BB962C8B-B14F-4D97-AF65-F5344CB8AC3E}">
        <p14:creationId xmlns:p14="http://schemas.microsoft.com/office/powerpoint/2010/main" val="106033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CE27325-DA09-4020-80DF-A69FD2EB249D}"/>
              </a:ext>
            </a:extLst>
          </p:cNvPr>
          <p:cNvSpPr>
            <a:spLocks noGrp="1"/>
          </p:cNvSpPr>
          <p:nvPr>
            <p:ph type="dt" sz="half" idx="10"/>
          </p:nvPr>
        </p:nvSpPr>
        <p:spPr/>
        <p:txBody>
          <a:bodyPr/>
          <a:lstStyle/>
          <a:p>
            <a:fld id="{E4C75B94-94E5-4459-AF90-25952674313C}" type="datetimeFigureOut">
              <a:rPr lang="fr-FR" smtClean="0"/>
              <a:t>30/05/2025</a:t>
            </a:fld>
            <a:endParaRPr lang="fr-FR"/>
          </a:p>
        </p:txBody>
      </p:sp>
      <p:sp>
        <p:nvSpPr>
          <p:cNvPr id="3" name="Espace réservé du pied de page 2">
            <a:extLst>
              <a:ext uri="{FF2B5EF4-FFF2-40B4-BE49-F238E27FC236}">
                <a16:creationId xmlns:a16="http://schemas.microsoft.com/office/drawing/2014/main" id="{21A80468-AF90-4506-B890-F4A4EE4E4FC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9C327C2-C71A-4F81-8241-39BD6602D2B9}"/>
              </a:ext>
            </a:extLst>
          </p:cNvPr>
          <p:cNvSpPr>
            <a:spLocks noGrp="1"/>
          </p:cNvSpPr>
          <p:nvPr>
            <p:ph type="sldNum" sz="quarter" idx="12"/>
          </p:nvPr>
        </p:nvSpPr>
        <p:spPr/>
        <p:txBody>
          <a:bodyPr/>
          <a:lstStyle/>
          <a:p>
            <a:fld id="{D39156FD-FBE3-43AA-A5E7-06778E3635AB}" type="slidenum">
              <a:rPr lang="fr-FR" smtClean="0"/>
              <a:t>‹N°›</a:t>
            </a:fld>
            <a:endParaRPr lang="fr-FR"/>
          </a:p>
        </p:txBody>
      </p:sp>
    </p:spTree>
    <p:extLst>
      <p:ext uri="{BB962C8B-B14F-4D97-AF65-F5344CB8AC3E}">
        <p14:creationId xmlns:p14="http://schemas.microsoft.com/office/powerpoint/2010/main" val="398783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1D0DF7-59C1-43EE-A4B2-E06E2A298A2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7113E70-2BEA-40FD-8DAE-E9E37F69F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914AA14-CA77-4ACB-9C80-0D709DE45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E0F36B3-A656-4BEE-8666-9CE715361F70}"/>
              </a:ext>
            </a:extLst>
          </p:cNvPr>
          <p:cNvSpPr>
            <a:spLocks noGrp="1"/>
          </p:cNvSpPr>
          <p:nvPr>
            <p:ph type="dt" sz="half" idx="10"/>
          </p:nvPr>
        </p:nvSpPr>
        <p:spPr/>
        <p:txBody>
          <a:bodyPr/>
          <a:lstStyle/>
          <a:p>
            <a:fld id="{E4C75B94-94E5-4459-AF90-25952674313C}" type="datetimeFigureOut">
              <a:rPr lang="fr-FR" smtClean="0"/>
              <a:t>30/05/2025</a:t>
            </a:fld>
            <a:endParaRPr lang="fr-FR"/>
          </a:p>
        </p:txBody>
      </p:sp>
      <p:sp>
        <p:nvSpPr>
          <p:cNvPr id="6" name="Espace réservé du pied de page 5">
            <a:extLst>
              <a:ext uri="{FF2B5EF4-FFF2-40B4-BE49-F238E27FC236}">
                <a16:creationId xmlns:a16="http://schemas.microsoft.com/office/drawing/2014/main" id="{F7BA733D-2397-47A8-A67D-517BDA3E373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87B3E21-E31D-4DD9-88E4-21D3F3724C31}"/>
              </a:ext>
            </a:extLst>
          </p:cNvPr>
          <p:cNvSpPr>
            <a:spLocks noGrp="1"/>
          </p:cNvSpPr>
          <p:nvPr>
            <p:ph type="sldNum" sz="quarter" idx="12"/>
          </p:nvPr>
        </p:nvSpPr>
        <p:spPr/>
        <p:txBody>
          <a:bodyPr/>
          <a:lstStyle/>
          <a:p>
            <a:fld id="{D39156FD-FBE3-43AA-A5E7-06778E3635AB}" type="slidenum">
              <a:rPr lang="fr-FR" smtClean="0"/>
              <a:t>‹N°›</a:t>
            </a:fld>
            <a:endParaRPr lang="fr-FR"/>
          </a:p>
        </p:txBody>
      </p:sp>
    </p:spTree>
    <p:extLst>
      <p:ext uri="{BB962C8B-B14F-4D97-AF65-F5344CB8AC3E}">
        <p14:creationId xmlns:p14="http://schemas.microsoft.com/office/powerpoint/2010/main" val="1600869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560AC9-DA6A-4471-97D0-68E4CC4CDCA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EDAAA36-4F6B-4F14-B562-E4E228BFA3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0010845-18D6-410F-B131-90EFBC2B95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31D5313-829F-4915-A58F-E2BE7A9AE369}"/>
              </a:ext>
            </a:extLst>
          </p:cNvPr>
          <p:cNvSpPr>
            <a:spLocks noGrp="1"/>
          </p:cNvSpPr>
          <p:nvPr>
            <p:ph type="dt" sz="half" idx="10"/>
          </p:nvPr>
        </p:nvSpPr>
        <p:spPr/>
        <p:txBody>
          <a:bodyPr/>
          <a:lstStyle/>
          <a:p>
            <a:fld id="{E4C75B94-94E5-4459-AF90-25952674313C}" type="datetimeFigureOut">
              <a:rPr lang="fr-FR" smtClean="0"/>
              <a:t>30/05/2025</a:t>
            </a:fld>
            <a:endParaRPr lang="fr-FR"/>
          </a:p>
        </p:txBody>
      </p:sp>
      <p:sp>
        <p:nvSpPr>
          <p:cNvPr id="6" name="Espace réservé du pied de page 5">
            <a:extLst>
              <a:ext uri="{FF2B5EF4-FFF2-40B4-BE49-F238E27FC236}">
                <a16:creationId xmlns:a16="http://schemas.microsoft.com/office/drawing/2014/main" id="{D6565333-2962-4E66-A8C3-C20BDD33215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9C5C158-F50F-424E-B8CC-CD7FF08BF2D0}"/>
              </a:ext>
            </a:extLst>
          </p:cNvPr>
          <p:cNvSpPr>
            <a:spLocks noGrp="1"/>
          </p:cNvSpPr>
          <p:nvPr>
            <p:ph type="sldNum" sz="quarter" idx="12"/>
          </p:nvPr>
        </p:nvSpPr>
        <p:spPr/>
        <p:txBody>
          <a:bodyPr/>
          <a:lstStyle/>
          <a:p>
            <a:fld id="{D39156FD-FBE3-43AA-A5E7-06778E3635AB}" type="slidenum">
              <a:rPr lang="fr-FR" smtClean="0"/>
              <a:t>‹N°›</a:t>
            </a:fld>
            <a:endParaRPr lang="fr-FR"/>
          </a:p>
        </p:txBody>
      </p:sp>
    </p:spTree>
    <p:extLst>
      <p:ext uri="{BB962C8B-B14F-4D97-AF65-F5344CB8AC3E}">
        <p14:creationId xmlns:p14="http://schemas.microsoft.com/office/powerpoint/2010/main" val="2381445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EA12555-1198-427B-BBE0-D77CAF1173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B68F79E-9B4E-433C-9241-6399970C53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CAD18F1-06CF-4B38-BD75-98B16F8FC0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75B94-94E5-4459-AF90-25952674313C}" type="datetimeFigureOut">
              <a:rPr lang="fr-FR" smtClean="0"/>
              <a:t>30/05/2025</a:t>
            </a:fld>
            <a:endParaRPr lang="fr-FR"/>
          </a:p>
        </p:txBody>
      </p:sp>
      <p:sp>
        <p:nvSpPr>
          <p:cNvPr id="5" name="Espace réservé du pied de page 4">
            <a:extLst>
              <a:ext uri="{FF2B5EF4-FFF2-40B4-BE49-F238E27FC236}">
                <a16:creationId xmlns:a16="http://schemas.microsoft.com/office/drawing/2014/main" id="{C5D2D52A-AEFB-4A58-8F29-4E0B6D0F21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F75BF12-FE7D-48A9-AC52-94D849B885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156FD-FBE3-43AA-A5E7-06778E3635AB}" type="slidenum">
              <a:rPr lang="fr-FR" smtClean="0"/>
              <a:t>‹N°›</a:t>
            </a:fld>
            <a:endParaRPr lang="fr-FR"/>
          </a:p>
        </p:txBody>
      </p:sp>
    </p:spTree>
    <p:extLst>
      <p:ext uri="{BB962C8B-B14F-4D97-AF65-F5344CB8AC3E}">
        <p14:creationId xmlns:p14="http://schemas.microsoft.com/office/powerpoint/2010/main" val="2448371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hack1-z.github.io/Coulibaly_Cayeniga_Anthelme_Zakaria.html" TargetMode="External"/><Relationship Id="rId4" Type="http://schemas.openxmlformats.org/officeDocument/2006/relationships/hyperlink" Target="mailto:coulzak14@gmail.com/+2250720315288"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Image 0" descr="preencoded.png">
            <a:extLst>
              <a:ext uri="{FF2B5EF4-FFF2-40B4-BE49-F238E27FC236}">
                <a16:creationId xmlns:a16="http://schemas.microsoft.com/office/drawing/2014/main" id="{E9C56E45-7148-4E4C-A584-0754ED3F7C47}"/>
              </a:ext>
            </a:extLst>
          </p:cNvPr>
          <p:cNvPicPr>
            <a:picLocks noChangeAspect="1"/>
          </p:cNvPicPr>
          <p:nvPr/>
        </p:nvPicPr>
        <p:blipFill>
          <a:blip r:embed="rId2"/>
          <a:stretch>
            <a:fillRect/>
          </a:stretch>
        </p:blipFill>
        <p:spPr>
          <a:xfrm>
            <a:off x="1" y="0"/>
            <a:ext cx="4613097" cy="6858000"/>
          </a:xfrm>
          <a:prstGeom prst="rect">
            <a:avLst/>
          </a:prstGeom>
        </p:spPr>
      </p:pic>
      <p:pic>
        <p:nvPicPr>
          <p:cNvPr id="6" name="Image 1" descr="preencoded.png">
            <a:extLst>
              <a:ext uri="{FF2B5EF4-FFF2-40B4-BE49-F238E27FC236}">
                <a16:creationId xmlns:a16="http://schemas.microsoft.com/office/drawing/2014/main" id="{DE9342DC-621E-4E6B-9A3F-C2B2041F9BC8}"/>
              </a:ext>
            </a:extLst>
          </p:cNvPr>
          <p:cNvPicPr>
            <a:picLocks noChangeAspect="1"/>
          </p:cNvPicPr>
          <p:nvPr/>
        </p:nvPicPr>
        <p:blipFill>
          <a:blip r:embed="rId3"/>
          <a:stretch>
            <a:fillRect/>
          </a:stretch>
        </p:blipFill>
        <p:spPr>
          <a:xfrm>
            <a:off x="5441018" y="3881582"/>
            <a:ext cx="494943" cy="494943"/>
          </a:xfrm>
          <a:prstGeom prst="rect">
            <a:avLst/>
          </a:prstGeom>
        </p:spPr>
      </p:pic>
      <p:sp>
        <p:nvSpPr>
          <p:cNvPr id="7" name="Text 3">
            <a:extLst>
              <a:ext uri="{FF2B5EF4-FFF2-40B4-BE49-F238E27FC236}">
                <a16:creationId xmlns:a16="http://schemas.microsoft.com/office/drawing/2014/main" id="{A32F9E3B-E764-4496-9886-031E0CBD8BB0}"/>
              </a:ext>
            </a:extLst>
          </p:cNvPr>
          <p:cNvSpPr/>
          <p:nvPr/>
        </p:nvSpPr>
        <p:spPr>
          <a:xfrm>
            <a:off x="6346174" y="3881582"/>
            <a:ext cx="5407462" cy="418862"/>
          </a:xfrm>
          <a:prstGeom prst="rect">
            <a:avLst/>
          </a:prstGeom>
          <a:noFill/>
          <a:ln/>
        </p:spPr>
        <p:txBody>
          <a:bodyPr wrap="none" lIns="0" tIns="0" rIns="0" bIns="0" rtlCol="0" anchor="t"/>
          <a:lstStyle/>
          <a:p>
            <a:pPr marL="0" indent="0" algn="l">
              <a:lnSpc>
                <a:spcPts val="3250"/>
              </a:lnSpc>
              <a:buNone/>
            </a:pPr>
            <a:r>
              <a:rPr lang="en-US" sz="2350" b="1" dirty="0">
                <a:solidFill>
                  <a:srgbClr val="272525"/>
                </a:solidFill>
                <a:latin typeface="Source Sans Pro Bold" pitchFamily="34" charset="0"/>
                <a:ea typeface="Source Sans Pro Bold" pitchFamily="34" charset="-122"/>
                <a:cs typeface="Source Sans Pro Bold" pitchFamily="34" charset="-120"/>
              </a:rPr>
              <a:t>Par Cayeniga Anthelme Zakaria Coulibaly</a:t>
            </a:r>
            <a:endParaRPr lang="en-US" sz="2350" dirty="0"/>
          </a:p>
        </p:txBody>
      </p:sp>
      <p:sp>
        <p:nvSpPr>
          <p:cNvPr id="9" name="ZoneTexte 8">
            <a:extLst>
              <a:ext uri="{FF2B5EF4-FFF2-40B4-BE49-F238E27FC236}">
                <a16:creationId xmlns:a16="http://schemas.microsoft.com/office/drawing/2014/main" id="{550CE044-9C9F-4419-A67E-65D3A1124684}"/>
              </a:ext>
            </a:extLst>
          </p:cNvPr>
          <p:cNvSpPr txBox="1"/>
          <p:nvPr/>
        </p:nvSpPr>
        <p:spPr>
          <a:xfrm>
            <a:off x="4794252" y="759081"/>
            <a:ext cx="7259262" cy="2103781"/>
          </a:xfrm>
          <a:prstGeom prst="rect">
            <a:avLst/>
          </a:prstGeom>
          <a:noFill/>
        </p:spPr>
        <p:txBody>
          <a:bodyPr wrap="square">
            <a:spAutoFit/>
          </a:bodyPr>
          <a:lstStyle/>
          <a:p>
            <a:pPr marL="0" indent="0" algn="ctr">
              <a:lnSpc>
                <a:spcPts val="5500"/>
              </a:lnSpc>
              <a:buNone/>
            </a:pPr>
            <a:r>
              <a:rPr lang="en-US" sz="2400" b="1" dirty="0">
                <a:solidFill>
                  <a:srgbClr val="000000"/>
                </a:solidFill>
                <a:latin typeface="Sitka Small Semibold" pitchFamily="2" charset="0"/>
                <a:ea typeface="Source Serif Pro Semi Bold" pitchFamily="34" charset="-122"/>
                <a:cs typeface="Source Serif Pro Semi Bold" pitchFamily="34" charset="-120"/>
              </a:rPr>
              <a:t> FORMATION : FONDAMENTAUX &amp; L’IMPORTANCE DE L’INTELLIGENCE ARTIFICIELLE</a:t>
            </a:r>
            <a:endParaRPr lang="en-US" sz="2400" b="1" dirty="0">
              <a:latin typeface="Sitka Small Semibold" pitchFamily="2" charset="0"/>
            </a:endParaRPr>
          </a:p>
        </p:txBody>
      </p:sp>
      <p:sp>
        <p:nvSpPr>
          <p:cNvPr id="2" name="ZoneTexte 1">
            <a:extLst>
              <a:ext uri="{FF2B5EF4-FFF2-40B4-BE49-F238E27FC236}">
                <a16:creationId xmlns:a16="http://schemas.microsoft.com/office/drawing/2014/main" id="{E6752DFA-0290-44BE-98F5-6EF345BFEA40}"/>
              </a:ext>
            </a:extLst>
          </p:cNvPr>
          <p:cNvSpPr txBox="1"/>
          <p:nvPr/>
        </p:nvSpPr>
        <p:spPr>
          <a:xfrm>
            <a:off x="5094130" y="5394473"/>
            <a:ext cx="6959384" cy="923330"/>
          </a:xfrm>
          <a:prstGeom prst="rect">
            <a:avLst/>
          </a:prstGeom>
          <a:noFill/>
        </p:spPr>
        <p:txBody>
          <a:bodyPr wrap="square" rtlCol="0">
            <a:spAutoFit/>
          </a:bodyPr>
          <a:lstStyle/>
          <a:p>
            <a:r>
              <a:rPr lang="fr-FR" b="1" dirty="0">
                <a:hlinkClick r:id="rId4"/>
              </a:rPr>
              <a:t>coulzak14@gmail.com/+2250720315288</a:t>
            </a:r>
            <a:endParaRPr lang="fr-FR" b="1" dirty="0"/>
          </a:p>
          <a:p>
            <a:r>
              <a:rPr lang="fr-FR" b="1" dirty="0">
                <a:hlinkClick r:id="rId5"/>
              </a:rPr>
              <a:t>https://hack1-z.github.io/Coulibaly_Cayeniga_Anthelme_Zakaria.html</a:t>
            </a:r>
            <a:endParaRPr lang="fr-FR" b="1" dirty="0"/>
          </a:p>
          <a:p>
            <a:endParaRPr lang="fr-FR" b="1" dirty="0"/>
          </a:p>
        </p:txBody>
      </p:sp>
    </p:spTree>
    <p:extLst>
      <p:ext uri="{BB962C8B-B14F-4D97-AF65-F5344CB8AC3E}">
        <p14:creationId xmlns:p14="http://schemas.microsoft.com/office/powerpoint/2010/main" val="2975097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3300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 0">
            <a:extLst>
              <a:ext uri="{FF2B5EF4-FFF2-40B4-BE49-F238E27FC236}">
                <a16:creationId xmlns:a16="http://schemas.microsoft.com/office/drawing/2014/main" id="{D1034FB0-A684-44AB-84D3-DC42EDB195B2}"/>
              </a:ext>
            </a:extLst>
          </p:cNvPr>
          <p:cNvSpPr/>
          <p:nvPr/>
        </p:nvSpPr>
        <p:spPr>
          <a:xfrm>
            <a:off x="2237579" y="1671650"/>
            <a:ext cx="6699409" cy="708779"/>
          </a:xfrm>
          <a:prstGeom prst="rect">
            <a:avLst/>
          </a:prstGeom>
          <a:noFill/>
          <a:ln/>
        </p:spPr>
        <p:txBody>
          <a:bodyPr wrap="none" lIns="0" tIns="0" rIns="0" bIns="0" rtlCol="0" anchor="t"/>
          <a:lstStyle/>
          <a:p>
            <a:pPr marL="0" indent="0" algn="l">
              <a:lnSpc>
                <a:spcPts val="5550"/>
              </a:lnSpc>
              <a:buNone/>
            </a:pPr>
            <a:r>
              <a:rPr lang="en-US" sz="4450" b="1" i="1" dirty="0">
                <a:latin typeface="MuseoModerno Medium" pitchFamily="34" charset="0"/>
                <a:ea typeface="MuseoModerno Medium" pitchFamily="34" charset="-122"/>
                <a:cs typeface="MuseoModerno Medium" pitchFamily="34" charset="-120"/>
              </a:rPr>
              <a:t>Qu'est-ce qu'un prompt?</a:t>
            </a:r>
            <a:endParaRPr lang="en-US" sz="4450" b="1" i="1" dirty="0"/>
          </a:p>
        </p:txBody>
      </p:sp>
      <p:sp>
        <p:nvSpPr>
          <p:cNvPr id="7" name="Shape 1">
            <a:extLst>
              <a:ext uri="{FF2B5EF4-FFF2-40B4-BE49-F238E27FC236}">
                <a16:creationId xmlns:a16="http://schemas.microsoft.com/office/drawing/2014/main" id="{C9E38795-ABF5-4C62-A5FC-545060D194D1}"/>
              </a:ext>
            </a:extLst>
          </p:cNvPr>
          <p:cNvSpPr/>
          <p:nvPr/>
        </p:nvSpPr>
        <p:spPr>
          <a:xfrm>
            <a:off x="2237579" y="2720591"/>
            <a:ext cx="3664863" cy="1669852"/>
          </a:xfrm>
          <a:prstGeom prst="roundRect">
            <a:avLst>
              <a:gd name="adj" fmla="val 2038"/>
            </a:avLst>
          </a:prstGeom>
          <a:solidFill>
            <a:srgbClr val="F3EEE3"/>
          </a:solidFill>
          <a:ln/>
        </p:spPr>
      </p:sp>
      <p:sp>
        <p:nvSpPr>
          <p:cNvPr id="8" name="Text 2">
            <a:extLst>
              <a:ext uri="{FF2B5EF4-FFF2-40B4-BE49-F238E27FC236}">
                <a16:creationId xmlns:a16="http://schemas.microsoft.com/office/drawing/2014/main" id="{A14AB25A-1C92-424A-85C5-31D4E79AF89B}"/>
              </a:ext>
            </a:extLst>
          </p:cNvPr>
          <p:cNvSpPr/>
          <p:nvPr/>
        </p:nvSpPr>
        <p:spPr>
          <a:xfrm>
            <a:off x="2464393" y="2947405"/>
            <a:ext cx="2835235" cy="354330"/>
          </a:xfrm>
          <a:prstGeom prst="rect">
            <a:avLst/>
          </a:prstGeom>
          <a:noFill/>
          <a:ln/>
        </p:spPr>
        <p:txBody>
          <a:bodyPr wrap="none" lIns="0" tIns="0" rIns="0" bIns="0" rtlCol="0" anchor="t"/>
          <a:lstStyle/>
          <a:p>
            <a:pPr marL="0" indent="0" algn="l">
              <a:lnSpc>
                <a:spcPts val="2750"/>
              </a:lnSpc>
              <a:buNone/>
            </a:pPr>
            <a:r>
              <a:rPr lang="en-US" sz="2400" dirty="0">
                <a:solidFill>
                  <a:srgbClr val="2B4150"/>
                </a:solidFill>
                <a:latin typeface="MuseoModerno Medium" pitchFamily="34" charset="0"/>
                <a:ea typeface="MuseoModerno Medium" pitchFamily="34" charset="-122"/>
                <a:cs typeface="MuseoModerno Medium" pitchFamily="34" charset="-120"/>
              </a:rPr>
              <a:t>Définition</a:t>
            </a:r>
            <a:endParaRPr lang="en-US" sz="2400" dirty="0"/>
          </a:p>
        </p:txBody>
      </p:sp>
      <p:sp>
        <p:nvSpPr>
          <p:cNvPr id="9" name="Text 3">
            <a:extLst>
              <a:ext uri="{FF2B5EF4-FFF2-40B4-BE49-F238E27FC236}">
                <a16:creationId xmlns:a16="http://schemas.microsoft.com/office/drawing/2014/main" id="{254D4B72-418B-4057-BBCA-DFB707BC7CEC}"/>
              </a:ext>
            </a:extLst>
          </p:cNvPr>
          <p:cNvSpPr/>
          <p:nvPr/>
        </p:nvSpPr>
        <p:spPr>
          <a:xfrm>
            <a:off x="2464393" y="3437823"/>
            <a:ext cx="3211235" cy="725805"/>
          </a:xfrm>
          <a:prstGeom prst="rect">
            <a:avLst/>
          </a:prstGeom>
          <a:noFill/>
          <a:ln/>
        </p:spPr>
        <p:txBody>
          <a:bodyPr wrap="square" lIns="0" tIns="0" rIns="0" bIns="0" rtlCol="0" anchor="t"/>
          <a:lstStyle/>
          <a:p>
            <a:pPr marL="0" indent="0" algn="l">
              <a:lnSpc>
                <a:spcPts val="2850"/>
              </a:lnSpc>
              <a:buNone/>
            </a:pPr>
            <a:r>
              <a:rPr lang="en-US" sz="2000" dirty="0">
                <a:solidFill>
                  <a:srgbClr val="2B4150"/>
                </a:solidFill>
                <a:latin typeface="Source Sans Pro" pitchFamily="34" charset="0"/>
                <a:ea typeface="Source Sans Pro" pitchFamily="34" charset="-122"/>
                <a:cs typeface="Source Sans Pro" pitchFamily="34" charset="-120"/>
              </a:rPr>
              <a:t>Consigne donnée à l'IA pour générer une réponse.</a:t>
            </a:r>
            <a:endParaRPr lang="en-US" sz="2000" dirty="0"/>
          </a:p>
        </p:txBody>
      </p:sp>
      <p:sp>
        <p:nvSpPr>
          <p:cNvPr id="10" name="Shape 4">
            <a:extLst>
              <a:ext uri="{FF2B5EF4-FFF2-40B4-BE49-F238E27FC236}">
                <a16:creationId xmlns:a16="http://schemas.microsoft.com/office/drawing/2014/main" id="{C824E34F-B738-497B-A419-7AC79A88379A}"/>
              </a:ext>
            </a:extLst>
          </p:cNvPr>
          <p:cNvSpPr/>
          <p:nvPr/>
        </p:nvSpPr>
        <p:spPr>
          <a:xfrm>
            <a:off x="6129256" y="2720591"/>
            <a:ext cx="3664863" cy="1669852"/>
          </a:xfrm>
          <a:prstGeom prst="roundRect">
            <a:avLst>
              <a:gd name="adj" fmla="val 2038"/>
            </a:avLst>
          </a:prstGeom>
          <a:solidFill>
            <a:srgbClr val="F3EEE3"/>
          </a:solidFill>
          <a:ln/>
        </p:spPr>
      </p:sp>
      <p:sp>
        <p:nvSpPr>
          <p:cNvPr id="11" name="Text 5">
            <a:extLst>
              <a:ext uri="{FF2B5EF4-FFF2-40B4-BE49-F238E27FC236}">
                <a16:creationId xmlns:a16="http://schemas.microsoft.com/office/drawing/2014/main" id="{C446438D-0923-4EB6-80C0-0B764E54B8F4}"/>
              </a:ext>
            </a:extLst>
          </p:cNvPr>
          <p:cNvSpPr/>
          <p:nvPr/>
        </p:nvSpPr>
        <p:spPr>
          <a:xfrm>
            <a:off x="6356070" y="2947405"/>
            <a:ext cx="2835235" cy="354330"/>
          </a:xfrm>
          <a:prstGeom prst="rect">
            <a:avLst/>
          </a:prstGeom>
          <a:noFill/>
          <a:ln/>
        </p:spPr>
        <p:txBody>
          <a:bodyPr wrap="none" lIns="0" tIns="0" rIns="0" bIns="0" rtlCol="0" anchor="t"/>
          <a:lstStyle/>
          <a:p>
            <a:pPr marL="0" indent="0" algn="l">
              <a:lnSpc>
                <a:spcPts val="2750"/>
              </a:lnSpc>
              <a:buNone/>
            </a:pPr>
            <a:r>
              <a:rPr lang="en-US" sz="2400" dirty="0">
                <a:solidFill>
                  <a:srgbClr val="2B4150"/>
                </a:solidFill>
                <a:latin typeface="MuseoModerno Medium" pitchFamily="34" charset="0"/>
                <a:ea typeface="MuseoModerno Medium" pitchFamily="34" charset="-122"/>
                <a:cs typeface="MuseoModerno Medium" pitchFamily="34" charset="-120"/>
              </a:rPr>
              <a:t>Importance</a:t>
            </a:r>
            <a:endParaRPr lang="en-US" sz="2400" dirty="0"/>
          </a:p>
        </p:txBody>
      </p:sp>
      <p:sp>
        <p:nvSpPr>
          <p:cNvPr id="12" name="Text 6">
            <a:extLst>
              <a:ext uri="{FF2B5EF4-FFF2-40B4-BE49-F238E27FC236}">
                <a16:creationId xmlns:a16="http://schemas.microsoft.com/office/drawing/2014/main" id="{BE1DE3C2-5673-4CC0-896B-4C076028F56E}"/>
              </a:ext>
            </a:extLst>
          </p:cNvPr>
          <p:cNvSpPr/>
          <p:nvPr/>
        </p:nvSpPr>
        <p:spPr>
          <a:xfrm>
            <a:off x="6356070" y="3437823"/>
            <a:ext cx="3211235" cy="725805"/>
          </a:xfrm>
          <a:prstGeom prst="rect">
            <a:avLst/>
          </a:prstGeom>
          <a:noFill/>
          <a:ln/>
        </p:spPr>
        <p:txBody>
          <a:bodyPr wrap="square" lIns="0" tIns="0" rIns="0" bIns="0" rtlCol="0" anchor="t"/>
          <a:lstStyle/>
          <a:p>
            <a:pPr marL="0" indent="0" algn="l">
              <a:lnSpc>
                <a:spcPts val="2850"/>
              </a:lnSpc>
              <a:buNone/>
            </a:pPr>
            <a:r>
              <a:rPr lang="en-US" sz="2000" dirty="0">
                <a:solidFill>
                  <a:srgbClr val="2B4150"/>
                </a:solidFill>
                <a:latin typeface="Source Sans Pro" pitchFamily="34" charset="0"/>
                <a:ea typeface="Source Sans Pro" pitchFamily="34" charset="-122"/>
                <a:cs typeface="Source Sans Pro" pitchFamily="34" charset="-120"/>
              </a:rPr>
              <a:t>Gagner du temps et obtenir des résultats sur mesure.</a:t>
            </a:r>
            <a:endParaRPr lang="en-US" sz="2000" dirty="0"/>
          </a:p>
        </p:txBody>
      </p:sp>
      <p:sp>
        <p:nvSpPr>
          <p:cNvPr id="13" name="Shape 7">
            <a:extLst>
              <a:ext uri="{FF2B5EF4-FFF2-40B4-BE49-F238E27FC236}">
                <a16:creationId xmlns:a16="http://schemas.microsoft.com/office/drawing/2014/main" id="{A67F101C-4A8E-44E5-A651-1F1038FB1FC0}"/>
              </a:ext>
            </a:extLst>
          </p:cNvPr>
          <p:cNvSpPr/>
          <p:nvPr/>
        </p:nvSpPr>
        <p:spPr>
          <a:xfrm>
            <a:off x="2237579" y="4617256"/>
            <a:ext cx="7556421" cy="1805940"/>
          </a:xfrm>
          <a:prstGeom prst="roundRect">
            <a:avLst>
              <a:gd name="adj" fmla="val 1884"/>
            </a:avLst>
          </a:prstGeom>
          <a:solidFill>
            <a:srgbClr val="F3EEE3"/>
          </a:solidFill>
          <a:ln/>
        </p:spPr>
      </p:sp>
      <p:sp>
        <p:nvSpPr>
          <p:cNvPr id="14" name="Text 8">
            <a:extLst>
              <a:ext uri="{FF2B5EF4-FFF2-40B4-BE49-F238E27FC236}">
                <a16:creationId xmlns:a16="http://schemas.microsoft.com/office/drawing/2014/main" id="{C1BE1809-A5F1-420A-A92B-8CA73A1BD2AD}"/>
              </a:ext>
            </a:extLst>
          </p:cNvPr>
          <p:cNvSpPr/>
          <p:nvPr/>
        </p:nvSpPr>
        <p:spPr>
          <a:xfrm>
            <a:off x="2464393" y="4844070"/>
            <a:ext cx="2835235" cy="354330"/>
          </a:xfrm>
          <a:prstGeom prst="rect">
            <a:avLst/>
          </a:prstGeom>
          <a:noFill/>
          <a:ln/>
        </p:spPr>
        <p:txBody>
          <a:bodyPr wrap="none" lIns="0" tIns="0" rIns="0" bIns="0" rtlCol="0" anchor="t"/>
          <a:lstStyle/>
          <a:p>
            <a:pPr marL="0" indent="0" algn="l">
              <a:lnSpc>
                <a:spcPts val="2750"/>
              </a:lnSpc>
              <a:buNone/>
            </a:pPr>
            <a:r>
              <a:rPr lang="en-US" sz="2400" dirty="0">
                <a:solidFill>
                  <a:srgbClr val="2B4150"/>
                </a:solidFill>
                <a:latin typeface="MuseoModerno Medium" pitchFamily="34" charset="0"/>
                <a:ea typeface="MuseoModerno Medium" pitchFamily="34" charset="-122"/>
                <a:cs typeface="MuseoModerno Medium" pitchFamily="34" charset="-120"/>
              </a:rPr>
              <a:t>Exemple</a:t>
            </a:r>
            <a:endParaRPr lang="en-US" sz="2400" dirty="0"/>
          </a:p>
        </p:txBody>
      </p:sp>
      <p:sp>
        <p:nvSpPr>
          <p:cNvPr id="15" name="Text 9">
            <a:extLst>
              <a:ext uri="{FF2B5EF4-FFF2-40B4-BE49-F238E27FC236}">
                <a16:creationId xmlns:a16="http://schemas.microsoft.com/office/drawing/2014/main" id="{6718B2E8-BBDD-4158-8255-1FCB9A14CF62}"/>
              </a:ext>
            </a:extLst>
          </p:cNvPr>
          <p:cNvSpPr/>
          <p:nvPr/>
        </p:nvSpPr>
        <p:spPr>
          <a:xfrm>
            <a:off x="2464393" y="5334489"/>
            <a:ext cx="7102793" cy="362903"/>
          </a:xfrm>
          <a:prstGeom prst="rect">
            <a:avLst/>
          </a:prstGeom>
          <a:noFill/>
          <a:ln/>
        </p:spPr>
        <p:txBody>
          <a:bodyPr wrap="none" lIns="0" tIns="0" rIns="0" bIns="0" rtlCol="0" anchor="t"/>
          <a:lstStyle/>
          <a:p>
            <a:pPr marL="0" indent="0" algn="l">
              <a:lnSpc>
                <a:spcPts val="2850"/>
              </a:lnSpc>
              <a:buNone/>
            </a:pPr>
            <a:r>
              <a:rPr lang="en-US" sz="2000" dirty="0">
                <a:solidFill>
                  <a:srgbClr val="000000"/>
                </a:solidFill>
                <a:latin typeface="Source Sans Pro" pitchFamily="34" charset="0"/>
                <a:ea typeface="Source Sans Pro" pitchFamily="34" charset="-122"/>
                <a:cs typeface="Source Sans Pro" pitchFamily="34" charset="-120"/>
              </a:rPr>
              <a:t>❌</a:t>
            </a:r>
            <a:r>
              <a:rPr lang="en-US" sz="2000" dirty="0">
                <a:solidFill>
                  <a:srgbClr val="2B4150"/>
                </a:solidFill>
                <a:latin typeface="Source Sans Pro" pitchFamily="34" charset="0"/>
                <a:ea typeface="Source Sans Pro" pitchFamily="34" charset="-122"/>
                <a:cs typeface="Source Sans Pro" pitchFamily="34" charset="-120"/>
              </a:rPr>
              <a:t> "Parle-moi de l'histoire"</a:t>
            </a:r>
            <a:endParaRPr lang="en-US" sz="2000" dirty="0"/>
          </a:p>
        </p:txBody>
      </p:sp>
      <p:sp>
        <p:nvSpPr>
          <p:cNvPr id="16" name="Text 10">
            <a:extLst>
              <a:ext uri="{FF2B5EF4-FFF2-40B4-BE49-F238E27FC236}">
                <a16:creationId xmlns:a16="http://schemas.microsoft.com/office/drawing/2014/main" id="{07D9BA8E-CD3E-426B-B6BD-469968B69FD1}"/>
              </a:ext>
            </a:extLst>
          </p:cNvPr>
          <p:cNvSpPr/>
          <p:nvPr/>
        </p:nvSpPr>
        <p:spPr>
          <a:xfrm>
            <a:off x="2464393" y="5833480"/>
            <a:ext cx="7102793" cy="362903"/>
          </a:xfrm>
          <a:prstGeom prst="rect">
            <a:avLst/>
          </a:prstGeom>
          <a:noFill/>
          <a:ln/>
        </p:spPr>
        <p:txBody>
          <a:bodyPr wrap="none" lIns="0" tIns="0" rIns="0" bIns="0" rtlCol="0" anchor="t"/>
          <a:lstStyle/>
          <a:p>
            <a:pPr marL="0" indent="0" algn="l">
              <a:lnSpc>
                <a:spcPts val="2850"/>
              </a:lnSpc>
              <a:buNone/>
            </a:pPr>
            <a:r>
              <a:rPr lang="en-US" sz="2000" dirty="0">
                <a:solidFill>
                  <a:srgbClr val="000000"/>
                </a:solidFill>
                <a:latin typeface="Source Sans Pro" pitchFamily="34" charset="0"/>
                <a:ea typeface="Source Sans Pro" pitchFamily="34" charset="-122"/>
                <a:cs typeface="Source Sans Pro" pitchFamily="34" charset="-120"/>
              </a:rPr>
              <a:t>✅</a:t>
            </a:r>
            <a:r>
              <a:rPr lang="en-US" sz="2000" dirty="0">
                <a:solidFill>
                  <a:srgbClr val="2B4150"/>
                </a:solidFill>
                <a:latin typeface="Source Sans Pro" pitchFamily="34" charset="0"/>
                <a:ea typeface="Source Sans Pro" pitchFamily="34" charset="-122"/>
                <a:cs typeface="Source Sans Pro" pitchFamily="34" charset="-120"/>
              </a:rPr>
              <a:t> "Résumé de la Révolution française pour collégien"</a:t>
            </a:r>
            <a:endParaRPr lang="en-US" sz="2000" dirty="0"/>
          </a:p>
        </p:txBody>
      </p:sp>
    </p:spTree>
    <p:extLst>
      <p:ext uri="{BB962C8B-B14F-4D97-AF65-F5344CB8AC3E}">
        <p14:creationId xmlns:p14="http://schemas.microsoft.com/office/powerpoint/2010/main" val="3259979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C000">
                <a:alpha val="85000"/>
              </a:srgb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FED67440-6095-4D73-BD84-A2635020D7C7}"/>
              </a:ext>
            </a:extLst>
          </p:cNvPr>
          <p:cNvSpPr/>
          <p:nvPr/>
        </p:nvSpPr>
        <p:spPr>
          <a:xfrm>
            <a:off x="300462" y="335624"/>
            <a:ext cx="10959890" cy="568712"/>
          </a:xfrm>
          <a:prstGeom prst="rect">
            <a:avLst/>
          </a:prstGeom>
          <a:noFill/>
          <a:ln/>
        </p:spPr>
        <p:txBody>
          <a:bodyPr wrap="square" lIns="0" tIns="0" rIns="0" bIns="0" rtlCol="0" anchor="t"/>
          <a:lstStyle/>
          <a:p>
            <a:pPr marL="0" indent="0" algn="ctr">
              <a:lnSpc>
                <a:spcPts val="5400"/>
              </a:lnSpc>
              <a:buNone/>
            </a:pPr>
            <a:r>
              <a:rPr lang="en-US" sz="3600" dirty="0">
                <a:solidFill>
                  <a:srgbClr val="124E73"/>
                </a:solidFill>
                <a:latin typeface="MuseoModerno Medium" pitchFamily="34" charset="0"/>
                <a:ea typeface="MuseoModerno Medium" pitchFamily="34" charset="-122"/>
                <a:cs typeface="MuseoModerno Medium" pitchFamily="34" charset="-120"/>
              </a:rPr>
              <a:t>Les bases du bon prompting</a:t>
            </a:r>
            <a:endParaRPr lang="en-US" sz="3600" dirty="0"/>
          </a:p>
        </p:txBody>
      </p:sp>
      <p:pic>
        <p:nvPicPr>
          <p:cNvPr id="3" name="Image 1" descr="preencoded.png">
            <a:extLst>
              <a:ext uri="{FF2B5EF4-FFF2-40B4-BE49-F238E27FC236}">
                <a16:creationId xmlns:a16="http://schemas.microsoft.com/office/drawing/2014/main" id="{8350D85E-BBD3-40EA-9DCD-0999043D1B4D}"/>
              </a:ext>
            </a:extLst>
          </p:cNvPr>
          <p:cNvPicPr>
            <a:picLocks noChangeAspect="1"/>
          </p:cNvPicPr>
          <p:nvPr/>
        </p:nvPicPr>
        <p:blipFill>
          <a:blip r:embed="rId2"/>
          <a:stretch>
            <a:fillRect/>
          </a:stretch>
        </p:blipFill>
        <p:spPr>
          <a:xfrm>
            <a:off x="773074" y="1624129"/>
            <a:ext cx="537934" cy="645510"/>
          </a:xfrm>
          <a:prstGeom prst="rect">
            <a:avLst/>
          </a:prstGeom>
        </p:spPr>
      </p:pic>
      <p:sp>
        <p:nvSpPr>
          <p:cNvPr id="4" name="Text 1">
            <a:extLst>
              <a:ext uri="{FF2B5EF4-FFF2-40B4-BE49-F238E27FC236}">
                <a16:creationId xmlns:a16="http://schemas.microsoft.com/office/drawing/2014/main" id="{E564E90E-536D-459C-8B7B-33B19FAC2997}"/>
              </a:ext>
            </a:extLst>
          </p:cNvPr>
          <p:cNvSpPr/>
          <p:nvPr/>
        </p:nvSpPr>
        <p:spPr>
          <a:xfrm>
            <a:off x="1681060" y="1596432"/>
            <a:ext cx="1911580" cy="314095"/>
          </a:xfrm>
          <a:prstGeom prst="rect">
            <a:avLst/>
          </a:prstGeom>
          <a:noFill/>
          <a:ln/>
        </p:spPr>
        <p:txBody>
          <a:bodyPr wrap="none" lIns="0" tIns="0" rIns="0" bIns="0" rtlCol="0" anchor="t"/>
          <a:lstStyle/>
          <a:p>
            <a:pPr marL="0" indent="0" algn="l">
              <a:lnSpc>
                <a:spcPts val="2700"/>
              </a:lnSpc>
              <a:buNone/>
            </a:pPr>
            <a:r>
              <a:rPr lang="en-US" dirty="0">
                <a:solidFill>
                  <a:srgbClr val="2B4150"/>
                </a:solidFill>
                <a:latin typeface="MuseoModerno Medium" pitchFamily="34" charset="0"/>
                <a:ea typeface="MuseoModerno Medium" pitchFamily="34" charset="-122"/>
                <a:cs typeface="MuseoModerno Medium" pitchFamily="34" charset="-120"/>
              </a:rPr>
              <a:t>Clarté et précision</a:t>
            </a:r>
            <a:endParaRPr lang="en-US" dirty="0"/>
          </a:p>
        </p:txBody>
      </p:sp>
      <p:sp>
        <p:nvSpPr>
          <p:cNvPr id="5" name="Text 2">
            <a:extLst>
              <a:ext uri="{FF2B5EF4-FFF2-40B4-BE49-F238E27FC236}">
                <a16:creationId xmlns:a16="http://schemas.microsoft.com/office/drawing/2014/main" id="{0955B0BF-CBC0-468E-A2A9-7CAC528F18B0}"/>
              </a:ext>
            </a:extLst>
          </p:cNvPr>
          <p:cNvSpPr/>
          <p:nvPr/>
        </p:nvSpPr>
        <p:spPr>
          <a:xfrm>
            <a:off x="1681060" y="1910527"/>
            <a:ext cx="2755503" cy="386302"/>
          </a:xfrm>
          <a:prstGeom prst="rect">
            <a:avLst/>
          </a:prstGeom>
          <a:noFill/>
          <a:ln/>
        </p:spPr>
        <p:txBody>
          <a:bodyPr wrap="none" lIns="0" tIns="0" rIns="0" bIns="0" rtlCol="0" anchor="t"/>
          <a:lstStyle/>
          <a:p>
            <a:pPr marL="0" indent="0" algn="l">
              <a:lnSpc>
                <a:spcPts val="2750"/>
              </a:lnSpc>
              <a:buNone/>
            </a:pPr>
            <a:r>
              <a:rPr lang="en-US" sz="1400" dirty="0">
                <a:solidFill>
                  <a:srgbClr val="2B4150"/>
                </a:solidFill>
                <a:latin typeface="Source Sans Pro" pitchFamily="34" charset="0"/>
                <a:ea typeface="Source Sans Pro" pitchFamily="34" charset="-122"/>
                <a:cs typeface="Source Sans Pro" pitchFamily="34" charset="-120"/>
              </a:rPr>
              <a:t>Indiquez attentes, destinataire et but.</a:t>
            </a:r>
            <a:endParaRPr lang="en-US" sz="1400" dirty="0"/>
          </a:p>
        </p:txBody>
      </p:sp>
      <p:pic>
        <p:nvPicPr>
          <p:cNvPr id="6" name="Image 2" descr="preencoded.png">
            <a:extLst>
              <a:ext uri="{FF2B5EF4-FFF2-40B4-BE49-F238E27FC236}">
                <a16:creationId xmlns:a16="http://schemas.microsoft.com/office/drawing/2014/main" id="{13559AC5-DBF5-40E6-818F-14E8F0481EC9}"/>
              </a:ext>
            </a:extLst>
          </p:cNvPr>
          <p:cNvPicPr>
            <a:picLocks noChangeAspect="1"/>
          </p:cNvPicPr>
          <p:nvPr/>
        </p:nvPicPr>
        <p:blipFill>
          <a:blip r:embed="rId3"/>
          <a:stretch>
            <a:fillRect/>
          </a:stretch>
        </p:blipFill>
        <p:spPr>
          <a:xfrm>
            <a:off x="773074" y="2609526"/>
            <a:ext cx="537934" cy="645510"/>
          </a:xfrm>
          <a:prstGeom prst="rect">
            <a:avLst/>
          </a:prstGeom>
        </p:spPr>
      </p:pic>
      <p:sp>
        <p:nvSpPr>
          <p:cNvPr id="7" name="Text 3">
            <a:extLst>
              <a:ext uri="{FF2B5EF4-FFF2-40B4-BE49-F238E27FC236}">
                <a16:creationId xmlns:a16="http://schemas.microsoft.com/office/drawing/2014/main" id="{AF25A620-B21A-40A6-A964-6BB771013B75}"/>
              </a:ext>
            </a:extLst>
          </p:cNvPr>
          <p:cNvSpPr/>
          <p:nvPr/>
        </p:nvSpPr>
        <p:spPr>
          <a:xfrm>
            <a:off x="1718726" y="2516994"/>
            <a:ext cx="1107349" cy="479211"/>
          </a:xfrm>
          <a:prstGeom prst="rect">
            <a:avLst/>
          </a:prstGeom>
          <a:noFill/>
          <a:ln/>
        </p:spPr>
        <p:txBody>
          <a:bodyPr wrap="none" lIns="0" tIns="0" rIns="0" bIns="0" rtlCol="0" anchor="t"/>
          <a:lstStyle/>
          <a:p>
            <a:pPr marL="0" indent="0" algn="l">
              <a:lnSpc>
                <a:spcPts val="2700"/>
              </a:lnSpc>
              <a:buNone/>
            </a:pPr>
            <a:r>
              <a:rPr lang="en-US" dirty="0">
                <a:solidFill>
                  <a:srgbClr val="2B4150"/>
                </a:solidFill>
                <a:latin typeface="MuseoModerno Medium" pitchFamily="34" charset="0"/>
                <a:ea typeface="MuseoModerno Medium" pitchFamily="34" charset="-122"/>
                <a:cs typeface="MuseoModerno Medium" pitchFamily="34" charset="-120"/>
              </a:rPr>
              <a:t>Contexte</a:t>
            </a:r>
            <a:endParaRPr lang="en-US" dirty="0"/>
          </a:p>
        </p:txBody>
      </p:sp>
      <p:sp>
        <p:nvSpPr>
          <p:cNvPr id="8" name="Text 4">
            <a:extLst>
              <a:ext uri="{FF2B5EF4-FFF2-40B4-BE49-F238E27FC236}">
                <a16:creationId xmlns:a16="http://schemas.microsoft.com/office/drawing/2014/main" id="{D91D07A0-E85C-427F-9D40-102CF638BCD5}"/>
              </a:ext>
            </a:extLst>
          </p:cNvPr>
          <p:cNvSpPr/>
          <p:nvPr/>
        </p:nvSpPr>
        <p:spPr>
          <a:xfrm>
            <a:off x="1681060" y="2895668"/>
            <a:ext cx="2755503" cy="386302"/>
          </a:xfrm>
          <a:prstGeom prst="rect">
            <a:avLst/>
          </a:prstGeom>
          <a:noFill/>
          <a:ln/>
        </p:spPr>
        <p:txBody>
          <a:bodyPr wrap="none" lIns="0" tIns="0" rIns="0" bIns="0" rtlCol="0" anchor="t"/>
          <a:lstStyle/>
          <a:p>
            <a:pPr marL="0" indent="0" algn="l">
              <a:lnSpc>
                <a:spcPts val="2750"/>
              </a:lnSpc>
              <a:buNone/>
            </a:pPr>
            <a:r>
              <a:rPr lang="en-US" sz="1400" dirty="0">
                <a:solidFill>
                  <a:srgbClr val="2B4150"/>
                </a:solidFill>
                <a:latin typeface="Source Sans Pro" pitchFamily="34" charset="0"/>
                <a:ea typeface="Source Sans Pro" pitchFamily="34" charset="-122"/>
                <a:cs typeface="Source Sans Pro" pitchFamily="34" charset="-120"/>
              </a:rPr>
              <a:t>Plus d'éléments = réponse plus ciblée.</a:t>
            </a:r>
            <a:endParaRPr lang="en-US" sz="1400" dirty="0"/>
          </a:p>
        </p:txBody>
      </p:sp>
      <p:pic>
        <p:nvPicPr>
          <p:cNvPr id="9" name="Image 3" descr="preencoded.png">
            <a:extLst>
              <a:ext uri="{FF2B5EF4-FFF2-40B4-BE49-F238E27FC236}">
                <a16:creationId xmlns:a16="http://schemas.microsoft.com/office/drawing/2014/main" id="{1222830A-1F20-4A5E-B74E-FC289EE80067}"/>
              </a:ext>
            </a:extLst>
          </p:cNvPr>
          <p:cNvPicPr>
            <a:picLocks noChangeAspect="1"/>
          </p:cNvPicPr>
          <p:nvPr/>
        </p:nvPicPr>
        <p:blipFill>
          <a:blip r:embed="rId4"/>
          <a:stretch>
            <a:fillRect/>
          </a:stretch>
        </p:blipFill>
        <p:spPr>
          <a:xfrm>
            <a:off x="773074" y="3731187"/>
            <a:ext cx="537934" cy="645510"/>
          </a:xfrm>
          <a:prstGeom prst="rect">
            <a:avLst/>
          </a:prstGeom>
        </p:spPr>
      </p:pic>
      <p:sp>
        <p:nvSpPr>
          <p:cNvPr id="10" name="Text 5">
            <a:extLst>
              <a:ext uri="{FF2B5EF4-FFF2-40B4-BE49-F238E27FC236}">
                <a16:creationId xmlns:a16="http://schemas.microsoft.com/office/drawing/2014/main" id="{67E47799-8DD0-4160-ADB1-34EC46E8C1AC}"/>
              </a:ext>
            </a:extLst>
          </p:cNvPr>
          <p:cNvSpPr/>
          <p:nvPr/>
        </p:nvSpPr>
        <p:spPr>
          <a:xfrm>
            <a:off x="1718726" y="3755275"/>
            <a:ext cx="1234695" cy="386302"/>
          </a:xfrm>
          <a:prstGeom prst="rect">
            <a:avLst/>
          </a:prstGeom>
          <a:noFill/>
          <a:ln/>
        </p:spPr>
        <p:txBody>
          <a:bodyPr wrap="none" lIns="0" tIns="0" rIns="0" bIns="0" rtlCol="0" anchor="t"/>
          <a:lstStyle/>
          <a:p>
            <a:pPr marL="0" indent="0" algn="l">
              <a:lnSpc>
                <a:spcPts val="2700"/>
              </a:lnSpc>
              <a:buNone/>
            </a:pPr>
            <a:r>
              <a:rPr lang="en-US" dirty="0">
                <a:solidFill>
                  <a:srgbClr val="2B4150"/>
                </a:solidFill>
                <a:latin typeface="MuseoModerno Medium" pitchFamily="34" charset="0"/>
                <a:ea typeface="MuseoModerno Medium" pitchFamily="34" charset="-122"/>
                <a:cs typeface="MuseoModerno Medium" pitchFamily="34" charset="-120"/>
              </a:rPr>
              <a:t>Format</a:t>
            </a:r>
            <a:endParaRPr lang="en-US" dirty="0"/>
          </a:p>
        </p:txBody>
      </p:sp>
      <p:sp>
        <p:nvSpPr>
          <p:cNvPr id="11" name="Text 6">
            <a:extLst>
              <a:ext uri="{FF2B5EF4-FFF2-40B4-BE49-F238E27FC236}">
                <a16:creationId xmlns:a16="http://schemas.microsoft.com/office/drawing/2014/main" id="{B24615C3-CC39-458A-99B6-302052EA685A}"/>
              </a:ext>
            </a:extLst>
          </p:cNvPr>
          <p:cNvSpPr/>
          <p:nvPr/>
        </p:nvSpPr>
        <p:spPr>
          <a:xfrm>
            <a:off x="1718726" y="3971505"/>
            <a:ext cx="2755503" cy="340144"/>
          </a:xfrm>
          <a:prstGeom prst="rect">
            <a:avLst/>
          </a:prstGeom>
          <a:noFill/>
          <a:ln/>
        </p:spPr>
        <p:txBody>
          <a:bodyPr wrap="none" lIns="0" tIns="0" rIns="0" bIns="0" rtlCol="0" anchor="t"/>
          <a:lstStyle/>
          <a:p>
            <a:pPr marL="0" indent="0" algn="l">
              <a:lnSpc>
                <a:spcPts val="2750"/>
              </a:lnSpc>
              <a:buNone/>
            </a:pPr>
            <a:r>
              <a:rPr lang="en-US" sz="1400" dirty="0">
                <a:solidFill>
                  <a:srgbClr val="2B4150"/>
                </a:solidFill>
                <a:latin typeface="Source Sans Pro" pitchFamily="34" charset="0"/>
                <a:ea typeface="Source Sans Pro" pitchFamily="34" charset="-122"/>
                <a:cs typeface="Source Sans Pro" pitchFamily="34" charset="-120"/>
              </a:rPr>
              <a:t>Spécifiez le type de réponse attendu.</a:t>
            </a:r>
            <a:endParaRPr lang="en-US" sz="1400" dirty="0"/>
          </a:p>
        </p:txBody>
      </p:sp>
      <p:pic>
        <p:nvPicPr>
          <p:cNvPr id="12" name="Image 4" descr="preencoded.png">
            <a:extLst>
              <a:ext uri="{FF2B5EF4-FFF2-40B4-BE49-F238E27FC236}">
                <a16:creationId xmlns:a16="http://schemas.microsoft.com/office/drawing/2014/main" id="{CE162FD6-B4AB-428C-AAEA-B0940956EF12}"/>
              </a:ext>
            </a:extLst>
          </p:cNvPr>
          <p:cNvPicPr>
            <a:picLocks noChangeAspect="1"/>
          </p:cNvPicPr>
          <p:nvPr/>
        </p:nvPicPr>
        <p:blipFill>
          <a:blip r:embed="rId5"/>
          <a:stretch>
            <a:fillRect/>
          </a:stretch>
        </p:blipFill>
        <p:spPr>
          <a:xfrm>
            <a:off x="777425" y="5098718"/>
            <a:ext cx="537934" cy="645510"/>
          </a:xfrm>
          <a:prstGeom prst="rect">
            <a:avLst/>
          </a:prstGeom>
        </p:spPr>
      </p:pic>
      <p:sp>
        <p:nvSpPr>
          <p:cNvPr id="13" name="Text 7">
            <a:extLst>
              <a:ext uri="{FF2B5EF4-FFF2-40B4-BE49-F238E27FC236}">
                <a16:creationId xmlns:a16="http://schemas.microsoft.com/office/drawing/2014/main" id="{7305C8E1-E391-4F8B-B19D-6E179A992A8F}"/>
              </a:ext>
            </a:extLst>
          </p:cNvPr>
          <p:cNvSpPr/>
          <p:nvPr/>
        </p:nvSpPr>
        <p:spPr>
          <a:xfrm>
            <a:off x="1681060" y="4988732"/>
            <a:ext cx="1777645" cy="272836"/>
          </a:xfrm>
          <a:prstGeom prst="rect">
            <a:avLst/>
          </a:prstGeom>
          <a:noFill/>
          <a:ln/>
        </p:spPr>
        <p:txBody>
          <a:bodyPr wrap="none" lIns="0" tIns="0" rIns="0" bIns="0" rtlCol="0" anchor="t"/>
          <a:lstStyle/>
          <a:p>
            <a:pPr marL="0" indent="0" algn="l">
              <a:lnSpc>
                <a:spcPts val="2700"/>
              </a:lnSpc>
              <a:buNone/>
            </a:pPr>
            <a:r>
              <a:rPr lang="en-US" dirty="0">
                <a:solidFill>
                  <a:srgbClr val="2B4150"/>
                </a:solidFill>
                <a:latin typeface="MuseoModerno Medium" pitchFamily="34" charset="0"/>
                <a:ea typeface="MuseoModerno Medium" pitchFamily="34" charset="-122"/>
                <a:cs typeface="MuseoModerno Medium" pitchFamily="34" charset="-120"/>
              </a:rPr>
              <a:t>Longueur et style</a:t>
            </a:r>
            <a:endParaRPr lang="en-US" dirty="0"/>
          </a:p>
        </p:txBody>
      </p:sp>
      <p:sp>
        <p:nvSpPr>
          <p:cNvPr id="14" name="Text 8">
            <a:extLst>
              <a:ext uri="{FF2B5EF4-FFF2-40B4-BE49-F238E27FC236}">
                <a16:creationId xmlns:a16="http://schemas.microsoft.com/office/drawing/2014/main" id="{7A95381A-7357-48CE-B54B-029CAD736E3F}"/>
              </a:ext>
            </a:extLst>
          </p:cNvPr>
          <p:cNvSpPr/>
          <p:nvPr/>
        </p:nvSpPr>
        <p:spPr>
          <a:xfrm>
            <a:off x="1681060" y="5261568"/>
            <a:ext cx="2661222" cy="340144"/>
          </a:xfrm>
          <a:prstGeom prst="rect">
            <a:avLst/>
          </a:prstGeom>
          <a:noFill/>
          <a:ln/>
        </p:spPr>
        <p:txBody>
          <a:bodyPr wrap="none" lIns="0" tIns="0" rIns="0" bIns="0" rtlCol="0" anchor="t"/>
          <a:lstStyle/>
          <a:p>
            <a:pPr marL="0" indent="0" algn="l">
              <a:lnSpc>
                <a:spcPts val="2750"/>
              </a:lnSpc>
              <a:buNone/>
            </a:pPr>
            <a:r>
              <a:rPr lang="en-US" sz="1400" dirty="0">
                <a:solidFill>
                  <a:srgbClr val="2B4150"/>
                </a:solidFill>
                <a:latin typeface="Source Sans Pro" pitchFamily="34" charset="0"/>
                <a:ea typeface="Source Sans Pro" pitchFamily="34" charset="-122"/>
                <a:cs typeface="Source Sans Pro" pitchFamily="34" charset="-120"/>
              </a:rPr>
              <a:t>Fixez des limites et un ton.</a:t>
            </a:r>
            <a:endParaRPr lang="en-US" sz="1400" dirty="0"/>
          </a:p>
        </p:txBody>
      </p:sp>
    </p:spTree>
    <p:extLst>
      <p:ext uri="{BB962C8B-B14F-4D97-AF65-F5344CB8AC3E}">
        <p14:creationId xmlns:p14="http://schemas.microsoft.com/office/powerpoint/2010/main" val="2834685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43000">
              <a:schemeClr val="accent3"/>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DB521BE-E0AB-4E40-B8A2-EA8DDC468AA0}"/>
              </a:ext>
            </a:extLst>
          </p:cNvPr>
          <p:cNvPicPr>
            <a:picLocks noChangeAspect="1"/>
          </p:cNvPicPr>
          <p:nvPr/>
        </p:nvPicPr>
        <p:blipFill>
          <a:blip r:embed="rId2"/>
          <a:stretch>
            <a:fillRect/>
          </a:stretch>
        </p:blipFill>
        <p:spPr>
          <a:xfrm>
            <a:off x="0" y="0"/>
            <a:ext cx="5486400" cy="6858000"/>
          </a:xfrm>
          <a:prstGeom prst="rect">
            <a:avLst/>
          </a:prstGeom>
        </p:spPr>
      </p:pic>
      <p:sp>
        <p:nvSpPr>
          <p:cNvPr id="3" name="Shape 1">
            <a:extLst>
              <a:ext uri="{FF2B5EF4-FFF2-40B4-BE49-F238E27FC236}">
                <a16:creationId xmlns:a16="http://schemas.microsoft.com/office/drawing/2014/main" id="{AB2C13AE-756A-4F49-A252-528CD8F4D09A}"/>
              </a:ext>
            </a:extLst>
          </p:cNvPr>
          <p:cNvSpPr/>
          <p:nvPr/>
        </p:nvSpPr>
        <p:spPr>
          <a:xfrm>
            <a:off x="6307843" y="1583706"/>
            <a:ext cx="510302" cy="510302"/>
          </a:xfrm>
          <a:prstGeom prst="roundRect">
            <a:avLst>
              <a:gd name="adj" fmla="val 6667"/>
            </a:avLst>
          </a:prstGeom>
          <a:solidFill>
            <a:srgbClr val="F3EEE3"/>
          </a:solidFill>
          <a:ln/>
        </p:spPr>
      </p:sp>
      <p:pic>
        <p:nvPicPr>
          <p:cNvPr id="4" name="Image 1" descr="preencoded.png">
            <a:extLst>
              <a:ext uri="{FF2B5EF4-FFF2-40B4-BE49-F238E27FC236}">
                <a16:creationId xmlns:a16="http://schemas.microsoft.com/office/drawing/2014/main" id="{B3479754-12A7-4D8A-813D-4F3F641EEE14}"/>
              </a:ext>
            </a:extLst>
          </p:cNvPr>
          <p:cNvPicPr>
            <a:picLocks noChangeAspect="1"/>
          </p:cNvPicPr>
          <p:nvPr/>
        </p:nvPicPr>
        <p:blipFill>
          <a:blip r:embed="rId3"/>
          <a:stretch>
            <a:fillRect/>
          </a:stretch>
        </p:blipFill>
        <p:spPr>
          <a:xfrm>
            <a:off x="6372994" y="1668646"/>
            <a:ext cx="340162" cy="425291"/>
          </a:xfrm>
          <a:prstGeom prst="rect">
            <a:avLst/>
          </a:prstGeom>
        </p:spPr>
      </p:pic>
      <p:sp>
        <p:nvSpPr>
          <p:cNvPr id="5" name="Text 2">
            <a:extLst>
              <a:ext uri="{FF2B5EF4-FFF2-40B4-BE49-F238E27FC236}">
                <a16:creationId xmlns:a16="http://schemas.microsoft.com/office/drawing/2014/main" id="{F145F494-3A16-4A64-AFC3-6B2D435577AE}"/>
              </a:ext>
            </a:extLst>
          </p:cNvPr>
          <p:cNvSpPr/>
          <p:nvPr/>
        </p:nvSpPr>
        <p:spPr>
          <a:xfrm>
            <a:off x="7045731" y="164298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Prompt de rôle</a:t>
            </a:r>
            <a:endParaRPr lang="en-US" sz="2200" dirty="0"/>
          </a:p>
        </p:txBody>
      </p:sp>
      <p:sp>
        <p:nvSpPr>
          <p:cNvPr id="6" name="Shape 4">
            <a:extLst>
              <a:ext uri="{FF2B5EF4-FFF2-40B4-BE49-F238E27FC236}">
                <a16:creationId xmlns:a16="http://schemas.microsoft.com/office/drawing/2014/main" id="{287C5B87-A4B7-44C8-88F8-D5A794679487}"/>
              </a:ext>
            </a:extLst>
          </p:cNvPr>
          <p:cNvSpPr/>
          <p:nvPr/>
        </p:nvSpPr>
        <p:spPr>
          <a:xfrm>
            <a:off x="6365289" y="2859464"/>
            <a:ext cx="510302" cy="510302"/>
          </a:xfrm>
          <a:prstGeom prst="roundRect">
            <a:avLst>
              <a:gd name="adj" fmla="val 6667"/>
            </a:avLst>
          </a:prstGeom>
          <a:solidFill>
            <a:srgbClr val="F3EEE3"/>
          </a:solidFill>
          <a:ln/>
        </p:spPr>
      </p:sp>
      <p:pic>
        <p:nvPicPr>
          <p:cNvPr id="7" name="Image 2" descr="preencoded.png">
            <a:extLst>
              <a:ext uri="{FF2B5EF4-FFF2-40B4-BE49-F238E27FC236}">
                <a16:creationId xmlns:a16="http://schemas.microsoft.com/office/drawing/2014/main" id="{0ECA0CD6-F8C1-40C4-B596-1E7F388FB00C}"/>
              </a:ext>
            </a:extLst>
          </p:cNvPr>
          <p:cNvPicPr>
            <a:picLocks noChangeAspect="1"/>
          </p:cNvPicPr>
          <p:nvPr/>
        </p:nvPicPr>
        <p:blipFill>
          <a:blip r:embed="rId4"/>
          <a:stretch>
            <a:fillRect/>
          </a:stretch>
        </p:blipFill>
        <p:spPr>
          <a:xfrm>
            <a:off x="6450359" y="2901970"/>
            <a:ext cx="340162" cy="425291"/>
          </a:xfrm>
          <a:prstGeom prst="rect">
            <a:avLst/>
          </a:prstGeom>
        </p:spPr>
      </p:pic>
      <p:sp>
        <p:nvSpPr>
          <p:cNvPr id="8" name="Text 5">
            <a:extLst>
              <a:ext uri="{FF2B5EF4-FFF2-40B4-BE49-F238E27FC236}">
                <a16:creationId xmlns:a16="http://schemas.microsoft.com/office/drawing/2014/main" id="{D9ED9432-0049-4427-9E2C-EEBBDB50A106}"/>
              </a:ext>
            </a:extLst>
          </p:cNvPr>
          <p:cNvSpPr/>
          <p:nvPr/>
        </p:nvSpPr>
        <p:spPr>
          <a:xfrm>
            <a:off x="7045731" y="273493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Prompt de style</a:t>
            </a:r>
            <a:endParaRPr lang="en-US" sz="2200" dirty="0"/>
          </a:p>
        </p:txBody>
      </p:sp>
      <p:sp>
        <p:nvSpPr>
          <p:cNvPr id="9" name="Shape 7">
            <a:extLst>
              <a:ext uri="{FF2B5EF4-FFF2-40B4-BE49-F238E27FC236}">
                <a16:creationId xmlns:a16="http://schemas.microsoft.com/office/drawing/2014/main" id="{10897331-2995-45B6-B691-F74633D5FCCA}"/>
              </a:ext>
            </a:extLst>
          </p:cNvPr>
          <p:cNvSpPr/>
          <p:nvPr/>
        </p:nvSpPr>
        <p:spPr>
          <a:xfrm>
            <a:off x="6392913" y="3945898"/>
            <a:ext cx="510302" cy="510302"/>
          </a:xfrm>
          <a:prstGeom prst="roundRect">
            <a:avLst>
              <a:gd name="adj" fmla="val 6667"/>
            </a:avLst>
          </a:prstGeom>
          <a:solidFill>
            <a:srgbClr val="F3EEE3"/>
          </a:solidFill>
          <a:ln/>
        </p:spPr>
      </p:sp>
      <p:pic>
        <p:nvPicPr>
          <p:cNvPr id="10" name="Image 3" descr="preencoded.png">
            <a:extLst>
              <a:ext uri="{FF2B5EF4-FFF2-40B4-BE49-F238E27FC236}">
                <a16:creationId xmlns:a16="http://schemas.microsoft.com/office/drawing/2014/main" id="{5FCE65D4-6D0E-41F4-9DDF-A22D474CE5A1}"/>
              </a:ext>
            </a:extLst>
          </p:cNvPr>
          <p:cNvPicPr>
            <a:picLocks noChangeAspect="1"/>
          </p:cNvPicPr>
          <p:nvPr/>
        </p:nvPicPr>
        <p:blipFill>
          <a:blip r:embed="rId5"/>
          <a:stretch>
            <a:fillRect/>
          </a:stretch>
        </p:blipFill>
        <p:spPr>
          <a:xfrm>
            <a:off x="6477983" y="4020905"/>
            <a:ext cx="340162" cy="425291"/>
          </a:xfrm>
          <a:prstGeom prst="rect">
            <a:avLst/>
          </a:prstGeom>
        </p:spPr>
      </p:pic>
      <p:sp>
        <p:nvSpPr>
          <p:cNvPr id="11" name="Text 8">
            <a:extLst>
              <a:ext uri="{FF2B5EF4-FFF2-40B4-BE49-F238E27FC236}">
                <a16:creationId xmlns:a16="http://schemas.microsoft.com/office/drawing/2014/main" id="{E03FB472-71BF-4D82-8BB4-A1AFFFEBCDBA}"/>
              </a:ext>
            </a:extLst>
          </p:cNvPr>
          <p:cNvSpPr/>
          <p:nvPr/>
        </p:nvSpPr>
        <p:spPr>
          <a:xfrm>
            <a:off x="7045731" y="384671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Format imposé</a:t>
            </a:r>
            <a:endParaRPr lang="en-US" sz="2200" dirty="0"/>
          </a:p>
        </p:txBody>
      </p:sp>
      <p:sp>
        <p:nvSpPr>
          <p:cNvPr id="12" name="Shape 10">
            <a:extLst>
              <a:ext uri="{FF2B5EF4-FFF2-40B4-BE49-F238E27FC236}">
                <a16:creationId xmlns:a16="http://schemas.microsoft.com/office/drawing/2014/main" id="{15A2E763-5326-4CF1-B2F7-6FDCFFDE5784}"/>
              </a:ext>
            </a:extLst>
          </p:cNvPr>
          <p:cNvSpPr/>
          <p:nvPr/>
        </p:nvSpPr>
        <p:spPr>
          <a:xfrm>
            <a:off x="6365289" y="5313295"/>
            <a:ext cx="510302" cy="510302"/>
          </a:xfrm>
          <a:prstGeom prst="roundRect">
            <a:avLst>
              <a:gd name="adj" fmla="val 6667"/>
            </a:avLst>
          </a:prstGeom>
          <a:solidFill>
            <a:srgbClr val="F3EEE3"/>
          </a:solidFill>
          <a:ln/>
        </p:spPr>
        <p:txBody>
          <a:bodyPr/>
          <a:lstStyle/>
          <a:p>
            <a:endParaRPr lang="fr-FR" dirty="0"/>
          </a:p>
        </p:txBody>
      </p:sp>
      <p:pic>
        <p:nvPicPr>
          <p:cNvPr id="13" name="Image 4" descr="preencoded.png">
            <a:extLst>
              <a:ext uri="{FF2B5EF4-FFF2-40B4-BE49-F238E27FC236}">
                <a16:creationId xmlns:a16="http://schemas.microsoft.com/office/drawing/2014/main" id="{7E8F3A5E-6779-4647-BCA8-6F34DBD14795}"/>
              </a:ext>
            </a:extLst>
          </p:cNvPr>
          <p:cNvPicPr>
            <a:picLocks noChangeAspect="1"/>
          </p:cNvPicPr>
          <p:nvPr/>
        </p:nvPicPr>
        <p:blipFill>
          <a:blip r:embed="rId6"/>
          <a:stretch>
            <a:fillRect/>
          </a:stretch>
        </p:blipFill>
        <p:spPr>
          <a:xfrm>
            <a:off x="6477983" y="5313295"/>
            <a:ext cx="340162" cy="425291"/>
          </a:xfrm>
          <a:prstGeom prst="rect">
            <a:avLst/>
          </a:prstGeom>
        </p:spPr>
      </p:pic>
      <p:sp>
        <p:nvSpPr>
          <p:cNvPr id="14" name="Text 11">
            <a:extLst>
              <a:ext uri="{FF2B5EF4-FFF2-40B4-BE49-F238E27FC236}">
                <a16:creationId xmlns:a16="http://schemas.microsoft.com/office/drawing/2014/main" id="{12B9C331-2A98-409A-ABD9-42D68EF8A539}"/>
              </a:ext>
            </a:extLst>
          </p:cNvPr>
          <p:cNvSpPr/>
          <p:nvPr/>
        </p:nvSpPr>
        <p:spPr>
          <a:xfrm>
            <a:off x="7045731" y="524724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Contrainte</a:t>
            </a:r>
            <a:endParaRPr lang="en-US" sz="2200" dirty="0"/>
          </a:p>
        </p:txBody>
      </p:sp>
      <p:sp>
        <p:nvSpPr>
          <p:cNvPr id="15" name="Text 3">
            <a:extLst>
              <a:ext uri="{FF2B5EF4-FFF2-40B4-BE49-F238E27FC236}">
                <a16:creationId xmlns:a16="http://schemas.microsoft.com/office/drawing/2014/main" id="{CA489F92-D110-49A6-9690-1C314985244E}"/>
              </a:ext>
            </a:extLst>
          </p:cNvPr>
          <p:cNvSpPr/>
          <p:nvPr/>
        </p:nvSpPr>
        <p:spPr>
          <a:xfrm>
            <a:off x="7213374" y="1912486"/>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L'IA adopte un personnage ou métier spécifique.</a:t>
            </a:r>
            <a:endParaRPr lang="en-US" sz="1750" dirty="0"/>
          </a:p>
        </p:txBody>
      </p:sp>
      <p:sp>
        <p:nvSpPr>
          <p:cNvPr id="16" name="Text 6">
            <a:extLst>
              <a:ext uri="{FF2B5EF4-FFF2-40B4-BE49-F238E27FC236}">
                <a16:creationId xmlns:a16="http://schemas.microsoft.com/office/drawing/2014/main" id="{55E45AF8-FFBC-4C69-BA9F-081A1BE25D86}"/>
              </a:ext>
            </a:extLst>
          </p:cNvPr>
          <p:cNvSpPr/>
          <p:nvPr/>
        </p:nvSpPr>
        <p:spPr>
          <a:xfrm>
            <a:off x="7213373" y="3018926"/>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Définit le ton et niveau de langage.</a:t>
            </a:r>
            <a:endParaRPr lang="en-US" sz="1750" dirty="0"/>
          </a:p>
        </p:txBody>
      </p:sp>
      <p:sp>
        <p:nvSpPr>
          <p:cNvPr id="17" name="Text 9">
            <a:extLst>
              <a:ext uri="{FF2B5EF4-FFF2-40B4-BE49-F238E27FC236}">
                <a16:creationId xmlns:a16="http://schemas.microsoft.com/office/drawing/2014/main" id="{A798A2DA-7E85-4819-9128-5E06ABBDACB8}"/>
              </a:ext>
            </a:extLst>
          </p:cNvPr>
          <p:cNvSpPr/>
          <p:nvPr/>
        </p:nvSpPr>
        <p:spPr>
          <a:xfrm>
            <a:off x="7213372" y="4139281"/>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Liste, tableau, texte structuré, code.</a:t>
            </a:r>
            <a:endParaRPr lang="en-US" sz="1750" dirty="0"/>
          </a:p>
        </p:txBody>
      </p:sp>
      <p:sp>
        <p:nvSpPr>
          <p:cNvPr id="18" name="Text 12">
            <a:extLst>
              <a:ext uri="{FF2B5EF4-FFF2-40B4-BE49-F238E27FC236}">
                <a16:creationId xmlns:a16="http://schemas.microsoft.com/office/drawing/2014/main" id="{D56FF4E5-5DCA-4129-A159-B80F4DB584C5}"/>
              </a:ext>
            </a:extLst>
          </p:cNvPr>
          <p:cNvSpPr/>
          <p:nvPr/>
        </p:nvSpPr>
        <p:spPr>
          <a:xfrm>
            <a:off x="7213371" y="5525940"/>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Limites de taille ou de mots.</a:t>
            </a:r>
            <a:endParaRPr lang="en-US" sz="1750" dirty="0"/>
          </a:p>
        </p:txBody>
      </p:sp>
      <p:sp>
        <p:nvSpPr>
          <p:cNvPr id="19" name="Text 0">
            <a:extLst>
              <a:ext uri="{FF2B5EF4-FFF2-40B4-BE49-F238E27FC236}">
                <a16:creationId xmlns:a16="http://schemas.microsoft.com/office/drawing/2014/main" id="{688F5CA0-3892-4F7A-BAA3-032B152AFFB3}"/>
              </a:ext>
            </a:extLst>
          </p:cNvPr>
          <p:cNvSpPr/>
          <p:nvPr/>
        </p:nvSpPr>
        <p:spPr>
          <a:xfrm>
            <a:off x="4920622" y="86078"/>
            <a:ext cx="7556421" cy="1417558"/>
          </a:xfrm>
          <a:prstGeom prst="rect">
            <a:avLst/>
          </a:prstGeom>
          <a:noFill/>
          <a:ln/>
        </p:spPr>
        <p:txBody>
          <a:bodyPr wrap="square" lIns="0" tIns="0" rIns="0" bIns="0" rtlCol="0" anchor="t"/>
          <a:lstStyle/>
          <a:p>
            <a:pPr marL="0" indent="0" algn="ctr">
              <a:lnSpc>
                <a:spcPts val="5550"/>
              </a:lnSpc>
              <a:buNone/>
            </a:pPr>
            <a:r>
              <a:rPr lang="en-US" sz="2800" dirty="0">
                <a:solidFill>
                  <a:srgbClr val="124E73"/>
                </a:solidFill>
                <a:latin typeface="MuseoModerno Medium" pitchFamily="34" charset="0"/>
                <a:ea typeface="MuseoModerno Medium" pitchFamily="34" charset="-122"/>
                <a:cs typeface="MuseoModerno Medium" pitchFamily="34" charset="-120"/>
              </a:rPr>
              <a:t>Techniques de prompting efficaces</a:t>
            </a:r>
            <a:endParaRPr lang="en-US" sz="2800" dirty="0"/>
          </a:p>
        </p:txBody>
      </p:sp>
    </p:spTree>
    <p:extLst>
      <p:ext uri="{BB962C8B-B14F-4D97-AF65-F5344CB8AC3E}">
        <p14:creationId xmlns:p14="http://schemas.microsoft.com/office/powerpoint/2010/main" val="2601528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845E86BF-712A-44D4-ADD6-BE15F60ECA82}"/>
              </a:ext>
            </a:extLst>
          </p:cNvPr>
          <p:cNvSpPr/>
          <p:nvPr/>
        </p:nvSpPr>
        <p:spPr>
          <a:xfrm>
            <a:off x="986295" y="557457"/>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Erreurs à éviter</a:t>
            </a:r>
            <a:endParaRPr lang="en-US" sz="4450" dirty="0"/>
          </a:p>
        </p:txBody>
      </p:sp>
      <p:sp>
        <p:nvSpPr>
          <p:cNvPr id="3" name="Shape 1">
            <a:extLst>
              <a:ext uri="{FF2B5EF4-FFF2-40B4-BE49-F238E27FC236}">
                <a16:creationId xmlns:a16="http://schemas.microsoft.com/office/drawing/2014/main" id="{6D5DD3DA-5AD7-4085-AC2B-FDB10D3CA4FD}"/>
              </a:ext>
            </a:extLst>
          </p:cNvPr>
          <p:cNvSpPr/>
          <p:nvPr/>
        </p:nvSpPr>
        <p:spPr>
          <a:xfrm>
            <a:off x="986295" y="1719865"/>
            <a:ext cx="2173724" cy="1306949"/>
          </a:xfrm>
          <a:prstGeom prst="roundRect">
            <a:avLst>
              <a:gd name="adj" fmla="val 2603"/>
            </a:avLst>
          </a:prstGeom>
          <a:solidFill>
            <a:srgbClr val="F3EEE3"/>
          </a:solidFill>
          <a:ln/>
        </p:spPr>
      </p:sp>
      <p:pic>
        <p:nvPicPr>
          <p:cNvPr id="4" name="Image 0" descr="preencoded.png">
            <a:extLst>
              <a:ext uri="{FF2B5EF4-FFF2-40B4-BE49-F238E27FC236}">
                <a16:creationId xmlns:a16="http://schemas.microsoft.com/office/drawing/2014/main" id="{3C7F611F-80A6-4C01-8F11-27920EF17D09}"/>
              </a:ext>
            </a:extLst>
          </p:cNvPr>
          <p:cNvPicPr>
            <a:picLocks noChangeAspect="1"/>
          </p:cNvPicPr>
          <p:nvPr/>
        </p:nvPicPr>
        <p:blipFill>
          <a:blip r:embed="rId2"/>
          <a:stretch>
            <a:fillRect/>
          </a:stretch>
        </p:blipFill>
        <p:spPr>
          <a:xfrm>
            <a:off x="1913672" y="2173969"/>
            <a:ext cx="318968" cy="398621"/>
          </a:xfrm>
          <a:prstGeom prst="rect">
            <a:avLst/>
          </a:prstGeom>
        </p:spPr>
      </p:pic>
      <p:sp>
        <p:nvSpPr>
          <p:cNvPr id="5" name="Text 2">
            <a:extLst>
              <a:ext uri="{FF2B5EF4-FFF2-40B4-BE49-F238E27FC236}">
                <a16:creationId xmlns:a16="http://schemas.microsoft.com/office/drawing/2014/main" id="{48EAF6E1-398B-450D-9555-ABEC85C63DC7}"/>
              </a:ext>
            </a:extLst>
          </p:cNvPr>
          <p:cNvSpPr/>
          <p:nvPr/>
        </p:nvSpPr>
        <p:spPr>
          <a:xfrm>
            <a:off x="3386833" y="194667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Prompts vagues</a:t>
            </a:r>
            <a:endParaRPr lang="en-US" sz="2200" dirty="0"/>
          </a:p>
        </p:txBody>
      </p:sp>
      <p:sp>
        <p:nvSpPr>
          <p:cNvPr id="6" name="Text 3">
            <a:extLst>
              <a:ext uri="{FF2B5EF4-FFF2-40B4-BE49-F238E27FC236}">
                <a16:creationId xmlns:a16="http://schemas.microsoft.com/office/drawing/2014/main" id="{FCCC7208-1365-44EE-9954-765E1A07BA48}"/>
              </a:ext>
            </a:extLst>
          </p:cNvPr>
          <p:cNvSpPr/>
          <p:nvPr/>
        </p:nvSpPr>
        <p:spPr>
          <a:xfrm>
            <a:off x="3386833" y="2437097"/>
            <a:ext cx="3402925" cy="362903"/>
          </a:xfrm>
          <a:prstGeom prst="rect">
            <a:avLst/>
          </a:prstGeom>
          <a:noFill/>
          <a:ln/>
        </p:spPr>
        <p:txBody>
          <a:bodyPr wrap="non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Trop généraux, sans direction claire.</a:t>
            </a:r>
            <a:endParaRPr lang="en-US" sz="1750" dirty="0"/>
          </a:p>
        </p:txBody>
      </p:sp>
      <p:sp>
        <p:nvSpPr>
          <p:cNvPr id="7" name="Shape 5">
            <a:extLst>
              <a:ext uri="{FF2B5EF4-FFF2-40B4-BE49-F238E27FC236}">
                <a16:creationId xmlns:a16="http://schemas.microsoft.com/office/drawing/2014/main" id="{0A7DE5BD-CA96-4EA1-BF0F-B2F8D3DA2E58}"/>
              </a:ext>
            </a:extLst>
          </p:cNvPr>
          <p:cNvSpPr/>
          <p:nvPr/>
        </p:nvSpPr>
        <p:spPr>
          <a:xfrm>
            <a:off x="986295" y="3140161"/>
            <a:ext cx="4347567" cy="1306949"/>
          </a:xfrm>
          <a:prstGeom prst="roundRect">
            <a:avLst>
              <a:gd name="adj" fmla="val 2603"/>
            </a:avLst>
          </a:prstGeom>
          <a:solidFill>
            <a:srgbClr val="F3EEE3"/>
          </a:solidFill>
          <a:ln/>
        </p:spPr>
      </p:sp>
      <p:pic>
        <p:nvPicPr>
          <p:cNvPr id="8" name="Image 1" descr="preencoded.png">
            <a:extLst>
              <a:ext uri="{FF2B5EF4-FFF2-40B4-BE49-F238E27FC236}">
                <a16:creationId xmlns:a16="http://schemas.microsoft.com/office/drawing/2014/main" id="{A3B98DF6-E8CA-4D90-9BFB-14AC3EE20C2D}"/>
              </a:ext>
            </a:extLst>
          </p:cNvPr>
          <p:cNvPicPr>
            <a:picLocks noChangeAspect="1"/>
          </p:cNvPicPr>
          <p:nvPr/>
        </p:nvPicPr>
        <p:blipFill>
          <a:blip r:embed="rId3"/>
          <a:stretch>
            <a:fillRect/>
          </a:stretch>
        </p:blipFill>
        <p:spPr>
          <a:xfrm>
            <a:off x="3000594" y="3594265"/>
            <a:ext cx="318968" cy="398621"/>
          </a:xfrm>
          <a:prstGeom prst="rect">
            <a:avLst/>
          </a:prstGeom>
        </p:spPr>
      </p:pic>
      <p:sp>
        <p:nvSpPr>
          <p:cNvPr id="9" name="Text 6">
            <a:extLst>
              <a:ext uri="{FF2B5EF4-FFF2-40B4-BE49-F238E27FC236}">
                <a16:creationId xmlns:a16="http://schemas.microsoft.com/office/drawing/2014/main" id="{14D897A3-63D7-44BA-B25E-2A2156CFEDC0}"/>
              </a:ext>
            </a:extLst>
          </p:cNvPr>
          <p:cNvSpPr/>
          <p:nvPr/>
        </p:nvSpPr>
        <p:spPr>
          <a:xfrm>
            <a:off x="5560676" y="336697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Questions multiples</a:t>
            </a:r>
            <a:endParaRPr lang="en-US" sz="2200" dirty="0"/>
          </a:p>
        </p:txBody>
      </p:sp>
      <p:sp>
        <p:nvSpPr>
          <p:cNvPr id="10" name="Text 7">
            <a:extLst>
              <a:ext uri="{FF2B5EF4-FFF2-40B4-BE49-F238E27FC236}">
                <a16:creationId xmlns:a16="http://schemas.microsoft.com/office/drawing/2014/main" id="{7C6A58F6-E481-4865-A719-8323D7A8DCCF}"/>
              </a:ext>
            </a:extLst>
          </p:cNvPr>
          <p:cNvSpPr/>
          <p:nvPr/>
        </p:nvSpPr>
        <p:spPr>
          <a:xfrm>
            <a:off x="5560676" y="3857394"/>
            <a:ext cx="2889052" cy="362903"/>
          </a:xfrm>
          <a:prstGeom prst="rect">
            <a:avLst/>
          </a:prstGeom>
          <a:noFill/>
          <a:ln/>
        </p:spPr>
        <p:txBody>
          <a:bodyPr wrap="non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Trop de demandes en une fois.</a:t>
            </a:r>
            <a:endParaRPr lang="en-US" sz="1750" dirty="0"/>
          </a:p>
        </p:txBody>
      </p:sp>
      <p:sp>
        <p:nvSpPr>
          <p:cNvPr id="11" name="Shape 9">
            <a:extLst>
              <a:ext uri="{FF2B5EF4-FFF2-40B4-BE49-F238E27FC236}">
                <a16:creationId xmlns:a16="http://schemas.microsoft.com/office/drawing/2014/main" id="{C28540BB-C014-4FC9-8943-DB29C94DD80C}"/>
              </a:ext>
            </a:extLst>
          </p:cNvPr>
          <p:cNvSpPr/>
          <p:nvPr/>
        </p:nvSpPr>
        <p:spPr>
          <a:xfrm>
            <a:off x="986295" y="4560458"/>
            <a:ext cx="6521410" cy="1306949"/>
          </a:xfrm>
          <a:prstGeom prst="roundRect">
            <a:avLst>
              <a:gd name="adj" fmla="val 2603"/>
            </a:avLst>
          </a:prstGeom>
          <a:solidFill>
            <a:srgbClr val="F3EEE3"/>
          </a:solidFill>
          <a:ln/>
        </p:spPr>
      </p:sp>
      <p:pic>
        <p:nvPicPr>
          <p:cNvPr id="12" name="Image 2" descr="preencoded.png">
            <a:extLst>
              <a:ext uri="{FF2B5EF4-FFF2-40B4-BE49-F238E27FC236}">
                <a16:creationId xmlns:a16="http://schemas.microsoft.com/office/drawing/2014/main" id="{07820B9D-F16D-47A6-B82B-675183D0F77B}"/>
              </a:ext>
            </a:extLst>
          </p:cNvPr>
          <p:cNvPicPr>
            <a:picLocks noChangeAspect="1"/>
          </p:cNvPicPr>
          <p:nvPr/>
        </p:nvPicPr>
        <p:blipFill>
          <a:blip r:embed="rId4"/>
          <a:stretch>
            <a:fillRect/>
          </a:stretch>
        </p:blipFill>
        <p:spPr>
          <a:xfrm>
            <a:off x="4087516" y="5014562"/>
            <a:ext cx="318968" cy="398621"/>
          </a:xfrm>
          <a:prstGeom prst="rect">
            <a:avLst/>
          </a:prstGeom>
        </p:spPr>
      </p:pic>
      <p:sp>
        <p:nvSpPr>
          <p:cNvPr id="13" name="Text 10">
            <a:extLst>
              <a:ext uri="{FF2B5EF4-FFF2-40B4-BE49-F238E27FC236}">
                <a16:creationId xmlns:a16="http://schemas.microsoft.com/office/drawing/2014/main" id="{15490EB4-5F78-4B53-98BF-09AABBF5596C}"/>
              </a:ext>
            </a:extLst>
          </p:cNvPr>
          <p:cNvSpPr/>
          <p:nvPr/>
        </p:nvSpPr>
        <p:spPr>
          <a:xfrm>
            <a:off x="7734519" y="4787272"/>
            <a:ext cx="2855595"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Manque de contexte</a:t>
            </a:r>
            <a:endParaRPr lang="en-US" sz="2200" dirty="0"/>
          </a:p>
        </p:txBody>
      </p:sp>
      <p:sp>
        <p:nvSpPr>
          <p:cNvPr id="14" name="Text 11">
            <a:extLst>
              <a:ext uri="{FF2B5EF4-FFF2-40B4-BE49-F238E27FC236}">
                <a16:creationId xmlns:a16="http://schemas.microsoft.com/office/drawing/2014/main" id="{99766025-9D71-4F77-A239-76AD7F2DE534}"/>
              </a:ext>
            </a:extLst>
          </p:cNvPr>
          <p:cNvSpPr/>
          <p:nvPr/>
        </p:nvSpPr>
        <p:spPr>
          <a:xfrm>
            <a:off x="7734519" y="5277690"/>
            <a:ext cx="3675459" cy="362903"/>
          </a:xfrm>
          <a:prstGeom prst="rect">
            <a:avLst/>
          </a:prstGeom>
          <a:noFill/>
          <a:ln/>
        </p:spPr>
        <p:txBody>
          <a:bodyPr wrap="non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Sans précision sur l'audience ou le but.</a:t>
            </a:r>
            <a:endParaRPr lang="en-US" sz="1750" dirty="0"/>
          </a:p>
        </p:txBody>
      </p:sp>
    </p:spTree>
    <p:extLst>
      <p:ext uri="{BB962C8B-B14F-4D97-AF65-F5344CB8AC3E}">
        <p14:creationId xmlns:p14="http://schemas.microsoft.com/office/powerpoint/2010/main" val="510888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4EE786B8-B769-4520-8305-9772ECC05471}"/>
              </a:ext>
            </a:extLst>
          </p:cNvPr>
          <p:cNvSpPr/>
          <p:nvPr/>
        </p:nvSpPr>
        <p:spPr>
          <a:xfrm>
            <a:off x="1190004" y="313157"/>
            <a:ext cx="5256551" cy="660182"/>
          </a:xfrm>
          <a:prstGeom prst="rect">
            <a:avLst/>
          </a:prstGeom>
          <a:noFill/>
          <a:ln/>
        </p:spPr>
        <p:txBody>
          <a:bodyPr wrap="none" lIns="0" tIns="0" rIns="0" bIns="0" rtlCol="0" anchor="t"/>
          <a:lstStyle/>
          <a:p>
            <a:pPr marL="0" indent="0" algn="l">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Dialoguer avec l'IA</a:t>
            </a:r>
            <a:endParaRPr lang="en-US" sz="4450" dirty="0"/>
          </a:p>
        </p:txBody>
      </p:sp>
      <p:sp>
        <p:nvSpPr>
          <p:cNvPr id="3" name="Text 1">
            <a:extLst>
              <a:ext uri="{FF2B5EF4-FFF2-40B4-BE49-F238E27FC236}">
                <a16:creationId xmlns:a16="http://schemas.microsoft.com/office/drawing/2014/main" id="{44A04C1A-6FAD-4E84-B0D7-09AF6AAC30B1}"/>
              </a:ext>
            </a:extLst>
          </p:cNvPr>
          <p:cNvSpPr/>
          <p:nvPr/>
        </p:nvSpPr>
        <p:spPr>
          <a:xfrm>
            <a:off x="1267709" y="2140631"/>
            <a:ext cx="2628220" cy="330035"/>
          </a:xfrm>
          <a:prstGeom prst="rect">
            <a:avLst/>
          </a:prstGeom>
          <a:noFill/>
          <a:ln/>
        </p:spPr>
        <p:txBody>
          <a:bodyPr wrap="none" lIns="0" tIns="0" rIns="0" bIns="0" rtlCol="0" anchor="t"/>
          <a:lstStyle/>
          <a:p>
            <a:pPr marL="0" indent="0" algn="r">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Formuler</a:t>
            </a:r>
            <a:endParaRPr lang="en-US" sz="2200" dirty="0"/>
          </a:p>
        </p:txBody>
      </p:sp>
      <p:sp>
        <p:nvSpPr>
          <p:cNvPr id="4" name="Text 2">
            <a:extLst>
              <a:ext uri="{FF2B5EF4-FFF2-40B4-BE49-F238E27FC236}">
                <a16:creationId xmlns:a16="http://schemas.microsoft.com/office/drawing/2014/main" id="{7620D929-1BD2-4351-B93D-CD8FBA003623}"/>
              </a:ext>
            </a:extLst>
          </p:cNvPr>
          <p:cNvSpPr/>
          <p:nvPr/>
        </p:nvSpPr>
        <p:spPr>
          <a:xfrm>
            <a:off x="204242" y="2631050"/>
            <a:ext cx="3614038" cy="338021"/>
          </a:xfrm>
          <a:prstGeom prst="rect">
            <a:avLst/>
          </a:prstGeom>
          <a:noFill/>
          <a:ln/>
        </p:spPr>
        <p:txBody>
          <a:bodyPr wrap="none" lIns="0" tIns="0" rIns="0" bIns="0" rtlCol="0" anchor="t"/>
          <a:lstStyle/>
          <a:p>
            <a:pPr marL="0" indent="0" algn="r">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Créer un prompt initial clair.</a:t>
            </a:r>
            <a:endParaRPr lang="en-US" sz="1750" dirty="0"/>
          </a:p>
        </p:txBody>
      </p:sp>
      <p:pic>
        <p:nvPicPr>
          <p:cNvPr id="5" name="Image 0" descr="preencoded.png">
            <a:extLst>
              <a:ext uri="{FF2B5EF4-FFF2-40B4-BE49-F238E27FC236}">
                <a16:creationId xmlns:a16="http://schemas.microsoft.com/office/drawing/2014/main" id="{81B4ECAE-7D7E-4E9F-817F-4D9A71F4EF89}"/>
              </a:ext>
            </a:extLst>
          </p:cNvPr>
          <p:cNvPicPr>
            <a:picLocks noChangeAspect="1"/>
          </p:cNvPicPr>
          <p:nvPr/>
        </p:nvPicPr>
        <p:blipFill>
          <a:blip r:embed="rId2"/>
          <a:stretch>
            <a:fillRect/>
          </a:stretch>
        </p:blipFill>
        <p:spPr>
          <a:xfrm>
            <a:off x="4443106" y="1511149"/>
            <a:ext cx="4251978" cy="4251978"/>
          </a:xfrm>
          <a:prstGeom prst="rect">
            <a:avLst/>
          </a:prstGeom>
        </p:spPr>
      </p:pic>
      <p:pic>
        <p:nvPicPr>
          <p:cNvPr id="6" name="Image 1" descr="preencoded.png">
            <a:extLst>
              <a:ext uri="{FF2B5EF4-FFF2-40B4-BE49-F238E27FC236}">
                <a16:creationId xmlns:a16="http://schemas.microsoft.com/office/drawing/2014/main" id="{FD1581E9-5510-4A2A-BB06-B7A832C1CB52}"/>
              </a:ext>
            </a:extLst>
          </p:cNvPr>
          <p:cNvPicPr>
            <a:picLocks noChangeAspect="1"/>
          </p:cNvPicPr>
          <p:nvPr/>
        </p:nvPicPr>
        <p:blipFill>
          <a:blip r:embed="rId3"/>
          <a:stretch>
            <a:fillRect/>
          </a:stretch>
        </p:blipFill>
        <p:spPr>
          <a:xfrm>
            <a:off x="5637183" y="2274220"/>
            <a:ext cx="316062" cy="395133"/>
          </a:xfrm>
          <a:prstGeom prst="rect">
            <a:avLst/>
          </a:prstGeom>
        </p:spPr>
      </p:pic>
      <p:sp>
        <p:nvSpPr>
          <p:cNvPr id="7" name="Text 3">
            <a:extLst>
              <a:ext uri="{FF2B5EF4-FFF2-40B4-BE49-F238E27FC236}">
                <a16:creationId xmlns:a16="http://schemas.microsoft.com/office/drawing/2014/main" id="{A330A620-6FCD-4611-A567-FE2FA705BEA6}"/>
              </a:ext>
            </a:extLst>
          </p:cNvPr>
          <p:cNvSpPr/>
          <p:nvPr/>
        </p:nvSpPr>
        <p:spPr>
          <a:xfrm>
            <a:off x="9348243" y="2140631"/>
            <a:ext cx="2628220" cy="330035"/>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Évaluer</a:t>
            </a:r>
            <a:endParaRPr lang="en-US" sz="2200" dirty="0"/>
          </a:p>
        </p:txBody>
      </p:sp>
      <p:sp>
        <p:nvSpPr>
          <p:cNvPr id="8" name="Text 4">
            <a:extLst>
              <a:ext uri="{FF2B5EF4-FFF2-40B4-BE49-F238E27FC236}">
                <a16:creationId xmlns:a16="http://schemas.microsoft.com/office/drawing/2014/main" id="{4DB65ACE-2E46-4D29-BE03-0CAA96E579EA}"/>
              </a:ext>
            </a:extLst>
          </p:cNvPr>
          <p:cNvSpPr/>
          <p:nvPr/>
        </p:nvSpPr>
        <p:spPr>
          <a:xfrm>
            <a:off x="8855279" y="2522265"/>
            <a:ext cx="3614148" cy="338021"/>
          </a:xfrm>
          <a:prstGeom prst="rect">
            <a:avLst/>
          </a:prstGeom>
          <a:noFill/>
          <a:ln/>
        </p:spPr>
        <p:txBody>
          <a:bodyPr wrap="non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Analyser la réponse obtenue.</a:t>
            </a:r>
            <a:endParaRPr lang="en-US" sz="1750" dirty="0"/>
          </a:p>
        </p:txBody>
      </p:sp>
      <p:pic>
        <p:nvPicPr>
          <p:cNvPr id="9" name="Image 2" descr="preencoded.png">
            <a:extLst>
              <a:ext uri="{FF2B5EF4-FFF2-40B4-BE49-F238E27FC236}">
                <a16:creationId xmlns:a16="http://schemas.microsoft.com/office/drawing/2014/main" id="{6609DD03-4C1F-416F-A923-56EAB79618C3}"/>
              </a:ext>
            </a:extLst>
          </p:cNvPr>
          <p:cNvPicPr>
            <a:picLocks noChangeAspect="1"/>
          </p:cNvPicPr>
          <p:nvPr/>
        </p:nvPicPr>
        <p:blipFill>
          <a:blip r:embed="rId4"/>
          <a:stretch>
            <a:fillRect/>
          </a:stretch>
        </p:blipFill>
        <p:spPr>
          <a:xfrm>
            <a:off x="4443106" y="1511149"/>
            <a:ext cx="4251978" cy="4251978"/>
          </a:xfrm>
          <a:prstGeom prst="rect">
            <a:avLst/>
          </a:prstGeom>
        </p:spPr>
      </p:pic>
      <p:pic>
        <p:nvPicPr>
          <p:cNvPr id="10" name="Image 3" descr="preencoded.png">
            <a:extLst>
              <a:ext uri="{FF2B5EF4-FFF2-40B4-BE49-F238E27FC236}">
                <a16:creationId xmlns:a16="http://schemas.microsoft.com/office/drawing/2014/main" id="{CE28377B-8252-4D77-A979-6B3FC6942C7D}"/>
              </a:ext>
            </a:extLst>
          </p:cNvPr>
          <p:cNvPicPr>
            <a:picLocks noChangeAspect="1"/>
          </p:cNvPicPr>
          <p:nvPr/>
        </p:nvPicPr>
        <p:blipFill>
          <a:blip r:embed="rId5"/>
          <a:stretch>
            <a:fillRect/>
          </a:stretch>
        </p:blipFill>
        <p:spPr>
          <a:xfrm>
            <a:off x="7863056" y="2662720"/>
            <a:ext cx="316062" cy="395133"/>
          </a:xfrm>
          <a:prstGeom prst="rect">
            <a:avLst/>
          </a:prstGeom>
        </p:spPr>
      </p:pic>
      <p:sp>
        <p:nvSpPr>
          <p:cNvPr id="11" name="Text 5">
            <a:extLst>
              <a:ext uri="{FF2B5EF4-FFF2-40B4-BE49-F238E27FC236}">
                <a16:creationId xmlns:a16="http://schemas.microsoft.com/office/drawing/2014/main" id="{9C838863-E436-4381-8E31-0EC3F03C53D5}"/>
              </a:ext>
            </a:extLst>
          </p:cNvPr>
          <p:cNvSpPr/>
          <p:nvPr/>
        </p:nvSpPr>
        <p:spPr>
          <a:xfrm>
            <a:off x="9348243" y="4593200"/>
            <a:ext cx="2628220" cy="330035"/>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Ajuster</a:t>
            </a:r>
            <a:endParaRPr lang="en-US" sz="2200" dirty="0"/>
          </a:p>
        </p:txBody>
      </p:sp>
      <p:sp>
        <p:nvSpPr>
          <p:cNvPr id="12" name="Text 6">
            <a:extLst>
              <a:ext uri="{FF2B5EF4-FFF2-40B4-BE49-F238E27FC236}">
                <a16:creationId xmlns:a16="http://schemas.microsoft.com/office/drawing/2014/main" id="{79F2C283-A70F-46A1-96E3-D3C8B87527F0}"/>
              </a:ext>
            </a:extLst>
          </p:cNvPr>
          <p:cNvSpPr/>
          <p:nvPr/>
        </p:nvSpPr>
        <p:spPr>
          <a:xfrm>
            <a:off x="8695084" y="5004227"/>
            <a:ext cx="3614148" cy="338021"/>
          </a:xfrm>
          <a:prstGeom prst="rect">
            <a:avLst/>
          </a:prstGeom>
          <a:noFill/>
          <a:ln/>
        </p:spPr>
        <p:txBody>
          <a:bodyPr wrap="non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Préciser ou reformuler si nécessaire.</a:t>
            </a:r>
            <a:endParaRPr lang="en-US" sz="1750" dirty="0"/>
          </a:p>
        </p:txBody>
      </p:sp>
      <p:pic>
        <p:nvPicPr>
          <p:cNvPr id="13" name="Image 4" descr="preencoded.png">
            <a:extLst>
              <a:ext uri="{FF2B5EF4-FFF2-40B4-BE49-F238E27FC236}">
                <a16:creationId xmlns:a16="http://schemas.microsoft.com/office/drawing/2014/main" id="{6181F883-D7C7-4318-B4C4-293CB4EEA135}"/>
              </a:ext>
            </a:extLst>
          </p:cNvPr>
          <p:cNvPicPr>
            <a:picLocks noChangeAspect="1"/>
          </p:cNvPicPr>
          <p:nvPr/>
        </p:nvPicPr>
        <p:blipFill>
          <a:blip r:embed="rId6"/>
          <a:stretch>
            <a:fillRect/>
          </a:stretch>
        </p:blipFill>
        <p:spPr>
          <a:xfrm>
            <a:off x="4443106" y="1511149"/>
            <a:ext cx="4251978" cy="4251978"/>
          </a:xfrm>
          <a:prstGeom prst="rect">
            <a:avLst/>
          </a:prstGeom>
        </p:spPr>
      </p:pic>
      <p:pic>
        <p:nvPicPr>
          <p:cNvPr id="14" name="Image 5" descr="preencoded.png">
            <a:extLst>
              <a:ext uri="{FF2B5EF4-FFF2-40B4-BE49-F238E27FC236}">
                <a16:creationId xmlns:a16="http://schemas.microsoft.com/office/drawing/2014/main" id="{B846AFD6-D063-4407-A560-2F96A6C7B151}"/>
              </a:ext>
            </a:extLst>
          </p:cNvPr>
          <p:cNvPicPr>
            <a:picLocks noChangeAspect="1"/>
          </p:cNvPicPr>
          <p:nvPr/>
        </p:nvPicPr>
        <p:blipFill>
          <a:blip r:embed="rId7"/>
          <a:stretch>
            <a:fillRect/>
          </a:stretch>
        </p:blipFill>
        <p:spPr>
          <a:xfrm>
            <a:off x="7474555" y="4888594"/>
            <a:ext cx="316062" cy="395133"/>
          </a:xfrm>
          <a:prstGeom prst="rect">
            <a:avLst/>
          </a:prstGeom>
        </p:spPr>
      </p:pic>
      <p:sp>
        <p:nvSpPr>
          <p:cNvPr id="15" name="Text 7">
            <a:extLst>
              <a:ext uri="{FF2B5EF4-FFF2-40B4-BE49-F238E27FC236}">
                <a16:creationId xmlns:a16="http://schemas.microsoft.com/office/drawing/2014/main" id="{0CE1EC1B-3567-4942-9A58-39746A1A7AEB}"/>
              </a:ext>
            </a:extLst>
          </p:cNvPr>
          <p:cNvSpPr/>
          <p:nvPr/>
        </p:nvSpPr>
        <p:spPr>
          <a:xfrm>
            <a:off x="1267709" y="4593200"/>
            <a:ext cx="2628220" cy="330035"/>
          </a:xfrm>
          <a:prstGeom prst="rect">
            <a:avLst/>
          </a:prstGeom>
          <a:noFill/>
          <a:ln/>
        </p:spPr>
        <p:txBody>
          <a:bodyPr wrap="none" lIns="0" tIns="0" rIns="0" bIns="0" rtlCol="0" anchor="t"/>
          <a:lstStyle/>
          <a:p>
            <a:pPr marL="0" indent="0" algn="r">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Valider</a:t>
            </a:r>
            <a:endParaRPr lang="en-US" sz="2200" dirty="0"/>
          </a:p>
        </p:txBody>
      </p:sp>
      <p:sp>
        <p:nvSpPr>
          <p:cNvPr id="16" name="Text 8">
            <a:extLst>
              <a:ext uri="{FF2B5EF4-FFF2-40B4-BE49-F238E27FC236}">
                <a16:creationId xmlns:a16="http://schemas.microsoft.com/office/drawing/2014/main" id="{9BBD4206-5958-4624-986F-076AE0BD7623}"/>
              </a:ext>
            </a:extLst>
          </p:cNvPr>
          <p:cNvSpPr/>
          <p:nvPr/>
        </p:nvSpPr>
        <p:spPr>
          <a:xfrm>
            <a:off x="204242" y="5083618"/>
            <a:ext cx="3614038" cy="338021"/>
          </a:xfrm>
          <a:prstGeom prst="rect">
            <a:avLst/>
          </a:prstGeom>
          <a:noFill/>
          <a:ln/>
        </p:spPr>
        <p:txBody>
          <a:bodyPr wrap="none" lIns="0" tIns="0" rIns="0" bIns="0" rtlCol="0" anchor="t"/>
          <a:lstStyle/>
          <a:p>
            <a:pPr marL="0" indent="0" algn="r">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Obtenir le résultat souhaité.</a:t>
            </a:r>
            <a:endParaRPr lang="en-US" sz="1750" dirty="0"/>
          </a:p>
        </p:txBody>
      </p:sp>
      <p:pic>
        <p:nvPicPr>
          <p:cNvPr id="17" name="Image 6" descr="preencoded.png">
            <a:extLst>
              <a:ext uri="{FF2B5EF4-FFF2-40B4-BE49-F238E27FC236}">
                <a16:creationId xmlns:a16="http://schemas.microsoft.com/office/drawing/2014/main" id="{F7807C75-1530-4850-84EA-7DAA38FFC156}"/>
              </a:ext>
            </a:extLst>
          </p:cNvPr>
          <p:cNvPicPr>
            <a:picLocks noChangeAspect="1"/>
          </p:cNvPicPr>
          <p:nvPr/>
        </p:nvPicPr>
        <p:blipFill>
          <a:blip r:embed="rId8"/>
          <a:stretch>
            <a:fillRect/>
          </a:stretch>
        </p:blipFill>
        <p:spPr>
          <a:xfrm>
            <a:off x="4443106" y="1499118"/>
            <a:ext cx="4251978" cy="4251978"/>
          </a:xfrm>
          <a:prstGeom prst="rect">
            <a:avLst/>
          </a:prstGeom>
        </p:spPr>
      </p:pic>
      <p:pic>
        <p:nvPicPr>
          <p:cNvPr id="18" name="Image 7" descr="preencoded.png">
            <a:extLst>
              <a:ext uri="{FF2B5EF4-FFF2-40B4-BE49-F238E27FC236}">
                <a16:creationId xmlns:a16="http://schemas.microsoft.com/office/drawing/2014/main" id="{F5415FDF-ABB3-4C3A-8B24-4F065754A443}"/>
              </a:ext>
            </a:extLst>
          </p:cNvPr>
          <p:cNvPicPr>
            <a:picLocks noChangeAspect="1"/>
          </p:cNvPicPr>
          <p:nvPr/>
        </p:nvPicPr>
        <p:blipFill>
          <a:blip r:embed="rId9"/>
          <a:stretch>
            <a:fillRect/>
          </a:stretch>
        </p:blipFill>
        <p:spPr>
          <a:xfrm>
            <a:off x="5248682" y="4500093"/>
            <a:ext cx="316062" cy="395133"/>
          </a:xfrm>
          <a:prstGeom prst="rect">
            <a:avLst/>
          </a:prstGeom>
        </p:spPr>
      </p:pic>
    </p:spTree>
    <p:extLst>
      <p:ext uri="{BB962C8B-B14F-4D97-AF65-F5344CB8AC3E}">
        <p14:creationId xmlns:p14="http://schemas.microsoft.com/office/powerpoint/2010/main" val="551176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8BB13599-3D91-4732-BAB0-535E3C39EB9D}"/>
              </a:ext>
            </a:extLst>
          </p:cNvPr>
          <p:cNvSpPr/>
          <p:nvPr/>
        </p:nvSpPr>
        <p:spPr>
          <a:xfrm>
            <a:off x="998326" y="124765"/>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Conseils d'expert</a:t>
            </a:r>
            <a:endParaRPr lang="en-US" sz="4450" dirty="0"/>
          </a:p>
        </p:txBody>
      </p:sp>
      <p:pic>
        <p:nvPicPr>
          <p:cNvPr id="3" name="Image 0" descr="preencoded.png">
            <a:extLst>
              <a:ext uri="{FF2B5EF4-FFF2-40B4-BE49-F238E27FC236}">
                <a16:creationId xmlns:a16="http://schemas.microsoft.com/office/drawing/2014/main" id="{B053D35B-C521-4F58-82AB-34F0DA8E7809}"/>
              </a:ext>
            </a:extLst>
          </p:cNvPr>
          <p:cNvPicPr>
            <a:picLocks noChangeAspect="1"/>
          </p:cNvPicPr>
          <p:nvPr/>
        </p:nvPicPr>
        <p:blipFill>
          <a:blip r:embed="rId2"/>
          <a:stretch>
            <a:fillRect/>
          </a:stretch>
        </p:blipFill>
        <p:spPr>
          <a:xfrm>
            <a:off x="3451966" y="1287172"/>
            <a:ext cx="1614011" cy="1306949"/>
          </a:xfrm>
          <a:prstGeom prst="rect">
            <a:avLst/>
          </a:prstGeom>
        </p:spPr>
      </p:pic>
      <p:pic>
        <p:nvPicPr>
          <p:cNvPr id="4" name="Image 1" descr="preencoded.png">
            <a:extLst>
              <a:ext uri="{FF2B5EF4-FFF2-40B4-BE49-F238E27FC236}">
                <a16:creationId xmlns:a16="http://schemas.microsoft.com/office/drawing/2014/main" id="{9D210050-9D9D-4681-98AA-1CC2823EF633}"/>
              </a:ext>
            </a:extLst>
          </p:cNvPr>
          <p:cNvPicPr>
            <a:picLocks noChangeAspect="1"/>
          </p:cNvPicPr>
          <p:nvPr/>
        </p:nvPicPr>
        <p:blipFill>
          <a:blip r:embed="rId3"/>
          <a:stretch>
            <a:fillRect/>
          </a:stretch>
        </p:blipFill>
        <p:spPr>
          <a:xfrm>
            <a:off x="4099428" y="1903202"/>
            <a:ext cx="318968" cy="398621"/>
          </a:xfrm>
          <a:prstGeom prst="rect">
            <a:avLst/>
          </a:prstGeom>
        </p:spPr>
      </p:pic>
      <p:sp>
        <p:nvSpPr>
          <p:cNvPr id="5" name="Text 1">
            <a:extLst>
              <a:ext uri="{FF2B5EF4-FFF2-40B4-BE49-F238E27FC236}">
                <a16:creationId xmlns:a16="http://schemas.microsoft.com/office/drawing/2014/main" id="{0AEFF3DD-37A2-486D-9C2B-B8C2B1DC8E1C}"/>
              </a:ext>
            </a:extLst>
          </p:cNvPr>
          <p:cNvSpPr/>
          <p:nvPr/>
        </p:nvSpPr>
        <p:spPr>
          <a:xfrm>
            <a:off x="5292791" y="1513986"/>
            <a:ext cx="3029307"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Empiler les techniques</a:t>
            </a:r>
            <a:endParaRPr lang="en-US" sz="2200" dirty="0"/>
          </a:p>
        </p:txBody>
      </p:sp>
      <p:sp>
        <p:nvSpPr>
          <p:cNvPr id="6" name="Text 2">
            <a:extLst>
              <a:ext uri="{FF2B5EF4-FFF2-40B4-BE49-F238E27FC236}">
                <a16:creationId xmlns:a16="http://schemas.microsoft.com/office/drawing/2014/main" id="{04B71F84-E9BA-4BF5-8E3F-E9C31BF97799}"/>
              </a:ext>
            </a:extLst>
          </p:cNvPr>
          <p:cNvSpPr/>
          <p:nvPr/>
        </p:nvSpPr>
        <p:spPr>
          <a:xfrm>
            <a:off x="5292791" y="2004405"/>
            <a:ext cx="3598902" cy="362903"/>
          </a:xfrm>
          <a:prstGeom prst="rect">
            <a:avLst/>
          </a:prstGeom>
          <a:noFill/>
          <a:ln/>
        </p:spPr>
        <p:txBody>
          <a:bodyPr wrap="non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Combiner plusieurs types de prompts.</a:t>
            </a:r>
            <a:endParaRPr lang="en-US" sz="1750" dirty="0"/>
          </a:p>
        </p:txBody>
      </p:sp>
      <p:pic>
        <p:nvPicPr>
          <p:cNvPr id="7" name="Image 2" descr="preencoded.png">
            <a:extLst>
              <a:ext uri="{FF2B5EF4-FFF2-40B4-BE49-F238E27FC236}">
                <a16:creationId xmlns:a16="http://schemas.microsoft.com/office/drawing/2014/main" id="{808434C6-91F1-4925-9388-A10BA985AB8F}"/>
              </a:ext>
            </a:extLst>
          </p:cNvPr>
          <p:cNvPicPr>
            <a:picLocks noChangeAspect="1"/>
          </p:cNvPicPr>
          <p:nvPr/>
        </p:nvPicPr>
        <p:blipFill>
          <a:blip r:embed="rId4"/>
          <a:stretch>
            <a:fillRect/>
          </a:stretch>
        </p:blipFill>
        <p:spPr>
          <a:xfrm>
            <a:off x="2644960" y="2650795"/>
            <a:ext cx="3228022" cy="1306949"/>
          </a:xfrm>
          <a:prstGeom prst="rect">
            <a:avLst/>
          </a:prstGeom>
        </p:spPr>
      </p:pic>
      <p:pic>
        <p:nvPicPr>
          <p:cNvPr id="8" name="Image 3" descr="preencoded.png">
            <a:extLst>
              <a:ext uri="{FF2B5EF4-FFF2-40B4-BE49-F238E27FC236}">
                <a16:creationId xmlns:a16="http://schemas.microsoft.com/office/drawing/2014/main" id="{B74AF8A9-DB34-43D4-BDBE-A87D0A37CD89}"/>
              </a:ext>
            </a:extLst>
          </p:cNvPr>
          <p:cNvPicPr>
            <a:picLocks noChangeAspect="1"/>
          </p:cNvPicPr>
          <p:nvPr/>
        </p:nvPicPr>
        <p:blipFill>
          <a:blip r:embed="rId5"/>
          <a:stretch>
            <a:fillRect/>
          </a:stretch>
        </p:blipFill>
        <p:spPr>
          <a:xfrm>
            <a:off x="4099428" y="3104899"/>
            <a:ext cx="318968" cy="398621"/>
          </a:xfrm>
          <a:prstGeom prst="rect">
            <a:avLst/>
          </a:prstGeom>
        </p:spPr>
      </p:pic>
      <p:sp>
        <p:nvSpPr>
          <p:cNvPr id="9" name="Text 4">
            <a:extLst>
              <a:ext uri="{FF2B5EF4-FFF2-40B4-BE49-F238E27FC236}">
                <a16:creationId xmlns:a16="http://schemas.microsoft.com/office/drawing/2014/main" id="{8A188840-8C77-4CFE-9610-3DCBBC7FF482}"/>
              </a:ext>
            </a:extLst>
          </p:cNvPr>
          <p:cNvSpPr/>
          <p:nvPr/>
        </p:nvSpPr>
        <p:spPr>
          <a:xfrm>
            <a:off x="6099797" y="2877609"/>
            <a:ext cx="3279815"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Référencer les exemples</a:t>
            </a:r>
            <a:endParaRPr lang="en-US" sz="2200" dirty="0"/>
          </a:p>
        </p:txBody>
      </p:sp>
      <p:sp>
        <p:nvSpPr>
          <p:cNvPr id="10" name="Text 5">
            <a:extLst>
              <a:ext uri="{FF2B5EF4-FFF2-40B4-BE49-F238E27FC236}">
                <a16:creationId xmlns:a16="http://schemas.microsoft.com/office/drawing/2014/main" id="{4A8DF7D7-795E-4002-B85F-148350BDB204}"/>
              </a:ext>
            </a:extLst>
          </p:cNvPr>
          <p:cNvSpPr/>
          <p:nvPr/>
        </p:nvSpPr>
        <p:spPr>
          <a:xfrm>
            <a:off x="6099797" y="3368028"/>
            <a:ext cx="3608546" cy="362903"/>
          </a:xfrm>
          <a:prstGeom prst="rect">
            <a:avLst/>
          </a:prstGeom>
          <a:noFill/>
          <a:ln/>
        </p:spPr>
        <p:txBody>
          <a:bodyPr wrap="non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Faire appel aux réponses précédentes.</a:t>
            </a:r>
            <a:endParaRPr lang="en-US" sz="1750" dirty="0"/>
          </a:p>
        </p:txBody>
      </p:sp>
      <p:pic>
        <p:nvPicPr>
          <p:cNvPr id="11" name="Image 4" descr="preencoded.png">
            <a:extLst>
              <a:ext uri="{FF2B5EF4-FFF2-40B4-BE49-F238E27FC236}">
                <a16:creationId xmlns:a16="http://schemas.microsoft.com/office/drawing/2014/main" id="{A57B509E-9FA3-4E22-A66C-BDCAD7FD242A}"/>
              </a:ext>
            </a:extLst>
          </p:cNvPr>
          <p:cNvPicPr>
            <a:picLocks noChangeAspect="1"/>
          </p:cNvPicPr>
          <p:nvPr/>
        </p:nvPicPr>
        <p:blipFill>
          <a:blip r:embed="rId6"/>
          <a:stretch>
            <a:fillRect/>
          </a:stretch>
        </p:blipFill>
        <p:spPr>
          <a:xfrm>
            <a:off x="1837954" y="4014418"/>
            <a:ext cx="4842034" cy="1306949"/>
          </a:xfrm>
          <a:prstGeom prst="rect">
            <a:avLst/>
          </a:prstGeom>
        </p:spPr>
      </p:pic>
      <p:pic>
        <p:nvPicPr>
          <p:cNvPr id="12" name="Image 5" descr="preencoded.png">
            <a:extLst>
              <a:ext uri="{FF2B5EF4-FFF2-40B4-BE49-F238E27FC236}">
                <a16:creationId xmlns:a16="http://schemas.microsoft.com/office/drawing/2014/main" id="{ABC7A934-C110-4B20-B5E1-BE23F335B414}"/>
              </a:ext>
            </a:extLst>
          </p:cNvPr>
          <p:cNvPicPr>
            <a:picLocks noChangeAspect="1"/>
          </p:cNvPicPr>
          <p:nvPr/>
        </p:nvPicPr>
        <p:blipFill>
          <a:blip r:embed="rId7"/>
          <a:stretch>
            <a:fillRect/>
          </a:stretch>
        </p:blipFill>
        <p:spPr>
          <a:xfrm>
            <a:off x="4099428" y="4468522"/>
            <a:ext cx="318968" cy="398621"/>
          </a:xfrm>
          <a:prstGeom prst="rect">
            <a:avLst/>
          </a:prstGeom>
        </p:spPr>
      </p:pic>
      <p:sp>
        <p:nvSpPr>
          <p:cNvPr id="13" name="Text 7">
            <a:extLst>
              <a:ext uri="{FF2B5EF4-FFF2-40B4-BE49-F238E27FC236}">
                <a16:creationId xmlns:a16="http://schemas.microsoft.com/office/drawing/2014/main" id="{3865CE34-896E-44B6-802D-682DC3763CCF}"/>
              </a:ext>
            </a:extLst>
          </p:cNvPr>
          <p:cNvSpPr/>
          <p:nvPr/>
        </p:nvSpPr>
        <p:spPr>
          <a:xfrm>
            <a:off x="6906802" y="424123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Étapes progressives</a:t>
            </a:r>
            <a:endParaRPr lang="en-US" sz="2200" dirty="0"/>
          </a:p>
        </p:txBody>
      </p:sp>
      <p:sp>
        <p:nvSpPr>
          <p:cNvPr id="14" name="Text 8">
            <a:extLst>
              <a:ext uri="{FF2B5EF4-FFF2-40B4-BE49-F238E27FC236}">
                <a16:creationId xmlns:a16="http://schemas.microsoft.com/office/drawing/2014/main" id="{9337DAB3-59B0-4669-B718-E12B1CAAB584}"/>
              </a:ext>
            </a:extLst>
          </p:cNvPr>
          <p:cNvSpPr/>
          <p:nvPr/>
        </p:nvSpPr>
        <p:spPr>
          <a:xfrm>
            <a:off x="6906802" y="4731650"/>
            <a:ext cx="3373755" cy="362903"/>
          </a:xfrm>
          <a:prstGeom prst="rect">
            <a:avLst/>
          </a:prstGeom>
          <a:noFill/>
          <a:ln/>
        </p:spPr>
        <p:txBody>
          <a:bodyPr wrap="non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Demander un plan avant les détails.</a:t>
            </a:r>
            <a:endParaRPr lang="en-US" sz="1750" dirty="0"/>
          </a:p>
        </p:txBody>
      </p:sp>
      <p:pic>
        <p:nvPicPr>
          <p:cNvPr id="15" name="Image 6" descr="preencoded.png">
            <a:extLst>
              <a:ext uri="{FF2B5EF4-FFF2-40B4-BE49-F238E27FC236}">
                <a16:creationId xmlns:a16="http://schemas.microsoft.com/office/drawing/2014/main" id="{76D949F2-E466-4DA5-AA4F-D919F1CFEC65}"/>
              </a:ext>
            </a:extLst>
          </p:cNvPr>
          <p:cNvPicPr>
            <a:picLocks noChangeAspect="1"/>
          </p:cNvPicPr>
          <p:nvPr/>
        </p:nvPicPr>
        <p:blipFill>
          <a:blip r:embed="rId8"/>
          <a:stretch>
            <a:fillRect/>
          </a:stretch>
        </p:blipFill>
        <p:spPr>
          <a:xfrm>
            <a:off x="1030830" y="5378041"/>
            <a:ext cx="6456164" cy="1306949"/>
          </a:xfrm>
          <a:prstGeom prst="rect">
            <a:avLst/>
          </a:prstGeom>
        </p:spPr>
      </p:pic>
      <p:pic>
        <p:nvPicPr>
          <p:cNvPr id="16" name="Image 7" descr="preencoded.png">
            <a:extLst>
              <a:ext uri="{FF2B5EF4-FFF2-40B4-BE49-F238E27FC236}">
                <a16:creationId xmlns:a16="http://schemas.microsoft.com/office/drawing/2014/main" id="{56F364D0-E81B-4C2E-8C45-F1BCA43860F3}"/>
              </a:ext>
            </a:extLst>
          </p:cNvPr>
          <p:cNvPicPr>
            <a:picLocks noChangeAspect="1"/>
          </p:cNvPicPr>
          <p:nvPr/>
        </p:nvPicPr>
        <p:blipFill>
          <a:blip r:embed="rId9"/>
          <a:stretch>
            <a:fillRect/>
          </a:stretch>
        </p:blipFill>
        <p:spPr>
          <a:xfrm>
            <a:off x="4099309" y="5832145"/>
            <a:ext cx="318968" cy="398621"/>
          </a:xfrm>
          <a:prstGeom prst="rect">
            <a:avLst/>
          </a:prstGeom>
        </p:spPr>
      </p:pic>
      <p:sp>
        <p:nvSpPr>
          <p:cNvPr id="17" name="Text 10">
            <a:extLst>
              <a:ext uri="{FF2B5EF4-FFF2-40B4-BE49-F238E27FC236}">
                <a16:creationId xmlns:a16="http://schemas.microsoft.com/office/drawing/2014/main" id="{8B4A3E2E-3330-4B4B-9179-0AF3A2C9DC02}"/>
              </a:ext>
            </a:extLst>
          </p:cNvPr>
          <p:cNvSpPr/>
          <p:nvPr/>
        </p:nvSpPr>
        <p:spPr>
          <a:xfrm>
            <a:off x="7713808" y="5604855"/>
            <a:ext cx="3129558"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Tester les formulations</a:t>
            </a:r>
            <a:endParaRPr lang="en-US" sz="2200" dirty="0"/>
          </a:p>
        </p:txBody>
      </p:sp>
      <p:sp>
        <p:nvSpPr>
          <p:cNvPr id="18" name="Text 11">
            <a:extLst>
              <a:ext uri="{FF2B5EF4-FFF2-40B4-BE49-F238E27FC236}">
                <a16:creationId xmlns:a16="http://schemas.microsoft.com/office/drawing/2014/main" id="{399922F7-5FD2-49CE-B213-3492BDE7C613}"/>
              </a:ext>
            </a:extLst>
          </p:cNvPr>
          <p:cNvSpPr/>
          <p:nvPr/>
        </p:nvSpPr>
        <p:spPr>
          <a:xfrm>
            <a:off x="7713808" y="6095273"/>
            <a:ext cx="3129558" cy="362903"/>
          </a:xfrm>
          <a:prstGeom prst="rect">
            <a:avLst/>
          </a:prstGeom>
          <a:noFill/>
          <a:ln/>
        </p:spPr>
        <p:txBody>
          <a:bodyPr wrap="non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Essayer différentes approches.</a:t>
            </a:r>
            <a:endParaRPr lang="en-US" sz="1750" dirty="0"/>
          </a:p>
        </p:txBody>
      </p:sp>
    </p:spTree>
    <p:extLst>
      <p:ext uri="{BB962C8B-B14F-4D97-AF65-F5344CB8AC3E}">
        <p14:creationId xmlns:p14="http://schemas.microsoft.com/office/powerpoint/2010/main" val="2262420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3300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803FD1F-5B27-44AD-8F78-6E62424DF7C3}"/>
              </a:ext>
            </a:extLst>
          </p:cNvPr>
          <p:cNvPicPr>
            <a:picLocks noChangeAspect="1"/>
          </p:cNvPicPr>
          <p:nvPr/>
        </p:nvPicPr>
        <p:blipFill>
          <a:blip r:embed="rId2"/>
          <a:stretch>
            <a:fillRect/>
          </a:stretch>
        </p:blipFill>
        <p:spPr>
          <a:xfrm>
            <a:off x="7491663" y="0"/>
            <a:ext cx="4700337" cy="6858000"/>
          </a:xfrm>
          <a:prstGeom prst="rect">
            <a:avLst/>
          </a:prstGeom>
        </p:spPr>
      </p:pic>
      <p:sp>
        <p:nvSpPr>
          <p:cNvPr id="3" name="Text 0">
            <a:extLst>
              <a:ext uri="{FF2B5EF4-FFF2-40B4-BE49-F238E27FC236}">
                <a16:creationId xmlns:a16="http://schemas.microsoft.com/office/drawing/2014/main" id="{C3FBCD87-3F4A-48EA-AAA8-52CC3E594FDE}"/>
              </a:ext>
            </a:extLst>
          </p:cNvPr>
          <p:cNvSpPr/>
          <p:nvPr/>
        </p:nvSpPr>
        <p:spPr>
          <a:xfrm>
            <a:off x="448176" y="265013"/>
            <a:ext cx="3783092" cy="472797"/>
          </a:xfrm>
          <a:prstGeom prst="rect">
            <a:avLst/>
          </a:prstGeom>
          <a:noFill/>
          <a:ln/>
        </p:spPr>
        <p:txBody>
          <a:bodyPr wrap="none" lIns="0" tIns="0" rIns="0" bIns="0" rtlCol="0" anchor="t"/>
          <a:lstStyle/>
          <a:p>
            <a:pPr marL="0" indent="0" algn="l">
              <a:lnSpc>
                <a:spcPts val="3700"/>
              </a:lnSpc>
              <a:buNone/>
            </a:pPr>
            <a:r>
              <a:rPr lang="en-US" sz="3600" dirty="0">
                <a:solidFill>
                  <a:srgbClr val="124E73"/>
                </a:solidFill>
                <a:latin typeface="MuseoModerno Medium" pitchFamily="34" charset="0"/>
                <a:ea typeface="MuseoModerno Medium" pitchFamily="34" charset="-122"/>
                <a:cs typeface="MuseoModerno Medium" pitchFamily="34" charset="-120"/>
              </a:rPr>
              <a:t>Résumé - À retenir</a:t>
            </a:r>
            <a:endParaRPr lang="en-US" sz="3600" dirty="0"/>
          </a:p>
        </p:txBody>
      </p:sp>
      <p:sp>
        <p:nvSpPr>
          <p:cNvPr id="4" name="Text 1">
            <a:extLst>
              <a:ext uri="{FF2B5EF4-FFF2-40B4-BE49-F238E27FC236}">
                <a16:creationId xmlns:a16="http://schemas.microsoft.com/office/drawing/2014/main" id="{92D29173-F090-4AFB-BDCD-3F0F3D36D592}"/>
              </a:ext>
            </a:extLst>
          </p:cNvPr>
          <p:cNvSpPr/>
          <p:nvPr/>
        </p:nvSpPr>
        <p:spPr>
          <a:xfrm>
            <a:off x="529590" y="1085681"/>
            <a:ext cx="8084820" cy="499348"/>
          </a:xfrm>
          <a:prstGeom prst="rect">
            <a:avLst/>
          </a:prstGeom>
          <a:noFill/>
          <a:ln/>
        </p:spPr>
        <p:txBody>
          <a:bodyPr wrap="none" lIns="0" tIns="0" rIns="0" bIns="0" rtlCol="0" anchor="t"/>
          <a:lstStyle/>
          <a:p>
            <a:pPr marL="0" indent="0" algn="ctr">
              <a:lnSpc>
                <a:spcPts val="3900"/>
              </a:lnSpc>
              <a:buNone/>
            </a:pPr>
            <a:r>
              <a:rPr lang="en-US" sz="3900" dirty="0">
                <a:solidFill>
                  <a:srgbClr val="2B4150"/>
                </a:solidFill>
                <a:latin typeface="MuseoModerno Medium" pitchFamily="34" charset="0"/>
                <a:ea typeface="MuseoModerno Medium" pitchFamily="34" charset="-122"/>
                <a:cs typeface="MuseoModerno Medium" pitchFamily="34" charset="-120"/>
              </a:rPr>
              <a:t>1</a:t>
            </a:r>
            <a:endParaRPr lang="en-US" sz="3900" dirty="0"/>
          </a:p>
        </p:txBody>
      </p:sp>
      <p:sp>
        <p:nvSpPr>
          <p:cNvPr id="5" name="Text 2">
            <a:extLst>
              <a:ext uri="{FF2B5EF4-FFF2-40B4-BE49-F238E27FC236}">
                <a16:creationId xmlns:a16="http://schemas.microsoft.com/office/drawing/2014/main" id="{A89958D2-6FE8-4D7E-8F47-D7F13A677C56}"/>
              </a:ext>
            </a:extLst>
          </p:cNvPr>
          <p:cNvSpPr/>
          <p:nvPr/>
        </p:nvSpPr>
        <p:spPr>
          <a:xfrm>
            <a:off x="3626227" y="1684317"/>
            <a:ext cx="1891546" cy="236458"/>
          </a:xfrm>
          <a:prstGeom prst="rect">
            <a:avLst/>
          </a:prstGeom>
          <a:noFill/>
          <a:ln/>
        </p:spPr>
        <p:txBody>
          <a:bodyPr wrap="none" lIns="0" tIns="0" rIns="0" bIns="0" rtlCol="0" anchor="t"/>
          <a:lstStyle/>
          <a:p>
            <a:pPr marL="0" indent="0" algn="ctr">
              <a:lnSpc>
                <a:spcPts val="1850"/>
              </a:lnSpc>
              <a:buNone/>
            </a:pPr>
            <a:r>
              <a:rPr lang="en-US" sz="1600" dirty="0">
                <a:solidFill>
                  <a:srgbClr val="2B4150"/>
                </a:solidFill>
                <a:latin typeface="MuseoModerno Medium" pitchFamily="34" charset="0"/>
                <a:ea typeface="MuseoModerno Medium" pitchFamily="34" charset="-122"/>
                <a:cs typeface="MuseoModerno Medium" pitchFamily="34" charset="-120"/>
              </a:rPr>
              <a:t>Clarté</a:t>
            </a:r>
            <a:endParaRPr lang="en-US" sz="1600" dirty="0"/>
          </a:p>
        </p:txBody>
      </p:sp>
      <p:sp>
        <p:nvSpPr>
          <p:cNvPr id="6" name="Text 4">
            <a:extLst>
              <a:ext uri="{FF2B5EF4-FFF2-40B4-BE49-F238E27FC236}">
                <a16:creationId xmlns:a16="http://schemas.microsoft.com/office/drawing/2014/main" id="{18878C47-CBC1-4E74-9405-54714423029F}"/>
              </a:ext>
            </a:extLst>
          </p:cNvPr>
          <p:cNvSpPr/>
          <p:nvPr/>
        </p:nvSpPr>
        <p:spPr>
          <a:xfrm>
            <a:off x="529590" y="2385774"/>
            <a:ext cx="8084820" cy="499348"/>
          </a:xfrm>
          <a:prstGeom prst="rect">
            <a:avLst/>
          </a:prstGeom>
          <a:noFill/>
          <a:ln/>
        </p:spPr>
        <p:txBody>
          <a:bodyPr wrap="none" lIns="0" tIns="0" rIns="0" bIns="0" rtlCol="0" anchor="t"/>
          <a:lstStyle/>
          <a:p>
            <a:pPr marL="0" indent="0" algn="ctr">
              <a:lnSpc>
                <a:spcPts val="3900"/>
              </a:lnSpc>
              <a:buNone/>
            </a:pPr>
            <a:r>
              <a:rPr lang="en-US" sz="3900" dirty="0">
                <a:solidFill>
                  <a:srgbClr val="2B4150"/>
                </a:solidFill>
                <a:latin typeface="MuseoModerno Medium" pitchFamily="34" charset="0"/>
                <a:ea typeface="MuseoModerno Medium" pitchFamily="34" charset="-122"/>
                <a:cs typeface="MuseoModerno Medium" pitchFamily="34" charset="-120"/>
              </a:rPr>
              <a:t>2</a:t>
            </a:r>
            <a:endParaRPr lang="en-US" sz="3900" dirty="0"/>
          </a:p>
        </p:txBody>
      </p:sp>
      <p:sp>
        <p:nvSpPr>
          <p:cNvPr id="7" name="Text 5">
            <a:extLst>
              <a:ext uri="{FF2B5EF4-FFF2-40B4-BE49-F238E27FC236}">
                <a16:creationId xmlns:a16="http://schemas.microsoft.com/office/drawing/2014/main" id="{F29EF74A-E3A3-4805-BC22-ADEA18EDCD47}"/>
              </a:ext>
            </a:extLst>
          </p:cNvPr>
          <p:cNvSpPr/>
          <p:nvPr/>
        </p:nvSpPr>
        <p:spPr>
          <a:xfrm>
            <a:off x="3688462" y="2884220"/>
            <a:ext cx="1891546" cy="236458"/>
          </a:xfrm>
          <a:prstGeom prst="rect">
            <a:avLst/>
          </a:prstGeom>
          <a:noFill/>
          <a:ln/>
        </p:spPr>
        <p:txBody>
          <a:bodyPr wrap="none" lIns="0" tIns="0" rIns="0" bIns="0" rtlCol="0" anchor="t"/>
          <a:lstStyle/>
          <a:p>
            <a:pPr marL="0" indent="0" algn="ctr">
              <a:lnSpc>
                <a:spcPts val="1850"/>
              </a:lnSpc>
              <a:buNone/>
            </a:pPr>
            <a:r>
              <a:rPr lang="en-US" sz="1600" dirty="0">
                <a:solidFill>
                  <a:srgbClr val="2B4150"/>
                </a:solidFill>
                <a:latin typeface="MuseoModerno Medium" pitchFamily="34" charset="0"/>
                <a:ea typeface="MuseoModerno Medium" pitchFamily="34" charset="-122"/>
                <a:cs typeface="MuseoModerno Medium" pitchFamily="34" charset="-120"/>
              </a:rPr>
              <a:t>Spécificité</a:t>
            </a:r>
            <a:endParaRPr lang="en-US" sz="1600" dirty="0"/>
          </a:p>
        </p:txBody>
      </p:sp>
      <p:sp>
        <p:nvSpPr>
          <p:cNvPr id="8" name="Text 6">
            <a:extLst>
              <a:ext uri="{FF2B5EF4-FFF2-40B4-BE49-F238E27FC236}">
                <a16:creationId xmlns:a16="http://schemas.microsoft.com/office/drawing/2014/main" id="{9E9A4C79-B3A4-42B4-A00B-CF0198374FD9}"/>
              </a:ext>
            </a:extLst>
          </p:cNvPr>
          <p:cNvSpPr/>
          <p:nvPr/>
        </p:nvSpPr>
        <p:spPr>
          <a:xfrm>
            <a:off x="591825" y="3120678"/>
            <a:ext cx="8084820" cy="242054"/>
          </a:xfrm>
          <a:prstGeom prst="rect">
            <a:avLst/>
          </a:prstGeom>
          <a:noFill/>
          <a:ln/>
        </p:spPr>
        <p:txBody>
          <a:bodyPr wrap="none" lIns="0" tIns="0" rIns="0" bIns="0" rtlCol="0" anchor="t"/>
          <a:lstStyle/>
          <a:p>
            <a:pPr marL="0" indent="0" algn="ctr">
              <a:lnSpc>
                <a:spcPts val="1900"/>
              </a:lnSpc>
              <a:buNone/>
            </a:pPr>
            <a:r>
              <a:rPr lang="en-US" sz="1200" dirty="0">
                <a:solidFill>
                  <a:srgbClr val="2B4150"/>
                </a:solidFill>
                <a:latin typeface="Source Sans Pro" pitchFamily="34" charset="0"/>
                <a:ea typeface="Source Sans Pro" pitchFamily="34" charset="-122"/>
                <a:cs typeface="Source Sans Pro" pitchFamily="34" charset="-120"/>
              </a:rPr>
              <a:t>Rôle, style, cible et format définis.</a:t>
            </a:r>
            <a:endParaRPr lang="en-US" sz="1200" dirty="0"/>
          </a:p>
        </p:txBody>
      </p:sp>
      <p:sp>
        <p:nvSpPr>
          <p:cNvPr id="9" name="Text 3">
            <a:extLst>
              <a:ext uri="{FF2B5EF4-FFF2-40B4-BE49-F238E27FC236}">
                <a16:creationId xmlns:a16="http://schemas.microsoft.com/office/drawing/2014/main" id="{47EDE469-C73E-40A0-8130-1300A2BFBF98}"/>
              </a:ext>
            </a:extLst>
          </p:cNvPr>
          <p:cNvSpPr/>
          <p:nvPr/>
        </p:nvSpPr>
        <p:spPr>
          <a:xfrm>
            <a:off x="657928" y="1920775"/>
            <a:ext cx="8084820" cy="242054"/>
          </a:xfrm>
          <a:prstGeom prst="rect">
            <a:avLst/>
          </a:prstGeom>
          <a:noFill/>
          <a:ln/>
        </p:spPr>
        <p:txBody>
          <a:bodyPr wrap="none" lIns="0" tIns="0" rIns="0" bIns="0" rtlCol="0" anchor="t"/>
          <a:lstStyle/>
          <a:p>
            <a:pPr marL="0" indent="0" algn="ctr">
              <a:lnSpc>
                <a:spcPts val="1900"/>
              </a:lnSpc>
              <a:buNone/>
            </a:pPr>
            <a:r>
              <a:rPr lang="en-US" sz="1200" dirty="0">
                <a:solidFill>
                  <a:srgbClr val="2B4150"/>
                </a:solidFill>
                <a:latin typeface="Source Sans Pro" pitchFamily="34" charset="0"/>
                <a:ea typeface="Source Sans Pro" pitchFamily="34" charset="-122"/>
                <a:cs typeface="Source Sans Pro" pitchFamily="34" charset="-120"/>
              </a:rPr>
              <a:t>Prompt précis et </a:t>
            </a:r>
            <a:r>
              <a:rPr lang="en-US" sz="1200" dirty="0" err="1">
                <a:solidFill>
                  <a:srgbClr val="2B4150"/>
                </a:solidFill>
                <a:latin typeface="Source Sans Pro" pitchFamily="34" charset="0"/>
                <a:ea typeface="Source Sans Pro" pitchFamily="34" charset="-122"/>
                <a:cs typeface="Source Sans Pro" pitchFamily="34" charset="-120"/>
              </a:rPr>
              <a:t>adapté</a:t>
            </a:r>
            <a:r>
              <a:rPr lang="en-US" sz="1200" dirty="0">
                <a:solidFill>
                  <a:srgbClr val="2B4150"/>
                </a:solidFill>
                <a:latin typeface="Source Sans Pro" pitchFamily="34" charset="0"/>
                <a:ea typeface="Source Sans Pro" pitchFamily="34" charset="-122"/>
                <a:cs typeface="Source Sans Pro" pitchFamily="34" charset="-120"/>
              </a:rPr>
              <a:t> à </a:t>
            </a:r>
            <a:r>
              <a:rPr lang="en-US" sz="1200" dirty="0" err="1">
                <a:solidFill>
                  <a:srgbClr val="2B4150"/>
                </a:solidFill>
                <a:latin typeface="Source Sans Pro" pitchFamily="34" charset="0"/>
                <a:ea typeface="Source Sans Pro" pitchFamily="34" charset="-122"/>
                <a:cs typeface="Source Sans Pro" pitchFamily="34" charset="-120"/>
              </a:rPr>
              <a:t>l'objectif</a:t>
            </a:r>
            <a:r>
              <a:rPr lang="en-US" sz="1200" dirty="0">
                <a:solidFill>
                  <a:srgbClr val="2B4150"/>
                </a:solidFill>
                <a:latin typeface="Source Sans Pro" pitchFamily="34" charset="0"/>
                <a:ea typeface="Source Sans Pro" pitchFamily="34" charset="-122"/>
                <a:cs typeface="Source Sans Pro" pitchFamily="34" charset="-120"/>
              </a:rPr>
              <a:t>.</a:t>
            </a:r>
            <a:endParaRPr lang="en-US" sz="1200" dirty="0"/>
          </a:p>
        </p:txBody>
      </p:sp>
      <p:sp>
        <p:nvSpPr>
          <p:cNvPr id="10" name="Text 7">
            <a:extLst>
              <a:ext uri="{FF2B5EF4-FFF2-40B4-BE49-F238E27FC236}">
                <a16:creationId xmlns:a16="http://schemas.microsoft.com/office/drawing/2014/main" id="{3A2B12D1-DD6B-45DD-9F80-566858790348}"/>
              </a:ext>
            </a:extLst>
          </p:cNvPr>
          <p:cNvSpPr/>
          <p:nvPr/>
        </p:nvSpPr>
        <p:spPr>
          <a:xfrm>
            <a:off x="591825" y="3643519"/>
            <a:ext cx="8084820" cy="499348"/>
          </a:xfrm>
          <a:prstGeom prst="rect">
            <a:avLst/>
          </a:prstGeom>
          <a:noFill/>
          <a:ln/>
        </p:spPr>
        <p:txBody>
          <a:bodyPr wrap="none" lIns="0" tIns="0" rIns="0" bIns="0" rtlCol="0" anchor="t"/>
          <a:lstStyle/>
          <a:p>
            <a:pPr marL="0" indent="0" algn="ctr">
              <a:lnSpc>
                <a:spcPts val="3900"/>
              </a:lnSpc>
              <a:buNone/>
            </a:pPr>
            <a:r>
              <a:rPr lang="en-US" sz="3900" dirty="0">
                <a:solidFill>
                  <a:srgbClr val="2B4150"/>
                </a:solidFill>
                <a:latin typeface="MuseoModerno Medium" pitchFamily="34" charset="0"/>
                <a:ea typeface="MuseoModerno Medium" pitchFamily="34" charset="-122"/>
                <a:cs typeface="MuseoModerno Medium" pitchFamily="34" charset="-120"/>
              </a:rPr>
              <a:t>3</a:t>
            </a:r>
            <a:endParaRPr lang="en-US" sz="3900" dirty="0"/>
          </a:p>
        </p:txBody>
      </p:sp>
      <p:sp>
        <p:nvSpPr>
          <p:cNvPr id="11" name="Text 8">
            <a:extLst>
              <a:ext uri="{FF2B5EF4-FFF2-40B4-BE49-F238E27FC236}">
                <a16:creationId xmlns:a16="http://schemas.microsoft.com/office/drawing/2014/main" id="{41B39B30-957F-4331-B4F4-0634D3F20561}"/>
              </a:ext>
            </a:extLst>
          </p:cNvPr>
          <p:cNvSpPr/>
          <p:nvPr/>
        </p:nvSpPr>
        <p:spPr>
          <a:xfrm>
            <a:off x="3754565" y="4045671"/>
            <a:ext cx="1891546" cy="236458"/>
          </a:xfrm>
          <a:prstGeom prst="rect">
            <a:avLst/>
          </a:prstGeom>
          <a:noFill/>
          <a:ln/>
        </p:spPr>
        <p:txBody>
          <a:bodyPr wrap="none" lIns="0" tIns="0" rIns="0" bIns="0" rtlCol="0" anchor="t"/>
          <a:lstStyle/>
          <a:p>
            <a:pPr marL="0" indent="0" algn="ctr">
              <a:lnSpc>
                <a:spcPts val="1850"/>
              </a:lnSpc>
              <a:buNone/>
            </a:pPr>
            <a:r>
              <a:rPr lang="en-US" sz="1600" dirty="0">
                <a:solidFill>
                  <a:srgbClr val="2B4150"/>
                </a:solidFill>
                <a:latin typeface="MuseoModerno Medium" pitchFamily="34" charset="0"/>
                <a:ea typeface="MuseoModerno Medium" pitchFamily="34" charset="-122"/>
                <a:cs typeface="MuseoModerno Medium" pitchFamily="34" charset="-120"/>
              </a:rPr>
              <a:t>Interaction</a:t>
            </a:r>
            <a:endParaRPr lang="en-US" sz="1600" dirty="0"/>
          </a:p>
        </p:txBody>
      </p:sp>
      <p:sp>
        <p:nvSpPr>
          <p:cNvPr id="12" name="Text 9">
            <a:extLst>
              <a:ext uri="{FF2B5EF4-FFF2-40B4-BE49-F238E27FC236}">
                <a16:creationId xmlns:a16="http://schemas.microsoft.com/office/drawing/2014/main" id="{AF752BC7-C7B2-451A-9BF7-46D2A19B1FA2}"/>
              </a:ext>
            </a:extLst>
          </p:cNvPr>
          <p:cNvSpPr/>
          <p:nvPr/>
        </p:nvSpPr>
        <p:spPr>
          <a:xfrm>
            <a:off x="657928" y="4402091"/>
            <a:ext cx="8084820" cy="242054"/>
          </a:xfrm>
          <a:prstGeom prst="rect">
            <a:avLst/>
          </a:prstGeom>
          <a:noFill/>
          <a:ln/>
        </p:spPr>
        <p:txBody>
          <a:bodyPr wrap="none" lIns="0" tIns="0" rIns="0" bIns="0" rtlCol="0" anchor="t"/>
          <a:lstStyle/>
          <a:p>
            <a:pPr marL="0" indent="0" algn="ctr">
              <a:lnSpc>
                <a:spcPts val="1900"/>
              </a:lnSpc>
              <a:buNone/>
            </a:pPr>
            <a:r>
              <a:rPr lang="en-US" sz="1200" dirty="0">
                <a:solidFill>
                  <a:srgbClr val="2B4150"/>
                </a:solidFill>
                <a:latin typeface="Source Sans Pro" pitchFamily="34" charset="0"/>
                <a:ea typeface="Source Sans Pro" pitchFamily="34" charset="-122"/>
                <a:cs typeface="Source Sans Pro" pitchFamily="34" charset="-120"/>
              </a:rPr>
              <a:t>Dialoguer pour affiner les résultats.</a:t>
            </a:r>
            <a:endParaRPr lang="en-US" sz="1200" dirty="0"/>
          </a:p>
        </p:txBody>
      </p:sp>
      <p:sp>
        <p:nvSpPr>
          <p:cNvPr id="13" name="Text 10">
            <a:extLst>
              <a:ext uri="{FF2B5EF4-FFF2-40B4-BE49-F238E27FC236}">
                <a16:creationId xmlns:a16="http://schemas.microsoft.com/office/drawing/2014/main" id="{AB2BEC0E-4E7A-4065-A7CC-93A8CF13D182}"/>
              </a:ext>
            </a:extLst>
          </p:cNvPr>
          <p:cNvSpPr/>
          <p:nvPr/>
        </p:nvSpPr>
        <p:spPr>
          <a:xfrm>
            <a:off x="591825" y="4932552"/>
            <a:ext cx="8084820" cy="499348"/>
          </a:xfrm>
          <a:prstGeom prst="rect">
            <a:avLst/>
          </a:prstGeom>
          <a:noFill/>
          <a:ln/>
        </p:spPr>
        <p:txBody>
          <a:bodyPr wrap="none" lIns="0" tIns="0" rIns="0" bIns="0" rtlCol="0" anchor="t"/>
          <a:lstStyle/>
          <a:p>
            <a:pPr marL="0" indent="0" algn="ctr">
              <a:lnSpc>
                <a:spcPts val="3900"/>
              </a:lnSpc>
              <a:buNone/>
            </a:pPr>
            <a:r>
              <a:rPr lang="en-US" sz="3900" dirty="0">
                <a:solidFill>
                  <a:srgbClr val="2B4150"/>
                </a:solidFill>
                <a:latin typeface="MuseoModerno Medium" pitchFamily="34" charset="0"/>
                <a:ea typeface="MuseoModerno Medium" pitchFamily="34" charset="-122"/>
                <a:cs typeface="MuseoModerno Medium" pitchFamily="34" charset="-120"/>
              </a:rPr>
              <a:t>4</a:t>
            </a:r>
            <a:endParaRPr lang="en-US" sz="3900" dirty="0"/>
          </a:p>
        </p:txBody>
      </p:sp>
      <p:sp>
        <p:nvSpPr>
          <p:cNvPr id="14" name="Text 11">
            <a:extLst>
              <a:ext uri="{FF2B5EF4-FFF2-40B4-BE49-F238E27FC236}">
                <a16:creationId xmlns:a16="http://schemas.microsoft.com/office/drawing/2014/main" id="{80951CCD-D493-49A6-BFA1-46C38E9EFD68}"/>
              </a:ext>
            </a:extLst>
          </p:cNvPr>
          <p:cNvSpPr/>
          <p:nvPr/>
        </p:nvSpPr>
        <p:spPr>
          <a:xfrm>
            <a:off x="3731568" y="5428655"/>
            <a:ext cx="1891546" cy="236458"/>
          </a:xfrm>
          <a:prstGeom prst="rect">
            <a:avLst/>
          </a:prstGeom>
          <a:noFill/>
          <a:ln/>
        </p:spPr>
        <p:txBody>
          <a:bodyPr wrap="none" lIns="0" tIns="0" rIns="0" bIns="0" rtlCol="0" anchor="t"/>
          <a:lstStyle/>
          <a:p>
            <a:pPr marL="0" indent="0" algn="ctr">
              <a:lnSpc>
                <a:spcPts val="1850"/>
              </a:lnSpc>
              <a:buNone/>
            </a:pPr>
            <a:r>
              <a:rPr lang="en-US" sz="1600" dirty="0">
                <a:solidFill>
                  <a:srgbClr val="2B4150"/>
                </a:solidFill>
                <a:latin typeface="MuseoModerno Medium" pitchFamily="34" charset="0"/>
                <a:ea typeface="MuseoModerno Medium" pitchFamily="34" charset="-122"/>
                <a:cs typeface="MuseoModerno Medium" pitchFamily="34" charset="-120"/>
              </a:rPr>
              <a:t>Pratique</a:t>
            </a:r>
            <a:endParaRPr lang="en-US" sz="1600" dirty="0"/>
          </a:p>
        </p:txBody>
      </p:sp>
      <p:sp>
        <p:nvSpPr>
          <p:cNvPr id="15" name="Text 12">
            <a:extLst>
              <a:ext uri="{FF2B5EF4-FFF2-40B4-BE49-F238E27FC236}">
                <a16:creationId xmlns:a16="http://schemas.microsoft.com/office/drawing/2014/main" id="{2B62630E-CF6C-4B60-A03B-8CF424F9A324}"/>
              </a:ext>
            </a:extLst>
          </p:cNvPr>
          <p:cNvSpPr/>
          <p:nvPr/>
        </p:nvSpPr>
        <p:spPr>
          <a:xfrm>
            <a:off x="657928" y="5806976"/>
            <a:ext cx="8084820" cy="242054"/>
          </a:xfrm>
          <a:prstGeom prst="rect">
            <a:avLst/>
          </a:prstGeom>
          <a:noFill/>
          <a:ln/>
        </p:spPr>
        <p:txBody>
          <a:bodyPr wrap="none" lIns="0" tIns="0" rIns="0" bIns="0" rtlCol="0" anchor="t"/>
          <a:lstStyle/>
          <a:p>
            <a:pPr marL="0" indent="0" algn="ctr">
              <a:lnSpc>
                <a:spcPts val="1900"/>
              </a:lnSpc>
              <a:buNone/>
            </a:pPr>
            <a:r>
              <a:rPr lang="en-US" sz="1200" dirty="0">
                <a:solidFill>
                  <a:srgbClr val="2B4150"/>
                </a:solidFill>
                <a:latin typeface="Source Sans Pro" pitchFamily="34" charset="0"/>
                <a:ea typeface="Source Sans Pro" pitchFamily="34" charset="-122"/>
                <a:cs typeface="Source Sans Pro" pitchFamily="34" charset="-120"/>
              </a:rPr>
              <a:t>L'expérience améliore vos prompts.</a:t>
            </a:r>
            <a:endParaRPr lang="en-US" sz="1200" dirty="0"/>
          </a:p>
        </p:txBody>
      </p:sp>
    </p:spTree>
    <p:extLst>
      <p:ext uri="{BB962C8B-B14F-4D97-AF65-F5344CB8AC3E}">
        <p14:creationId xmlns:p14="http://schemas.microsoft.com/office/powerpoint/2010/main" val="3158372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B253115-275C-4F3D-9049-94618D1FF99A}"/>
              </a:ext>
            </a:extLst>
          </p:cNvPr>
          <p:cNvSpPr txBox="1"/>
          <p:nvPr/>
        </p:nvSpPr>
        <p:spPr>
          <a:xfrm>
            <a:off x="415290" y="1508373"/>
            <a:ext cx="11567160" cy="707886"/>
          </a:xfrm>
          <a:prstGeom prst="rect">
            <a:avLst/>
          </a:prstGeom>
          <a:noFill/>
        </p:spPr>
        <p:txBody>
          <a:bodyPr wrap="square" rtlCol="0">
            <a:spAutoFit/>
          </a:bodyPr>
          <a:lstStyle/>
          <a:p>
            <a:pPr algn="ctr"/>
            <a:r>
              <a:rPr lang="fr-FR" sz="4000" b="1" i="1" dirty="0"/>
              <a:t>L’IMPORTANCE DES INTELLIGENCES ARTIFICIELLES </a:t>
            </a:r>
          </a:p>
        </p:txBody>
      </p:sp>
      <p:sp>
        <p:nvSpPr>
          <p:cNvPr id="3" name="Flèche : bas 2">
            <a:extLst>
              <a:ext uri="{FF2B5EF4-FFF2-40B4-BE49-F238E27FC236}">
                <a16:creationId xmlns:a16="http://schemas.microsoft.com/office/drawing/2014/main" id="{33B97387-97F6-49D7-82BE-0B02A4187276}"/>
              </a:ext>
            </a:extLst>
          </p:cNvPr>
          <p:cNvSpPr/>
          <p:nvPr/>
        </p:nvSpPr>
        <p:spPr>
          <a:xfrm>
            <a:off x="5132070" y="2983230"/>
            <a:ext cx="1463040" cy="29375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16730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E239F592-FF7E-4F7E-81F5-96F2C0E1E910}"/>
              </a:ext>
            </a:extLst>
          </p:cNvPr>
          <p:cNvSpPr>
            <a:spLocks noGrp="1"/>
          </p:cNvSpPr>
          <p:nvPr>
            <p:ph type="subTitle" idx="1"/>
          </p:nvPr>
        </p:nvSpPr>
        <p:spPr>
          <a:xfrm>
            <a:off x="635286" y="2799987"/>
            <a:ext cx="10921427" cy="1068039"/>
          </a:xfrm>
        </p:spPr>
        <p:txBody>
          <a:bodyPr>
            <a:normAutofit lnSpcReduction="10000"/>
          </a:bodyPr>
          <a:lstStyle/>
          <a:p>
            <a:pPr marL="342900" indent="-342900" algn="l">
              <a:buFont typeface="Wingdings" panose="05000000000000000000" pitchFamily="2" charset="2"/>
              <a:buChar char="§"/>
            </a:pPr>
            <a:r>
              <a:rPr lang="fr-FR" b="1" dirty="0">
                <a:effectLst/>
                <a:latin typeface="Calibri" panose="020F0502020204030204" pitchFamily="34" charset="0"/>
                <a:ea typeface="Calibri" panose="020F0502020204030204" pitchFamily="34" charset="0"/>
                <a:cs typeface="Times New Roman" panose="02020603050405020304" pitchFamily="18" charset="0"/>
              </a:rPr>
              <a:t>Création d’images et multimédia</a:t>
            </a:r>
            <a:br>
              <a:rPr lang="fr-FR" dirty="0">
                <a:effectLst/>
                <a:latin typeface="Calibri" panose="020F0502020204030204" pitchFamily="34" charset="0"/>
                <a:ea typeface="Calibri" panose="020F0502020204030204" pitchFamily="34" charset="0"/>
                <a:cs typeface="Times New Roman" panose="02020603050405020304" pitchFamily="18" charset="0"/>
              </a:rPr>
            </a:br>
            <a:r>
              <a:rPr lang="fr-FR" dirty="0">
                <a:effectLst/>
                <a:latin typeface="Calibri" panose="020F0502020204030204" pitchFamily="34" charset="0"/>
                <a:ea typeface="Calibri" panose="020F0502020204030204" pitchFamily="34" charset="0"/>
                <a:cs typeface="Times New Roman" panose="02020603050405020304" pitchFamily="18" charset="0"/>
              </a:rPr>
              <a:t> Production d’illustrations, de montages ou de vidéos à partir de descriptions textuelles</a:t>
            </a:r>
            <a:endParaRPr lang="fr-FR" sz="3600" dirty="0"/>
          </a:p>
        </p:txBody>
      </p:sp>
      <p:sp>
        <p:nvSpPr>
          <p:cNvPr id="4" name="Sous-titre 2">
            <a:extLst>
              <a:ext uri="{FF2B5EF4-FFF2-40B4-BE49-F238E27FC236}">
                <a16:creationId xmlns:a16="http://schemas.microsoft.com/office/drawing/2014/main" id="{3991EAAD-A076-4E20-B81D-F541FFC3C1B3}"/>
              </a:ext>
            </a:extLst>
          </p:cNvPr>
          <p:cNvSpPr txBox="1">
            <a:spLocks/>
          </p:cNvSpPr>
          <p:nvPr/>
        </p:nvSpPr>
        <p:spPr>
          <a:xfrm>
            <a:off x="390418" y="994499"/>
            <a:ext cx="11801582" cy="106803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
            </a:pPr>
            <a:r>
              <a:rPr lang="fr-FR" b="1" dirty="0">
                <a:latin typeface="Times New Roman" panose="02020603050405020304" pitchFamily="18" charset="0"/>
                <a:ea typeface="Times New Roman" panose="02020603050405020304" pitchFamily="18" charset="0"/>
              </a:rPr>
              <a:t>Génération de texte</a:t>
            </a:r>
            <a:br>
              <a:rPr lang="fr-FR" dirty="0">
                <a:latin typeface="Times New Roman" panose="02020603050405020304" pitchFamily="18" charset="0"/>
                <a:ea typeface="Times New Roman" panose="02020603050405020304" pitchFamily="18" charset="0"/>
              </a:rPr>
            </a:br>
            <a:r>
              <a:rPr lang="fr-FR" dirty="0">
                <a:latin typeface="Times New Roman" panose="02020603050405020304" pitchFamily="18" charset="0"/>
                <a:ea typeface="Times New Roman" panose="02020603050405020304" pitchFamily="18" charset="0"/>
              </a:rPr>
              <a:t>Rédaction d’articles, mails, scripts ou résumé de documents en donnant quelques instructions simples.</a:t>
            </a:r>
          </a:p>
          <a:p>
            <a:endParaRPr lang="fr-FR" sz="3200" dirty="0"/>
          </a:p>
        </p:txBody>
      </p:sp>
      <p:sp>
        <p:nvSpPr>
          <p:cNvPr id="5" name="Sous-titre 2">
            <a:extLst>
              <a:ext uri="{FF2B5EF4-FFF2-40B4-BE49-F238E27FC236}">
                <a16:creationId xmlns:a16="http://schemas.microsoft.com/office/drawing/2014/main" id="{D65CD718-2417-4A4A-B865-83E7AC94D774}"/>
              </a:ext>
            </a:extLst>
          </p:cNvPr>
          <p:cNvSpPr txBox="1">
            <a:spLocks/>
          </p:cNvSpPr>
          <p:nvPr/>
        </p:nvSpPr>
        <p:spPr>
          <a:xfrm>
            <a:off x="936659" y="4779285"/>
            <a:ext cx="10745057" cy="11489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
            </a:pPr>
            <a:r>
              <a:rPr lang="fr-FR" b="1" dirty="0">
                <a:effectLst/>
                <a:latin typeface="Times New Roman" panose="02020603050405020304" pitchFamily="18" charset="0"/>
                <a:ea typeface="Times New Roman" panose="02020603050405020304" pitchFamily="18" charset="0"/>
              </a:rPr>
              <a:t>Assistance à la programmation</a:t>
            </a:r>
            <a:br>
              <a:rPr lang="fr-FR" dirty="0">
                <a:effectLst/>
                <a:latin typeface="Times New Roman" panose="02020603050405020304" pitchFamily="18" charset="0"/>
                <a:ea typeface="Times New Roman" panose="02020603050405020304" pitchFamily="18" charset="0"/>
              </a:rPr>
            </a:br>
            <a:r>
              <a:rPr lang="fr-FR" dirty="0">
                <a:effectLst/>
                <a:latin typeface="Times New Roman" panose="02020603050405020304" pitchFamily="18" charset="0"/>
                <a:ea typeface="Times New Roman" panose="02020603050405020304" pitchFamily="18" charset="0"/>
              </a:rPr>
              <a:t>Aide à l’écriture et à la correction de code, génération de fonctions ou d’exemples d’usage.</a:t>
            </a:r>
          </a:p>
          <a:p>
            <a:pPr marL="571500" indent="-571500" algn="l">
              <a:buFont typeface="Wingdings" panose="05000000000000000000" pitchFamily="2" charset="2"/>
              <a:buChar char="§"/>
            </a:pPr>
            <a:endParaRPr lang="fr-FR" sz="3600" dirty="0"/>
          </a:p>
        </p:txBody>
      </p:sp>
      <p:sp>
        <p:nvSpPr>
          <p:cNvPr id="21" name="Flèche : bas 20">
            <a:extLst>
              <a:ext uri="{FF2B5EF4-FFF2-40B4-BE49-F238E27FC236}">
                <a16:creationId xmlns:a16="http://schemas.microsoft.com/office/drawing/2014/main" id="{921DF9E1-13F1-4DD8-BD0B-040D731003B4}"/>
              </a:ext>
            </a:extLst>
          </p:cNvPr>
          <p:cNvSpPr/>
          <p:nvPr/>
        </p:nvSpPr>
        <p:spPr>
          <a:xfrm>
            <a:off x="5928189" y="1921267"/>
            <a:ext cx="292814" cy="585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èche : bas 21">
            <a:extLst>
              <a:ext uri="{FF2B5EF4-FFF2-40B4-BE49-F238E27FC236}">
                <a16:creationId xmlns:a16="http://schemas.microsoft.com/office/drawing/2014/main" id="{D3DAE278-E767-4A23-A1A8-20735ECCEC5A}"/>
              </a:ext>
            </a:extLst>
          </p:cNvPr>
          <p:cNvSpPr/>
          <p:nvPr/>
        </p:nvSpPr>
        <p:spPr>
          <a:xfrm>
            <a:off x="5928188" y="3976570"/>
            <a:ext cx="292814" cy="585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93069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84533778-0023-44EA-AE37-DAF300AD1E41}"/>
              </a:ext>
            </a:extLst>
          </p:cNvPr>
          <p:cNvSpPr txBox="1"/>
          <p:nvPr/>
        </p:nvSpPr>
        <p:spPr>
          <a:xfrm>
            <a:off x="565080" y="3082247"/>
            <a:ext cx="11363218" cy="1323439"/>
          </a:xfrm>
          <a:prstGeom prst="rect">
            <a:avLst/>
          </a:prstGeom>
          <a:noFill/>
        </p:spPr>
        <p:txBody>
          <a:bodyPr wrap="square" rtlCol="0">
            <a:spAutoFit/>
          </a:bodyPr>
          <a:lstStyle/>
          <a:p>
            <a:pPr marL="342900" indent="-342900">
              <a:buFont typeface="Wingdings" panose="05000000000000000000" pitchFamily="2" charset="2"/>
              <a:buChar char="v"/>
            </a:pPr>
            <a:r>
              <a:rPr lang="fr-FR" sz="2000" b="1" dirty="0">
                <a:effectLst/>
                <a:latin typeface="Bookman Old Style" panose="02050604050505020204" pitchFamily="18" charset="0"/>
                <a:ea typeface="Times New Roman" panose="02020603050405020304" pitchFamily="18" charset="0"/>
              </a:rPr>
              <a:t>Aide à la révision et à l’apprentissage</a:t>
            </a:r>
            <a:br>
              <a:rPr lang="fr-FR" sz="2000" dirty="0">
                <a:effectLst/>
                <a:latin typeface="Bookman Old Style" panose="02050604050505020204" pitchFamily="18" charset="0"/>
                <a:ea typeface="Times New Roman" panose="02020603050405020304" pitchFamily="18" charset="0"/>
              </a:rPr>
            </a:br>
            <a:r>
              <a:rPr lang="fr-FR" sz="2000" dirty="0">
                <a:effectLst/>
                <a:latin typeface="Bookman Old Style" panose="02050604050505020204" pitchFamily="18" charset="0"/>
                <a:ea typeface="Times New Roman" panose="02020603050405020304" pitchFamily="18" charset="0"/>
              </a:rPr>
              <a:t> Création de fiches de synthèse, de quiz interactifs ou de résumés de cours pour mieux mémoriser les notions.</a:t>
            </a:r>
          </a:p>
          <a:p>
            <a:pPr marL="342900" indent="-342900">
              <a:buFont typeface="Wingdings" panose="05000000000000000000" pitchFamily="2" charset="2"/>
              <a:buChar char="v"/>
            </a:pPr>
            <a:endParaRPr lang="fr-FR" sz="2000" dirty="0">
              <a:latin typeface="Bookman Old Style" panose="02050604050505020204" pitchFamily="18" charset="0"/>
            </a:endParaRPr>
          </a:p>
        </p:txBody>
      </p:sp>
      <p:sp>
        <p:nvSpPr>
          <p:cNvPr id="5" name="ZoneTexte 4">
            <a:extLst>
              <a:ext uri="{FF2B5EF4-FFF2-40B4-BE49-F238E27FC236}">
                <a16:creationId xmlns:a16="http://schemas.microsoft.com/office/drawing/2014/main" id="{75DF9A33-93FC-48A4-949B-B03D8FF05BD8}"/>
              </a:ext>
            </a:extLst>
          </p:cNvPr>
          <p:cNvSpPr txBox="1"/>
          <p:nvPr/>
        </p:nvSpPr>
        <p:spPr>
          <a:xfrm>
            <a:off x="657547" y="5140288"/>
            <a:ext cx="10592656" cy="1323439"/>
          </a:xfrm>
          <a:prstGeom prst="rect">
            <a:avLst/>
          </a:prstGeom>
          <a:noFill/>
        </p:spPr>
        <p:txBody>
          <a:bodyPr wrap="square" rtlCol="0">
            <a:spAutoFit/>
          </a:bodyPr>
          <a:lstStyle/>
          <a:p>
            <a:pPr marL="342900" indent="-342900">
              <a:buFont typeface="Wingdings" panose="05000000000000000000" pitchFamily="2" charset="2"/>
              <a:buChar char="v"/>
            </a:pPr>
            <a:r>
              <a:rPr lang="fr-FR" sz="2000" b="1" dirty="0">
                <a:effectLst/>
                <a:latin typeface="Times New Roman" panose="02020603050405020304" pitchFamily="18" charset="0"/>
                <a:ea typeface="Times New Roman" panose="02020603050405020304" pitchFamily="18" charset="0"/>
              </a:rPr>
              <a:t>Organisation et gestion de projet</a:t>
            </a:r>
            <a:br>
              <a:rPr lang="fr-FR" sz="2000" dirty="0">
                <a:effectLst/>
                <a:latin typeface="Times New Roman" panose="02020603050405020304" pitchFamily="18" charset="0"/>
                <a:ea typeface="Times New Roman" panose="02020603050405020304" pitchFamily="18" charset="0"/>
              </a:rPr>
            </a:br>
            <a:r>
              <a:rPr lang="fr-FR" sz="2000" dirty="0">
                <a:effectLst/>
                <a:latin typeface="Times New Roman" panose="02020603050405020304" pitchFamily="18" charset="0"/>
                <a:ea typeface="Times New Roman" panose="02020603050405020304" pitchFamily="18" charset="0"/>
              </a:rPr>
              <a:t> Élaboration de plannings d’étude, de to‑do </a:t>
            </a:r>
            <a:r>
              <a:rPr lang="fr-FR" sz="2000" dirty="0" err="1">
                <a:effectLst/>
                <a:latin typeface="Times New Roman" panose="02020603050405020304" pitchFamily="18" charset="0"/>
                <a:ea typeface="Times New Roman" panose="02020603050405020304" pitchFamily="18" charset="0"/>
              </a:rPr>
              <a:t>lists</a:t>
            </a:r>
            <a:r>
              <a:rPr lang="fr-FR" sz="2000" dirty="0">
                <a:effectLst/>
                <a:latin typeface="Times New Roman" panose="02020603050405020304" pitchFamily="18" charset="0"/>
                <a:ea typeface="Times New Roman" panose="02020603050405020304" pitchFamily="18" charset="0"/>
              </a:rPr>
              <a:t> personnalisées et de calendriers de travail pour optimiser son emploi du temps.</a:t>
            </a:r>
          </a:p>
          <a:p>
            <a:pPr marL="342900" indent="-342900">
              <a:buFont typeface="Wingdings" panose="05000000000000000000" pitchFamily="2" charset="2"/>
              <a:buChar char="v"/>
            </a:pPr>
            <a:endParaRPr lang="fr-FR" sz="2000" dirty="0"/>
          </a:p>
        </p:txBody>
      </p:sp>
      <p:sp>
        <p:nvSpPr>
          <p:cNvPr id="8" name="ZoneTexte 7">
            <a:extLst>
              <a:ext uri="{FF2B5EF4-FFF2-40B4-BE49-F238E27FC236}">
                <a16:creationId xmlns:a16="http://schemas.microsoft.com/office/drawing/2014/main" id="{14D72B0E-F641-4E3F-9823-9B92E9FFA95F}"/>
              </a:ext>
            </a:extLst>
          </p:cNvPr>
          <p:cNvSpPr txBox="1"/>
          <p:nvPr/>
        </p:nvSpPr>
        <p:spPr>
          <a:xfrm>
            <a:off x="414391" y="720370"/>
            <a:ext cx="11363218" cy="1323439"/>
          </a:xfrm>
          <a:prstGeom prst="rect">
            <a:avLst/>
          </a:prstGeom>
          <a:noFill/>
        </p:spPr>
        <p:txBody>
          <a:bodyPr wrap="square" rtlCol="0">
            <a:spAutoFit/>
          </a:bodyPr>
          <a:lstStyle/>
          <a:p>
            <a:pPr marL="342900" indent="-342900">
              <a:buFont typeface="Wingdings" panose="05000000000000000000" pitchFamily="2" charset="2"/>
              <a:buChar char="v"/>
            </a:pPr>
            <a:r>
              <a:rPr lang="fr-FR" sz="2000" b="1" dirty="0">
                <a:effectLst/>
                <a:latin typeface="Bookman Old Style" panose="02050604050505020204" pitchFamily="18" charset="0"/>
                <a:ea typeface="Times New Roman" panose="02020603050405020304" pitchFamily="18" charset="0"/>
                <a:cs typeface="Arial" panose="020B0604020202020204" pitchFamily="34" charset="0"/>
              </a:rPr>
              <a:t>Recherche et analyse de données</a:t>
            </a:r>
            <a:br>
              <a:rPr lang="fr-FR" sz="2000" dirty="0">
                <a:effectLst/>
                <a:latin typeface="Bookman Old Style" panose="02050604050505020204" pitchFamily="18" charset="0"/>
                <a:ea typeface="Times New Roman" panose="02020603050405020304" pitchFamily="18" charset="0"/>
                <a:cs typeface="Arial" panose="020B0604020202020204" pitchFamily="34" charset="0"/>
              </a:rPr>
            </a:br>
            <a:r>
              <a:rPr lang="fr-FR" sz="2000" dirty="0">
                <a:effectLst/>
                <a:latin typeface="Bookman Old Style" panose="02050604050505020204" pitchFamily="18" charset="0"/>
                <a:ea typeface="Times New Roman" panose="02020603050405020304" pitchFamily="18" charset="0"/>
                <a:cs typeface="Arial" panose="020B0604020202020204" pitchFamily="34" charset="0"/>
              </a:rPr>
              <a:t>Extraction d’informations, classification de textes, réponses à des questions précises dans de larges corpus.</a:t>
            </a:r>
            <a:br>
              <a:rPr lang="fr-FR" sz="2000" dirty="0">
                <a:effectLst/>
                <a:latin typeface="Bookman Old Style" panose="02050604050505020204" pitchFamily="18" charset="0"/>
                <a:ea typeface="Times New Roman" panose="02020603050405020304" pitchFamily="18" charset="0"/>
                <a:cs typeface="Arial" panose="020B0604020202020204" pitchFamily="34" charset="0"/>
              </a:rPr>
            </a:br>
            <a:endParaRPr lang="fr-FR" sz="2000" dirty="0">
              <a:latin typeface="Bookman Old Style" panose="02050604050505020204" pitchFamily="18" charset="0"/>
            </a:endParaRPr>
          </a:p>
        </p:txBody>
      </p:sp>
      <p:sp>
        <p:nvSpPr>
          <p:cNvPr id="9" name="Flèche : bas 8">
            <a:extLst>
              <a:ext uri="{FF2B5EF4-FFF2-40B4-BE49-F238E27FC236}">
                <a16:creationId xmlns:a16="http://schemas.microsoft.com/office/drawing/2014/main" id="{D67F3013-E512-45A5-8B17-749FB686F0EC}"/>
              </a:ext>
            </a:extLst>
          </p:cNvPr>
          <p:cNvSpPr/>
          <p:nvPr/>
        </p:nvSpPr>
        <p:spPr>
          <a:xfrm>
            <a:off x="5383658" y="1931542"/>
            <a:ext cx="328773" cy="10171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 bas 9">
            <a:extLst>
              <a:ext uri="{FF2B5EF4-FFF2-40B4-BE49-F238E27FC236}">
                <a16:creationId xmlns:a16="http://schemas.microsoft.com/office/drawing/2014/main" id="{616D860D-165A-479E-9368-42175E60D6F7}"/>
              </a:ext>
            </a:extLst>
          </p:cNvPr>
          <p:cNvSpPr/>
          <p:nvPr/>
        </p:nvSpPr>
        <p:spPr>
          <a:xfrm>
            <a:off x="5371671" y="3835685"/>
            <a:ext cx="328773" cy="10171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7286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9F0DFD-662A-4B88-BEA7-4AC9EAA27A7D}"/>
              </a:ext>
            </a:extLst>
          </p:cNvPr>
          <p:cNvSpPr>
            <a:spLocks noGrp="1"/>
          </p:cNvSpPr>
          <p:nvPr>
            <p:ph type="ctrTitle"/>
          </p:nvPr>
        </p:nvSpPr>
        <p:spPr>
          <a:xfrm>
            <a:off x="1248781" y="0"/>
            <a:ext cx="9144000" cy="1383212"/>
          </a:xfrm>
        </p:spPr>
        <p:txBody>
          <a:bodyPr>
            <a:normAutofit/>
          </a:bodyPr>
          <a:lstStyle/>
          <a:p>
            <a:r>
              <a:rPr lang="fr-FR" sz="5400" dirty="0"/>
              <a:t>Présentation </a:t>
            </a:r>
          </a:p>
        </p:txBody>
      </p:sp>
      <p:sp>
        <p:nvSpPr>
          <p:cNvPr id="3" name="ZoneTexte 2">
            <a:extLst>
              <a:ext uri="{FF2B5EF4-FFF2-40B4-BE49-F238E27FC236}">
                <a16:creationId xmlns:a16="http://schemas.microsoft.com/office/drawing/2014/main" id="{2E81C0EA-0142-457A-AC84-4EEFBCD36AAA}"/>
              </a:ext>
            </a:extLst>
          </p:cNvPr>
          <p:cNvSpPr txBox="1"/>
          <p:nvPr/>
        </p:nvSpPr>
        <p:spPr>
          <a:xfrm>
            <a:off x="514350" y="1543050"/>
            <a:ext cx="11315700" cy="830997"/>
          </a:xfrm>
          <a:prstGeom prst="rect">
            <a:avLst/>
          </a:prstGeom>
          <a:noFill/>
        </p:spPr>
        <p:txBody>
          <a:bodyPr wrap="square" rtlCol="0">
            <a:spAutoFit/>
          </a:bodyPr>
          <a:lstStyle/>
          <a:p>
            <a:pPr algn="ctr"/>
            <a:r>
              <a:rPr lang="fr-FR" sz="2400" b="1" i="1" dirty="0"/>
              <a:t>CAYENIGA ANTHELME ZAKARIA COULIBALY, Etudiant en Réseaux Informatiques et Télécommunications à UTA </a:t>
            </a:r>
          </a:p>
        </p:txBody>
      </p:sp>
      <p:sp>
        <p:nvSpPr>
          <p:cNvPr id="5" name="ZoneTexte 4">
            <a:extLst>
              <a:ext uri="{FF2B5EF4-FFF2-40B4-BE49-F238E27FC236}">
                <a16:creationId xmlns:a16="http://schemas.microsoft.com/office/drawing/2014/main" id="{4F7E6635-DD84-499E-A076-BFEA6D83F30E}"/>
              </a:ext>
            </a:extLst>
          </p:cNvPr>
          <p:cNvSpPr txBox="1"/>
          <p:nvPr/>
        </p:nvSpPr>
        <p:spPr>
          <a:xfrm>
            <a:off x="1774056" y="2533885"/>
            <a:ext cx="9455521" cy="3046988"/>
          </a:xfrm>
          <a:prstGeom prst="rect">
            <a:avLst/>
          </a:prstGeom>
          <a:noFill/>
        </p:spPr>
        <p:txBody>
          <a:bodyPr wrap="square" rtlCol="0">
            <a:spAutoFit/>
          </a:bodyPr>
          <a:lstStyle/>
          <a:p>
            <a:pPr marL="285750" indent="-285750">
              <a:buFont typeface="Wingdings" panose="05000000000000000000" pitchFamily="2" charset="2"/>
              <a:buChar char="§"/>
            </a:pPr>
            <a:r>
              <a:rPr lang="fr-FR" sz="2400" dirty="0">
                <a:latin typeface="Bahnschrift" panose="020B0502040204020203" pitchFamily="34" charset="0"/>
              </a:rPr>
              <a:t>IT Support </a:t>
            </a:r>
          </a:p>
          <a:p>
            <a:pPr marL="285750" indent="-285750">
              <a:buFont typeface="Wingdings" panose="05000000000000000000" pitchFamily="2" charset="2"/>
              <a:buChar char="§"/>
            </a:pPr>
            <a:r>
              <a:rPr lang="fr-FR" sz="2400" dirty="0">
                <a:latin typeface="Bahnschrift" panose="020B0502040204020203" pitchFamily="34" charset="0"/>
              </a:rPr>
              <a:t>Hacker Ethical : Analyste Réseaux</a:t>
            </a:r>
          </a:p>
          <a:p>
            <a:pPr marL="285750" indent="-285750">
              <a:buFont typeface="Wingdings" panose="05000000000000000000" pitchFamily="2" charset="2"/>
              <a:buChar char="§"/>
            </a:pPr>
            <a:r>
              <a:rPr lang="fr-FR" sz="2400" dirty="0">
                <a:latin typeface="Bahnschrift" panose="020B0502040204020203" pitchFamily="34" charset="0"/>
              </a:rPr>
              <a:t>Formateur en Informatique </a:t>
            </a:r>
          </a:p>
          <a:p>
            <a:pPr marL="285750" indent="-285750">
              <a:buFont typeface="Wingdings" panose="05000000000000000000" pitchFamily="2" charset="2"/>
              <a:buChar char="§"/>
            </a:pPr>
            <a:r>
              <a:rPr lang="fr-FR" sz="2400" dirty="0">
                <a:latin typeface="Bahnschrift" panose="020B0502040204020203" pitchFamily="34" charset="0"/>
              </a:rPr>
              <a:t>Administrateur Système d’Exploitation</a:t>
            </a:r>
          </a:p>
          <a:p>
            <a:pPr marL="285750" indent="-285750">
              <a:buFont typeface="Wingdings" panose="05000000000000000000" pitchFamily="2" charset="2"/>
              <a:buChar char="§"/>
            </a:pPr>
            <a:r>
              <a:rPr lang="fr-FR" sz="2400" dirty="0">
                <a:latin typeface="Bahnschrift" panose="020B0502040204020203" pitchFamily="34" charset="0"/>
              </a:rPr>
              <a:t>Développeur Junior </a:t>
            </a:r>
          </a:p>
          <a:p>
            <a:pPr marL="285750" indent="-285750">
              <a:buFont typeface="Wingdings" panose="05000000000000000000" pitchFamily="2" charset="2"/>
              <a:buChar char="§"/>
            </a:pPr>
            <a:r>
              <a:rPr lang="fr-FR" sz="2400" dirty="0">
                <a:latin typeface="Bahnschrift" panose="020B0502040204020203" pitchFamily="34" charset="0"/>
              </a:rPr>
              <a:t>Ambassadeur/ Assistant Technique à THE WAY OUT  </a:t>
            </a:r>
          </a:p>
          <a:p>
            <a:pPr marL="285750" indent="-285750">
              <a:buFont typeface="Wingdings" panose="05000000000000000000" pitchFamily="2" charset="2"/>
              <a:buChar char="§"/>
            </a:pPr>
            <a:r>
              <a:rPr lang="fr-FR" sz="2400" dirty="0">
                <a:latin typeface="Bahnschrift" panose="020B0502040204020203" pitchFamily="34" charset="0"/>
              </a:rPr>
              <a:t>Ambassadeur YOMA à UNICEF CIV</a:t>
            </a:r>
          </a:p>
          <a:p>
            <a:pPr marL="285750" indent="-285750">
              <a:buFont typeface="Wingdings" panose="05000000000000000000" pitchFamily="2" charset="2"/>
              <a:buChar char="§"/>
            </a:pPr>
            <a:r>
              <a:rPr lang="fr-FR" sz="2400" dirty="0">
                <a:latin typeface="Bahnschrift" panose="020B0502040204020203" pitchFamily="34" charset="0"/>
              </a:rPr>
              <a:t>Project Leader/Initator </a:t>
            </a:r>
          </a:p>
        </p:txBody>
      </p:sp>
    </p:spTree>
    <p:extLst>
      <p:ext uri="{BB962C8B-B14F-4D97-AF65-F5344CB8AC3E}">
        <p14:creationId xmlns:p14="http://schemas.microsoft.com/office/powerpoint/2010/main" val="1030060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0138AC7F-5FDE-473E-B12B-28EEDAB8739C}"/>
              </a:ext>
            </a:extLst>
          </p:cNvPr>
          <p:cNvSpPr txBox="1"/>
          <p:nvPr/>
        </p:nvSpPr>
        <p:spPr>
          <a:xfrm>
            <a:off x="2332234" y="580871"/>
            <a:ext cx="6688476" cy="523220"/>
          </a:xfrm>
          <a:prstGeom prst="rect">
            <a:avLst/>
          </a:prstGeom>
          <a:noFill/>
        </p:spPr>
        <p:txBody>
          <a:bodyPr wrap="square" rtlCol="0">
            <a:spAutoFit/>
          </a:bodyPr>
          <a:lstStyle/>
          <a:p>
            <a:pPr algn="ctr"/>
            <a:r>
              <a:rPr lang="fr-FR" sz="2800" b="1" dirty="0"/>
              <a:t>PROJETS &amp; ATELIERS (1H)</a:t>
            </a:r>
          </a:p>
        </p:txBody>
      </p:sp>
      <p:sp>
        <p:nvSpPr>
          <p:cNvPr id="7" name="ZoneTexte 6">
            <a:extLst>
              <a:ext uri="{FF2B5EF4-FFF2-40B4-BE49-F238E27FC236}">
                <a16:creationId xmlns:a16="http://schemas.microsoft.com/office/drawing/2014/main" id="{A1EB2546-C282-428B-A27A-76F69DB83015}"/>
              </a:ext>
            </a:extLst>
          </p:cNvPr>
          <p:cNvSpPr txBox="1"/>
          <p:nvPr/>
        </p:nvSpPr>
        <p:spPr>
          <a:xfrm>
            <a:off x="904126" y="1756881"/>
            <a:ext cx="10880332" cy="3108543"/>
          </a:xfrm>
          <a:prstGeom prst="rect">
            <a:avLst/>
          </a:prstGeom>
          <a:noFill/>
        </p:spPr>
        <p:txBody>
          <a:bodyPr wrap="square" rtlCol="0">
            <a:spAutoFit/>
          </a:bodyPr>
          <a:lstStyle/>
          <a:p>
            <a:r>
              <a:rPr lang="fr-FR" sz="2800" dirty="0"/>
              <a:t>Projet 1: Correcteur orthographique et grammatical</a:t>
            </a:r>
          </a:p>
          <a:p>
            <a:endParaRPr lang="fr-FR" sz="2800" dirty="0"/>
          </a:p>
          <a:p>
            <a:r>
              <a:rPr lang="fr-FR" sz="2800" dirty="0"/>
              <a:t>Projet 2: Analyse de données et Informations</a:t>
            </a:r>
          </a:p>
          <a:p>
            <a:endParaRPr lang="fr-FR" sz="2800" dirty="0"/>
          </a:p>
          <a:p>
            <a:r>
              <a:rPr lang="fr-FR" sz="2800" dirty="0"/>
              <a:t>Projet 3: Générateur de titres automatiques</a:t>
            </a:r>
          </a:p>
          <a:p>
            <a:endParaRPr lang="fr-FR" sz="2800" dirty="0"/>
          </a:p>
          <a:p>
            <a:r>
              <a:rPr lang="fr-FR" sz="2800" dirty="0"/>
              <a:t>Projet 4: Projet : Création d’une vidéo narrée courte à l’aide de l’IA </a:t>
            </a:r>
          </a:p>
        </p:txBody>
      </p:sp>
    </p:spTree>
    <p:extLst>
      <p:ext uri="{BB962C8B-B14F-4D97-AF65-F5344CB8AC3E}">
        <p14:creationId xmlns:p14="http://schemas.microsoft.com/office/powerpoint/2010/main" val="404836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F3B1876-95B7-4007-9380-25E7EAD50368}"/>
              </a:ext>
            </a:extLst>
          </p:cNvPr>
          <p:cNvSpPr txBox="1"/>
          <p:nvPr/>
        </p:nvSpPr>
        <p:spPr>
          <a:xfrm>
            <a:off x="1329646" y="178632"/>
            <a:ext cx="9267290" cy="523220"/>
          </a:xfrm>
          <a:prstGeom prst="rect">
            <a:avLst/>
          </a:prstGeom>
          <a:noFill/>
        </p:spPr>
        <p:txBody>
          <a:bodyPr wrap="square" rtlCol="0">
            <a:spAutoFit/>
          </a:bodyPr>
          <a:lstStyle/>
          <a:p>
            <a:pPr algn="ctr"/>
            <a:r>
              <a:rPr lang="fr-FR" sz="2800" b="1" dirty="0">
                <a:latin typeface="Bookman Old Style" panose="02050604050505020204" pitchFamily="18" charset="0"/>
              </a:rPr>
              <a:t>ETHIQUE </a:t>
            </a:r>
          </a:p>
        </p:txBody>
      </p:sp>
      <p:sp>
        <p:nvSpPr>
          <p:cNvPr id="5" name="ZoneTexte 4">
            <a:extLst>
              <a:ext uri="{FF2B5EF4-FFF2-40B4-BE49-F238E27FC236}">
                <a16:creationId xmlns:a16="http://schemas.microsoft.com/office/drawing/2014/main" id="{F97D44C2-ECC9-46AD-9B81-8ACB0CA2CBD1}"/>
              </a:ext>
            </a:extLst>
          </p:cNvPr>
          <p:cNvSpPr txBox="1"/>
          <p:nvPr/>
        </p:nvSpPr>
        <p:spPr>
          <a:xfrm>
            <a:off x="470897" y="1317591"/>
            <a:ext cx="10984787" cy="1631216"/>
          </a:xfrm>
          <a:prstGeom prst="rect">
            <a:avLst/>
          </a:prstGeom>
          <a:noFill/>
        </p:spPr>
        <p:txBody>
          <a:bodyPr wrap="square" rtlCol="0">
            <a:spAutoFit/>
          </a:bodyPr>
          <a:lstStyle/>
          <a:p>
            <a:pPr marL="342900" indent="-342900">
              <a:buFont typeface="Arial" panose="020B0604020202020204" pitchFamily="34" charset="0"/>
              <a:buChar char="•"/>
            </a:pPr>
            <a:r>
              <a:rPr lang="fr-FR" sz="2000" b="1" dirty="0">
                <a:effectLst/>
                <a:latin typeface="Times New Roman" panose="02020603050405020304" pitchFamily="18" charset="0"/>
                <a:ea typeface="Times New Roman" panose="02020603050405020304" pitchFamily="18" charset="0"/>
              </a:rPr>
              <a:t>Manipulation et désinformation</a:t>
            </a:r>
            <a:br>
              <a:rPr lang="fr-FR" sz="2000" dirty="0">
                <a:effectLst/>
                <a:latin typeface="Times New Roman" panose="02020603050405020304" pitchFamily="18" charset="0"/>
                <a:ea typeface="Times New Roman" panose="02020603050405020304" pitchFamily="18" charset="0"/>
              </a:rPr>
            </a:br>
            <a:r>
              <a:rPr lang="fr-FR" sz="2000" dirty="0">
                <a:effectLst/>
                <a:latin typeface="Times New Roman" panose="02020603050405020304" pitchFamily="18" charset="0"/>
                <a:ea typeface="Times New Roman" panose="02020603050405020304" pitchFamily="18" charset="0"/>
              </a:rPr>
              <a:t>Utiliser l’IA pour créer ou diffuser de faux contenus (</a:t>
            </a:r>
            <a:r>
              <a:rPr lang="fr-FR" sz="2000" dirty="0" err="1">
                <a:effectLst/>
                <a:latin typeface="Times New Roman" panose="02020603050405020304" pitchFamily="18" charset="0"/>
                <a:ea typeface="Times New Roman" panose="02020603050405020304" pitchFamily="18" charset="0"/>
              </a:rPr>
              <a:t>deepfakes</a:t>
            </a:r>
            <a:r>
              <a:rPr lang="fr-FR" sz="2000" dirty="0">
                <a:effectLst/>
                <a:latin typeface="Times New Roman" panose="02020603050405020304" pitchFamily="18" charset="0"/>
                <a:ea typeface="Times New Roman" panose="02020603050405020304" pitchFamily="18" charset="0"/>
              </a:rPr>
              <a:t>, faux articles, messages trompeurs) dans le but d’influencer l’opinion, de manipuler des individus ou de nuire à la réputation d’autrui est une atteinte grave à la confiance et à l’intégrité de l’information.</a:t>
            </a:r>
          </a:p>
          <a:p>
            <a:pPr marL="342900" indent="-342900">
              <a:buFont typeface="Arial" panose="020B0604020202020204" pitchFamily="34" charset="0"/>
              <a:buChar char="•"/>
            </a:pPr>
            <a:endParaRPr lang="fr-FR" sz="2000" dirty="0"/>
          </a:p>
        </p:txBody>
      </p:sp>
      <p:sp>
        <p:nvSpPr>
          <p:cNvPr id="6" name="ZoneTexte 5">
            <a:extLst>
              <a:ext uri="{FF2B5EF4-FFF2-40B4-BE49-F238E27FC236}">
                <a16:creationId xmlns:a16="http://schemas.microsoft.com/office/drawing/2014/main" id="{91EE2C78-CD8B-4386-B5B8-B43778581E60}"/>
              </a:ext>
            </a:extLst>
          </p:cNvPr>
          <p:cNvSpPr txBox="1"/>
          <p:nvPr/>
        </p:nvSpPr>
        <p:spPr>
          <a:xfrm>
            <a:off x="384422" y="3090539"/>
            <a:ext cx="10984787" cy="1692771"/>
          </a:xfrm>
          <a:prstGeom prst="rect">
            <a:avLst/>
          </a:prstGeom>
          <a:noFill/>
        </p:spPr>
        <p:txBody>
          <a:bodyPr wrap="square" rtlCol="0">
            <a:spAutoFit/>
          </a:bodyPr>
          <a:lstStyle/>
          <a:p>
            <a:pPr marL="342900" indent="-342900">
              <a:buFont typeface="Arial" panose="020B0604020202020204" pitchFamily="34" charset="0"/>
              <a:buChar char="•"/>
            </a:pPr>
            <a:r>
              <a:rPr lang="fr-FR" sz="2000" b="1" dirty="0">
                <a:effectLst/>
                <a:latin typeface="Times New Roman" panose="02020603050405020304" pitchFamily="18" charset="0"/>
                <a:ea typeface="Times New Roman" panose="02020603050405020304" pitchFamily="18" charset="0"/>
              </a:rPr>
              <a:t>Discrimination et biais</a:t>
            </a:r>
            <a:br>
              <a:rPr lang="fr-FR" sz="2000" dirty="0">
                <a:effectLst/>
                <a:latin typeface="Times New Roman" panose="02020603050405020304" pitchFamily="18" charset="0"/>
                <a:ea typeface="Times New Roman" panose="02020603050405020304" pitchFamily="18" charset="0"/>
              </a:rPr>
            </a:br>
            <a:r>
              <a:rPr lang="fr-FR" sz="2000" dirty="0">
                <a:effectLst/>
                <a:latin typeface="Times New Roman" panose="02020603050405020304" pitchFamily="18" charset="0"/>
                <a:ea typeface="Times New Roman" panose="02020603050405020304" pitchFamily="18" charset="0"/>
              </a:rPr>
              <a:t>Déployer des modèles qui, sans contrôle, perpétuent ou amplifient des inégalités (sexe, origine, âge, etc.) conduit à des décisions injustes (recrutement, crédit, justice) et renforce les discriminations déjà présentes dans la société.</a:t>
            </a:r>
          </a:p>
          <a:p>
            <a:endParaRPr lang="fr-FR" sz="2400" dirty="0"/>
          </a:p>
        </p:txBody>
      </p:sp>
      <p:sp>
        <p:nvSpPr>
          <p:cNvPr id="7" name="ZoneTexte 6">
            <a:extLst>
              <a:ext uri="{FF2B5EF4-FFF2-40B4-BE49-F238E27FC236}">
                <a16:creationId xmlns:a16="http://schemas.microsoft.com/office/drawing/2014/main" id="{8C7A0A27-2DB1-4588-BFBF-A819DB0477D0}"/>
              </a:ext>
            </a:extLst>
          </p:cNvPr>
          <p:cNvSpPr txBox="1"/>
          <p:nvPr/>
        </p:nvSpPr>
        <p:spPr>
          <a:xfrm>
            <a:off x="384423" y="4925042"/>
            <a:ext cx="10984787" cy="1754326"/>
          </a:xfrm>
          <a:prstGeom prst="rect">
            <a:avLst/>
          </a:prstGeom>
          <a:noFill/>
        </p:spPr>
        <p:txBody>
          <a:bodyPr wrap="square" rtlCol="0">
            <a:spAutoFit/>
          </a:bodyPr>
          <a:lstStyle/>
          <a:p>
            <a:pPr marL="342900" indent="-342900">
              <a:buFont typeface="Arial" panose="020B0604020202020204" pitchFamily="34" charset="0"/>
              <a:buChar char="•"/>
            </a:pPr>
            <a:r>
              <a:rPr lang="fr-FR" sz="2000" b="1" dirty="0">
                <a:effectLst/>
                <a:latin typeface="Times New Roman" panose="02020603050405020304" pitchFamily="18" charset="0"/>
                <a:ea typeface="Times New Roman" panose="02020603050405020304" pitchFamily="18" charset="0"/>
              </a:rPr>
              <a:t>Violation de la vie privée</a:t>
            </a:r>
            <a:br>
              <a:rPr lang="fr-FR" sz="2000" dirty="0">
                <a:effectLst/>
                <a:latin typeface="Times New Roman" panose="02020603050405020304" pitchFamily="18" charset="0"/>
                <a:ea typeface="Times New Roman" panose="02020603050405020304" pitchFamily="18" charset="0"/>
              </a:rPr>
            </a:br>
            <a:r>
              <a:rPr lang="fr-FR" sz="2000" dirty="0">
                <a:effectLst/>
                <a:latin typeface="Times New Roman" panose="02020603050405020304" pitchFamily="18" charset="0"/>
                <a:ea typeface="Times New Roman" panose="02020603050405020304" pitchFamily="18" charset="0"/>
              </a:rPr>
              <a:t>Exploiter ou divulguer des données personnelles sensibles (santé, finances, localisation, etc.) sans consentement explicite ni respect des réglementations (RGPD, etc.) porte atteinte à la vie privée et peut avoir de lourdes conséquences juridiques et éthiques.</a:t>
            </a:r>
          </a:p>
          <a:p>
            <a:endParaRPr lang="fr-FR" sz="2800" dirty="0"/>
          </a:p>
        </p:txBody>
      </p:sp>
    </p:spTree>
    <p:extLst>
      <p:ext uri="{BB962C8B-B14F-4D97-AF65-F5344CB8AC3E}">
        <p14:creationId xmlns:p14="http://schemas.microsoft.com/office/powerpoint/2010/main" val="1572024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C70A5BD-2D67-42D0-81D0-1CF6784E48AD}"/>
              </a:ext>
            </a:extLst>
          </p:cNvPr>
          <p:cNvSpPr txBox="1"/>
          <p:nvPr/>
        </p:nvSpPr>
        <p:spPr>
          <a:xfrm>
            <a:off x="1962364" y="359596"/>
            <a:ext cx="8157681" cy="369332"/>
          </a:xfrm>
          <a:prstGeom prst="rect">
            <a:avLst/>
          </a:prstGeom>
          <a:noFill/>
        </p:spPr>
        <p:txBody>
          <a:bodyPr wrap="square" rtlCol="0">
            <a:spAutoFit/>
          </a:bodyPr>
          <a:lstStyle/>
          <a:p>
            <a:pPr algn="ctr"/>
            <a:r>
              <a:rPr lang="fr-FR" b="1" dirty="0">
                <a:latin typeface="Bookman Old Style" panose="02050604050505020204" pitchFamily="18" charset="0"/>
              </a:rPr>
              <a:t>FORMATIONS SUR L’INTELLIGENCE ARTIFICIELLE </a:t>
            </a:r>
          </a:p>
        </p:txBody>
      </p:sp>
      <p:sp>
        <p:nvSpPr>
          <p:cNvPr id="5" name="ZoneTexte 4">
            <a:extLst>
              <a:ext uri="{FF2B5EF4-FFF2-40B4-BE49-F238E27FC236}">
                <a16:creationId xmlns:a16="http://schemas.microsoft.com/office/drawing/2014/main" id="{4D6CA012-0100-47A4-890F-102AD6F624BB}"/>
              </a:ext>
            </a:extLst>
          </p:cNvPr>
          <p:cNvSpPr txBox="1"/>
          <p:nvPr/>
        </p:nvSpPr>
        <p:spPr>
          <a:xfrm>
            <a:off x="1244915" y="1253268"/>
            <a:ext cx="8157681" cy="369332"/>
          </a:xfrm>
          <a:prstGeom prst="rect">
            <a:avLst/>
          </a:prstGeom>
          <a:noFill/>
        </p:spPr>
        <p:txBody>
          <a:bodyPr wrap="square" rtlCol="0">
            <a:spAutoFit/>
          </a:bodyPr>
          <a:lstStyle/>
          <a:p>
            <a:pPr algn="ctr"/>
            <a:r>
              <a:rPr lang="fr-FR" b="1" dirty="0">
                <a:latin typeface="Bookman Old Style" panose="02050604050505020204" pitchFamily="18" charset="0"/>
              </a:rPr>
              <a:t>PLATEFORMES DE FORMATIONS ET CERTIFICATIONS </a:t>
            </a:r>
          </a:p>
        </p:txBody>
      </p:sp>
      <p:sp>
        <p:nvSpPr>
          <p:cNvPr id="6" name="ZoneTexte 5">
            <a:extLst>
              <a:ext uri="{FF2B5EF4-FFF2-40B4-BE49-F238E27FC236}">
                <a16:creationId xmlns:a16="http://schemas.microsoft.com/office/drawing/2014/main" id="{E107EEF6-D76E-4E34-A661-66524DC1477B}"/>
              </a:ext>
            </a:extLst>
          </p:cNvPr>
          <p:cNvSpPr txBox="1"/>
          <p:nvPr/>
        </p:nvSpPr>
        <p:spPr>
          <a:xfrm>
            <a:off x="1018124" y="1858183"/>
            <a:ext cx="8611262" cy="4247317"/>
          </a:xfrm>
          <a:prstGeom prst="rect">
            <a:avLst/>
          </a:prstGeom>
          <a:noFill/>
        </p:spPr>
        <p:txBody>
          <a:bodyPr wrap="square" rtlCol="0">
            <a:spAutoFit/>
          </a:bodyPr>
          <a:lstStyle/>
          <a:p>
            <a:pPr marL="285750" indent="-285750">
              <a:buFont typeface="Wingdings" panose="05000000000000000000" pitchFamily="2" charset="2"/>
              <a:buChar char="q"/>
            </a:pPr>
            <a:r>
              <a:rPr lang="fr-FR" b="1" dirty="0">
                <a:latin typeface="Bookman Old Style" panose="02050604050505020204" pitchFamily="18" charset="0"/>
              </a:rPr>
              <a:t>YOMA</a:t>
            </a:r>
          </a:p>
          <a:p>
            <a:pPr marL="285750" indent="-285750">
              <a:buFont typeface="Wingdings" panose="05000000000000000000" pitchFamily="2" charset="2"/>
              <a:buChar char="q"/>
            </a:pPr>
            <a:endParaRPr lang="fr-FR" b="1" dirty="0">
              <a:latin typeface="Bookman Old Style" panose="02050604050505020204" pitchFamily="18" charset="0"/>
            </a:endParaRPr>
          </a:p>
          <a:p>
            <a:pPr marL="285750" indent="-285750">
              <a:buFont typeface="Wingdings" panose="05000000000000000000" pitchFamily="2" charset="2"/>
              <a:buChar char="q"/>
            </a:pPr>
            <a:r>
              <a:rPr lang="fr-FR" b="1" dirty="0">
                <a:latin typeface="Bookman Old Style" panose="02050604050505020204" pitchFamily="18" charset="0"/>
              </a:rPr>
              <a:t>GOODWALL</a:t>
            </a:r>
          </a:p>
          <a:p>
            <a:pPr marL="285750" indent="-285750">
              <a:buFont typeface="Wingdings" panose="05000000000000000000" pitchFamily="2" charset="2"/>
              <a:buChar char="q"/>
            </a:pPr>
            <a:endParaRPr lang="fr-FR" b="1" dirty="0">
              <a:latin typeface="Bookman Old Style" panose="02050604050505020204" pitchFamily="18" charset="0"/>
            </a:endParaRPr>
          </a:p>
          <a:p>
            <a:endParaRPr lang="fr-FR" b="1" dirty="0">
              <a:latin typeface="Bookman Old Style" panose="02050604050505020204" pitchFamily="18" charset="0"/>
            </a:endParaRPr>
          </a:p>
          <a:p>
            <a:pPr marL="285750" indent="-285750">
              <a:buFont typeface="Wingdings" panose="05000000000000000000" pitchFamily="2" charset="2"/>
              <a:buChar char="q"/>
            </a:pPr>
            <a:r>
              <a:rPr lang="fr-FR" b="1" dirty="0">
                <a:latin typeface="Bookman Old Style" panose="02050604050505020204" pitchFamily="18" charset="0"/>
              </a:rPr>
              <a:t>CISCO NETACADEMY</a:t>
            </a:r>
          </a:p>
          <a:p>
            <a:r>
              <a:rPr lang="fr-FR" b="1" dirty="0">
                <a:latin typeface="Bookman Old Style" panose="02050604050505020204" pitchFamily="18" charset="0"/>
              </a:rPr>
              <a:t> </a:t>
            </a:r>
          </a:p>
          <a:p>
            <a:pPr marL="285750" indent="-285750">
              <a:buFont typeface="Wingdings" panose="05000000000000000000" pitchFamily="2" charset="2"/>
              <a:buChar char="q"/>
            </a:pPr>
            <a:r>
              <a:rPr lang="fr-FR" b="1" dirty="0">
                <a:latin typeface="Bookman Old Style" panose="02050604050505020204" pitchFamily="18" charset="0"/>
              </a:rPr>
              <a:t>HP LIFE</a:t>
            </a:r>
          </a:p>
          <a:p>
            <a:endParaRPr lang="fr-FR" b="1" dirty="0">
              <a:latin typeface="Bookman Old Style" panose="02050604050505020204" pitchFamily="18" charset="0"/>
            </a:endParaRPr>
          </a:p>
          <a:p>
            <a:pPr marL="285750" indent="-285750">
              <a:buFont typeface="Wingdings" panose="05000000000000000000" pitchFamily="2" charset="2"/>
              <a:buChar char="q"/>
            </a:pPr>
            <a:r>
              <a:rPr lang="fr-FR" b="1" dirty="0">
                <a:latin typeface="Bookman Old Style" panose="02050604050505020204" pitchFamily="18" charset="0"/>
              </a:rPr>
              <a:t>GOODWALL</a:t>
            </a:r>
          </a:p>
          <a:p>
            <a:endParaRPr lang="fr-FR" b="1" dirty="0">
              <a:latin typeface="Bookman Old Style" panose="02050604050505020204" pitchFamily="18" charset="0"/>
            </a:endParaRPr>
          </a:p>
          <a:p>
            <a:pPr marL="285750" indent="-285750">
              <a:buFont typeface="Wingdings" panose="05000000000000000000" pitchFamily="2" charset="2"/>
              <a:buChar char="q"/>
            </a:pPr>
            <a:r>
              <a:rPr lang="fr-FR" b="1" dirty="0">
                <a:latin typeface="Bookman Old Style" panose="02050604050505020204" pitchFamily="18" charset="0"/>
              </a:rPr>
              <a:t>COURSERA </a:t>
            </a:r>
          </a:p>
          <a:p>
            <a:endParaRPr lang="fr-FR" b="1" dirty="0">
              <a:latin typeface="Bookman Old Style" panose="02050604050505020204" pitchFamily="18" charset="0"/>
            </a:endParaRPr>
          </a:p>
          <a:p>
            <a:pPr marL="285750" indent="-285750">
              <a:buFont typeface="Wingdings" panose="05000000000000000000" pitchFamily="2" charset="2"/>
              <a:buChar char="q"/>
            </a:pPr>
            <a:r>
              <a:rPr lang="fr-FR" b="1" dirty="0">
                <a:latin typeface="Bookman Old Style" panose="02050604050505020204" pitchFamily="18" charset="0"/>
              </a:rPr>
              <a:t>UDEMY</a:t>
            </a:r>
          </a:p>
          <a:p>
            <a:endParaRPr lang="fr-FR" b="1" dirty="0">
              <a:latin typeface="Bookman Old Style" panose="02050604050505020204" pitchFamily="18" charset="0"/>
            </a:endParaRPr>
          </a:p>
        </p:txBody>
      </p:sp>
    </p:spTree>
    <p:extLst>
      <p:ext uri="{BB962C8B-B14F-4D97-AF65-F5344CB8AC3E}">
        <p14:creationId xmlns:p14="http://schemas.microsoft.com/office/powerpoint/2010/main" val="1153421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EB41E05-E06D-4DFF-BBAC-1AD824C8D03F}"/>
              </a:ext>
            </a:extLst>
          </p:cNvPr>
          <p:cNvSpPr txBox="1"/>
          <p:nvPr/>
        </p:nvSpPr>
        <p:spPr>
          <a:xfrm>
            <a:off x="1993187" y="308224"/>
            <a:ext cx="7726167" cy="461665"/>
          </a:xfrm>
          <a:prstGeom prst="rect">
            <a:avLst/>
          </a:prstGeom>
          <a:noFill/>
        </p:spPr>
        <p:txBody>
          <a:bodyPr wrap="square" rtlCol="0">
            <a:spAutoFit/>
          </a:bodyPr>
          <a:lstStyle/>
          <a:p>
            <a:pPr algn="ctr"/>
            <a:r>
              <a:rPr lang="fr-FR" sz="2400" b="1" dirty="0">
                <a:latin typeface="Arial" panose="020B0604020202020204" pitchFamily="34" charset="0"/>
                <a:cs typeface="Arial" panose="020B0604020202020204" pitchFamily="34" charset="0"/>
              </a:rPr>
              <a:t>LES METIERS DE L’INTELLIGENCE ARTIFICIELLE</a:t>
            </a:r>
          </a:p>
        </p:txBody>
      </p:sp>
      <p:sp>
        <p:nvSpPr>
          <p:cNvPr id="5" name="ZoneTexte 4">
            <a:extLst>
              <a:ext uri="{FF2B5EF4-FFF2-40B4-BE49-F238E27FC236}">
                <a16:creationId xmlns:a16="http://schemas.microsoft.com/office/drawing/2014/main" id="{188DC504-EFA0-477B-8398-D52874A7C474}"/>
              </a:ext>
            </a:extLst>
          </p:cNvPr>
          <p:cNvSpPr txBox="1"/>
          <p:nvPr/>
        </p:nvSpPr>
        <p:spPr>
          <a:xfrm>
            <a:off x="392987" y="1345914"/>
            <a:ext cx="11406025" cy="1015663"/>
          </a:xfrm>
          <a:prstGeom prst="rect">
            <a:avLst/>
          </a:prstGeom>
          <a:noFill/>
        </p:spPr>
        <p:txBody>
          <a:bodyPr wrap="square" rtlCol="0">
            <a:spAutoFit/>
          </a:bodyPr>
          <a:lstStyle/>
          <a:p>
            <a:pPr marL="342900" indent="-342900">
              <a:buFont typeface="Wingdings" panose="05000000000000000000" pitchFamily="2" charset="2"/>
              <a:buChar char="Ø"/>
            </a:pPr>
            <a:r>
              <a:rPr lang="fr-FR" sz="2000" dirty="0"/>
              <a:t>Ingénieur(e) Machine Learning</a:t>
            </a:r>
          </a:p>
          <a:p>
            <a:pPr algn="ctr"/>
            <a:r>
              <a:rPr lang="fr-FR" sz="2000" dirty="0"/>
              <a:t>Met en production des modèles d’IA (architectures, entraînement, optimisation).</a:t>
            </a:r>
            <a:br>
              <a:rPr lang="fr-FR" sz="2000" dirty="0"/>
            </a:br>
            <a:r>
              <a:rPr lang="fr-FR" sz="2000" dirty="0"/>
              <a:t>S’occupe de la collecte et du nettoyage des données, de la sélection de modèles et du déploiement.</a:t>
            </a:r>
          </a:p>
        </p:txBody>
      </p:sp>
      <p:sp>
        <p:nvSpPr>
          <p:cNvPr id="7" name="ZoneTexte 6">
            <a:extLst>
              <a:ext uri="{FF2B5EF4-FFF2-40B4-BE49-F238E27FC236}">
                <a16:creationId xmlns:a16="http://schemas.microsoft.com/office/drawing/2014/main" id="{BD381D32-3D85-419A-930A-1209B2559C94}"/>
              </a:ext>
            </a:extLst>
          </p:cNvPr>
          <p:cNvSpPr txBox="1"/>
          <p:nvPr/>
        </p:nvSpPr>
        <p:spPr>
          <a:xfrm>
            <a:off x="392986" y="3080534"/>
            <a:ext cx="11406025" cy="1015663"/>
          </a:xfrm>
          <a:prstGeom prst="rect">
            <a:avLst/>
          </a:prstGeom>
          <a:noFill/>
        </p:spPr>
        <p:txBody>
          <a:bodyPr wrap="square" rtlCol="0">
            <a:spAutoFit/>
          </a:bodyPr>
          <a:lstStyle/>
          <a:p>
            <a:pPr marL="342900" indent="-342900">
              <a:buFont typeface="Wingdings" panose="05000000000000000000" pitchFamily="2" charset="2"/>
              <a:buChar char="Ø"/>
            </a:pPr>
            <a:r>
              <a:rPr lang="fr-FR" sz="2000" dirty="0"/>
              <a:t>Data Scientist</a:t>
            </a:r>
          </a:p>
          <a:p>
            <a:pPr algn="ctr"/>
            <a:r>
              <a:rPr lang="fr-FR" sz="2000" dirty="0"/>
              <a:t>Analyse et exploite de grandes quantités de données pour en extraire des insights.</a:t>
            </a:r>
            <a:br>
              <a:rPr lang="fr-FR" sz="2000" dirty="0"/>
            </a:br>
            <a:r>
              <a:rPr lang="fr-FR" sz="2000" dirty="0"/>
              <a:t>Combine statistiques, apprentissage automatique et visualisation pour orienter la prise de décision.</a:t>
            </a:r>
          </a:p>
        </p:txBody>
      </p:sp>
      <p:sp>
        <p:nvSpPr>
          <p:cNvPr id="8" name="ZoneTexte 7">
            <a:extLst>
              <a:ext uri="{FF2B5EF4-FFF2-40B4-BE49-F238E27FC236}">
                <a16:creationId xmlns:a16="http://schemas.microsoft.com/office/drawing/2014/main" id="{C0BEE7AB-E621-4F13-A24B-E9416BB444CE}"/>
              </a:ext>
            </a:extLst>
          </p:cNvPr>
          <p:cNvSpPr txBox="1"/>
          <p:nvPr/>
        </p:nvSpPr>
        <p:spPr>
          <a:xfrm>
            <a:off x="392985" y="4815154"/>
            <a:ext cx="11406025" cy="1015663"/>
          </a:xfrm>
          <a:prstGeom prst="rect">
            <a:avLst/>
          </a:prstGeom>
          <a:noFill/>
        </p:spPr>
        <p:txBody>
          <a:bodyPr wrap="square" rtlCol="0">
            <a:spAutoFit/>
          </a:bodyPr>
          <a:lstStyle/>
          <a:p>
            <a:pPr marL="342900" indent="-342900">
              <a:buFont typeface="Wingdings" panose="05000000000000000000" pitchFamily="2" charset="2"/>
              <a:buChar char="Ø"/>
            </a:pPr>
            <a:r>
              <a:rPr lang="pt-BR" sz="2000" dirty="0"/>
              <a:t>Expert(e) en Robotique IA</a:t>
            </a:r>
          </a:p>
          <a:p>
            <a:pPr algn="ctr"/>
            <a:r>
              <a:rPr lang="fr-FR" sz="2000" dirty="0"/>
              <a:t>Intègre des composants d’IA dans des systèmes robotiques (navigation, manipulation, interaction).</a:t>
            </a:r>
            <a:br>
              <a:rPr lang="fr-FR" sz="2000" dirty="0"/>
            </a:br>
            <a:r>
              <a:rPr lang="fr-FR" sz="2000" dirty="0"/>
              <a:t>Travaille à la fois sur le hardware (capteurs, actionneurs) et le software.</a:t>
            </a:r>
            <a:endParaRPr lang="pt-BR" sz="2000" dirty="0"/>
          </a:p>
        </p:txBody>
      </p:sp>
    </p:spTree>
    <p:extLst>
      <p:ext uri="{BB962C8B-B14F-4D97-AF65-F5344CB8AC3E}">
        <p14:creationId xmlns:p14="http://schemas.microsoft.com/office/powerpoint/2010/main" val="2279499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BDB03BE-BCCF-47ED-B9DB-EF9180E840D7}"/>
              </a:ext>
            </a:extLst>
          </p:cNvPr>
          <p:cNvSpPr txBox="1"/>
          <p:nvPr/>
        </p:nvSpPr>
        <p:spPr>
          <a:xfrm>
            <a:off x="359596" y="688368"/>
            <a:ext cx="11455685" cy="1292662"/>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t>Ingénieur(e) Data (Data </a:t>
            </a:r>
            <a:r>
              <a:rPr lang="fr-FR" sz="2000" dirty="0" err="1"/>
              <a:t>Engineer</a:t>
            </a:r>
            <a:r>
              <a:rPr lang="fr-FR" sz="2000" dirty="0"/>
              <a:t>)</a:t>
            </a:r>
          </a:p>
          <a:p>
            <a:pPr algn="ctr"/>
            <a:r>
              <a:rPr lang="fr-FR" sz="2000" dirty="0"/>
              <a:t>Conçoit et maintient les pipelines de données : ingestion, stockage, transformation.</a:t>
            </a:r>
            <a:br>
              <a:rPr lang="fr-FR" sz="2000" dirty="0"/>
            </a:br>
            <a:r>
              <a:rPr lang="fr-FR" sz="2000" dirty="0"/>
              <a:t> Garantit la qualité, la disponibilité et la scalabilité des flux de données pour les modèles d’IA.</a:t>
            </a:r>
          </a:p>
          <a:p>
            <a:endParaRPr lang="fr-FR" dirty="0"/>
          </a:p>
        </p:txBody>
      </p:sp>
      <p:sp>
        <p:nvSpPr>
          <p:cNvPr id="5" name="ZoneTexte 4">
            <a:extLst>
              <a:ext uri="{FF2B5EF4-FFF2-40B4-BE49-F238E27FC236}">
                <a16:creationId xmlns:a16="http://schemas.microsoft.com/office/drawing/2014/main" id="{E7B06CDE-5251-4FB0-A7DC-770A8BBAB2E4}"/>
              </a:ext>
            </a:extLst>
          </p:cNvPr>
          <p:cNvSpPr txBox="1"/>
          <p:nvPr/>
        </p:nvSpPr>
        <p:spPr>
          <a:xfrm>
            <a:off x="183223" y="2577101"/>
            <a:ext cx="11455685" cy="1015663"/>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t>Éthicien(ne) de l’IA (AI </a:t>
            </a:r>
            <a:r>
              <a:rPr lang="fr-FR" sz="2000" dirty="0" err="1"/>
              <a:t>Ethicist</a:t>
            </a:r>
            <a:r>
              <a:rPr lang="fr-FR" sz="2000" dirty="0"/>
              <a:t>)</a:t>
            </a:r>
          </a:p>
          <a:p>
            <a:pPr algn="ctr"/>
            <a:r>
              <a:rPr lang="fr-FR" sz="2000" dirty="0"/>
              <a:t>Élabore des cadres et des recommandations pour un usage responsable de l’IA.</a:t>
            </a:r>
            <a:br>
              <a:rPr lang="fr-FR" sz="2000" dirty="0"/>
            </a:br>
            <a:r>
              <a:rPr lang="fr-FR" sz="2000" dirty="0"/>
              <a:t>Évalue les impacts sociaux, juridiques et éthiques des projets IA.</a:t>
            </a:r>
          </a:p>
        </p:txBody>
      </p:sp>
      <p:sp>
        <p:nvSpPr>
          <p:cNvPr id="6" name="ZoneTexte 5">
            <a:extLst>
              <a:ext uri="{FF2B5EF4-FFF2-40B4-BE49-F238E27FC236}">
                <a16:creationId xmlns:a16="http://schemas.microsoft.com/office/drawing/2014/main" id="{F1A00A78-7C21-459A-AE48-C5CEA07E60E8}"/>
              </a:ext>
            </a:extLst>
          </p:cNvPr>
          <p:cNvSpPr txBox="1"/>
          <p:nvPr/>
        </p:nvSpPr>
        <p:spPr>
          <a:xfrm>
            <a:off x="183223" y="4188835"/>
            <a:ext cx="11455685" cy="1015663"/>
          </a:xfrm>
          <a:prstGeom prst="rect">
            <a:avLst/>
          </a:prstGeom>
          <a:noFill/>
        </p:spPr>
        <p:txBody>
          <a:bodyPr wrap="square" rtlCol="0">
            <a:spAutoFit/>
          </a:bodyPr>
          <a:lstStyle/>
          <a:p>
            <a:pPr marL="285750" indent="-285750">
              <a:buFont typeface="Wingdings" panose="05000000000000000000" pitchFamily="2" charset="2"/>
              <a:buChar char="Ø"/>
            </a:pPr>
            <a:r>
              <a:rPr lang="fr-FR" sz="2000" dirty="0"/>
              <a:t>Spécialiste NLP (NLP </a:t>
            </a:r>
            <a:r>
              <a:rPr lang="fr-FR" sz="2000" dirty="0" err="1"/>
              <a:t>Engineer</a:t>
            </a:r>
            <a:r>
              <a:rPr lang="fr-FR" sz="2000" dirty="0"/>
              <a:t>)</a:t>
            </a:r>
          </a:p>
          <a:p>
            <a:pPr algn="ctr"/>
            <a:r>
              <a:rPr lang="fr-FR" sz="2000" dirty="0"/>
              <a:t>Développe des solutions de traitement du langage (</a:t>
            </a:r>
            <a:r>
              <a:rPr lang="fr-FR" sz="2000" dirty="0" err="1"/>
              <a:t>chatbots</a:t>
            </a:r>
            <a:r>
              <a:rPr lang="fr-FR" sz="2000" dirty="0"/>
              <a:t>, traduction, analyse de sentiment).</a:t>
            </a:r>
            <a:br>
              <a:rPr lang="fr-FR" sz="2000" dirty="0"/>
            </a:br>
            <a:r>
              <a:rPr lang="fr-FR" sz="2000" dirty="0"/>
              <a:t>Travaille sur des modèles de type Transformers, </a:t>
            </a:r>
            <a:r>
              <a:rPr lang="fr-FR" sz="2000" dirty="0" err="1"/>
              <a:t>embeddings</a:t>
            </a:r>
            <a:r>
              <a:rPr lang="fr-FR" sz="2000" dirty="0"/>
              <a:t> et pipelines de texte.</a:t>
            </a:r>
          </a:p>
        </p:txBody>
      </p:sp>
    </p:spTree>
    <p:extLst>
      <p:ext uri="{BB962C8B-B14F-4D97-AF65-F5344CB8AC3E}">
        <p14:creationId xmlns:p14="http://schemas.microsoft.com/office/powerpoint/2010/main" val="1977783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9925C9F3-3E64-4325-9A3C-72B2B9349761}"/>
              </a:ext>
            </a:extLst>
          </p:cNvPr>
          <p:cNvSpPr txBox="1"/>
          <p:nvPr/>
        </p:nvSpPr>
        <p:spPr>
          <a:xfrm>
            <a:off x="1952090" y="554804"/>
            <a:ext cx="6657654" cy="584775"/>
          </a:xfrm>
          <a:prstGeom prst="rect">
            <a:avLst/>
          </a:prstGeom>
          <a:noFill/>
        </p:spPr>
        <p:txBody>
          <a:bodyPr wrap="square" rtlCol="0">
            <a:spAutoFit/>
          </a:bodyPr>
          <a:lstStyle/>
          <a:p>
            <a:pPr algn="ctr"/>
            <a:r>
              <a:rPr lang="fr-FR" sz="3200" b="1" dirty="0"/>
              <a:t>CONCLUSION</a:t>
            </a:r>
          </a:p>
        </p:txBody>
      </p:sp>
      <p:sp>
        <p:nvSpPr>
          <p:cNvPr id="8" name="ZoneTexte 7">
            <a:extLst>
              <a:ext uri="{FF2B5EF4-FFF2-40B4-BE49-F238E27FC236}">
                <a16:creationId xmlns:a16="http://schemas.microsoft.com/office/drawing/2014/main" id="{4BC7F30F-17F1-4867-8E09-9C0E1448BF8C}"/>
              </a:ext>
            </a:extLst>
          </p:cNvPr>
          <p:cNvSpPr txBox="1"/>
          <p:nvPr/>
        </p:nvSpPr>
        <p:spPr>
          <a:xfrm>
            <a:off x="922352" y="1951672"/>
            <a:ext cx="10583185" cy="1938992"/>
          </a:xfrm>
          <a:prstGeom prst="rect">
            <a:avLst/>
          </a:prstGeom>
          <a:noFill/>
        </p:spPr>
        <p:txBody>
          <a:bodyPr wrap="square">
            <a:spAutoFit/>
          </a:bodyPr>
          <a:lstStyle/>
          <a:p>
            <a:r>
              <a:rPr lang="fr-FR" sz="2400" dirty="0"/>
              <a:t>Les Intelligences Artificielles évoluent rapidement dans un monde plein d’opportunités et de défis.</a:t>
            </a:r>
          </a:p>
          <a:p>
            <a:r>
              <a:rPr lang="fr-FR" sz="2400" dirty="0"/>
              <a:t>Pour une meilleure utilisation des IA, il faudra prendre en compte l’Importance de l'apprentissage continu et de la pratique afin d’arriver à combiner ressources académiques et projets pratiques</a:t>
            </a:r>
          </a:p>
        </p:txBody>
      </p:sp>
    </p:spTree>
    <p:extLst>
      <p:ext uri="{BB962C8B-B14F-4D97-AF65-F5344CB8AC3E}">
        <p14:creationId xmlns:p14="http://schemas.microsoft.com/office/powerpoint/2010/main" val="523755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3A2EE2D4-7562-4EBE-BBE0-A1312EA7E7E0}"/>
              </a:ext>
            </a:extLst>
          </p:cNvPr>
          <p:cNvSpPr txBox="1"/>
          <p:nvPr/>
        </p:nvSpPr>
        <p:spPr>
          <a:xfrm>
            <a:off x="1072058" y="510784"/>
            <a:ext cx="9660110" cy="2585323"/>
          </a:xfrm>
          <a:prstGeom prst="rect">
            <a:avLst/>
          </a:prstGeom>
          <a:noFill/>
        </p:spPr>
        <p:txBody>
          <a:bodyPr wrap="square" rtlCol="0">
            <a:spAutoFit/>
          </a:bodyPr>
          <a:lstStyle/>
          <a:p>
            <a:pPr algn="ctr"/>
            <a:endParaRPr lang="fr-FR" sz="5400" b="1" dirty="0"/>
          </a:p>
          <a:p>
            <a:pPr algn="ctr"/>
            <a:r>
              <a:rPr lang="fr-FR" sz="5400" b="1" dirty="0"/>
              <a:t>Merci Pour votre Attention !</a:t>
            </a:r>
          </a:p>
          <a:p>
            <a:pPr algn="ctr"/>
            <a:endParaRPr lang="fr-FR" sz="5400" b="1" dirty="0"/>
          </a:p>
        </p:txBody>
      </p:sp>
      <p:pic>
        <p:nvPicPr>
          <p:cNvPr id="1026" name="Picture 2" descr="Merci de votre attention : résultats (19 mille) d'images libres de droits,  de photos de stock et d'illustrations | Shutterstock">
            <a:extLst>
              <a:ext uri="{FF2B5EF4-FFF2-40B4-BE49-F238E27FC236}">
                <a16:creationId xmlns:a16="http://schemas.microsoft.com/office/drawing/2014/main" id="{EE1BC46C-F4A8-4588-A19E-29D5678A06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929"/>
          <a:stretch/>
        </p:blipFill>
        <p:spPr bwMode="auto">
          <a:xfrm>
            <a:off x="7016239" y="3096107"/>
            <a:ext cx="4360821" cy="2784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536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65A7D7EA-E125-416B-9121-F76E1EADEA09}"/>
              </a:ext>
            </a:extLst>
          </p:cNvPr>
          <p:cNvGrpSpPr/>
          <p:nvPr/>
        </p:nvGrpSpPr>
        <p:grpSpPr>
          <a:xfrm>
            <a:off x="658540" y="-12462"/>
            <a:ext cx="11533460" cy="6870462"/>
            <a:chOff x="658540" y="-12462"/>
            <a:chExt cx="11533460" cy="6870462"/>
          </a:xfrm>
        </p:grpSpPr>
        <p:sp>
          <p:nvSpPr>
            <p:cNvPr id="4" name="ZoneTexte 3">
              <a:extLst>
                <a:ext uri="{FF2B5EF4-FFF2-40B4-BE49-F238E27FC236}">
                  <a16:creationId xmlns:a16="http://schemas.microsoft.com/office/drawing/2014/main" id="{6363F0DB-BC12-4D79-80BC-878F567C170F}"/>
                </a:ext>
              </a:extLst>
            </p:cNvPr>
            <p:cNvSpPr txBox="1"/>
            <p:nvPr/>
          </p:nvSpPr>
          <p:spPr>
            <a:xfrm>
              <a:off x="658540" y="799225"/>
              <a:ext cx="9712502" cy="4647426"/>
            </a:xfrm>
            <a:prstGeom prst="rect">
              <a:avLst/>
            </a:prstGeom>
            <a:noFill/>
          </p:spPr>
          <p:txBody>
            <a:bodyPr wrap="square" rtlCol="0">
              <a:spAutoFit/>
            </a:bodyPr>
            <a:lstStyle/>
            <a:p>
              <a:pPr algn="ctr"/>
              <a:r>
                <a:rPr lang="fr-FR" sz="4000" b="1" i="1" dirty="0"/>
                <a:t>SOMMAIRE</a:t>
              </a:r>
            </a:p>
            <a:p>
              <a:pPr algn="ctr"/>
              <a:endParaRPr lang="fr-FR" sz="3200" dirty="0">
                <a:latin typeface="Bookman Old Style" panose="02050604050505020204" pitchFamily="18" charset="0"/>
              </a:endParaRPr>
            </a:p>
            <a:p>
              <a:pPr marL="400050" indent="-400050">
                <a:buFont typeface="+mj-lt"/>
                <a:buAutoNum type="romanUcPeriod"/>
              </a:pPr>
              <a:r>
                <a:rPr lang="fr-FR" sz="3200" dirty="0">
                  <a:latin typeface="Bookman Old Style" panose="02050604050505020204" pitchFamily="18" charset="0"/>
                </a:rPr>
                <a:t>Généralités sur les IA </a:t>
              </a:r>
            </a:p>
            <a:p>
              <a:pPr marL="400050" indent="-400050">
                <a:buFont typeface="+mj-lt"/>
                <a:buAutoNum type="romanUcPeriod"/>
              </a:pPr>
              <a:r>
                <a:rPr lang="fr-FR" sz="3200" dirty="0">
                  <a:latin typeface="Bookman Old Style" panose="02050604050505020204" pitchFamily="18" charset="0"/>
                </a:rPr>
                <a:t>Utilisation des IA</a:t>
              </a:r>
            </a:p>
            <a:p>
              <a:pPr marL="400050" indent="-400050">
                <a:buFont typeface="+mj-lt"/>
                <a:buAutoNum type="romanUcPeriod"/>
              </a:pPr>
              <a:r>
                <a:rPr lang="fr-FR" sz="3200" dirty="0">
                  <a:latin typeface="Bookman Old Style" panose="02050604050505020204" pitchFamily="18" charset="0"/>
                </a:rPr>
                <a:t>L’IMPORTANCE DE L’IA</a:t>
              </a:r>
            </a:p>
            <a:p>
              <a:pPr marL="400050" indent="-400050">
                <a:buFont typeface="+mj-lt"/>
                <a:buAutoNum type="romanUcPeriod"/>
              </a:pPr>
              <a:r>
                <a:rPr lang="fr-FR" sz="3200" dirty="0">
                  <a:latin typeface="Bookman Old Style" panose="02050604050505020204" pitchFamily="18" charset="0"/>
                </a:rPr>
                <a:t>Ethique aux IA</a:t>
              </a:r>
            </a:p>
            <a:p>
              <a:pPr marL="400050" indent="-400050">
                <a:buFont typeface="+mj-lt"/>
                <a:buAutoNum type="romanUcPeriod"/>
              </a:pPr>
              <a:r>
                <a:rPr lang="fr-FR" sz="3200" dirty="0">
                  <a:latin typeface="Bookman Old Style" panose="02050604050505020204" pitchFamily="18" charset="0"/>
                </a:rPr>
                <a:t>Formation sur les IA</a:t>
              </a:r>
            </a:p>
            <a:p>
              <a:pPr marL="400050" indent="-400050">
                <a:buFont typeface="+mj-lt"/>
                <a:buAutoNum type="romanUcPeriod"/>
              </a:pPr>
              <a:r>
                <a:rPr lang="fr-FR" sz="3200" dirty="0">
                  <a:latin typeface="Bookman Old Style" panose="02050604050505020204" pitchFamily="18" charset="0"/>
                </a:rPr>
                <a:t>Les Métiers de l’IA</a:t>
              </a:r>
            </a:p>
            <a:p>
              <a:pPr marL="400050" indent="-400050">
                <a:buFont typeface="+mj-lt"/>
                <a:buAutoNum type="romanUcPeriod"/>
              </a:pPr>
              <a:r>
                <a:rPr lang="fr-FR" sz="3200" dirty="0">
                  <a:latin typeface="Bookman Old Style" panose="02050604050505020204" pitchFamily="18" charset="0"/>
                </a:rPr>
                <a:t>Conclusion</a:t>
              </a:r>
            </a:p>
          </p:txBody>
        </p:sp>
        <p:pic>
          <p:nvPicPr>
            <p:cNvPr id="5" name="Image 0" descr="preencoded.png">
              <a:extLst>
                <a:ext uri="{FF2B5EF4-FFF2-40B4-BE49-F238E27FC236}">
                  <a16:creationId xmlns:a16="http://schemas.microsoft.com/office/drawing/2014/main" id="{3698AB9C-8BB7-4DC0-90D5-B9C481FE79D1}"/>
                </a:ext>
              </a:extLst>
            </p:cNvPr>
            <p:cNvPicPr>
              <a:picLocks noChangeAspect="1"/>
            </p:cNvPicPr>
            <p:nvPr/>
          </p:nvPicPr>
          <p:blipFill>
            <a:blip r:embed="rId2"/>
            <a:stretch>
              <a:fillRect/>
            </a:stretch>
          </p:blipFill>
          <p:spPr>
            <a:xfrm>
              <a:off x="6863137" y="-12462"/>
              <a:ext cx="5328863" cy="6870462"/>
            </a:xfrm>
            <a:prstGeom prst="rect">
              <a:avLst/>
            </a:prstGeom>
          </p:spPr>
        </p:pic>
      </p:grpSp>
    </p:spTree>
    <p:extLst>
      <p:ext uri="{BB962C8B-B14F-4D97-AF65-F5344CB8AC3E}">
        <p14:creationId xmlns:p14="http://schemas.microsoft.com/office/powerpoint/2010/main" val="4290809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9F0DFD-662A-4B88-BEA7-4AC9EAA27A7D}"/>
              </a:ext>
            </a:extLst>
          </p:cNvPr>
          <p:cNvSpPr>
            <a:spLocks noGrp="1"/>
          </p:cNvSpPr>
          <p:nvPr>
            <p:ph type="ctrTitle"/>
          </p:nvPr>
        </p:nvSpPr>
        <p:spPr>
          <a:xfrm>
            <a:off x="1643865" y="1646006"/>
            <a:ext cx="9144000" cy="1232327"/>
          </a:xfrm>
        </p:spPr>
        <p:txBody>
          <a:bodyPr/>
          <a:lstStyle/>
          <a:p>
            <a:r>
              <a:rPr lang="fr-FR" dirty="0" err="1"/>
              <a:t>Let’s</a:t>
            </a:r>
            <a:r>
              <a:rPr lang="fr-FR" dirty="0"/>
              <a:t> go to </a:t>
            </a:r>
            <a:r>
              <a:rPr lang="fr-FR" dirty="0" err="1"/>
              <a:t>learn</a:t>
            </a:r>
            <a:endParaRPr lang="fr-FR" dirty="0"/>
          </a:p>
        </p:txBody>
      </p:sp>
      <p:cxnSp>
        <p:nvCxnSpPr>
          <p:cNvPr id="5" name="Connecteur : en angle 4">
            <a:extLst>
              <a:ext uri="{FF2B5EF4-FFF2-40B4-BE49-F238E27FC236}">
                <a16:creationId xmlns:a16="http://schemas.microsoft.com/office/drawing/2014/main" id="{2634FEE0-2EBE-4049-A3BB-A587A10F7E79}"/>
              </a:ext>
            </a:extLst>
          </p:cNvPr>
          <p:cNvCxnSpPr/>
          <p:nvPr/>
        </p:nvCxnSpPr>
        <p:spPr>
          <a:xfrm>
            <a:off x="1808252" y="1970640"/>
            <a:ext cx="1839074" cy="58305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 name="Connecteur : en angle 6">
            <a:extLst>
              <a:ext uri="{FF2B5EF4-FFF2-40B4-BE49-F238E27FC236}">
                <a16:creationId xmlns:a16="http://schemas.microsoft.com/office/drawing/2014/main" id="{003DC4EA-2605-4B7F-9924-0085D44BC4A5}"/>
              </a:ext>
            </a:extLst>
          </p:cNvPr>
          <p:cNvCxnSpPr>
            <a:cxnSpLocks/>
          </p:cNvCxnSpPr>
          <p:nvPr/>
        </p:nvCxnSpPr>
        <p:spPr>
          <a:xfrm rot="16200000" flipH="1">
            <a:off x="8260497" y="3137112"/>
            <a:ext cx="1191803" cy="4933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Image 7">
            <a:extLst>
              <a:ext uri="{FF2B5EF4-FFF2-40B4-BE49-F238E27FC236}">
                <a16:creationId xmlns:a16="http://schemas.microsoft.com/office/drawing/2014/main" id="{1B414593-13B0-4D10-A71E-607218229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2497" y="4302303"/>
            <a:ext cx="2547692" cy="1440000"/>
          </a:xfrm>
          <a:prstGeom prst="rect">
            <a:avLst/>
          </a:prstGeom>
        </p:spPr>
      </p:pic>
    </p:spTree>
    <p:extLst>
      <p:ext uri="{BB962C8B-B14F-4D97-AF65-F5344CB8AC3E}">
        <p14:creationId xmlns:p14="http://schemas.microsoft.com/office/powerpoint/2010/main" val="3100056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3BFAC2F-BD02-4913-8553-5A9BD1C3D791}"/>
              </a:ext>
            </a:extLst>
          </p:cNvPr>
          <p:cNvSpPr txBox="1"/>
          <p:nvPr/>
        </p:nvSpPr>
        <p:spPr>
          <a:xfrm>
            <a:off x="1869896" y="1089061"/>
            <a:ext cx="4993240" cy="461665"/>
          </a:xfrm>
          <a:prstGeom prst="rect">
            <a:avLst/>
          </a:prstGeom>
          <a:noFill/>
        </p:spPr>
        <p:txBody>
          <a:bodyPr wrap="square" rtlCol="0">
            <a:spAutoFit/>
          </a:bodyPr>
          <a:lstStyle/>
          <a:p>
            <a:r>
              <a:rPr lang="fr-FR" sz="2400" b="1" i="1" dirty="0"/>
              <a:t>INTRODUCTION</a:t>
            </a:r>
          </a:p>
        </p:txBody>
      </p:sp>
      <p:sp>
        <p:nvSpPr>
          <p:cNvPr id="5" name="ZoneTexte 4">
            <a:extLst>
              <a:ext uri="{FF2B5EF4-FFF2-40B4-BE49-F238E27FC236}">
                <a16:creationId xmlns:a16="http://schemas.microsoft.com/office/drawing/2014/main" id="{34FD1E35-DCE3-4C04-A355-9DCF312C1D18}"/>
              </a:ext>
            </a:extLst>
          </p:cNvPr>
          <p:cNvSpPr txBox="1"/>
          <p:nvPr/>
        </p:nvSpPr>
        <p:spPr>
          <a:xfrm>
            <a:off x="255142" y="2239064"/>
            <a:ext cx="11681716" cy="3061864"/>
          </a:xfrm>
          <a:prstGeom prst="rect">
            <a:avLst/>
          </a:prstGeom>
          <a:noFill/>
        </p:spPr>
        <p:txBody>
          <a:bodyPr wrap="square" rtlCol="0">
            <a:spAutoFit/>
          </a:bodyPr>
          <a:lstStyle/>
          <a:p>
            <a:pPr algn="ctr"/>
            <a:r>
              <a:rPr lang="fr-FR" sz="2400" dirty="0">
                <a:effectLst/>
                <a:latin typeface="Calibri" panose="020F0502020204030204" pitchFamily="34" charset="0"/>
                <a:ea typeface="Calibri" panose="020F0502020204030204" pitchFamily="34" charset="0"/>
                <a:cs typeface="Times New Roman" panose="02020603050405020304" pitchFamily="18" charset="0"/>
              </a:rPr>
              <a:t>L’intelligence artificielle (IA) désigne un ensemble de techniques permettant à des machines d’accomplir des tâches qui requièrent normalement l’intelligence humaine, telles que la reconnaissance vocale, la prise de décision ou la traduction automatique. Véritable révolution technologique, l’IA transforme en profondeur notre rapport au travail, à la connaissance et à la communication. Cette rédaction propose une vue d’ensemble de son histoire, de ses principes fondamentaux, de ses domaines d’application et des enjeux éthiques qu’elle soulève.</a:t>
            </a:r>
          </a:p>
          <a:p>
            <a:pPr algn="ctr"/>
            <a:endParaRPr lang="fr-FR" sz="2400" dirty="0"/>
          </a:p>
        </p:txBody>
      </p:sp>
    </p:spTree>
    <p:extLst>
      <p:ext uri="{BB962C8B-B14F-4D97-AF65-F5344CB8AC3E}">
        <p14:creationId xmlns:p14="http://schemas.microsoft.com/office/powerpoint/2010/main" val="1802160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E239F592-FF7E-4F7E-81F5-96F2C0E1E910}"/>
              </a:ext>
            </a:extLst>
          </p:cNvPr>
          <p:cNvSpPr>
            <a:spLocks noGrp="1"/>
          </p:cNvSpPr>
          <p:nvPr>
            <p:ph type="subTitle" idx="1"/>
          </p:nvPr>
        </p:nvSpPr>
        <p:spPr>
          <a:xfrm>
            <a:off x="1184954" y="345130"/>
            <a:ext cx="9144000" cy="641189"/>
          </a:xfrm>
        </p:spPr>
        <p:txBody>
          <a:bodyPr/>
          <a:lstStyle/>
          <a:p>
            <a:r>
              <a:rPr lang="fr-FR" b="1" dirty="0">
                <a:latin typeface="Bookman Old Style" panose="02050604050505020204" pitchFamily="18" charset="0"/>
              </a:rPr>
              <a:t>DÉFINITIONS</a:t>
            </a:r>
            <a:r>
              <a:rPr lang="fr-FR" dirty="0"/>
              <a:t> </a:t>
            </a:r>
          </a:p>
        </p:txBody>
      </p:sp>
      <p:sp>
        <p:nvSpPr>
          <p:cNvPr id="8" name="ZoneTexte 7">
            <a:extLst>
              <a:ext uri="{FF2B5EF4-FFF2-40B4-BE49-F238E27FC236}">
                <a16:creationId xmlns:a16="http://schemas.microsoft.com/office/drawing/2014/main" id="{FEA96639-7547-45EF-AE8A-45C6462EF3CD}"/>
              </a:ext>
            </a:extLst>
          </p:cNvPr>
          <p:cNvSpPr txBox="1"/>
          <p:nvPr/>
        </p:nvSpPr>
        <p:spPr>
          <a:xfrm rot="10800000" flipV="1">
            <a:off x="941956" y="5127523"/>
            <a:ext cx="10573091" cy="376329"/>
          </a:xfrm>
          <a:prstGeom prst="rect">
            <a:avLst/>
          </a:prstGeom>
          <a:noFill/>
        </p:spPr>
        <p:txBody>
          <a:bodyPr wrap="square" rtlCol="0">
            <a:spAutoFit/>
          </a:bodyPr>
          <a:lstStyle/>
          <a:p>
            <a:endParaRPr lang="fr-FR" dirty="0"/>
          </a:p>
        </p:txBody>
      </p:sp>
      <p:sp>
        <p:nvSpPr>
          <p:cNvPr id="9" name="Rectangle 2">
            <a:extLst>
              <a:ext uri="{FF2B5EF4-FFF2-40B4-BE49-F238E27FC236}">
                <a16:creationId xmlns:a16="http://schemas.microsoft.com/office/drawing/2014/main" id="{0C2F6837-7EA8-4F74-BE82-3786E2FEF0AC}"/>
              </a:ext>
            </a:extLst>
          </p:cNvPr>
          <p:cNvSpPr>
            <a:spLocks noChangeArrowheads="1"/>
          </p:cNvSpPr>
          <p:nvPr/>
        </p:nvSpPr>
        <p:spPr bwMode="auto">
          <a:xfrm rot="10800000" flipV="1">
            <a:off x="78927" y="1730477"/>
            <a:ext cx="1172592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fr-FR" altLang="fr-FR" sz="2400" b="1" i="0" u="none" strike="noStrike" cap="none" normalizeH="0" baseline="0" dirty="0">
                <a:ln>
                  <a:noFill/>
                </a:ln>
                <a:solidFill>
                  <a:schemeClr val="tx1"/>
                </a:solidFill>
                <a:effectLst/>
                <a:latin typeface="Arial" panose="020B0604020202020204" pitchFamily="34" charset="0"/>
              </a:rPr>
              <a:t>L’intelligence</a:t>
            </a:r>
            <a:r>
              <a:rPr kumimoji="0" lang="fr-FR" altLang="fr-FR" sz="2400" b="0" i="0" u="none" strike="noStrike" cap="none" normalizeH="0" baseline="0" dirty="0">
                <a:ln>
                  <a:noFill/>
                </a:ln>
                <a:solidFill>
                  <a:schemeClr val="tx1"/>
                </a:solidFill>
                <a:effectLst/>
                <a:latin typeface="Arial" panose="020B0604020202020204" pitchFamily="34" charset="0"/>
              </a:rPr>
              <a:t> </a:t>
            </a:r>
            <a:r>
              <a:rPr kumimoji="0" lang="fr-FR" altLang="fr-FR" sz="2400" b="1" i="0" u="none" strike="noStrike" cap="none" normalizeH="0" baseline="0" dirty="0">
                <a:ln>
                  <a:noFill/>
                </a:ln>
                <a:solidFill>
                  <a:schemeClr val="tx1"/>
                </a:solidFill>
                <a:effectLst/>
                <a:latin typeface="Arial" panose="020B0604020202020204" pitchFamily="34" charset="0"/>
              </a:rPr>
              <a:t>artificielle</a:t>
            </a:r>
            <a:r>
              <a:rPr kumimoji="0" lang="fr-FR" altLang="fr-FR" sz="2400" b="0" i="0" u="none" strike="noStrike" cap="none" normalizeH="0" baseline="0" dirty="0">
                <a:ln>
                  <a:noFill/>
                </a:ln>
                <a:solidFill>
                  <a:schemeClr val="tx1"/>
                </a:solidFill>
                <a:effectLst/>
                <a:latin typeface="Arial" panose="020B0604020202020204" pitchFamily="34" charset="0"/>
              </a:rPr>
              <a:t> (</a:t>
            </a:r>
            <a:r>
              <a:rPr kumimoji="0" lang="fr-FR" altLang="fr-FR" sz="2400" b="1" i="0" u="none" strike="noStrike" cap="none" normalizeH="0" baseline="0" dirty="0">
                <a:ln>
                  <a:noFill/>
                </a:ln>
                <a:solidFill>
                  <a:schemeClr val="tx1"/>
                </a:solidFill>
                <a:effectLst/>
                <a:latin typeface="Arial" panose="020B0604020202020204" pitchFamily="34" charset="0"/>
              </a:rPr>
              <a:t>IA</a:t>
            </a:r>
            <a:r>
              <a:rPr kumimoji="0" lang="fr-FR" altLang="fr-FR" sz="2400" b="0" i="0" u="none" strike="noStrike" cap="none" normalizeH="0" baseline="0" dirty="0">
                <a:ln>
                  <a:noFill/>
                </a:ln>
                <a:solidFill>
                  <a:schemeClr val="tx1"/>
                </a:solidFill>
                <a:effectLst/>
                <a:latin typeface="Arial" panose="020B0604020202020204" pitchFamily="34" charset="0"/>
              </a:rPr>
              <a:t>) est un ensemble de techniques informatiques visant à créer des systèmes capables de percevoir, raisonner et agir de manière autonome en simulant certaines facultés cognitives humaines, comme la compréhension du langage, la reconnaissance d’images ou la prise de décision.</a:t>
            </a:r>
          </a:p>
        </p:txBody>
      </p:sp>
      <p:sp>
        <p:nvSpPr>
          <p:cNvPr id="10" name="Rectangle 1">
            <a:extLst>
              <a:ext uri="{FF2B5EF4-FFF2-40B4-BE49-F238E27FC236}">
                <a16:creationId xmlns:a16="http://schemas.microsoft.com/office/drawing/2014/main" id="{DCFB83A7-DF6D-4BA9-9435-1F75348506E4}"/>
              </a:ext>
            </a:extLst>
          </p:cNvPr>
          <p:cNvSpPr>
            <a:spLocks noGrp="1" noChangeArrowheads="1"/>
          </p:cNvSpPr>
          <p:nvPr>
            <p:ph type="ctrTitle"/>
          </p:nvPr>
        </p:nvSpPr>
        <p:spPr bwMode="auto">
          <a:xfrm>
            <a:off x="173861" y="4146452"/>
            <a:ext cx="116309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fr-FR" altLang="fr-FR" sz="2400" b="1" i="0" u="none" strike="noStrike" cap="none" normalizeH="0" baseline="0" dirty="0">
                <a:ln>
                  <a:noFill/>
                </a:ln>
                <a:solidFill>
                  <a:schemeClr val="tx1"/>
                </a:solidFill>
                <a:effectLst/>
                <a:latin typeface="Arial" panose="020B0604020202020204" pitchFamily="34" charset="0"/>
              </a:rPr>
              <a:t>Deep</a:t>
            </a:r>
            <a:r>
              <a:rPr lang="fr-FR" altLang="fr-FR" sz="2400" b="1" dirty="0">
                <a:latin typeface="Arial" panose="020B0604020202020204" pitchFamily="34" charset="0"/>
              </a:rPr>
              <a:t>-</a:t>
            </a:r>
            <a:r>
              <a:rPr kumimoji="0" lang="fr-FR" altLang="fr-FR" sz="2400" b="1" i="0" u="none" strike="noStrike" cap="none" normalizeH="0" baseline="0" dirty="0">
                <a:ln>
                  <a:noFill/>
                </a:ln>
                <a:solidFill>
                  <a:schemeClr val="tx1"/>
                </a:solidFill>
                <a:effectLst/>
                <a:latin typeface="Arial" panose="020B0604020202020204" pitchFamily="34" charset="0"/>
              </a:rPr>
              <a:t>learning</a:t>
            </a:r>
            <a:r>
              <a:rPr kumimoji="0" lang="fr-FR" altLang="fr-FR" sz="2400" b="0" i="0" u="none" strike="noStrike" cap="none" normalizeH="0" baseline="0" dirty="0">
                <a:ln>
                  <a:noFill/>
                </a:ln>
                <a:solidFill>
                  <a:schemeClr val="tx1"/>
                </a:solidFill>
                <a:effectLst/>
                <a:latin typeface="Arial" panose="020B0604020202020204" pitchFamily="34" charset="0"/>
              </a:rPr>
              <a:t> : c’est une façon pour un ordinateur d’apprendre tout seul à voir et à comprendre des choses (images, paroles, textes) en se servant d’un grand “cerveau virtuel” appelé réseau de neurones.</a:t>
            </a:r>
            <a:br>
              <a:rPr kumimoji="0" lang="fr-FR" altLang="fr-FR" sz="2400" b="0" i="0" u="none" strike="noStrike" cap="none" normalizeH="0" baseline="0" dirty="0">
                <a:ln>
                  <a:noFill/>
                </a:ln>
                <a:solidFill>
                  <a:schemeClr val="tx1"/>
                </a:solidFill>
                <a:effectLst/>
                <a:latin typeface="Arial" panose="020B0604020202020204" pitchFamily="34" charset="0"/>
              </a:rPr>
            </a:br>
            <a:endParaRPr kumimoji="0" lang="fr-FR" altLang="fr-F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8109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82564A0-72B6-434C-93DE-C61874CA5B2A}"/>
              </a:ext>
            </a:extLst>
          </p:cNvPr>
          <p:cNvSpPr>
            <a:spLocks noGrp="1" noChangeArrowheads="1"/>
          </p:cNvSpPr>
          <p:nvPr>
            <p:ph type="ctrTitle"/>
          </p:nvPr>
        </p:nvSpPr>
        <p:spPr bwMode="auto">
          <a:xfrm>
            <a:off x="280506" y="1028149"/>
            <a:ext cx="1163098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fr-FR" altLang="fr-FR" sz="2800" b="1" i="0" u="none" strike="noStrike" cap="none" normalizeH="0" baseline="0" dirty="0">
                <a:ln>
                  <a:noFill/>
                </a:ln>
                <a:solidFill>
                  <a:schemeClr val="tx1"/>
                </a:solidFill>
                <a:effectLst/>
                <a:latin typeface="Arial" panose="020B0604020202020204" pitchFamily="34" charset="0"/>
              </a:rPr>
              <a:t>E‑learning</a:t>
            </a:r>
            <a:r>
              <a:rPr kumimoji="0" lang="fr-FR" altLang="fr-FR" sz="2800" b="0" i="0" u="none" strike="noStrike" cap="none" normalizeH="0" baseline="0" dirty="0">
                <a:ln>
                  <a:noFill/>
                </a:ln>
                <a:solidFill>
                  <a:schemeClr val="tx1"/>
                </a:solidFill>
                <a:effectLst/>
                <a:latin typeface="Arial" panose="020B0604020202020204" pitchFamily="34" charset="0"/>
              </a:rPr>
              <a:t> : c’est la formation ou les cours en ligne que l’on suit sur Internet, avec des vidéos, des quiz et des exercices, sans avoir besoin d’être en classe.</a:t>
            </a:r>
          </a:p>
        </p:txBody>
      </p:sp>
      <p:sp>
        <p:nvSpPr>
          <p:cNvPr id="5" name="ZoneTexte 4">
            <a:extLst>
              <a:ext uri="{FF2B5EF4-FFF2-40B4-BE49-F238E27FC236}">
                <a16:creationId xmlns:a16="http://schemas.microsoft.com/office/drawing/2014/main" id="{7DD36BF2-DE5A-435A-81AF-C3C3233A15CA}"/>
              </a:ext>
            </a:extLst>
          </p:cNvPr>
          <p:cNvSpPr txBox="1"/>
          <p:nvPr/>
        </p:nvSpPr>
        <p:spPr>
          <a:xfrm>
            <a:off x="616449" y="3544584"/>
            <a:ext cx="10726221" cy="2246769"/>
          </a:xfrm>
          <a:prstGeom prst="rect">
            <a:avLst/>
          </a:prstGeom>
          <a:noFill/>
        </p:spPr>
        <p:txBody>
          <a:bodyPr wrap="square" rtlCol="0">
            <a:spAutoFit/>
          </a:bodyPr>
          <a:lstStyle/>
          <a:p>
            <a:pPr marL="342900" indent="-342900">
              <a:buFont typeface="Wingdings" panose="05000000000000000000" pitchFamily="2" charset="2"/>
              <a:buChar char="q"/>
            </a:pPr>
            <a:r>
              <a:rPr lang="fr-FR" sz="2800" dirty="0">
                <a:effectLst/>
                <a:latin typeface="Arial" panose="020B0604020202020204" pitchFamily="34" charset="0"/>
                <a:ea typeface="Times New Roman" panose="02020603050405020304" pitchFamily="18" charset="0"/>
                <a:cs typeface="Arial" panose="020B0604020202020204" pitchFamily="34" charset="0"/>
              </a:rPr>
              <a:t>Le </a:t>
            </a:r>
            <a:r>
              <a:rPr lang="fr-FR" sz="2800" b="1" dirty="0">
                <a:effectLst/>
                <a:latin typeface="Arial" panose="020B0604020202020204" pitchFamily="34" charset="0"/>
                <a:ea typeface="Times New Roman" panose="02020603050405020304" pitchFamily="18" charset="0"/>
                <a:cs typeface="Arial" panose="020B0604020202020204" pitchFamily="34" charset="0"/>
              </a:rPr>
              <a:t>NLP</a:t>
            </a:r>
            <a:r>
              <a:rPr lang="fr-FR" sz="2800" dirty="0">
                <a:effectLst/>
                <a:latin typeface="Arial" panose="020B0604020202020204" pitchFamily="34" charset="0"/>
                <a:ea typeface="Times New Roman" panose="02020603050405020304" pitchFamily="18" charset="0"/>
                <a:cs typeface="Arial" panose="020B0604020202020204" pitchFamily="34" charset="0"/>
              </a:rPr>
              <a:t> (Natural Language Processing), ou </a:t>
            </a:r>
            <a:r>
              <a:rPr lang="fr-FR" sz="2800" b="1" dirty="0">
                <a:effectLst/>
                <a:latin typeface="Arial" panose="020B0604020202020204" pitchFamily="34" charset="0"/>
                <a:ea typeface="Times New Roman" panose="02020603050405020304" pitchFamily="18" charset="0"/>
                <a:cs typeface="Arial" panose="020B0604020202020204" pitchFamily="34" charset="0"/>
              </a:rPr>
              <a:t>traitement du langage naturel</a:t>
            </a:r>
            <a:r>
              <a:rPr lang="fr-FR" sz="2800" dirty="0">
                <a:effectLst/>
                <a:latin typeface="Arial" panose="020B0604020202020204" pitchFamily="34" charset="0"/>
                <a:ea typeface="Times New Roman" panose="02020603050405020304" pitchFamily="18" charset="0"/>
                <a:cs typeface="Arial" panose="020B0604020202020204" pitchFamily="34" charset="0"/>
              </a:rPr>
              <a:t>, est une branche de l’IA qui permet aux ordinateurs de comprendre, d’analyser et de générer du texte ou de la parole en langage humain.</a:t>
            </a:r>
          </a:p>
          <a:p>
            <a:pPr marL="342900" indent="-342900">
              <a:buFont typeface="Wingdings" panose="05000000000000000000" pitchFamily="2" charset="2"/>
              <a:buChar char="q"/>
            </a:pPr>
            <a:endParaRPr lang="fr-FR"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4537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5DA40227-D506-4140-AFC5-26663D5ACC48}"/>
              </a:ext>
            </a:extLst>
          </p:cNvPr>
          <p:cNvSpPr/>
          <p:nvPr/>
        </p:nvSpPr>
        <p:spPr>
          <a:xfrm>
            <a:off x="5035189" y="2708375"/>
            <a:ext cx="6297018" cy="1181298"/>
          </a:xfrm>
          <a:prstGeom prst="rect">
            <a:avLst/>
          </a:prstGeom>
          <a:noFill/>
          <a:ln/>
        </p:spPr>
        <p:txBody>
          <a:bodyPr wrap="square" lIns="0" tIns="0" rIns="0" bIns="0" rtlCol="0" anchor="t"/>
          <a:lstStyle/>
          <a:p>
            <a:pPr>
              <a:lnSpc>
                <a:spcPts val="4625"/>
              </a:lnSpc>
            </a:pPr>
            <a:r>
              <a:rPr lang="en-US" sz="3708" dirty="0">
                <a:solidFill>
                  <a:srgbClr val="124E73"/>
                </a:solidFill>
                <a:latin typeface="MuseoModerno Medium" pitchFamily="34" charset="0"/>
                <a:ea typeface="MuseoModerno Medium" pitchFamily="34" charset="-122"/>
                <a:cs typeface="MuseoModerno Medium" pitchFamily="34" charset="-120"/>
              </a:rPr>
              <a:t>Guide de Prompting ChatGPT 4.1</a:t>
            </a:r>
            <a:endParaRPr lang="en-US" sz="3708" dirty="0"/>
          </a:p>
        </p:txBody>
      </p:sp>
      <p:sp>
        <p:nvSpPr>
          <p:cNvPr id="3" name="Text 1">
            <a:extLst>
              <a:ext uri="{FF2B5EF4-FFF2-40B4-BE49-F238E27FC236}">
                <a16:creationId xmlns:a16="http://schemas.microsoft.com/office/drawing/2014/main" id="{E63B91B4-519A-4337-9CB4-EAF07F4226C3}"/>
              </a:ext>
            </a:extLst>
          </p:cNvPr>
          <p:cNvSpPr/>
          <p:nvPr/>
        </p:nvSpPr>
        <p:spPr>
          <a:xfrm>
            <a:off x="5233492" y="3738464"/>
            <a:ext cx="6297018" cy="302419"/>
          </a:xfrm>
          <a:prstGeom prst="rect">
            <a:avLst/>
          </a:prstGeom>
          <a:noFill/>
          <a:ln/>
        </p:spPr>
        <p:txBody>
          <a:bodyPr wrap="none" lIns="0" tIns="0" rIns="0" bIns="0" rtlCol="0" anchor="t"/>
          <a:lstStyle/>
          <a:p>
            <a:pPr>
              <a:lnSpc>
                <a:spcPts val="2375"/>
              </a:lnSpc>
            </a:pPr>
            <a:r>
              <a:rPr lang="en-US" sz="1600" dirty="0">
                <a:solidFill>
                  <a:srgbClr val="2B4150"/>
                </a:solidFill>
                <a:latin typeface="Source Sans Pro" pitchFamily="34" charset="0"/>
                <a:ea typeface="Source Sans Pro" pitchFamily="34" charset="-122"/>
                <a:cs typeface="Source Sans Pro" pitchFamily="34" charset="-120"/>
              </a:rPr>
              <a:t>Maximisez vos interactions avec l'IA grâce à des prompts efficaces.</a:t>
            </a:r>
            <a:endParaRPr lang="en-US" sz="1600" dirty="0"/>
          </a:p>
        </p:txBody>
      </p:sp>
      <p:sp>
        <p:nvSpPr>
          <p:cNvPr id="4" name="Text 3">
            <a:extLst>
              <a:ext uri="{FF2B5EF4-FFF2-40B4-BE49-F238E27FC236}">
                <a16:creationId xmlns:a16="http://schemas.microsoft.com/office/drawing/2014/main" id="{7E8111AA-FC5A-40EA-B678-4182048A9D4E}"/>
              </a:ext>
            </a:extLst>
          </p:cNvPr>
          <p:cNvSpPr/>
          <p:nvPr/>
        </p:nvSpPr>
        <p:spPr>
          <a:xfrm>
            <a:off x="6489682" y="4253508"/>
            <a:ext cx="4269482" cy="330696"/>
          </a:xfrm>
          <a:prstGeom prst="rect">
            <a:avLst/>
          </a:prstGeom>
          <a:noFill/>
          <a:ln/>
        </p:spPr>
        <p:txBody>
          <a:bodyPr wrap="none" lIns="0" tIns="0" rIns="0" bIns="0" rtlCol="0" anchor="t"/>
          <a:lstStyle/>
          <a:p>
            <a:pPr>
              <a:lnSpc>
                <a:spcPts val="2583"/>
              </a:lnSpc>
            </a:pPr>
            <a:r>
              <a:rPr lang="en-US" sz="1833" b="1" dirty="0">
                <a:solidFill>
                  <a:srgbClr val="2B4150"/>
                </a:solidFill>
                <a:latin typeface="Source Sans Pro Bold" pitchFamily="34" charset="0"/>
                <a:ea typeface="Source Sans Pro Bold" pitchFamily="34" charset="-122"/>
                <a:cs typeface="Source Sans Pro Bold" pitchFamily="34" charset="-120"/>
              </a:rPr>
              <a:t>par Cayeniga Anthelme Zakaria Coulibaly</a:t>
            </a:r>
            <a:endParaRPr lang="en-US" sz="1833" dirty="0"/>
          </a:p>
        </p:txBody>
      </p:sp>
      <p:pic>
        <p:nvPicPr>
          <p:cNvPr id="5" name="Image 1" descr="preencoded.png">
            <a:extLst>
              <a:ext uri="{FF2B5EF4-FFF2-40B4-BE49-F238E27FC236}">
                <a16:creationId xmlns:a16="http://schemas.microsoft.com/office/drawing/2014/main" id="{FF3BF6B1-32E4-4C8F-8B28-538E4814F574}"/>
              </a:ext>
            </a:extLst>
          </p:cNvPr>
          <p:cNvPicPr>
            <a:picLocks noChangeAspect="1"/>
          </p:cNvPicPr>
          <p:nvPr/>
        </p:nvPicPr>
        <p:blipFill>
          <a:blip r:embed="rId2"/>
          <a:stretch>
            <a:fillRect/>
          </a:stretch>
        </p:blipFill>
        <p:spPr>
          <a:xfrm>
            <a:off x="5501996" y="4121854"/>
            <a:ext cx="594004" cy="594004"/>
          </a:xfrm>
          <a:prstGeom prst="rect">
            <a:avLst/>
          </a:prstGeom>
        </p:spPr>
      </p:pic>
      <p:pic>
        <p:nvPicPr>
          <p:cNvPr id="6" name="Image 0" descr="preencoded.png">
            <a:extLst>
              <a:ext uri="{FF2B5EF4-FFF2-40B4-BE49-F238E27FC236}">
                <a16:creationId xmlns:a16="http://schemas.microsoft.com/office/drawing/2014/main" id="{693C86FA-0879-463A-B2FF-32054BF1CC59}"/>
              </a:ext>
            </a:extLst>
          </p:cNvPr>
          <p:cNvPicPr>
            <a:picLocks noChangeAspect="1"/>
          </p:cNvPicPr>
          <p:nvPr/>
        </p:nvPicPr>
        <p:blipFill>
          <a:blip r:embed="rId3"/>
          <a:stretch>
            <a:fillRect/>
          </a:stretch>
        </p:blipFill>
        <p:spPr>
          <a:xfrm>
            <a:off x="0" y="0"/>
            <a:ext cx="4572000" cy="6858000"/>
          </a:xfrm>
          <a:prstGeom prst="rect">
            <a:avLst/>
          </a:prstGeom>
        </p:spPr>
      </p:pic>
    </p:spTree>
    <p:extLst>
      <p:ext uri="{BB962C8B-B14F-4D97-AF65-F5344CB8AC3E}">
        <p14:creationId xmlns:p14="http://schemas.microsoft.com/office/powerpoint/2010/main" val="341705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9F0DFD-662A-4B88-BEA7-4AC9EAA27A7D}"/>
              </a:ext>
            </a:extLst>
          </p:cNvPr>
          <p:cNvSpPr>
            <a:spLocks noGrp="1"/>
          </p:cNvSpPr>
          <p:nvPr>
            <p:ph type="ctrTitle"/>
          </p:nvPr>
        </p:nvSpPr>
        <p:spPr>
          <a:xfrm>
            <a:off x="1041115" y="1567282"/>
            <a:ext cx="9144000" cy="1641385"/>
          </a:xfrm>
        </p:spPr>
        <p:txBody>
          <a:bodyPr>
            <a:normAutofit fontScale="90000"/>
          </a:bodyPr>
          <a:lstStyle/>
          <a:p>
            <a:r>
              <a:rPr lang="fr-FR" b="1" i="1" dirty="0">
                <a:latin typeface="Arial" panose="020B0604020202020204" pitchFamily="34" charset="0"/>
                <a:cs typeface="Arial" panose="020B0604020202020204" pitchFamily="34" charset="0"/>
              </a:rPr>
              <a:t>PROMPTING</a:t>
            </a:r>
            <a:br>
              <a:rPr lang="fr-FR" b="1" i="1" dirty="0">
                <a:latin typeface="Arial" panose="020B0604020202020204" pitchFamily="34" charset="0"/>
                <a:cs typeface="Arial" panose="020B0604020202020204" pitchFamily="34" charset="0"/>
              </a:rPr>
            </a:br>
            <a:endParaRPr lang="fr-FR" b="1" i="1" dirty="0">
              <a:latin typeface="Arial" panose="020B0604020202020204" pitchFamily="34" charset="0"/>
              <a:cs typeface="Arial" panose="020B0604020202020204" pitchFamily="34" charset="0"/>
            </a:endParaRPr>
          </a:p>
        </p:txBody>
      </p:sp>
      <p:sp>
        <p:nvSpPr>
          <p:cNvPr id="4" name="Titre 1">
            <a:extLst>
              <a:ext uri="{FF2B5EF4-FFF2-40B4-BE49-F238E27FC236}">
                <a16:creationId xmlns:a16="http://schemas.microsoft.com/office/drawing/2014/main" id="{C94FBBE0-42F6-420A-9DD6-982FAF2037EF}"/>
              </a:ext>
            </a:extLst>
          </p:cNvPr>
          <p:cNvSpPr txBox="1">
            <a:spLocks/>
          </p:cNvSpPr>
          <p:nvPr/>
        </p:nvSpPr>
        <p:spPr>
          <a:xfrm>
            <a:off x="620730" y="3007689"/>
            <a:ext cx="10950539" cy="16413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3600" b="1" i="1" dirty="0">
                <a:latin typeface="Arial" panose="020B0604020202020204" pitchFamily="34" charset="0"/>
                <a:cs typeface="Arial" panose="020B0604020202020204" pitchFamily="34" charset="0"/>
              </a:rPr>
              <a:t>L’UTILISATION DES IA</a:t>
            </a:r>
            <a:br>
              <a:rPr lang="fr-FR" sz="3600" b="1" i="1" dirty="0">
                <a:latin typeface="Arial" panose="020B0604020202020204" pitchFamily="34" charset="0"/>
                <a:cs typeface="Arial" panose="020B0604020202020204" pitchFamily="34" charset="0"/>
              </a:rPr>
            </a:br>
            <a:endParaRPr lang="fr-FR" sz="36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084410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7118</TotalTime>
  <Words>1294</Words>
  <Application>Microsoft Office PowerPoint</Application>
  <PresentationFormat>Grand écran</PresentationFormat>
  <Paragraphs>155</Paragraphs>
  <Slides>26</Slides>
  <Notes>1</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26</vt:i4>
      </vt:variant>
    </vt:vector>
  </HeadingPairs>
  <TitlesOfParts>
    <vt:vector size="38" baseType="lpstr">
      <vt:lpstr>Arial</vt:lpstr>
      <vt:lpstr>Bahnschrift</vt:lpstr>
      <vt:lpstr>Bookman Old Style</vt:lpstr>
      <vt:lpstr>Calibri</vt:lpstr>
      <vt:lpstr>Calibri Light</vt:lpstr>
      <vt:lpstr>MuseoModerno Medium</vt:lpstr>
      <vt:lpstr>Sitka Small Semibold</vt:lpstr>
      <vt:lpstr>Source Sans Pro</vt:lpstr>
      <vt:lpstr>Source Sans Pro Bold</vt:lpstr>
      <vt:lpstr>Times New Roman</vt:lpstr>
      <vt:lpstr>Wingdings</vt:lpstr>
      <vt:lpstr>Thème Office</vt:lpstr>
      <vt:lpstr>Présentation PowerPoint</vt:lpstr>
      <vt:lpstr>Présentation </vt:lpstr>
      <vt:lpstr>Présentation PowerPoint</vt:lpstr>
      <vt:lpstr>Let’s go to learn</vt:lpstr>
      <vt:lpstr>Présentation PowerPoint</vt:lpstr>
      <vt:lpstr>Deep-learning : c’est une façon pour un ordinateur d’apprendre tout seul à voir et à comprendre des choses (images, paroles, textes) en se servant d’un grand “cerveau virtuel” appelé réseau de neurones. </vt:lpstr>
      <vt:lpstr>E‑learning : c’est la formation ou les cours en ligne que l’on suit sur Internet, avec des vidéos, des quiz et des exercices, sans avoir besoin d’être en classe.</vt:lpstr>
      <vt:lpstr>Présentation PowerPoint</vt:lpstr>
      <vt:lpstr>PROMPTING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des formateurs</dc:title>
  <dc:creator>Cayeniga Anthelme Zakaria Coulibaly</dc:creator>
  <cp:lastModifiedBy>Cayeniga Anthelme Zakaria Coulibaly</cp:lastModifiedBy>
  <cp:revision>27</cp:revision>
  <dcterms:created xsi:type="dcterms:W3CDTF">2025-05-20T08:54:39Z</dcterms:created>
  <dcterms:modified xsi:type="dcterms:W3CDTF">2025-06-03T14:56:47Z</dcterms:modified>
</cp:coreProperties>
</file>