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SemiBold-regular.fntdata"/><Relationship Id="rId21" Type="http://schemas.openxmlformats.org/officeDocument/2006/relationships/slide" Target="slides/slide15.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cbc613eb_2_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50cbc613eb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0cbc613eb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50cbc613eb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0cbc613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50cbc613e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0cbc613e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50cbc613e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0cbc613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50cbc613eb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0cbc613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50cbc613eb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0cbc613eb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50cbc613eb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0cbc613eb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50cbc613eb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0cbc613eb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0cbc613eb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0cbc613eb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0cbc613eb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cbc613eb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50cbc613eb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0cbc613eb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50cbc613e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0cbc613eb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50cbc613eb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0cbc613eb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50cbc613eb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0cbc613e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50cbc613eb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jpg"/><Relationship Id="rId6"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jpg"/><Relationship Id="rId6" Type="http://schemas.openxmlformats.org/officeDocument/2006/relationships/image" Target="../media/image12.jpg"/><Relationship Id="rId7" Type="http://schemas.openxmlformats.org/officeDocument/2006/relationships/hyperlink" Target="https://huggingface.co/ai4bharat/indic-ber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jpg"/><Relationship Id="rId6"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jpg"/><Relationship Id="rId6" Type="http://schemas.openxmlformats.org/officeDocument/2006/relationships/image" Target="../media/image6.jpg"/><Relationship Id="rId7" Type="http://schemas.openxmlformats.org/officeDocument/2006/relationships/hyperlink" Target="https://huggingface.co/ai4bharat/indic-ber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0.jpg"/><Relationship Id="rId6" Type="http://schemas.openxmlformats.org/officeDocument/2006/relationships/image" Target="../media/image16.jpg"/><Relationship Id="rId7"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github.com/rohitc5/intel-oneA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rotWithShape="1">
          <a:blip r:embed="rId3">
            <a:alphaModFix/>
          </a:blip>
          <a:srcRect b="0" l="0" r="0" t="0"/>
          <a:stretch/>
        </p:blipFill>
        <p:spPr>
          <a:xfrm>
            <a:off x="0" y="0"/>
            <a:ext cx="9143997" cy="5143490"/>
          </a:xfrm>
          <a:prstGeom prst="rect">
            <a:avLst/>
          </a:prstGeom>
          <a:noFill/>
          <a:ln>
            <a:noFill/>
          </a:ln>
        </p:spPr>
      </p:pic>
      <p:sp>
        <p:nvSpPr>
          <p:cNvPr id="100" name="Google Shape;100;p25"/>
          <p:cNvSpPr txBox="1"/>
          <p:nvPr/>
        </p:nvSpPr>
        <p:spPr>
          <a:xfrm>
            <a:off x="352350" y="3928100"/>
            <a:ext cx="843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1800" u="none" cap="none" strike="noStrike">
                <a:solidFill>
                  <a:srgbClr val="202729"/>
                </a:solidFill>
                <a:latin typeface="Montserrat SemiBold"/>
                <a:ea typeface="Montserrat SemiBold"/>
                <a:cs typeface="Montserrat SemiBold"/>
                <a:sym typeface="Montserrat SemiBold"/>
              </a:rPr>
              <a:t>Team Name : C5ailabs</a:t>
            </a:r>
            <a:endParaRPr b="0" i="0" sz="1800" u="none" cap="none" strike="noStrike">
              <a:solidFill>
                <a:srgbClr val="000000"/>
              </a:solidFill>
              <a:latin typeface="Montserrat SemiBold"/>
              <a:ea typeface="Montserrat SemiBold"/>
              <a:cs typeface="Montserrat SemiBold"/>
              <a:sym typeface="Montserrat SemiBold"/>
            </a:endParaRPr>
          </a:p>
        </p:txBody>
      </p:sp>
      <p:sp>
        <p:nvSpPr>
          <p:cNvPr id="101" name="Google Shape;101;p25"/>
          <p:cNvSpPr txBox="1"/>
          <p:nvPr/>
        </p:nvSpPr>
        <p:spPr>
          <a:xfrm>
            <a:off x="353850" y="4389800"/>
            <a:ext cx="8579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1600" u="none" cap="none" strike="noStrike">
                <a:solidFill>
                  <a:srgbClr val="202729"/>
                </a:solidFill>
                <a:latin typeface="Montserrat SemiBold"/>
                <a:ea typeface="Montserrat SemiBold"/>
                <a:cs typeface="Montserrat SemiBold"/>
                <a:sym typeface="Montserrat SemiBold"/>
              </a:rPr>
              <a:t>Team Members : </a:t>
            </a:r>
            <a:r>
              <a:rPr b="0" i="0" lang="en" sz="1500" u="none" cap="none" strike="noStrike">
                <a:solidFill>
                  <a:srgbClr val="202729"/>
                </a:solidFill>
                <a:latin typeface="Montserrat SemiBold"/>
                <a:ea typeface="Montserrat SemiBold"/>
                <a:cs typeface="Montserrat SemiBold"/>
                <a:sym typeface="Montserrat SemiBold"/>
              </a:rPr>
              <a:t>Rohit Sroch, Sujith R Kumar</a:t>
            </a:r>
            <a:r>
              <a:rPr lang="en" sz="1500">
                <a:solidFill>
                  <a:srgbClr val="202729"/>
                </a:solidFill>
                <a:latin typeface="Montserrat SemiBold"/>
                <a:ea typeface="Montserrat SemiBold"/>
                <a:cs typeface="Montserrat SemiBold"/>
                <a:sym typeface="Montserrat SemiBold"/>
              </a:rPr>
              <a:t>, Shubham Jain, Mohan K Rachumallu</a:t>
            </a:r>
            <a:endParaRPr b="0" i="0" sz="1500" u="none" cap="none" strike="noStrike">
              <a:solidFill>
                <a:srgbClr val="000000"/>
              </a:solidFill>
              <a:latin typeface="Montserrat SemiBold"/>
              <a:ea typeface="Montserrat SemiBold"/>
              <a:cs typeface="Montserrat SemiBold"/>
              <a:sym typeface="Montserrat SemiBold"/>
            </a:endParaRPr>
          </a:p>
        </p:txBody>
      </p:sp>
      <p:sp>
        <p:nvSpPr>
          <p:cNvPr id="102" name="Google Shape;102;p25"/>
          <p:cNvSpPr txBox="1"/>
          <p:nvPr/>
        </p:nvSpPr>
        <p:spPr>
          <a:xfrm>
            <a:off x="353850" y="3008650"/>
            <a:ext cx="8579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lang="en" sz="1900">
                <a:solidFill>
                  <a:schemeClr val="dk1"/>
                </a:solidFill>
                <a:highlight>
                  <a:srgbClr val="FFFF00"/>
                </a:highlight>
                <a:latin typeface="Montserrat SemiBold"/>
                <a:ea typeface="Montserrat SemiBold"/>
                <a:cs typeface="Montserrat SemiBold"/>
                <a:sym typeface="Montserrat SemiBold"/>
              </a:rPr>
              <a:t>LEAP</a:t>
            </a:r>
            <a:r>
              <a:rPr b="0" i="0" lang="en" sz="1900" u="none" cap="none" strike="noStrike">
                <a:solidFill>
                  <a:srgbClr val="202729"/>
                </a:solidFill>
                <a:latin typeface="Montserrat SemiBold"/>
                <a:ea typeface="Montserrat SemiBold"/>
                <a:cs typeface="Montserrat SemiBold"/>
                <a:sym typeface="Montserrat SemiBold"/>
              </a:rPr>
              <a:t> </a:t>
            </a:r>
            <a:r>
              <a:rPr lang="en" sz="1900">
                <a:solidFill>
                  <a:srgbClr val="202729"/>
                </a:solidFill>
                <a:latin typeface="Montserrat SemiBold"/>
                <a:ea typeface="Montserrat SemiBold"/>
                <a:cs typeface="Montserrat SemiBold"/>
                <a:sym typeface="Montserrat SemiBold"/>
              </a:rPr>
              <a:t>powered by Intel® oneAPI AI Analytics Toolkit</a:t>
            </a:r>
            <a:endParaRPr b="0" i="0" sz="1900" u="none" cap="none" strike="noStrike">
              <a:solidFill>
                <a:srgbClr val="202729"/>
              </a:solidFill>
              <a:latin typeface="Montserrat SemiBold"/>
              <a:ea typeface="Montserrat SemiBold"/>
              <a:cs typeface="Montserrat SemiBold"/>
              <a:sym typeface="Montserrat SemiBold"/>
            </a:endParaRPr>
          </a:p>
        </p:txBody>
      </p:sp>
      <p:sp>
        <p:nvSpPr>
          <p:cNvPr id="103" name="Google Shape;103;p25"/>
          <p:cNvSpPr txBox="1"/>
          <p:nvPr/>
        </p:nvSpPr>
        <p:spPr>
          <a:xfrm>
            <a:off x="353850" y="3466400"/>
            <a:ext cx="85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 sz="1800">
                <a:solidFill>
                  <a:srgbClr val="202729"/>
                </a:solidFill>
                <a:latin typeface="Montserrat SemiBold"/>
                <a:ea typeface="Montserrat SemiBold"/>
                <a:cs typeface="Montserrat SemiBold"/>
                <a:sym typeface="Montserrat SemiBold"/>
              </a:rPr>
              <a:t>Problem Statement : </a:t>
            </a:r>
            <a:r>
              <a:rPr b="1" lang="en" sz="1800">
                <a:solidFill>
                  <a:schemeClr val="dk1"/>
                </a:solidFill>
                <a:latin typeface="Montserrat"/>
                <a:ea typeface="Montserrat"/>
                <a:cs typeface="Montserrat"/>
                <a:sym typeface="Montserrat"/>
              </a:rPr>
              <a:t>Open Innovation in Education</a:t>
            </a:r>
            <a:endParaRPr sz="1800">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rotWithShape="1">
          <a:blip r:embed="rId3">
            <a:alphaModFix/>
          </a:blip>
          <a:srcRect b="87616" l="0" r="0" t="0"/>
          <a:stretch/>
        </p:blipFill>
        <p:spPr>
          <a:xfrm>
            <a:off x="0" y="0"/>
            <a:ext cx="9144003" cy="731926"/>
          </a:xfrm>
          <a:prstGeom prst="rect">
            <a:avLst/>
          </a:prstGeom>
          <a:noFill/>
          <a:ln>
            <a:noFill/>
          </a:ln>
        </p:spPr>
      </p:pic>
      <p:pic>
        <p:nvPicPr>
          <p:cNvPr id="179" name="Google Shape;179;p34"/>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80" name="Google Shape;180;p34"/>
          <p:cNvSpPr txBox="1"/>
          <p:nvPr/>
        </p:nvSpPr>
        <p:spPr>
          <a:xfrm>
            <a:off x="717600" y="0"/>
            <a:ext cx="7708800" cy="50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
                <a:solidFill>
                  <a:srgbClr val="434343"/>
                </a:solidFill>
                <a:latin typeface="Montserrat SemiBold"/>
                <a:ea typeface="Montserrat SemiBold"/>
                <a:cs typeface="Montserrat SemiBold"/>
                <a:sym typeface="Montserrat SemiBold"/>
              </a:rPr>
              <a:t>Extractive QA Model (BERT Topology) Latency/Speed-Up Comparison with IPEX and </a:t>
            </a:r>
            <a:r>
              <a:rPr lang="en">
                <a:solidFill>
                  <a:srgbClr val="434343"/>
                </a:solidFill>
                <a:latin typeface="Montserrat SemiBold"/>
                <a:ea typeface="Montserrat SemiBold"/>
                <a:cs typeface="Montserrat SemiBold"/>
                <a:sym typeface="Montserrat SemiBold"/>
              </a:rPr>
              <a:t>Intel® Neural Compressor</a:t>
            </a:r>
            <a:endParaRPr b="0" i="0" u="none" cap="none" strike="noStrike">
              <a:solidFill>
                <a:srgbClr val="434343"/>
              </a:solidFill>
              <a:latin typeface="Montserrat SemiBold"/>
              <a:ea typeface="Montserrat SemiBold"/>
              <a:cs typeface="Montserrat SemiBold"/>
              <a:sym typeface="Montserrat SemiBold"/>
            </a:endParaRPr>
          </a:p>
        </p:txBody>
      </p:sp>
      <p:pic>
        <p:nvPicPr>
          <p:cNvPr id="181" name="Google Shape;181;p34"/>
          <p:cNvPicPr preferRelativeResize="0"/>
          <p:nvPr/>
        </p:nvPicPr>
        <p:blipFill>
          <a:blip r:embed="rId5">
            <a:alphaModFix/>
          </a:blip>
          <a:stretch>
            <a:fillRect/>
          </a:stretch>
        </p:blipFill>
        <p:spPr>
          <a:xfrm>
            <a:off x="172450" y="830800"/>
            <a:ext cx="4399551" cy="3019300"/>
          </a:xfrm>
          <a:prstGeom prst="rect">
            <a:avLst/>
          </a:prstGeom>
          <a:noFill/>
          <a:ln>
            <a:noFill/>
          </a:ln>
        </p:spPr>
      </p:pic>
      <p:pic>
        <p:nvPicPr>
          <p:cNvPr id="182" name="Google Shape;182;p34"/>
          <p:cNvPicPr preferRelativeResize="0"/>
          <p:nvPr/>
        </p:nvPicPr>
        <p:blipFill>
          <a:blip r:embed="rId6">
            <a:alphaModFix/>
          </a:blip>
          <a:stretch>
            <a:fillRect/>
          </a:stretch>
        </p:blipFill>
        <p:spPr>
          <a:xfrm>
            <a:off x="4572000" y="865900"/>
            <a:ext cx="4311300" cy="2949100"/>
          </a:xfrm>
          <a:prstGeom prst="rect">
            <a:avLst/>
          </a:prstGeom>
          <a:noFill/>
          <a:ln>
            <a:noFill/>
          </a:ln>
        </p:spPr>
      </p:pic>
      <p:sp>
        <p:nvSpPr>
          <p:cNvPr id="183" name="Google Shape;183;p34"/>
          <p:cNvSpPr txBox="1"/>
          <p:nvPr/>
        </p:nvSpPr>
        <p:spPr>
          <a:xfrm>
            <a:off x="436200" y="3948975"/>
            <a:ext cx="82716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t>Fig: Latency/Speed-Up Benchmark result for </a:t>
            </a:r>
            <a:r>
              <a:rPr b="1" i="1" lang="en" sz="1100"/>
              <a:t>our Extractive Question Answering Model (Multilingual) </a:t>
            </a:r>
            <a:r>
              <a:rPr i="1" lang="en" sz="1100">
                <a:solidFill>
                  <a:schemeClr val="dk1"/>
                </a:solidFill>
              </a:rPr>
              <a:t>on Intel® Dev Cloud machine (</a:t>
            </a:r>
            <a:r>
              <a:rPr i="1" lang="en" sz="1100">
                <a:solidFill>
                  <a:srgbClr val="444444"/>
                </a:solidFill>
                <a:highlight>
                  <a:srgbClr val="FFF2CC"/>
                </a:highlight>
              </a:rPr>
              <a:t>Intel Xeon Processor (Skylake, IBRS) - 10v CPUs 16GB RAM</a:t>
            </a:r>
            <a:r>
              <a:rPr i="1" lang="en" sz="1100">
                <a:solidFill>
                  <a:srgbClr val="444444"/>
                </a:solidFill>
                <a:highlight>
                  <a:srgbClr val="FFFFFF"/>
                </a:highlight>
              </a:rPr>
              <a:t>) with optimization using IPEX-FP32 and Static INT8-Quantization using </a:t>
            </a:r>
            <a:r>
              <a:rPr i="1" lang="en" sz="1100">
                <a:solidFill>
                  <a:schemeClr val="dk1"/>
                </a:solidFill>
              </a:rPr>
              <a:t>Intel® Neural Compressor. Please Note that, we use backend as </a:t>
            </a:r>
            <a:r>
              <a:rPr b="1" i="1" lang="en" sz="1100">
                <a:solidFill>
                  <a:schemeClr val="dk1"/>
                </a:solidFill>
              </a:rPr>
              <a:t>IPEX </a:t>
            </a:r>
            <a:r>
              <a:rPr i="1" lang="en" sz="1100">
                <a:solidFill>
                  <a:schemeClr val="dk1"/>
                </a:solidFill>
              </a:rPr>
              <a:t>for INT8 models here to get further benefit.</a:t>
            </a:r>
            <a:endParaRPr i="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5"/>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89" name="Google Shape;189;p35"/>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90" name="Google Shape;190;p35"/>
          <p:cNvSpPr txBox="1"/>
          <p:nvPr/>
        </p:nvSpPr>
        <p:spPr>
          <a:xfrm>
            <a:off x="717600" y="-12"/>
            <a:ext cx="7708800" cy="50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800"/>
              <a:buFont typeface="Arial"/>
              <a:buNone/>
            </a:pPr>
            <a:r>
              <a:rPr lang="en">
                <a:solidFill>
                  <a:srgbClr val="434343"/>
                </a:solidFill>
                <a:latin typeface="Montserrat SemiBold"/>
                <a:ea typeface="Montserrat SemiBold"/>
                <a:cs typeface="Montserrat SemiBold"/>
                <a:sym typeface="Montserrat SemiBold"/>
              </a:rPr>
              <a:t>Extractive QA Model (BERT Topology) Throughput/F1 Score Comparison with IPEX and Intel® Neural Compressor</a:t>
            </a:r>
            <a:endParaRPr>
              <a:solidFill>
                <a:srgbClr val="434343"/>
              </a:solidFill>
              <a:latin typeface="Montserrat SemiBold"/>
              <a:ea typeface="Montserrat SemiBold"/>
              <a:cs typeface="Montserrat SemiBold"/>
              <a:sym typeface="Montserrat SemiBold"/>
            </a:endParaRPr>
          </a:p>
          <a:p>
            <a:pPr indent="0" lvl="0" marL="0" marR="0" rtl="0" algn="ctr">
              <a:lnSpc>
                <a:spcPct val="115000"/>
              </a:lnSpc>
              <a:spcBef>
                <a:spcPts val="0"/>
              </a:spcBef>
              <a:spcAft>
                <a:spcPts val="0"/>
              </a:spcAft>
              <a:buClr>
                <a:srgbClr val="000000"/>
              </a:buClr>
              <a:buSzPts val="1800"/>
              <a:buFont typeface="Arial"/>
              <a:buNone/>
            </a:pPr>
            <a:r>
              <a:t/>
            </a:r>
            <a:endParaRPr>
              <a:solidFill>
                <a:srgbClr val="434343"/>
              </a:solidFill>
              <a:latin typeface="Montserrat SemiBold"/>
              <a:ea typeface="Montserrat SemiBold"/>
              <a:cs typeface="Montserrat SemiBold"/>
              <a:sym typeface="Montserrat SemiBold"/>
            </a:endParaRPr>
          </a:p>
        </p:txBody>
      </p:sp>
      <p:pic>
        <p:nvPicPr>
          <p:cNvPr id="191" name="Google Shape;191;p35"/>
          <p:cNvPicPr preferRelativeResize="0"/>
          <p:nvPr/>
        </p:nvPicPr>
        <p:blipFill>
          <a:blip r:embed="rId5">
            <a:alphaModFix/>
          </a:blip>
          <a:stretch>
            <a:fillRect/>
          </a:stretch>
        </p:blipFill>
        <p:spPr>
          <a:xfrm>
            <a:off x="142375" y="677663"/>
            <a:ext cx="4650076" cy="3321475"/>
          </a:xfrm>
          <a:prstGeom prst="rect">
            <a:avLst/>
          </a:prstGeom>
          <a:noFill/>
          <a:ln>
            <a:noFill/>
          </a:ln>
        </p:spPr>
      </p:pic>
      <p:pic>
        <p:nvPicPr>
          <p:cNvPr id="192" name="Google Shape;192;p35"/>
          <p:cNvPicPr preferRelativeResize="0"/>
          <p:nvPr/>
        </p:nvPicPr>
        <p:blipFill>
          <a:blip r:embed="rId6">
            <a:alphaModFix/>
          </a:blip>
          <a:stretch>
            <a:fillRect/>
          </a:stretch>
        </p:blipFill>
        <p:spPr>
          <a:xfrm>
            <a:off x="4413725" y="794350"/>
            <a:ext cx="4650076" cy="3088125"/>
          </a:xfrm>
          <a:prstGeom prst="rect">
            <a:avLst/>
          </a:prstGeom>
          <a:noFill/>
          <a:ln>
            <a:noFill/>
          </a:ln>
        </p:spPr>
      </p:pic>
      <p:sp>
        <p:nvSpPr>
          <p:cNvPr id="193" name="Google Shape;193;p35"/>
          <p:cNvSpPr txBox="1"/>
          <p:nvPr/>
        </p:nvSpPr>
        <p:spPr>
          <a:xfrm>
            <a:off x="436200" y="3948975"/>
            <a:ext cx="82716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t>Fig: Throughput/F1 Score Benchmark result for </a:t>
            </a:r>
            <a:r>
              <a:rPr b="1" i="1" lang="en" sz="1100"/>
              <a:t>our Extractive Question Answering Model (Multilingual) </a:t>
            </a:r>
            <a:r>
              <a:rPr i="1" lang="en" sz="1100">
                <a:solidFill>
                  <a:schemeClr val="dk1"/>
                </a:solidFill>
              </a:rPr>
              <a:t>on Intel® Dev Cloud machine (</a:t>
            </a:r>
            <a:r>
              <a:rPr i="1" lang="en" sz="1100">
                <a:solidFill>
                  <a:srgbClr val="444444"/>
                </a:solidFill>
                <a:highlight>
                  <a:srgbClr val="FFF2CC"/>
                </a:highlight>
              </a:rPr>
              <a:t>Intel Xeon Processor (Skylake, IBRS) - 10v CPUs 16GB RAM</a:t>
            </a:r>
            <a:r>
              <a:rPr i="1" lang="en" sz="1100">
                <a:solidFill>
                  <a:srgbClr val="444444"/>
                </a:solidFill>
                <a:highlight>
                  <a:srgbClr val="FFFFFF"/>
                </a:highlight>
              </a:rPr>
              <a:t>) with optimization using IPEX-FP32 and Static INT8-Quantization using </a:t>
            </a:r>
            <a:r>
              <a:rPr i="1" lang="en" sz="1100">
                <a:solidFill>
                  <a:schemeClr val="dk1"/>
                </a:solidFill>
              </a:rPr>
              <a:t>Intel® Neural Compressor. </a:t>
            </a:r>
            <a:r>
              <a:rPr i="1" lang="en" sz="1100">
                <a:solidFill>
                  <a:schemeClr val="dk1"/>
                </a:solidFill>
              </a:rPr>
              <a:t>Please Note that, we use backend as </a:t>
            </a:r>
            <a:r>
              <a:rPr b="1" i="1" lang="en" sz="1100">
                <a:solidFill>
                  <a:schemeClr val="dk1"/>
                </a:solidFill>
              </a:rPr>
              <a:t>IPEX </a:t>
            </a:r>
            <a:r>
              <a:rPr i="1" lang="en" sz="1100">
                <a:solidFill>
                  <a:schemeClr val="dk1"/>
                </a:solidFill>
              </a:rPr>
              <a:t>for INT8 models here to get further benefit. </a:t>
            </a:r>
            <a:r>
              <a:rPr i="1" lang="en" sz="1100">
                <a:solidFill>
                  <a:schemeClr val="dk1"/>
                </a:solidFill>
              </a:rPr>
              <a:t>Also, the model (</a:t>
            </a:r>
            <a:r>
              <a:rPr i="1" lang="en" sz="1100" u="sng">
                <a:solidFill>
                  <a:schemeClr val="hlink"/>
                </a:solidFill>
                <a:hlinkClick r:id="rId7"/>
              </a:rPr>
              <a:t>https://huggingface.co/ai4bharat/indic-bert</a:t>
            </a:r>
            <a:r>
              <a:rPr i="1" lang="en" sz="1100">
                <a:solidFill>
                  <a:schemeClr val="dk1"/>
                </a:solidFill>
              </a:rPr>
              <a:t>) was fine-tuned on SQuAD-v1 dataset. </a:t>
            </a:r>
            <a:endParaRPr i="1"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99" name="Google Shape;199;p36"/>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200" name="Google Shape;200;p36"/>
          <p:cNvSpPr txBox="1"/>
          <p:nvPr/>
        </p:nvSpPr>
        <p:spPr>
          <a:xfrm>
            <a:off x="717600" y="0"/>
            <a:ext cx="7708800" cy="50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800"/>
              <a:buFont typeface="Arial"/>
              <a:buNone/>
            </a:pPr>
            <a:r>
              <a:rPr lang="en">
                <a:solidFill>
                  <a:srgbClr val="434343"/>
                </a:solidFill>
                <a:latin typeface="Montserrat SemiBold"/>
                <a:ea typeface="Montserrat SemiBold"/>
                <a:cs typeface="Montserrat SemiBold"/>
                <a:sym typeface="Montserrat SemiBold"/>
              </a:rPr>
              <a:t>Extractive QA Model (BERT Topology) Latency/Speed-Up Comparison with IPEX and Intel® Neural Compressor</a:t>
            </a:r>
            <a:endParaRPr>
              <a:solidFill>
                <a:srgbClr val="434343"/>
              </a:solidFill>
              <a:latin typeface="Montserrat SemiBold"/>
              <a:ea typeface="Montserrat SemiBold"/>
              <a:cs typeface="Montserrat SemiBold"/>
              <a:sym typeface="Montserrat SemiBold"/>
            </a:endParaRPr>
          </a:p>
          <a:p>
            <a:pPr indent="0" lvl="0" marL="0" marR="0" rtl="0" algn="ctr">
              <a:lnSpc>
                <a:spcPct val="115000"/>
              </a:lnSpc>
              <a:spcBef>
                <a:spcPts val="0"/>
              </a:spcBef>
              <a:spcAft>
                <a:spcPts val="0"/>
              </a:spcAft>
              <a:buClr>
                <a:srgbClr val="000000"/>
              </a:buClr>
              <a:buSzPts val="1800"/>
              <a:buFont typeface="Arial"/>
              <a:buNone/>
            </a:pPr>
            <a:r>
              <a:t/>
            </a:r>
            <a:endParaRPr>
              <a:solidFill>
                <a:srgbClr val="434343"/>
              </a:solidFill>
              <a:latin typeface="Montserrat SemiBold"/>
              <a:ea typeface="Montserrat SemiBold"/>
              <a:cs typeface="Montserrat SemiBold"/>
              <a:sym typeface="Montserrat SemiBold"/>
            </a:endParaRPr>
          </a:p>
        </p:txBody>
      </p:sp>
      <p:pic>
        <p:nvPicPr>
          <p:cNvPr id="201" name="Google Shape;201;p36"/>
          <p:cNvPicPr preferRelativeResize="0"/>
          <p:nvPr/>
        </p:nvPicPr>
        <p:blipFill>
          <a:blip r:embed="rId5">
            <a:alphaModFix/>
          </a:blip>
          <a:stretch>
            <a:fillRect/>
          </a:stretch>
        </p:blipFill>
        <p:spPr>
          <a:xfrm>
            <a:off x="152400" y="919675"/>
            <a:ext cx="4339400" cy="3030700"/>
          </a:xfrm>
          <a:prstGeom prst="rect">
            <a:avLst/>
          </a:prstGeom>
          <a:noFill/>
          <a:ln>
            <a:noFill/>
          </a:ln>
        </p:spPr>
      </p:pic>
      <p:pic>
        <p:nvPicPr>
          <p:cNvPr id="202" name="Google Shape;202;p36"/>
          <p:cNvPicPr preferRelativeResize="0"/>
          <p:nvPr/>
        </p:nvPicPr>
        <p:blipFill>
          <a:blip r:embed="rId6">
            <a:alphaModFix/>
          </a:blip>
          <a:stretch>
            <a:fillRect/>
          </a:stretch>
        </p:blipFill>
        <p:spPr>
          <a:xfrm>
            <a:off x="4491800" y="919675"/>
            <a:ext cx="4291275" cy="3030700"/>
          </a:xfrm>
          <a:prstGeom prst="rect">
            <a:avLst/>
          </a:prstGeom>
          <a:noFill/>
          <a:ln>
            <a:noFill/>
          </a:ln>
        </p:spPr>
      </p:pic>
      <p:sp>
        <p:nvSpPr>
          <p:cNvPr id="203" name="Google Shape;203;p36"/>
          <p:cNvSpPr txBox="1"/>
          <p:nvPr/>
        </p:nvSpPr>
        <p:spPr>
          <a:xfrm>
            <a:off x="436200" y="3948975"/>
            <a:ext cx="82716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t>Fig: </a:t>
            </a:r>
            <a:r>
              <a:rPr i="1" lang="en" sz="1100">
                <a:solidFill>
                  <a:schemeClr val="dk1"/>
                </a:solidFill>
              </a:rPr>
              <a:t>Latency/Speed-Up </a:t>
            </a:r>
            <a:r>
              <a:rPr i="1" lang="en" sz="1100"/>
              <a:t>Benchmark result for </a:t>
            </a:r>
            <a:r>
              <a:rPr b="1" i="1" lang="en" sz="1100"/>
              <a:t>our Extractive Question Answering Model (Multilingual) </a:t>
            </a:r>
            <a:r>
              <a:rPr i="1" lang="en" sz="1100">
                <a:solidFill>
                  <a:schemeClr val="dk1"/>
                </a:solidFill>
              </a:rPr>
              <a:t>on Intel® Dev Cloud machine (</a:t>
            </a:r>
            <a:r>
              <a:rPr i="1" lang="en" sz="1100">
                <a:solidFill>
                  <a:srgbClr val="444444"/>
                </a:solidFill>
                <a:highlight>
                  <a:srgbClr val="FFF2CC"/>
                </a:highlight>
              </a:rPr>
              <a:t>Intel Xeon Processor (Skylake, IBRS) - 10v CPUs 16GB RAM</a:t>
            </a:r>
            <a:r>
              <a:rPr i="1" lang="en" sz="1100">
                <a:solidFill>
                  <a:srgbClr val="444444"/>
                </a:solidFill>
                <a:highlight>
                  <a:srgbClr val="FFFFFF"/>
                </a:highlight>
              </a:rPr>
              <a:t>) with optimization using IPEX-FP32 and Static INT8-Quantization using </a:t>
            </a:r>
            <a:r>
              <a:rPr i="1" lang="en" sz="1100">
                <a:solidFill>
                  <a:schemeClr val="dk1"/>
                </a:solidFill>
              </a:rPr>
              <a:t>Intel® Neural Compressor. </a:t>
            </a:r>
            <a:r>
              <a:rPr i="1" lang="en" sz="1100">
                <a:solidFill>
                  <a:schemeClr val="dk1"/>
                </a:solidFill>
              </a:rPr>
              <a:t>Please Note that, we use backend as </a:t>
            </a:r>
            <a:r>
              <a:rPr b="1" i="1" lang="en" sz="1100">
                <a:solidFill>
                  <a:schemeClr val="dk1"/>
                </a:solidFill>
              </a:rPr>
              <a:t>Default </a:t>
            </a:r>
            <a:r>
              <a:rPr i="1" lang="en" sz="1100">
                <a:solidFill>
                  <a:schemeClr val="dk1"/>
                </a:solidFill>
              </a:rPr>
              <a:t>for INT8 models here to get further benefit. </a:t>
            </a:r>
            <a:endParaRPr i="1"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7"/>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209" name="Google Shape;209;p37"/>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210" name="Google Shape;210;p37"/>
          <p:cNvSpPr txBox="1"/>
          <p:nvPr/>
        </p:nvSpPr>
        <p:spPr>
          <a:xfrm>
            <a:off x="717600" y="0"/>
            <a:ext cx="7708800" cy="50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800"/>
              <a:buFont typeface="Arial"/>
              <a:buNone/>
            </a:pPr>
            <a:r>
              <a:rPr lang="en" sz="1500">
                <a:solidFill>
                  <a:srgbClr val="434343"/>
                </a:solidFill>
                <a:latin typeface="Montserrat SemiBold"/>
                <a:ea typeface="Montserrat SemiBold"/>
                <a:cs typeface="Montserrat SemiBold"/>
                <a:sym typeface="Montserrat SemiBold"/>
              </a:rPr>
              <a:t>Extractive QA Model (BERT Topology) Throughput/F1 Score Comparison with IPEX and Intel® Neural Compressor</a:t>
            </a:r>
            <a:endParaRPr sz="1500">
              <a:solidFill>
                <a:srgbClr val="434343"/>
              </a:solidFill>
              <a:latin typeface="Montserrat SemiBold"/>
              <a:ea typeface="Montserrat SemiBold"/>
              <a:cs typeface="Montserrat SemiBold"/>
              <a:sym typeface="Montserrat SemiBold"/>
            </a:endParaRPr>
          </a:p>
          <a:p>
            <a:pPr indent="0" lvl="0" marL="0" rtl="0" algn="ctr">
              <a:lnSpc>
                <a:spcPct val="115000"/>
              </a:lnSpc>
              <a:spcBef>
                <a:spcPts val="0"/>
              </a:spcBef>
              <a:spcAft>
                <a:spcPts val="0"/>
              </a:spcAft>
              <a:buClr>
                <a:schemeClr val="dk1"/>
              </a:buClr>
              <a:buSzPts val="1800"/>
              <a:buFont typeface="Arial"/>
              <a:buNone/>
            </a:pPr>
            <a:r>
              <a:t/>
            </a:r>
            <a:endParaRPr sz="1900">
              <a:solidFill>
                <a:srgbClr val="434343"/>
              </a:solidFill>
              <a:latin typeface="Montserrat SemiBold"/>
              <a:ea typeface="Montserrat SemiBold"/>
              <a:cs typeface="Montserrat SemiBold"/>
              <a:sym typeface="Montserrat SemiBold"/>
            </a:endParaRPr>
          </a:p>
          <a:p>
            <a:pPr indent="0" lvl="0" marL="0" marR="0" rtl="0" algn="ctr">
              <a:lnSpc>
                <a:spcPct val="115000"/>
              </a:lnSpc>
              <a:spcBef>
                <a:spcPts val="0"/>
              </a:spcBef>
              <a:spcAft>
                <a:spcPts val="0"/>
              </a:spcAft>
              <a:buClr>
                <a:srgbClr val="000000"/>
              </a:buClr>
              <a:buSzPts val="1800"/>
              <a:buFont typeface="Arial"/>
              <a:buNone/>
            </a:pPr>
            <a:r>
              <a:t/>
            </a:r>
            <a:endParaRPr sz="1900">
              <a:solidFill>
                <a:srgbClr val="434343"/>
              </a:solidFill>
              <a:latin typeface="Montserrat SemiBold"/>
              <a:ea typeface="Montserrat SemiBold"/>
              <a:cs typeface="Montserrat SemiBold"/>
              <a:sym typeface="Montserrat SemiBold"/>
            </a:endParaRPr>
          </a:p>
        </p:txBody>
      </p:sp>
      <p:pic>
        <p:nvPicPr>
          <p:cNvPr id="211" name="Google Shape;211;p37"/>
          <p:cNvPicPr preferRelativeResize="0"/>
          <p:nvPr/>
        </p:nvPicPr>
        <p:blipFill>
          <a:blip r:embed="rId5">
            <a:alphaModFix/>
          </a:blip>
          <a:stretch>
            <a:fillRect/>
          </a:stretch>
        </p:blipFill>
        <p:spPr>
          <a:xfrm>
            <a:off x="152400" y="789325"/>
            <a:ext cx="4730425" cy="3378875"/>
          </a:xfrm>
          <a:prstGeom prst="rect">
            <a:avLst/>
          </a:prstGeom>
          <a:noFill/>
          <a:ln>
            <a:noFill/>
          </a:ln>
        </p:spPr>
      </p:pic>
      <p:pic>
        <p:nvPicPr>
          <p:cNvPr id="212" name="Google Shape;212;p37"/>
          <p:cNvPicPr preferRelativeResize="0"/>
          <p:nvPr/>
        </p:nvPicPr>
        <p:blipFill>
          <a:blip r:embed="rId6">
            <a:alphaModFix/>
          </a:blip>
          <a:stretch>
            <a:fillRect/>
          </a:stretch>
        </p:blipFill>
        <p:spPr>
          <a:xfrm>
            <a:off x="4351425" y="911750"/>
            <a:ext cx="4662226" cy="3134000"/>
          </a:xfrm>
          <a:prstGeom prst="rect">
            <a:avLst/>
          </a:prstGeom>
          <a:noFill/>
          <a:ln>
            <a:noFill/>
          </a:ln>
        </p:spPr>
      </p:pic>
      <p:sp>
        <p:nvSpPr>
          <p:cNvPr id="213" name="Google Shape;213;p37"/>
          <p:cNvSpPr txBox="1"/>
          <p:nvPr/>
        </p:nvSpPr>
        <p:spPr>
          <a:xfrm>
            <a:off x="300800" y="4045750"/>
            <a:ext cx="86127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solidFill>
                  <a:schemeClr val="dk1"/>
                </a:solidFill>
              </a:rPr>
              <a:t>Fig: Throughput/F1 Score Benchmark result for </a:t>
            </a:r>
            <a:r>
              <a:rPr b="1" i="1" lang="en" sz="1100">
                <a:solidFill>
                  <a:schemeClr val="dk1"/>
                </a:solidFill>
              </a:rPr>
              <a:t>our Extractive Question Answering Model (Multilingual) </a:t>
            </a:r>
            <a:r>
              <a:rPr i="1" lang="en" sz="1100">
                <a:solidFill>
                  <a:schemeClr val="dk1"/>
                </a:solidFill>
              </a:rPr>
              <a:t>on Intel® Dev Cloud machine (</a:t>
            </a:r>
            <a:r>
              <a:rPr i="1" lang="en" sz="1100">
                <a:solidFill>
                  <a:srgbClr val="444444"/>
                </a:solidFill>
                <a:highlight>
                  <a:srgbClr val="FFF2CC"/>
                </a:highlight>
              </a:rPr>
              <a:t>Intel Xeon Processor (Skylake, IBRS) - 10v CPUs 16GB RAM</a:t>
            </a:r>
            <a:r>
              <a:rPr i="1" lang="en" sz="1100">
                <a:solidFill>
                  <a:srgbClr val="444444"/>
                </a:solidFill>
                <a:highlight>
                  <a:srgbClr val="FFFFFF"/>
                </a:highlight>
              </a:rPr>
              <a:t>) with optimization using IPEX-FP32 and Static INT8-Quantization using </a:t>
            </a:r>
            <a:r>
              <a:rPr i="1" lang="en" sz="1100">
                <a:solidFill>
                  <a:schemeClr val="dk1"/>
                </a:solidFill>
              </a:rPr>
              <a:t>Intel® Neural Compressor. Please Note that, we use backend as </a:t>
            </a:r>
            <a:r>
              <a:rPr b="1" i="1" lang="en" sz="1100">
                <a:solidFill>
                  <a:schemeClr val="dk1"/>
                </a:solidFill>
              </a:rPr>
              <a:t>Default </a:t>
            </a:r>
            <a:r>
              <a:rPr i="1" lang="en" sz="1100">
                <a:solidFill>
                  <a:schemeClr val="dk1"/>
                </a:solidFill>
              </a:rPr>
              <a:t>for INT8 models here to get further benefit. Please Note that, the model (</a:t>
            </a:r>
            <a:r>
              <a:rPr i="1" lang="en" sz="1100" u="sng">
                <a:solidFill>
                  <a:schemeClr val="accent5"/>
                </a:solidFill>
                <a:hlinkClick r:id="rId7">
                  <a:extLst>
                    <a:ext uri="{A12FA001-AC4F-418D-AE19-62706E023703}">
                      <ahyp:hlinkClr val="tx"/>
                    </a:ext>
                  </a:extLst>
                </a:hlinkClick>
              </a:rPr>
              <a:t>https://huggingface.co/ai4bharat/indic-bert</a:t>
            </a:r>
            <a:r>
              <a:rPr i="1" lang="en" sz="1100">
                <a:solidFill>
                  <a:schemeClr val="dk1"/>
                </a:solidFill>
              </a:rPr>
              <a:t>) was fine-tuned on SQuAD-v1 dataset.</a:t>
            </a:r>
            <a:endParaRPr i="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8"/>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219" name="Google Shape;219;p38"/>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220" name="Google Shape;220;p38"/>
          <p:cNvSpPr txBox="1"/>
          <p:nvPr/>
        </p:nvSpPr>
        <p:spPr>
          <a:xfrm>
            <a:off x="717613" y="0"/>
            <a:ext cx="7708800" cy="50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 sz="1700">
                <a:solidFill>
                  <a:srgbClr val="434343"/>
                </a:solidFill>
                <a:latin typeface="Montserrat SemiBold"/>
                <a:ea typeface="Montserrat SemiBold"/>
                <a:cs typeface="Montserrat SemiBold"/>
                <a:sym typeface="Montserrat SemiBold"/>
              </a:rPr>
              <a:t>Scikit-Learn (Base) vs Intel® Extension for Scikit-Learn</a:t>
            </a:r>
            <a:endParaRPr b="0" i="0" sz="1700" u="none" cap="none" strike="noStrike">
              <a:solidFill>
                <a:srgbClr val="434343"/>
              </a:solidFill>
              <a:latin typeface="Montserrat SemiBold"/>
              <a:ea typeface="Montserrat SemiBold"/>
              <a:cs typeface="Montserrat SemiBold"/>
              <a:sym typeface="Montserrat SemiBold"/>
            </a:endParaRPr>
          </a:p>
        </p:txBody>
      </p:sp>
      <p:pic>
        <p:nvPicPr>
          <p:cNvPr id="221" name="Google Shape;221;p38"/>
          <p:cNvPicPr preferRelativeResize="0"/>
          <p:nvPr/>
        </p:nvPicPr>
        <p:blipFill>
          <a:blip r:embed="rId5">
            <a:alphaModFix/>
          </a:blip>
          <a:stretch>
            <a:fillRect/>
          </a:stretch>
        </p:blipFill>
        <p:spPr>
          <a:xfrm>
            <a:off x="0" y="904288"/>
            <a:ext cx="3249500" cy="2412500"/>
          </a:xfrm>
          <a:prstGeom prst="rect">
            <a:avLst/>
          </a:prstGeom>
          <a:noFill/>
          <a:ln>
            <a:noFill/>
          </a:ln>
        </p:spPr>
      </p:pic>
      <p:pic>
        <p:nvPicPr>
          <p:cNvPr id="222" name="Google Shape;222;p38"/>
          <p:cNvPicPr preferRelativeResize="0"/>
          <p:nvPr/>
        </p:nvPicPr>
        <p:blipFill>
          <a:blip r:embed="rId6">
            <a:alphaModFix/>
          </a:blip>
          <a:stretch>
            <a:fillRect/>
          </a:stretch>
        </p:blipFill>
        <p:spPr>
          <a:xfrm>
            <a:off x="2990800" y="904300"/>
            <a:ext cx="3162425" cy="2366775"/>
          </a:xfrm>
          <a:prstGeom prst="rect">
            <a:avLst/>
          </a:prstGeom>
          <a:noFill/>
          <a:ln>
            <a:noFill/>
          </a:ln>
        </p:spPr>
      </p:pic>
      <p:pic>
        <p:nvPicPr>
          <p:cNvPr id="223" name="Google Shape;223;p38"/>
          <p:cNvPicPr preferRelativeResize="0"/>
          <p:nvPr/>
        </p:nvPicPr>
        <p:blipFill>
          <a:blip r:embed="rId7">
            <a:alphaModFix/>
          </a:blip>
          <a:stretch>
            <a:fillRect/>
          </a:stretch>
        </p:blipFill>
        <p:spPr>
          <a:xfrm>
            <a:off x="5927100" y="904300"/>
            <a:ext cx="3162425" cy="2321075"/>
          </a:xfrm>
          <a:prstGeom prst="rect">
            <a:avLst/>
          </a:prstGeom>
          <a:noFill/>
          <a:ln>
            <a:noFill/>
          </a:ln>
        </p:spPr>
      </p:pic>
      <p:sp>
        <p:nvSpPr>
          <p:cNvPr id="224" name="Google Shape;224;p38"/>
          <p:cNvSpPr txBox="1"/>
          <p:nvPr/>
        </p:nvSpPr>
        <p:spPr>
          <a:xfrm>
            <a:off x="421100" y="3559350"/>
            <a:ext cx="82716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200"/>
              <a:t>Fig: Benchmark result for </a:t>
            </a:r>
            <a:r>
              <a:rPr b="1" i="1" lang="en" sz="1200"/>
              <a:t>TFIDFVectorizer </a:t>
            </a:r>
            <a:r>
              <a:rPr i="1" lang="en" sz="1200"/>
              <a:t>Embedding model during training and inference on Intel® Dev Cloud machine (</a:t>
            </a:r>
            <a:r>
              <a:rPr i="1" lang="en" sz="1200">
                <a:solidFill>
                  <a:srgbClr val="444444"/>
                </a:solidFill>
                <a:highlight>
                  <a:srgbClr val="FFF2CC"/>
                </a:highlight>
              </a:rPr>
              <a:t>Intel Xeon Processor (Skylake, IBRS) - 10v CPUs 16GB RAM)</a:t>
            </a:r>
            <a:r>
              <a:rPr i="1" lang="en" sz="1200">
                <a:solidFill>
                  <a:srgbClr val="444444"/>
                </a:solidFill>
                <a:highlight>
                  <a:srgbClr val="FFFFFF"/>
                </a:highlight>
              </a:rPr>
              <a:t>. Please Note that, we don’t see much of a difference may be because we used a tiny dataset.</a:t>
            </a:r>
            <a:endParaRPr i="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9"/>
          <p:cNvPicPr preferRelativeResize="0"/>
          <p:nvPr/>
        </p:nvPicPr>
        <p:blipFill rotWithShape="1">
          <a:blip r:embed="rId3">
            <a:alphaModFix/>
          </a:blip>
          <a:srcRect b="0" l="0" r="0" t="0"/>
          <a:stretch/>
        </p:blipFill>
        <p:spPr>
          <a:xfrm>
            <a:off x="0" y="0"/>
            <a:ext cx="9143997" cy="5143490"/>
          </a:xfrm>
          <a:prstGeom prst="rect">
            <a:avLst/>
          </a:prstGeom>
          <a:noFill/>
          <a:ln>
            <a:noFill/>
          </a:ln>
        </p:spPr>
      </p:pic>
      <p:pic>
        <p:nvPicPr>
          <p:cNvPr id="230" name="Google Shape;230;p39"/>
          <p:cNvPicPr preferRelativeResize="0"/>
          <p:nvPr/>
        </p:nvPicPr>
        <p:blipFill rotWithShape="1">
          <a:blip r:embed="rId4">
            <a:alphaModFix/>
          </a:blip>
          <a:srcRect b="87616" l="0" r="0" t="0"/>
          <a:stretch/>
        </p:blipFill>
        <p:spPr>
          <a:xfrm>
            <a:off x="0" y="0"/>
            <a:ext cx="9144003" cy="636926"/>
          </a:xfrm>
          <a:prstGeom prst="rect">
            <a:avLst/>
          </a:prstGeom>
          <a:noFill/>
          <a:ln>
            <a:noFill/>
          </a:ln>
        </p:spPr>
      </p:pic>
      <p:sp>
        <p:nvSpPr>
          <p:cNvPr id="231" name="Google Shape;231;p39"/>
          <p:cNvSpPr txBox="1"/>
          <p:nvPr/>
        </p:nvSpPr>
        <p:spPr>
          <a:xfrm>
            <a:off x="4457675" y="2428175"/>
            <a:ext cx="23472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2600"/>
              <a:buFont typeface="Arial"/>
              <a:buNone/>
            </a:pPr>
            <a:r>
              <a:rPr b="1" i="0" lang="en" sz="2600" u="none" cap="none" strike="noStrike">
                <a:solidFill>
                  <a:srgbClr val="39E2FF"/>
                </a:solidFill>
                <a:latin typeface="Montserrat"/>
                <a:ea typeface="Montserrat"/>
                <a:cs typeface="Montserrat"/>
                <a:sym typeface="Montserrat"/>
              </a:rPr>
              <a:t>THANK YOU</a:t>
            </a:r>
            <a:endParaRPr b="1" i="0" sz="2100" u="none" cap="none" strike="noStrike">
              <a:solidFill>
                <a:srgbClr val="39E2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6"/>
          <p:cNvPicPr preferRelativeResize="0"/>
          <p:nvPr/>
        </p:nvPicPr>
        <p:blipFill rotWithShape="1">
          <a:blip r:embed="rId3">
            <a:alphaModFix/>
          </a:blip>
          <a:srcRect b="87616" l="0" r="0" t="0"/>
          <a:stretch/>
        </p:blipFill>
        <p:spPr>
          <a:xfrm>
            <a:off x="0" y="0"/>
            <a:ext cx="9144003" cy="636926"/>
          </a:xfrm>
          <a:prstGeom prst="rect">
            <a:avLst/>
          </a:prstGeom>
          <a:noFill/>
          <a:ln>
            <a:noFill/>
          </a:ln>
        </p:spPr>
      </p:pic>
      <p:pic>
        <p:nvPicPr>
          <p:cNvPr id="109" name="Google Shape;109;p26"/>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10" name="Google Shape;110;p26"/>
          <p:cNvSpPr txBox="1"/>
          <p:nvPr/>
        </p:nvSpPr>
        <p:spPr>
          <a:xfrm>
            <a:off x="311700" y="0"/>
            <a:ext cx="8520600" cy="473100"/>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1200"/>
              </a:spcAft>
              <a:buClr>
                <a:srgbClr val="000000"/>
              </a:buClr>
              <a:buSzPts val="1800"/>
              <a:buFont typeface="Arial"/>
              <a:buNone/>
            </a:pPr>
            <a:r>
              <a:rPr b="0" i="0" lang="en" sz="1800" u="none" cap="none" strike="noStrike">
                <a:solidFill>
                  <a:srgbClr val="434343"/>
                </a:solidFill>
                <a:latin typeface="Montserrat SemiBold"/>
                <a:ea typeface="Montserrat SemiBold"/>
                <a:cs typeface="Montserrat SemiBold"/>
                <a:sym typeface="Montserrat SemiBold"/>
              </a:rPr>
              <a:t>Problem Statement </a:t>
            </a:r>
            <a:endParaRPr b="0" i="0" sz="1800" u="none" cap="none" strike="noStrike">
              <a:solidFill>
                <a:srgbClr val="434343"/>
              </a:solidFill>
              <a:latin typeface="Montserrat SemiBold"/>
              <a:ea typeface="Montserrat SemiBold"/>
              <a:cs typeface="Montserrat SemiBold"/>
              <a:sym typeface="Montserrat SemiBold"/>
            </a:endParaRPr>
          </a:p>
        </p:txBody>
      </p:sp>
      <p:sp>
        <p:nvSpPr>
          <p:cNvPr id="111" name="Google Shape;111;p26"/>
          <p:cNvSpPr txBox="1"/>
          <p:nvPr/>
        </p:nvSpPr>
        <p:spPr>
          <a:xfrm>
            <a:off x="190525" y="578400"/>
            <a:ext cx="8893500" cy="3986700"/>
          </a:xfrm>
          <a:prstGeom prst="rect">
            <a:avLst/>
          </a:prstGeom>
          <a:noFill/>
          <a:ln>
            <a:noFill/>
          </a:ln>
        </p:spPr>
        <p:txBody>
          <a:bodyPr anchorCtr="0" anchor="ctr" bIns="45700" lIns="91425" spcFirstLastPara="1" rIns="91425" wrap="square" tIns="45700">
            <a:spAutoFit/>
          </a:bodyPr>
          <a:lstStyle/>
          <a:p>
            <a:pPr indent="-165100" lvl="0" marL="171450" marR="0" rtl="0" algn="just">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MOOCs (Massive Open Online Courses) have surged in popularity in recent years, particularly during the COVID-19 pandemic. These online courses are typically free or low-cost, making education more accessible worldwide. </a:t>
            </a:r>
            <a:endParaRPr b="0" i="0" sz="1100" u="none" cap="none" strike="noStrike">
              <a:solidFill>
                <a:srgbClr val="000000"/>
              </a:solidFill>
              <a:latin typeface="Arial"/>
              <a:ea typeface="Arial"/>
              <a:cs typeface="Arial"/>
              <a:sym typeface="Arial"/>
            </a:endParaRPr>
          </a:p>
          <a:p>
            <a:pPr indent="-95250" lvl="0" marL="171450" marR="0" rtl="0" algn="just">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just">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Online learning is crucial for students even post-pandemic due to its flexibility, accessibility, and quality. But still, the  learning experience for students is not optimal, as in case of doubts they need to repeatedly go through videos and documents or ask in the forum which may not be effective because of the following </a:t>
            </a:r>
            <a:r>
              <a:rPr b="1" i="0" lang="en" sz="1100" u="none" cap="none" strike="noStrike">
                <a:solidFill>
                  <a:srgbClr val="000000"/>
                </a:solidFill>
                <a:latin typeface="Arial"/>
                <a:ea typeface="Arial"/>
                <a:cs typeface="Arial"/>
                <a:sym typeface="Arial"/>
              </a:rPr>
              <a:t>challenges</a:t>
            </a:r>
            <a:r>
              <a:rPr b="0" i="0" lang="en" sz="1100" u="none" cap="none" strike="noStrike">
                <a:solidFill>
                  <a:srgbClr val="000000"/>
                </a:solidFill>
                <a:latin typeface="Arial"/>
                <a:ea typeface="Arial"/>
                <a:cs typeface="Arial"/>
                <a:sym typeface="Arial"/>
              </a:rPr>
              <a:t>:</a:t>
            </a:r>
            <a:endParaRPr sz="1100"/>
          </a:p>
          <a:p>
            <a:pPr indent="-95250" lvl="0" marL="171450" marR="0" rtl="0" algn="just">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  Resolving doubts can be a time-consuming process.</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  It can be challenging to sift through pile of lengthy videos or documents to find relevant information.</a:t>
            </a:r>
            <a:endParaRPr sz="1100"/>
          </a:p>
          <a:p>
            <a:pPr indent="0" lvl="0" marL="0" marR="0" rtl="0" algn="just">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  Teachers or instructors may not be available around the clock to offer guidance</a:t>
            </a:r>
            <a:endParaRPr sz="1100"/>
          </a:p>
          <a:p>
            <a:pPr indent="0" lvl="0" marL="0" marR="0" rtl="0" algn="just">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165100" lvl="0" marL="171450" marR="0" rtl="0" algn="just">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To mitigate the above challenges, we propose </a:t>
            </a:r>
            <a:r>
              <a:rPr b="1" i="0" lang="en" sz="1100" u="none" cap="none" strike="noStrike">
                <a:solidFill>
                  <a:srgbClr val="000000"/>
                </a:solidFill>
                <a:highlight>
                  <a:srgbClr val="FFFF00"/>
                </a:highlight>
                <a:latin typeface="Arial"/>
                <a:ea typeface="Arial"/>
                <a:cs typeface="Arial"/>
                <a:sym typeface="Arial"/>
              </a:rPr>
              <a:t>LEAP (Learning Enhancement and Assistance Platform)</a:t>
            </a:r>
            <a:r>
              <a:rPr b="0" i="0" lang="en" sz="1100" u="none" cap="none" strike="noStrike">
                <a:solidFill>
                  <a:srgbClr val="000000"/>
                </a:solidFill>
                <a:latin typeface="Arial"/>
                <a:ea typeface="Arial"/>
                <a:cs typeface="Arial"/>
                <a:sym typeface="Arial"/>
              </a:rPr>
              <a:t>, which is an AI-powered platform designed to enhance student learning outcomes and provide equitable access to quality education. The platform comprises two main features that aim to improve the overall learning experience of the student:</a:t>
            </a:r>
            <a:endParaRPr sz="1100"/>
          </a:p>
          <a:p>
            <a:pPr indent="-95250" lvl="0" marL="171450" marR="0" rtl="0" algn="just">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just">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Ask Question/Doubt:</a:t>
            </a:r>
            <a:r>
              <a:rPr b="0" i="0" lang="en" sz="1100" u="none" cap="none" strike="noStrike">
                <a:solidFill>
                  <a:srgbClr val="000000"/>
                </a:solidFill>
                <a:latin typeface="Arial"/>
                <a:ea typeface="Arial"/>
                <a:cs typeface="Arial"/>
                <a:sym typeface="Arial"/>
              </a:rPr>
              <a:t> This allows the students to ask real-time questions around provided reading material, which includes videos and documents, and get back answers along with the exact timestamp in the video clip containing the answer (so that students don’t have to always scroll through). Also, It supports asking multilingual question, ensuring that language barriers do not hinder a student's learning process.</a:t>
            </a:r>
            <a:endParaRPr sz="1100"/>
          </a:p>
          <a:p>
            <a:pPr indent="-152400" lvl="0" marL="228600" marR="0" rtl="0" algn="just">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just">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Interactive Conversational AI Examiner</a:t>
            </a:r>
            <a:r>
              <a:rPr b="0" i="0" lang="en" sz="1100" u="none" cap="none" strike="noStrike">
                <a:solidFill>
                  <a:srgbClr val="000000"/>
                </a:solidFill>
                <a:latin typeface="Arial"/>
                <a:ea typeface="Arial"/>
                <a:cs typeface="Arial"/>
                <a:sym typeface="Arial"/>
              </a:rPr>
              <a:t>: This allows the students to evaluate their knowledge about the learned topic through an AI examiner conducting viva after each learning session. The AI examiner starts by asking question and always tries to motivate and provide hints to the student to arrive at correct answer, enhancing student engagement and motivation.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7"/>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17" name="Google Shape;117;p27"/>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18" name="Google Shape;118;p27"/>
          <p:cNvSpPr txBox="1"/>
          <p:nvPr/>
        </p:nvSpPr>
        <p:spPr>
          <a:xfrm>
            <a:off x="1888532" y="28695"/>
            <a:ext cx="5467200" cy="470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770"/>
              <a:buFont typeface="Arial"/>
              <a:buNone/>
            </a:pPr>
            <a:r>
              <a:rPr b="0" i="0" lang="en" sz="1960" u="none" cap="none" strike="noStrike">
                <a:solidFill>
                  <a:srgbClr val="434343"/>
                </a:solidFill>
                <a:latin typeface="Montserrat SemiBold"/>
                <a:ea typeface="Montserrat SemiBold"/>
                <a:cs typeface="Montserrat SemiBold"/>
                <a:sym typeface="Montserrat SemiBold"/>
              </a:rPr>
              <a:t>List of features offered by the solution </a:t>
            </a:r>
            <a:endParaRPr b="0" i="0" sz="1960" u="none" cap="none" strike="noStrike">
              <a:solidFill>
                <a:srgbClr val="434343"/>
              </a:solidFill>
              <a:latin typeface="Montserrat SemiBold"/>
              <a:ea typeface="Montserrat SemiBold"/>
              <a:cs typeface="Montserrat SemiBold"/>
              <a:sym typeface="Montserrat SemiBold"/>
            </a:endParaRPr>
          </a:p>
        </p:txBody>
      </p:sp>
      <p:sp>
        <p:nvSpPr>
          <p:cNvPr id="119" name="Google Shape;119;p27"/>
          <p:cNvSpPr txBox="1"/>
          <p:nvPr/>
        </p:nvSpPr>
        <p:spPr>
          <a:xfrm>
            <a:off x="248464" y="492852"/>
            <a:ext cx="8645700" cy="364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Our proposed </a:t>
            </a:r>
            <a:r>
              <a:rPr b="1" i="0" lang="en" sz="1100" u="none" cap="none" strike="noStrike">
                <a:solidFill>
                  <a:srgbClr val="000000"/>
                </a:solidFill>
                <a:latin typeface="Arial"/>
                <a:ea typeface="Arial"/>
                <a:cs typeface="Arial"/>
                <a:sym typeface="Arial"/>
              </a:rPr>
              <a:t>LEAP (Learning Enhancement and Assistance Platform) </a:t>
            </a:r>
            <a:r>
              <a:rPr b="0" i="0" lang="en" sz="1100" u="none" cap="none" strike="noStrike">
                <a:solidFill>
                  <a:srgbClr val="000000"/>
                </a:solidFill>
                <a:latin typeface="Arial"/>
                <a:ea typeface="Arial"/>
                <a:cs typeface="Arial"/>
                <a:sym typeface="Arial"/>
              </a:rPr>
              <a:t>is an AI-powered platform designed to enhance student learning outcomes and provide equitable access to quality education. The platform comprises two main features that aim to improve the overall learning experience of the student:</a:t>
            </a:r>
            <a:endParaRPr sz="1100"/>
          </a:p>
          <a:p>
            <a:pPr indent="-95250" lvl="0" marL="17145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l">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Ask Question/Doubt:</a:t>
            </a:r>
            <a:r>
              <a:rPr b="0" i="0" lang="en" sz="1100" u="none" cap="none" strike="noStrike">
                <a:solidFill>
                  <a:srgbClr val="000000"/>
                </a:solidFill>
                <a:latin typeface="Arial"/>
                <a:ea typeface="Arial"/>
                <a:cs typeface="Arial"/>
                <a:sym typeface="Arial"/>
              </a:rPr>
              <a:t> This allows the students to ask real-time questions around provided reading material, which includes videos and documents, and get back answers along with the exact timestamp in the video clip containing the answer (so that students don’t have to always scroll through). Also, It supports asking multilingual question, ensuring that language barriers do not hinder a student's learning process.</a:t>
            </a:r>
            <a:endParaRPr sz="1100"/>
          </a:p>
          <a:p>
            <a:pPr indent="-152400" lvl="0" marL="22860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l">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Interactive Conversational AI Examiner</a:t>
            </a:r>
            <a:r>
              <a:rPr b="0" i="0" lang="en" sz="1100" u="none" cap="none" strike="noStrike">
                <a:solidFill>
                  <a:srgbClr val="000000"/>
                </a:solidFill>
                <a:latin typeface="Arial"/>
                <a:ea typeface="Arial"/>
                <a:cs typeface="Arial"/>
                <a:sym typeface="Arial"/>
              </a:rPr>
              <a:t>: This allows the students to evaluate their knowledge about the learned topic through an AI examiner conducting viva after each learning session. The AI examiner starts by asking question and always tries to motivate and provide hints to the student to arrive at correct answer, enhancing student engagement and motivation. </a:t>
            </a:r>
            <a:endParaRPr sz="1100"/>
          </a:p>
          <a:p>
            <a:pPr indent="0" lvl="0" marL="0" marR="0" rtl="0" algn="l">
              <a:lnSpc>
                <a:spcPct val="100000"/>
              </a:lnSpc>
              <a:spcBef>
                <a:spcPts val="0"/>
              </a:spcBef>
              <a:spcAft>
                <a:spcPts val="0"/>
              </a:spcAft>
              <a:buNone/>
            </a:pPr>
            <a:r>
              <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Apart from above two main feature, following are a few more features</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165100" lvl="0" marL="171450" marR="0" rtl="0" algn="l">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Feedback from AI Examiner:</a:t>
            </a:r>
            <a:r>
              <a:rPr b="1" i="0" lang="en" sz="1100" u="none" cap="none" strike="noStrike">
                <a:solidFill>
                  <a:srgbClr val="000000"/>
                </a:solidFill>
                <a:latin typeface="Arial"/>
                <a:ea typeface="Arial"/>
                <a:cs typeface="Arial"/>
                <a:sym typeface="Arial"/>
              </a:rPr>
              <a:t> </a:t>
            </a:r>
            <a:r>
              <a:rPr b="0" i="0" lang="en" sz="1100" u="none" cap="none" strike="noStrike">
                <a:solidFill>
                  <a:srgbClr val="000000"/>
                </a:solidFill>
                <a:latin typeface="Arial"/>
                <a:ea typeface="Arial"/>
                <a:cs typeface="Arial"/>
                <a:sym typeface="Arial"/>
              </a:rPr>
              <a:t>Based on the performance of the student in the viva exam, the AI </a:t>
            </a:r>
            <a:r>
              <a:rPr lang="en" sz="1100"/>
              <a:t>examiner</a:t>
            </a:r>
            <a:r>
              <a:rPr b="0" i="0" lang="en" sz="1100" u="none" cap="none" strike="noStrike">
                <a:solidFill>
                  <a:srgbClr val="000000"/>
                </a:solidFill>
                <a:latin typeface="Arial"/>
                <a:ea typeface="Arial"/>
                <a:cs typeface="Arial"/>
                <a:sym typeface="Arial"/>
              </a:rPr>
              <a:t> can provide feedback of the student to the teacher which helps the teacher to pay attention to the weak points of student and prioritize accordingly. </a:t>
            </a:r>
            <a:endParaRPr sz="1100"/>
          </a:p>
          <a:p>
            <a:pPr indent="-209550" lvl="0" marL="285750" marR="0" rtl="0" algn="l">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a:p>
            <a:pPr indent="-165100" lvl="0" marL="171450" marR="0" rtl="0" algn="l">
              <a:lnSpc>
                <a:spcPct val="100000"/>
              </a:lnSpc>
              <a:spcBef>
                <a:spcPts val="0"/>
              </a:spcBef>
              <a:spcAft>
                <a:spcPts val="0"/>
              </a:spcAft>
              <a:buClr>
                <a:srgbClr val="000000"/>
              </a:buClr>
              <a:buSzPts val="1100"/>
              <a:buFont typeface="Noto Sans Symbols"/>
              <a:buChar char="❑"/>
            </a:pPr>
            <a:r>
              <a:rPr b="1" i="0" lang="en" sz="1100" u="sng" cap="none" strike="noStrike">
                <a:solidFill>
                  <a:srgbClr val="000000"/>
                </a:solidFill>
                <a:latin typeface="Arial"/>
                <a:ea typeface="Arial"/>
                <a:cs typeface="Arial"/>
                <a:sym typeface="Arial"/>
              </a:rPr>
              <a:t>Highly Reliable:</a:t>
            </a:r>
            <a:r>
              <a:rPr b="0" i="0" lang="en" sz="1100" u="none" cap="none" strike="noStrike">
                <a:solidFill>
                  <a:srgbClr val="000000"/>
                </a:solidFill>
                <a:latin typeface="Arial"/>
                <a:ea typeface="Arial"/>
                <a:cs typeface="Arial"/>
                <a:sym typeface="Arial"/>
              </a:rPr>
              <a:t> LEAP provides its answer by extracting the span of text from context as answer and can be trained specifically on the edu course content, ensuring that its answers are accurate and reliable. </a:t>
            </a:r>
            <a:endParaRPr sz="1100"/>
          </a:p>
          <a:p>
            <a:pPr indent="-95250" lvl="0" marL="171450" marR="0" rtl="0" algn="l">
              <a:lnSpc>
                <a:spcPct val="100000"/>
              </a:lnSpc>
              <a:spcBef>
                <a:spcPts val="0"/>
              </a:spcBef>
              <a:spcAft>
                <a:spcPts val="0"/>
              </a:spcAft>
              <a:buClr>
                <a:srgbClr val="000000"/>
              </a:buClr>
              <a:buSzPts val="1200"/>
              <a:buFont typeface="Noto Sans Symbols"/>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87616" l="0" r="0" t="0"/>
          <a:stretch/>
        </p:blipFill>
        <p:spPr>
          <a:xfrm>
            <a:off x="0" y="0"/>
            <a:ext cx="9144003" cy="636926"/>
          </a:xfrm>
          <a:prstGeom prst="rect">
            <a:avLst/>
          </a:prstGeom>
          <a:noFill/>
          <a:ln>
            <a:noFill/>
          </a:ln>
        </p:spPr>
      </p:pic>
      <p:pic>
        <p:nvPicPr>
          <p:cNvPr id="125" name="Google Shape;125;p28"/>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26" name="Google Shape;126;p28"/>
          <p:cNvSpPr txBox="1"/>
          <p:nvPr/>
        </p:nvSpPr>
        <p:spPr>
          <a:xfrm>
            <a:off x="1924500" y="0"/>
            <a:ext cx="5295000" cy="470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lang="en" sz="1900">
                <a:solidFill>
                  <a:srgbClr val="434343"/>
                </a:solidFill>
                <a:latin typeface="Montserrat SemiBold"/>
                <a:ea typeface="Montserrat SemiBold"/>
                <a:cs typeface="Montserrat SemiBold"/>
                <a:sym typeface="Montserrat SemiBold"/>
              </a:rPr>
              <a:t>High Level </a:t>
            </a:r>
            <a:r>
              <a:rPr b="0" i="0" lang="en" sz="1900" u="none" cap="none" strike="noStrike">
                <a:solidFill>
                  <a:srgbClr val="434343"/>
                </a:solidFill>
                <a:latin typeface="Montserrat SemiBold"/>
                <a:ea typeface="Montserrat SemiBold"/>
                <a:cs typeface="Montserrat SemiBold"/>
                <a:sym typeface="Montserrat SemiBold"/>
              </a:rPr>
              <a:t>Architecture</a:t>
            </a:r>
            <a:endParaRPr b="0" i="0" sz="1900" u="none" cap="none" strike="noStrike">
              <a:solidFill>
                <a:srgbClr val="434343"/>
              </a:solidFill>
              <a:latin typeface="Montserrat SemiBold"/>
              <a:ea typeface="Montserrat SemiBold"/>
              <a:cs typeface="Montserrat SemiBold"/>
              <a:sym typeface="Montserrat SemiBold"/>
            </a:endParaRPr>
          </a:p>
        </p:txBody>
      </p:sp>
      <p:pic>
        <p:nvPicPr>
          <p:cNvPr id="127" name="Google Shape;127;p28"/>
          <p:cNvPicPr preferRelativeResize="0"/>
          <p:nvPr/>
        </p:nvPicPr>
        <p:blipFill>
          <a:blip r:embed="rId5">
            <a:alphaModFix/>
          </a:blip>
          <a:stretch>
            <a:fillRect/>
          </a:stretch>
        </p:blipFill>
        <p:spPr>
          <a:xfrm>
            <a:off x="338400" y="629725"/>
            <a:ext cx="8493525" cy="4144400"/>
          </a:xfrm>
          <a:prstGeom prst="rect">
            <a:avLst/>
          </a:prstGeom>
          <a:noFill/>
          <a:ln>
            <a:noFill/>
          </a:ln>
        </p:spPr>
      </p:pic>
      <p:sp>
        <p:nvSpPr>
          <p:cNvPr id="128" name="Google Shape;128;p28"/>
          <p:cNvSpPr txBox="1"/>
          <p:nvPr/>
        </p:nvSpPr>
        <p:spPr>
          <a:xfrm>
            <a:off x="381000" y="4250925"/>
            <a:ext cx="4622100" cy="5232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dk1"/>
                </a:solidFill>
              </a:rPr>
              <a:t>Here </a:t>
            </a:r>
            <a:r>
              <a:rPr b="1" lang="en" sz="1100">
                <a:solidFill>
                  <a:schemeClr val="dk1"/>
                </a:solidFill>
              </a:rPr>
              <a:t>Intel® oneAPI AI Analytics Toolkit helped us to optimize the performance of LEAP by faster Inference and Training</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9"/>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34" name="Google Shape;134;p29"/>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35" name="Google Shape;135;p29"/>
          <p:cNvSpPr txBox="1"/>
          <p:nvPr/>
        </p:nvSpPr>
        <p:spPr>
          <a:xfrm>
            <a:off x="2056650" y="0"/>
            <a:ext cx="5030700" cy="50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1500" u="none" cap="none" strike="noStrike">
                <a:solidFill>
                  <a:srgbClr val="434343"/>
                </a:solidFill>
                <a:latin typeface="Montserrat"/>
                <a:ea typeface="Montserrat"/>
                <a:cs typeface="Montserrat"/>
                <a:sym typeface="Montserrat"/>
              </a:rPr>
              <a:t>Detailed Model Architecture </a:t>
            </a:r>
            <a:r>
              <a:rPr b="1" lang="en" sz="1500">
                <a:solidFill>
                  <a:srgbClr val="434343"/>
                </a:solidFill>
                <a:latin typeface="Montserrat"/>
                <a:ea typeface="Montserrat"/>
                <a:cs typeface="Montserrat"/>
                <a:sym typeface="Montserrat"/>
              </a:rPr>
              <a:t>Diagram</a:t>
            </a:r>
            <a:r>
              <a:rPr b="1" i="0" lang="en" sz="1500" u="none" cap="none" strike="noStrike">
                <a:solidFill>
                  <a:srgbClr val="434343"/>
                </a:solidFill>
                <a:latin typeface="Montserrat"/>
                <a:ea typeface="Montserrat"/>
                <a:cs typeface="Montserrat"/>
                <a:sym typeface="Montserrat"/>
              </a:rPr>
              <a:t> </a:t>
            </a:r>
            <a:r>
              <a:rPr b="1" lang="en" sz="1500">
                <a:solidFill>
                  <a:srgbClr val="434343"/>
                </a:solidFill>
                <a:latin typeface="Montserrat"/>
                <a:ea typeface="Montserrat"/>
                <a:cs typeface="Montserrat"/>
                <a:sym typeface="Montserrat"/>
              </a:rPr>
              <a:t>for Both components of our LEAP</a:t>
            </a:r>
            <a:r>
              <a:rPr b="1" i="0" lang="en" sz="1500" u="none" cap="none" strike="noStrike">
                <a:solidFill>
                  <a:srgbClr val="434343"/>
                </a:solidFill>
                <a:latin typeface="Montserrat"/>
                <a:ea typeface="Montserrat"/>
                <a:cs typeface="Montserrat"/>
                <a:sym typeface="Montserrat"/>
              </a:rPr>
              <a:t> </a:t>
            </a:r>
            <a:endParaRPr i="0" sz="1500" u="none" cap="none" strike="noStrike">
              <a:solidFill>
                <a:srgbClr val="000000"/>
              </a:solidFill>
              <a:latin typeface="Montserrat"/>
              <a:ea typeface="Montserrat"/>
              <a:cs typeface="Montserrat"/>
              <a:sym typeface="Montserrat"/>
            </a:endParaRPr>
          </a:p>
          <a:p>
            <a:pPr indent="0" lvl="0" marL="0" marR="0" rtl="0" algn="ctr">
              <a:lnSpc>
                <a:spcPct val="114999"/>
              </a:lnSpc>
              <a:spcBef>
                <a:spcPts val="0"/>
              </a:spcBef>
              <a:spcAft>
                <a:spcPts val="0"/>
              </a:spcAft>
              <a:buClr>
                <a:srgbClr val="000000"/>
              </a:buClr>
              <a:buSzPts val="1800"/>
              <a:buFont typeface="Arial"/>
              <a:buNone/>
            </a:pPr>
            <a:r>
              <a:t/>
            </a:r>
            <a:endParaRPr b="1" i="0" sz="1500" u="none" cap="none" strike="noStrike">
              <a:solidFill>
                <a:srgbClr val="434343"/>
              </a:solidFill>
              <a:latin typeface="Montserrat"/>
              <a:ea typeface="Montserrat"/>
              <a:cs typeface="Montserrat"/>
              <a:sym typeface="Montserrat"/>
            </a:endParaRPr>
          </a:p>
        </p:txBody>
      </p:sp>
      <p:sp>
        <p:nvSpPr>
          <p:cNvPr id="136" name="Google Shape;136;p29"/>
          <p:cNvSpPr txBox="1"/>
          <p:nvPr/>
        </p:nvSpPr>
        <p:spPr>
          <a:xfrm>
            <a:off x="207825" y="1105900"/>
            <a:ext cx="5321700" cy="246300"/>
          </a:xfrm>
          <a:prstGeom prst="rect">
            <a:avLst/>
          </a:prstGeom>
          <a:solidFill>
            <a:srgbClr val="BCBCB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00" u="none" cap="none" strike="noStrike">
                <a:solidFill>
                  <a:srgbClr val="000000"/>
                </a:solidFill>
              </a:rPr>
              <a:t>Ask Question/Doubt Model</a:t>
            </a:r>
            <a:endParaRPr b="1"/>
          </a:p>
        </p:txBody>
      </p:sp>
      <p:sp>
        <p:nvSpPr>
          <p:cNvPr id="137" name="Google Shape;137;p29"/>
          <p:cNvSpPr txBox="1"/>
          <p:nvPr/>
        </p:nvSpPr>
        <p:spPr>
          <a:xfrm>
            <a:off x="5848597" y="1061356"/>
            <a:ext cx="2976300" cy="246300"/>
          </a:xfrm>
          <a:prstGeom prst="rect">
            <a:avLst/>
          </a:prstGeom>
          <a:solidFill>
            <a:srgbClr val="BCBCB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000" u="none" cap="none" strike="noStrike">
                <a:solidFill>
                  <a:srgbClr val="000000"/>
                </a:solidFill>
              </a:rPr>
              <a:t>Interactive Conversational AI Examiner Model</a:t>
            </a:r>
            <a:endParaRPr b="1"/>
          </a:p>
        </p:txBody>
      </p:sp>
      <p:pic>
        <p:nvPicPr>
          <p:cNvPr id="138" name="Google Shape;138;p29"/>
          <p:cNvPicPr preferRelativeResize="0"/>
          <p:nvPr/>
        </p:nvPicPr>
        <p:blipFill>
          <a:blip r:embed="rId5">
            <a:alphaModFix/>
          </a:blip>
          <a:stretch>
            <a:fillRect/>
          </a:stretch>
        </p:blipFill>
        <p:spPr>
          <a:xfrm>
            <a:off x="207825" y="1352100"/>
            <a:ext cx="5321625" cy="2485375"/>
          </a:xfrm>
          <a:prstGeom prst="rect">
            <a:avLst/>
          </a:prstGeom>
          <a:noFill/>
          <a:ln cap="flat" cmpd="sng" w="9525">
            <a:solidFill>
              <a:srgbClr val="595959"/>
            </a:solidFill>
            <a:prstDash val="solid"/>
            <a:round/>
            <a:headEnd len="sm" w="sm" type="none"/>
            <a:tailEnd len="sm" w="sm" type="none"/>
          </a:ln>
        </p:spPr>
      </p:pic>
      <p:pic>
        <p:nvPicPr>
          <p:cNvPr descr="Diagram&#10;&#10;Description automatically generated" id="139" name="Google Shape;139;p29"/>
          <p:cNvPicPr preferRelativeResize="0"/>
          <p:nvPr/>
        </p:nvPicPr>
        <p:blipFill rotWithShape="1">
          <a:blip r:embed="rId6">
            <a:alphaModFix/>
          </a:blip>
          <a:srcRect b="0" l="0" r="0" t="0"/>
          <a:stretch/>
        </p:blipFill>
        <p:spPr>
          <a:xfrm>
            <a:off x="5850082" y="1308261"/>
            <a:ext cx="2973283" cy="301683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0"/>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45" name="Google Shape;145;p30"/>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46" name="Google Shape;146;p30"/>
          <p:cNvSpPr txBox="1"/>
          <p:nvPr/>
        </p:nvSpPr>
        <p:spPr>
          <a:xfrm>
            <a:off x="854700" y="-587"/>
            <a:ext cx="7434600" cy="63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770"/>
              <a:buFont typeface="Arial"/>
              <a:buNone/>
            </a:pPr>
            <a:r>
              <a:rPr lang="en" sz="1960">
                <a:solidFill>
                  <a:srgbClr val="434343"/>
                </a:solidFill>
                <a:latin typeface="Montserrat SemiBold"/>
                <a:ea typeface="Montserrat SemiBold"/>
                <a:cs typeface="Montserrat SemiBold"/>
                <a:sym typeface="Montserrat SemiBold"/>
              </a:rPr>
              <a:t>Core components of oneAPI/SYCL </a:t>
            </a:r>
            <a:endParaRPr sz="1960">
              <a:solidFill>
                <a:srgbClr val="434343"/>
              </a:solidFill>
              <a:latin typeface="Montserrat SemiBold"/>
              <a:ea typeface="Montserrat SemiBold"/>
              <a:cs typeface="Montserrat SemiBold"/>
              <a:sym typeface="Montserrat SemiBold"/>
            </a:endParaRPr>
          </a:p>
          <a:p>
            <a:pPr indent="0" lvl="0" marL="0" rtl="0" algn="ctr">
              <a:lnSpc>
                <a:spcPct val="115000"/>
              </a:lnSpc>
              <a:spcBef>
                <a:spcPts val="0"/>
              </a:spcBef>
              <a:spcAft>
                <a:spcPts val="0"/>
              </a:spcAft>
              <a:buClr>
                <a:schemeClr val="dk1"/>
              </a:buClr>
              <a:buSzPts val="770"/>
              <a:buFont typeface="Arial"/>
              <a:buNone/>
            </a:pPr>
            <a:r>
              <a:rPr lang="en" sz="1960">
                <a:solidFill>
                  <a:srgbClr val="434343"/>
                </a:solidFill>
                <a:latin typeface="Montserrat SemiBold"/>
                <a:ea typeface="Montserrat SemiBold"/>
                <a:cs typeface="Montserrat SemiBold"/>
                <a:sym typeface="Montserrat SemiBold"/>
              </a:rPr>
              <a:t>used in the project</a:t>
            </a:r>
            <a:endParaRPr b="0" i="0" sz="1900" u="none" cap="none" strike="noStrike">
              <a:solidFill>
                <a:srgbClr val="434343"/>
              </a:solidFill>
              <a:latin typeface="Montserrat SemiBold"/>
              <a:ea typeface="Montserrat SemiBold"/>
              <a:cs typeface="Montserrat SemiBold"/>
              <a:sym typeface="Montserrat SemiBold"/>
            </a:endParaRPr>
          </a:p>
        </p:txBody>
      </p:sp>
      <p:sp>
        <p:nvSpPr>
          <p:cNvPr id="147" name="Google Shape;147;p30"/>
          <p:cNvSpPr txBox="1"/>
          <p:nvPr/>
        </p:nvSpPr>
        <p:spPr>
          <a:xfrm>
            <a:off x="513057" y="984267"/>
            <a:ext cx="4147500" cy="29169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15000"/>
              </a:lnSpc>
              <a:spcBef>
                <a:spcPts val="1200"/>
              </a:spcBef>
              <a:spcAft>
                <a:spcPts val="0"/>
              </a:spcAft>
              <a:buClr>
                <a:srgbClr val="000000"/>
              </a:buClr>
              <a:buSzPts val="1100"/>
              <a:buFont typeface="Arial"/>
              <a:buChar char="•"/>
            </a:pPr>
            <a:r>
              <a:rPr b="0" i="0" lang="en" sz="1100" u="sng" cap="none" strike="noStrike">
                <a:solidFill>
                  <a:schemeClr val="dk1"/>
                </a:solidFill>
                <a:latin typeface="Arial"/>
                <a:ea typeface="Arial"/>
                <a:cs typeface="Arial"/>
                <a:sym typeface="Arial"/>
              </a:rPr>
              <a:t>Intel® Extension for Pytorch</a:t>
            </a:r>
            <a:r>
              <a:rPr b="0" i="0" lang="en" sz="1100" u="none" cap="none" strike="noStrike">
                <a:solidFill>
                  <a:schemeClr val="dk1"/>
                </a:solidFill>
                <a:latin typeface="Arial"/>
                <a:ea typeface="Arial"/>
                <a:cs typeface="Arial"/>
                <a:sym typeface="Arial"/>
              </a:rPr>
              <a:t>: Used for Multilingual Extractive QA model training optimization.</a:t>
            </a:r>
            <a:endParaRPr sz="1100"/>
          </a:p>
          <a:p>
            <a:pPr indent="-285750" lvl="0" marL="285750" marR="0" rtl="0" algn="l">
              <a:lnSpc>
                <a:spcPct val="114999"/>
              </a:lnSpc>
              <a:spcBef>
                <a:spcPts val="1200"/>
              </a:spcBef>
              <a:spcAft>
                <a:spcPts val="0"/>
              </a:spcAft>
              <a:buClr>
                <a:srgbClr val="000000"/>
              </a:buClr>
              <a:buSzPts val="1100"/>
              <a:buFont typeface="Arial"/>
              <a:buChar char="•"/>
            </a:pPr>
            <a:r>
              <a:rPr b="0" i="0" lang="en" sz="1100" u="sng" cap="none" strike="noStrike">
                <a:solidFill>
                  <a:schemeClr val="dk1"/>
                </a:solidFill>
                <a:latin typeface="Arial"/>
                <a:ea typeface="Arial"/>
                <a:cs typeface="Arial"/>
                <a:sym typeface="Arial"/>
              </a:rPr>
              <a:t>Intel® Neural Compressor</a:t>
            </a:r>
            <a:r>
              <a:rPr b="0" i="0" lang="en" sz="1100" u="none" cap="none" strike="noStrike">
                <a:solidFill>
                  <a:schemeClr val="dk1"/>
                </a:solidFill>
                <a:latin typeface="Arial"/>
                <a:ea typeface="Arial"/>
                <a:cs typeface="Arial"/>
                <a:sym typeface="Arial"/>
              </a:rPr>
              <a:t>: Used for Multilingual Extractive QA model inference </a:t>
            </a:r>
            <a:r>
              <a:rPr lang="en" sz="1100">
                <a:solidFill>
                  <a:schemeClr val="dk1"/>
                </a:solidFill>
              </a:rPr>
              <a:t>and Generative AI model inference optimization.</a:t>
            </a:r>
            <a:endParaRPr sz="1100">
              <a:solidFill>
                <a:schemeClr val="dk1"/>
              </a:solidFill>
            </a:endParaRPr>
          </a:p>
          <a:p>
            <a:pPr indent="-285750" lvl="0" marL="285750" marR="0" rtl="0" algn="l">
              <a:lnSpc>
                <a:spcPct val="114999"/>
              </a:lnSpc>
              <a:spcBef>
                <a:spcPts val="1200"/>
              </a:spcBef>
              <a:spcAft>
                <a:spcPts val="0"/>
              </a:spcAft>
              <a:buClr>
                <a:srgbClr val="000000"/>
              </a:buClr>
              <a:buSzPts val="1100"/>
              <a:buFont typeface="Arial"/>
              <a:buChar char="•"/>
            </a:pPr>
            <a:r>
              <a:rPr b="0" i="0" lang="en" sz="1100" u="sng" cap="none" strike="noStrike">
                <a:solidFill>
                  <a:schemeClr val="dk1"/>
                </a:solidFill>
                <a:latin typeface="Arial"/>
                <a:ea typeface="Arial"/>
                <a:cs typeface="Arial"/>
                <a:sym typeface="Arial"/>
              </a:rPr>
              <a:t>Intel® Extension for Scikit-Learn</a:t>
            </a:r>
            <a:r>
              <a:rPr b="0" i="0" lang="en" sz="1100" u="none" cap="none" strike="noStrike">
                <a:solidFill>
                  <a:schemeClr val="dk1"/>
                </a:solidFill>
                <a:latin typeface="Arial"/>
                <a:ea typeface="Arial"/>
                <a:cs typeface="Arial"/>
                <a:sym typeface="Arial"/>
              </a:rPr>
              <a:t>: Used for Multilingual </a:t>
            </a:r>
            <a:r>
              <a:rPr lang="en" sz="1100">
                <a:solidFill>
                  <a:schemeClr val="dk1"/>
                </a:solidFill>
              </a:rPr>
              <a:t>Embedding</a:t>
            </a:r>
            <a:r>
              <a:rPr b="0" i="0" lang="en" sz="1100" u="none" cap="none" strike="noStrike">
                <a:solidFill>
                  <a:schemeClr val="dk1"/>
                </a:solidFill>
                <a:latin typeface="Arial"/>
                <a:ea typeface="Arial"/>
                <a:cs typeface="Arial"/>
                <a:sym typeface="Arial"/>
              </a:rPr>
              <a:t> model training opt</a:t>
            </a:r>
            <a:r>
              <a:rPr lang="en" sz="1100">
                <a:solidFill>
                  <a:schemeClr val="dk1"/>
                </a:solidFill>
              </a:rPr>
              <a:t>imization.</a:t>
            </a:r>
            <a:endParaRPr sz="1100">
              <a:solidFill>
                <a:schemeClr val="dk1"/>
              </a:solidFill>
            </a:endParaRPr>
          </a:p>
          <a:p>
            <a:pPr indent="-285750" lvl="0" marL="285750" marR="0" rtl="0" algn="l">
              <a:lnSpc>
                <a:spcPct val="114999"/>
              </a:lnSpc>
              <a:spcBef>
                <a:spcPts val="1200"/>
              </a:spcBef>
              <a:spcAft>
                <a:spcPts val="0"/>
              </a:spcAft>
              <a:buClr>
                <a:srgbClr val="000000"/>
              </a:buClr>
              <a:buSzPts val="1100"/>
              <a:buFont typeface="Arial"/>
              <a:buChar char="•"/>
            </a:pPr>
            <a:r>
              <a:rPr b="0" i="0" lang="en" sz="1100" u="sng" cap="none" strike="noStrike">
                <a:solidFill>
                  <a:schemeClr val="dk1"/>
                </a:solidFill>
                <a:latin typeface="Arial"/>
                <a:ea typeface="Arial"/>
                <a:cs typeface="Arial"/>
                <a:sym typeface="Arial"/>
              </a:rPr>
              <a:t>Intel® distribution for Modin</a:t>
            </a:r>
            <a:r>
              <a:rPr b="0" i="0" lang="en" sz="1100" u="none" cap="none" strike="noStrike">
                <a:solidFill>
                  <a:schemeClr val="dk1"/>
                </a:solidFill>
                <a:latin typeface="Arial"/>
                <a:ea typeface="Arial"/>
                <a:cs typeface="Arial"/>
                <a:sym typeface="Arial"/>
              </a:rPr>
              <a:t>: Used for basic initial data analysis.</a:t>
            </a:r>
            <a:endParaRPr sz="1100"/>
          </a:p>
          <a:p>
            <a:pPr indent="-285750" lvl="0" marL="285750" marR="0" rtl="0" algn="l">
              <a:lnSpc>
                <a:spcPct val="114999"/>
              </a:lnSpc>
              <a:spcBef>
                <a:spcPts val="1200"/>
              </a:spcBef>
              <a:spcAft>
                <a:spcPts val="0"/>
              </a:spcAft>
              <a:buClr>
                <a:srgbClr val="000000"/>
              </a:buClr>
              <a:buSzPts val="1100"/>
              <a:buFont typeface="Arial"/>
              <a:buChar char="•"/>
            </a:pPr>
            <a:r>
              <a:rPr b="0" i="0" lang="en" sz="1100" u="sng" cap="none" strike="noStrike">
                <a:solidFill>
                  <a:schemeClr val="dk1"/>
                </a:solidFill>
                <a:latin typeface="Arial"/>
                <a:ea typeface="Arial"/>
                <a:cs typeface="Arial"/>
                <a:sym typeface="Arial"/>
              </a:rPr>
              <a:t>Intel® optimized Python</a:t>
            </a:r>
            <a:r>
              <a:rPr b="0" i="0" lang="en" sz="1100" u="none" cap="none" strike="noStrike">
                <a:solidFill>
                  <a:schemeClr val="dk1"/>
                </a:solidFill>
                <a:latin typeface="Arial"/>
                <a:ea typeface="Arial"/>
                <a:cs typeface="Arial"/>
                <a:sym typeface="Arial"/>
              </a:rPr>
              <a:t>: Used for data pre-processing, reading etc.</a:t>
            </a:r>
            <a:endParaRPr sz="1100"/>
          </a:p>
        </p:txBody>
      </p:sp>
      <p:pic>
        <p:nvPicPr>
          <p:cNvPr id="148" name="Google Shape;148;p30"/>
          <p:cNvPicPr preferRelativeResize="0"/>
          <p:nvPr/>
        </p:nvPicPr>
        <p:blipFill>
          <a:blip r:embed="rId5">
            <a:alphaModFix/>
          </a:blip>
          <a:stretch>
            <a:fillRect/>
          </a:stretch>
        </p:blipFill>
        <p:spPr>
          <a:xfrm>
            <a:off x="4742700" y="862400"/>
            <a:ext cx="4108850" cy="2957625"/>
          </a:xfrm>
          <a:prstGeom prst="rect">
            <a:avLst/>
          </a:prstGeom>
          <a:noFill/>
          <a:ln>
            <a:noFill/>
          </a:ln>
        </p:spPr>
      </p:pic>
      <p:sp>
        <p:nvSpPr>
          <p:cNvPr id="149" name="Google Shape;149;p30"/>
          <p:cNvSpPr txBox="1"/>
          <p:nvPr/>
        </p:nvSpPr>
        <p:spPr>
          <a:xfrm>
            <a:off x="710625" y="4038100"/>
            <a:ext cx="8019900" cy="5850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Mainly we have showed benchmark results with </a:t>
            </a:r>
            <a:r>
              <a:rPr b="1" lang="en" sz="1300" u="sng">
                <a:solidFill>
                  <a:schemeClr val="dk1"/>
                </a:solidFill>
              </a:rPr>
              <a:t>Intel® Extension for Pytorch</a:t>
            </a:r>
            <a:r>
              <a:rPr b="1" lang="en" sz="1300">
                <a:solidFill>
                  <a:schemeClr val="dk1"/>
                </a:solidFill>
              </a:rPr>
              <a:t>, </a:t>
            </a:r>
            <a:r>
              <a:rPr b="1" lang="en" sz="1300" u="sng">
                <a:solidFill>
                  <a:schemeClr val="dk1"/>
                </a:solidFill>
              </a:rPr>
              <a:t>Intel® Neural Compressor</a:t>
            </a:r>
            <a:r>
              <a:rPr b="1" lang="en" sz="1300">
                <a:solidFill>
                  <a:schemeClr val="dk1"/>
                </a:solidFill>
              </a:rPr>
              <a:t> and </a:t>
            </a:r>
            <a:r>
              <a:rPr b="1" lang="en" sz="1300" u="sng">
                <a:solidFill>
                  <a:schemeClr val="dk1"/>
                </a:solidFill>
              </a:rPr>
              <a:t>Intel® Extension for Scikit-Learn </a:t>
            </a:r>
            <a:endParaRPr b="1"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rotWithShape="1">
          <a:blip r:embed="rId3">
            <a:alphaModFix/>
          </a:blip>
          <a:srcRect b="87616" l="0" r="0" t="0"/>
          <a:stretch/>
        </p:blipFill>
        <p:spPr>
          <a:xfrm>
            <a:off x="0" y="0"/>
            <a:ext cx="9144003" cy="636926"/>
          </a:xfrm>
          <a:prstGeom prst="rect">
            <a:avLst/>
          </a:prstGeom>
          <a:noFill/>
          <a:ln>
            <a:noFill/>
          </a:ln>
        </p:spPr>
      </p:pic>
      <p:pic>
        <p:nvPicPr>
          <p:cNvPr id="155" name="Google Shape;155;p31"/>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56" name="Google Shape;156;p31"/>
          <p:cNvSpPr txBox="1"/>
          <p:nvPr/>
        </p:nvSpPr>
        <p:spPr>
          <a:xfrm>
            <a:off x="1064100" y="66675"/>
            <a:ext cx="7015800" cy="705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 sz="1900" u="none" cap="none" strike="noStrike">
                <a:solidFill>
                  <a:schemeClr val="dk2"/>
                </a:solidFill>
                <a:latin typeface="Montserrat SemiBold"/>
                <a:ea typeface="Montserrat SemiBold"/>
                <a:cs typeface="Montserrat SemiBold"/>
                <a:sym typeface="Montserrat SemiBold"/>
              </a:rPr>
              <a:t>Demo Video/Live Demo</a:t>
            </a:r>
            <a:endParaRPr b="0" i="0" sz="1900" u="none" cap="none" strike="noStrike">
              <a:solidFill>
                <a:schemeClr val="dk2"/>
              </a:solidFill>
              <a:latin typeface="Montserrat SemiBold"/>
              <a:ea typeface="Montserrat SemiBold"/>
              <a:cs typeface="Montserrat SemiBold"/>
              <a:sym typeface="Montserrat SemiBold"/>
            </a:endParaRPr>
          </a:p>
          <a:p>
            <a:pPr indent="0" lvl="0" marL="0" marR="0" rtl="0" algn="ctr">
              <a:lnSpc>
                <a:spcPct val="115000"/>
              </a:lnSpc>
              <a:spcBef>
                <a:spcPts val="0"/>
              </a:spcBef>
              <a:spcAft>
                <a:spcPts val="0"/>
              </a:spcAft>
              <a:buClr>
                <a:schemeClr val="dk1"/>
              </a:buClr>
              <a:buSzPts val="1100"/>
              <a:buFont typeface="Arial"/>
              <a:buNone/>
            </a:pPr>
            <a:r>
              <a:rPr b="0" i="0" lang="en" sz="1900" u="none" cap="none" strike="noStrike">
                <a:solidFill>
                  <a:schemeClr val="dk2"/>
                </a:solidFill>
                <a:latin typeface="Montserrat SemiBold"/>
                <a:ea typeface="Montserrat SemiBold"/>
                <a:cs typeface="Montserrat SemiBold"/>
                <a:sym typeface="Montserrat SemiBold"/>
              </a:rPr>
              <a:t>Please elaborate oneAPI/SYCL usage </a:t>
            </a:r>
            <a:endParaRPr b="0" i="0" sz="1900" u="none" cap="none" strike="noStrike">
              <a:solidFill>
                <a:schemeClr val="dk2"/>
              </a:solidFill>
              <a:latin typeface="Montserrat SemiBold"/>
              <a:ea typeface="Montserrat SemiBold"/>
              <a:cs typeface="Montserrat SemiBold"/>
              <a:sym typeface="Montserrat SemiBold"/>
            </a:endParaRPr>
          </a:p>
          <a:p>
            <a:pPr indent="0" lvl="0" marL="0" marR="0" rtl="0" algn="ctr">
              <a:lnSpc>
                <a:spcPct val="115000"/>
              </a:lnSpc>
              <a:spcBef>
                <a:spcPts val="0"/>
              </a:spcBef>
              <a:spcAft>
                <a:spcPts val="0"/>
              </a:spcAft>
              <a:buClr>
                <a:schemeClr val="dk1"/>
              </a:buClr>
              <a:buSzPts val="1800"/>
              <a:buFont typeface="Arial"/>
              <a:buNone/>
            </a:pPr>
            <a:r>
              <a:t/>
            </a:r>
            <a:endParaRPr b="0" i="0" sz="1900" u="none" cap="none" strike="noStrike">
              <a:solidFill>
                <a:schemeClr val="dk2"/>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2"/>
          <p:cNvPicPr preferRelativeResize="0"/>
          <p:nvPr/>
        </p:nvPicPr>
        <p:blipFill rotWithShape="1">
          <a:blip r:embed="rId3">
            <a:alphaModFix/>
          </a:blip>
          <a:srcRect b="87616" l="0" r="0" t="0"/>
          <a:stretch/>
        </p:blipFill>
        <p:spPr>
          <a:xfrm>
            <a:off x="0" y="0"/>
            <a:ext cx="9144003" cy="636926"/>
          </a:xfrm>
          <a:prstGeom prst="rect">
            <a:avLst/>
          </a:prstGeom>
          <a:noFill/>
          <a:ln>
            <a:noFill/>
          </a:ln>
        </p:spPr>
      </p:pic>
      <p:pic>
        <p:nvPicPr>
          <p:cNvPr id="162" name="Google Shape;162;p32"/>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63" name="Google Shape;163;p32"/>
          <p:cNvSpPr txBox="1"/>
          <p:nvPr/>
        </p:nvSpPr>
        <p:spPr>
          <a:xfrm>
            <a:off x="743125" y="67063"/>
            <a:ext cx="7898400" cy="50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900" u="none" cap="none" strike="noStrike">
                <a:solidFill>
                  <a:srgbClr val="434343"/>
                </a:solidFill>
                <a:latin typeface="Montserrat SemiBold"/>
                <a:ea typeface="Montserrat SemiBold"/>
                <a:cs typeface="Montserrat SemiBold"/>
                <a:sym typeface="Montserrat SemiBold"/>
              </a:rPr>
              <a:t>GitHub Link (Codes should be public and available after hackathon also)</a:t>
            </a:r>
            <a:endParaRPr b="0" i="0" sz="1900" u="none" cap="none" strike="noStrike">
              <a:solidFill>
                <a:srgbClr val="434343"/>
              </a:solidFill>
              <a:latin typeface="Montserrat SemiBold"/>
              <a:ea typeface="Montserrat SemiBold"/>
              <a:cs typeface="Montserrat SemiBold"/>
              <a:sym typeface="Montserrat SemiBold"/>
            </a:endParaRPr>
          </a:p>
        </p:txBody>
      </p:sp>
      <p:sp>
        <p:nvSpPr>
          <p:cNvPr id="164" name="Google Shape;164;p32"/>
          <p:cNvSpPr txBox="1"/>
          <p:nvPr/>
        </p:nvSpPr>
        <p:spPr>
          <a:xfrm>
            <a:off x="1905000" y="2263950"/>
            <a:ext cx="516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hlink"/>
                </a:solidFill>
                <a:hlinkClick r:id="rId5"/>
              </a:rPr>
              <a:t>https://github.com/rohitc5/intel-oneAPI</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rotWithShape="1">
          <a:blip r:embed="rId3">
            <a:alphaModFix/>
          </a:blip>
          <a:srcRect b="87615" l="0" r="0" t="0"/>
          <a:stretch/>
        </p:blipFill>
        <p:spPr>
          <a:xfrm>
            <a:off x="0" y="0"/>
            <a:ext cx="9144003" cy="636926"/>
          </a:xfrm>
          <a:prstGeom prst="rect">
            <a:avLst/>
          </a:prstGeom>
          <a:noFill/>
          <a:ln>
            <a:noFill/>
          </a:ln>
        </p:spPr>
      </p:pic>
      <p:pic>
        <p:nvPicPr>
          <p:cNvPr id="170" name="Google Shape;170;p33"/>
          <p:cNvPicPr preferRelativeResize="0"/>
          <p:nvPr/>
        </p:nvPicPr>
        <p:blipFill rotWithShape="1">
          <a:blip r:embed="rId4">
            <a:alphaModFix/>
          </a:blip>
          <a:srcRect b="0" l="0" r="0" t="95921"/>
          <a:stretch/>
        </p:blipFill>
        <p:spPr>
          <a:xfrm>
            <a:off x="0" y="4933725"/>
            <a:ext cx="9144003" cy="209776"/>
          </a:xfrm>
          <a:prstGeom prst="rect">
            <a:avLst/>
          </a:prstGeom>
          <a:noFill/>
          <a:ln>
            <a:noFill/>
          </a:ln>
        </p:spPr>
      </p:pic>
      <p:sp>
        <p:nvSpPr>
          <p:cNvPr id="171" name="Google Shape;171;p33"/>
          <p:cNvSpPr txBox="1"/>
          <p:nvPr/>
        </p:nvSpPr>
        <p:spPr>
          <a:xfrm>
            <a:off x="640375" y="-45125"/>
            <a:ext cx="7698900" cy="50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lang="en" sz="1500">
                <a:solidFill>
                  <a:srgbClr val="434343"/>
                </a:solidFill>
                <a:latin typeface="Montserrat"/>
                <a:ea typeface="Montserrat"/>
                <a:cs typeface="Montserrat"/>
                <a:sym typeface="Montserrat"/>
              </a:rPr>
              <a:t>Result Summary (focus on unique aspects of </a:t>
            </a:r>
            <a:endParaRPr b="1" sz="1500">
              <a:solidFill>
                <a:srgbClr val="434343"/>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800"/>
              <a:buFont typeface="Arial"/>
              <a:buNone/>
            </a:pPr>
            <a:r>
              <a:rPr b="1" lang="en" sz="1500">
                <a:solidFill>
                  <a:srgbClr val="434343"/>
                </a:solidFill>
                <a:latin typeface="Montserrat"/>
                <a:ea typeface="Montserrat"/>
                <a:cs typeface="Montserrat"/>
                <a:sym typeface="Montserrat"/>
              </a:rPr>
              <a:t>oneAPI/SYCL that you have used)</a:t>
            </a:r>
            <a:endParaRPr b="1" i="0" sz="1500" u="none" cap="none" strike="noStrike">
              <a:solidFill>
                <a:srgbClr val="434343"/>
              </a:solidFill>
              <a:latin typeface="Montserrat"/>
              <a:ea typeface="Montserrat"/>
              <a:cs typeface="Montserrat"/>
              <a:sym typeface="Montserrat"/>
            </a:endParaRPr>
          </a:p>
        </p:txBody>
      </p:sp>
      <p:pic>
        <p:nvPicPr>
          <p:cNvPr id="172" name="Google Shape;172;p33"/>
          <p:cNvPicPr preferRelativeResize="0"/>
          <p:nvPr/>
        </p:nvPicPr>
        <p:blipFill>
          <a:blip r:embed="rId5">
            <a:alphaModFix/>
          </a:blip>
          <a:stretch>
            <a:fillRect/>
          </a:stretch>
        </p:blipFill>
        <p:spPr>
          <a:xfrm>
            <a:off x="690525" y="623500"/>
            <a:ext cx="7762926" cy="4144400"/>
          </a:xfrm>
          <a:prstGeom prst="rect">
            <a:avLst/>
          </a:prstGeom>
          <a:noFill/>
          <a:ln>
            <a:noFill/>
          </a:ln>
        </p:spPr>
      </p:pic>
      <p:sp>
        <p:nvSpPr>
          <p:cNvPr id="173" name="Google Shape;173;p33"/>
          <p:cNvSpPr txBox="1"/>
          <p:nvPr/>
        </p:nvSpPr>
        <p:spPr>
          <a:xfrm>
            <a:off x="6827950" y="1854875"/>
            <a:ext cx="2015400" cy="1708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Process flow to optimize the LEAP models by using</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Fig 1. </a:t>
            </a:r>
            <a:r>
              <a:rPr b="1" lang="en" sz="1100">
                <a:solidFill>
                  <a:schemeClr val="dk1"/>
                </a:solidFill>
              </a:rPr>
              <a:t>Intel® Extension for Pytorch, Intel® Neural Compressor and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Fig 2. Intel® Extension for Scikit-Learn </a:t>
            </a:r>
            <a:r>
              <a:rPr b="1" lang="en" sz="1100">
                <a:solidFill>
                  <a:schemeClr val="dk1"/>
                </a:solidFill>
              </a:rPr>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