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7" r:id="rId3"/>
    <p:sldId id="258" r:id="rId4"/>
    <p:sldId id="259" r:id="rId5"/>
    <p:sldId id="260" r:id="rId6"/>
    <p:sldId id="261" r:id="rId7"/>
    <p:sldId id="262" r:id="rId8"/>
    <p:sldId id="265" r:id="rId9"/>
    <p:sldId id="263" r:id="rId10"/>
    <p:sldId id="264" r:id="rId11"/>
  </p:sldIdLst>
  <p:sldSz cx="9144000" cy="5143500" type="screen16x9"/>
  <p:notesSz cx="6858000" cy="9144000"/>
  <p:embeddedFontLst>
    <p:embeddedFont>
      <p:font typeface="Proxima Nova" charset="0"/>
      <p:regular r:id="rId13"/>
      <p:bold r:id="rId14"/>
      <p:italic r:id="rId15"/>
      <p:boldItalic r:id="rId16"/>
    </p:embeddedFont>
    <p:embeddedFont>
      <p:font typeface="Bookman Old Style" pitchFamily="18" charset="0"/>
      <p:regular r:id="rId17"/>
      <p:bold r:id="rId18"/>
      <p:italic r:id="rId19"/>
      <p:boldItalic r:id="rId20"/>
    </p:embeddedFont>
    <p:embeddedFont>
      <p:font typeface="Arial Unicode MS" pitchFamily="34" charset="-128"/>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kit Punjab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8D4A-69D4-4EC7-9E60-4CEBAF7FF527}"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IN"/>
        </a:p>
      </dgm:t>
    </dgm:pt>
    <dgm:pt modelId="{7DFE3FFA-5155-44D7-AEC2-0F1F8F1274F8}">
      <dgm:prSet phldrT="[Text]" custT="1"/>
      <dgm:spPr/>
      <dgm:t>
        <a:bodyPr/>
        <a:lstStyle/>
        <a:p>
          <a:r>
            <a:rPr lang="en-US" sz="900" dirty="0">
              <a:latin typeface="Arial Unicode MS" pitchFamily="34" charset="-128"/>
              <a:ea typeface="Arial Unicode MS" pitchFamily="34" charset="-128"/>
              <a:cs typeface="Arial Unicode MS" pitchFamily="34" charset="-128"/>
            </a:rPr>
            <a:t>Bypass IP Blocking using proxy chaining and dynamic IP addresses</a:t>
          </a:r>
          <a:endParaRPr lang="en-IN" sz="900" dirty="0">
            <a:latin typeface="Arial Unicode MS" pitchFamily="34" charset="-128"/>
            <a:ea typeface="Arial Unicode MS" pitchFamily="34" charset="-128"/>
            <a:cs typeface="Arial Unicode MS" pitchFamily="34" charset="-128"/>
          </a:endParaRPr>
        </a:p>
      </dgm:t>
    </dgm:pt>
    <dgm:pt modelId="{1143167F-A3F0-46F8-8C3B-8DC5A64605CA}" type="parTrans" cxnId="{7EFC1021-DF85-4BC1-970C-F04A5141DCDA}">
      <dgm:prSet/>
      <dgm:spPr/>
      <dgm:t>
        <a:bodyPr/>
        <a:lstStyle/>
        <a:p>
          <a:endParaRPr lang="en-IN"/>
        </a:p>
      </dgm:t>
    </dgm:pt>
    <dgm:pt modelId="{DB108DC6-5A19-499A-A977-E489AB07FE29}" type="sibTrans" cxnId="{7EFC1021-DF85-4BC1-970C-F04A5141DCDA}">
      <dgm:prSet/>
      <dgm:spPr/>
      <dgm:t>
        <a:bodyPr/>
        <a:lstStyle/>
        <a:p>
          <a:endParaRPr lang="en-IN"/>
        </a:p>
      </dgm:t>
    </dgm:pt>
    <dgm:pt modelId="{69B5DDDA-E553-430B-BEE4-9437BC7B627F}">
      <dgm:prSet phldrT="[Text]" custT="1"/>
      <dgm:spPr/>
      <dgm:t>
        <a:bodyPr/>
        <a:lstStyle/>
        <a:p>
          <a:r>
            <a:rPr lang="en-US" sz="900" dirty="0">
              <a:latin typeface="Arial Unicode MS" pitchFamily="34" charset="-128"/>
              <a:ea typeface="Arial Unicode MS" pitchFamily="34" charset="-128"/>
              <a:cs typeface="Arial Unicode MS" pitchFamily="34" charset="-128"/>
            </a:rPr>
            <a:t>Scraping from multiple social media websites and ISP databases</a:t>
          </a:r>
          <a:endParaRPr lang="en-IN" sz="900" dirty="0">
            <a:latin typeface="Arial Unicode MS" pitchFamily="34" charset="-128"/>
            <a:ea typeface="Arial Unicode MS" pitchFamily="34" charset="-128"/>
            <a:cs typeface="Arial Unicode MS" pitchFamily="34" charset="-128"/>
          </a:endParaRPr>
        </a:p>
      </dgm:t>
    </dgm:pt>
    <dgm:pt modelId="{8B03FD31-22D2-4475-A9D9-290F89EE4A29}" type="parTrans" cxnId="{283C0AA9-1B7A-41EC-9A45-7CE28D7C5CC5}">
      <dgm:prSet/>
      <dgm:spPr/>
      <dgm:t>
        <a:bodyPr/>
        <a:lstStyle/>
        <a:p>
          <a:endParaRPr lang="en-IN"/>
        </a:p>
      </dgm:t>
    </dgm:pt>
    <dgm:pt modelId="{BC982BB1-1A59-43F5-B18E-0A942DEC906D}" type="sibTrans" cxnId="{283C0AA9-1B7A-41EC-9A45-7CE28D7C5CC5}">
      <dgm:prSet/>
      <dgm:spPr/>
      <dgm:t>
        <a:bodyPr/>
        <a:lstStyle/>
        <a:p>
          <a:endParaRPr lang="en-IN"/>
        </a:p>
      </dgm:t>
    </dgm:pt>
    <dgm:pt modelId="{88A6AD64-7207-43C5-BE9A-4F16A6E3FECB}">
      <dgm:prSet phldrT="[Text]" custT="1"/>
      <dgm:spPr/>
      <dgm:t>
        <a:bodyPr/>
        <a:lstStyle/>
        <a:p>
          <a:r>
            <a:rPr lang="en-US" sz="900" dirty="0">
              <a:latin typeface="Arial Unicode MS" pitchFamily="34" charset="-128"/>
              <a:ea typeface="Arial Unicode MS" pitchFamily="34" charset="-128"/>
              <a:cs typeface="Arial Unicode MS" pitchFamily="34" charset="-128"/>
            </a:rPr>
            <a:t>Information Retrieval based on Phone Number and Email ID</a:t>
          </a:r>
          <a:endParaRPr lang="en-IN" sz="900" dirty="0">
            <a:latin typeface="Arial Unicode MS" pitchFamily="34" charset="-128"/>
            <a:ea typeface="Arial Unicode MS" pitchFamily="34" charset="-128"/>
            <a:cs typeface="Arial Unicode MS" pitchFamily="34" charset="-128"/>
          </a:endParaRPr>
        </a:p>
      </dgm:t>
    </dgm:pt>
    <dgm:pt modelId="{569169F8-1EDD-43AF-B0A2-F4A75C4F015F}" type="parTrans" cxnId="{965231DC-23E7-4309-93F7-38D4DB45C258}">
      <dgm:prSet/>
      <dgm:spPr/>
      <dgm:t>
        <a:bodyPr/>
        <a:lstStyle/>
        <a:p>
          <a:endParaRPr lang="en-IN"/>
        </a:p>
      </dgm:t>
    </dgm:pt>
    <dgm:pt modelId="{C13C40A5-C23A-483C-8BCE-BC4BB53571D5}" type="sibTrans" cxnId="{965231DC-23E7-4309-93F7-38D4DB45C258}">
      <dgm:prSet/>
      <dgm:spPr/>
      <dgm:t>
        <a:bodyPr/>
        <a:lstStyle/>
        <a:p>
          <a:endParaRPr lang="en-IN"/>
        </a:p>
      </dgm:t>
    </dgm:pt>
    <dgm:pt modelId="{A819ED37-2A1F-4C96-832E-4E98D703BA6C}">
      <dgm:prSet phldrT="[Text]" custT="1"/>
      <dgm:spPr/>
      <dgm:t>
        <a:bodyPr/>
        <a:lstStyle/>
        <a:p>
          <a:r>
            <a:rPr lang="en-US" sz="900" dirty="0">
              <a:latin typeface="Arial Unicode MS" pitchFamily="34" charset="-128"/>
              <a:ea typeface="Arial Unicode MS" pitchFamily="34" charset="-128"/>
              <a:cs typeface="Arial Unicode MS" pitchFamily="34" charset="-128"/>
            </a:rPr>
            <a:t>Combining various Scraping APIs like </a:t>
          </a:r>
          <a:r>
            <a:rPr lang="en-US" sz="900" dirty="0" err="1">
              <a:latin typeface="Arial Unicode MS" pitchFamily="34" charset="-128"/>
              <a:ea typeface="Arial Unicode MS" pitchFamily="34" charset="-128"/>
              <a:cs typeface="Arial Unicode MS" pitchFamily="34" charset="-128"/>
            </a:rPr>
            <a:t>SocialScan</a:t>
          </a:r>
          <a:r>
            <a:rPr lang="en-US" sz="900" dirty="0">
              <a:latin typeface="Arial Unicode MS" pitchFamily="34" charset="-128"/>
              <a:ea typeface="Arial Unicode MS" pitchFamily="34" charset="-128"/>
              <a:cs typeface="Arial Unicode MS" pitchFamily="34" charset="-128"/>
            </a:rPr>
            <a:t> and </a:t>
          </a:r>
          <a:r>
            <a:rPr lang="en-US" sz="900" dirty="0" err="1">
              <a:latin typeface="Arial Unicode MS" pitchFamily="34" charset="-128"/>
              <a:ea typeface="Arial Unicode MS" pitchFamily="34" charset="-128"/>
              <a:cs typeface="Arial Unicode MS" pitchFamily="34" charset="-128"/>
            </a:rPr>
            <a:t>EmailHarvester</a:t>
          </a:r>
          <a:endParaRPr lang="en-IN" sz="900" dirty="0">
            <a:latin typeface="Arial Unicode MS" pitchFamily="34" charset="-128"/>
            <a:ea typeface="Arial Unicode MS" pitchFamily="34" charset="-128"/>
            <a:cs typeface="Arial Unicode MS" pitchFamily="34" charset="-128"/>
          </a:endParaRPr>
        </a:p>
      </dgm:t>
    </dgm:pt>
    <dgm:pt modelId="{F9578782-D4BC-4649-914D-D6920EFB26A1}" type="parTrans" cxnId="{BF2A7E04-0AA3-4147-B811-6AE75459E6E7}">
      <dgm:prSet/>
      <dgm:spPr/>
      <dgm:t>
        <a:bodyPr/>
        <a:lstStyle/>
        <a:p>
          <a:endParaRPr lang="en-IN"/>
        </a:p>
      </dgm:t>
    </dgm:pt>
    <dgm:pt modelId="{7A855C07-F061-4B1B-AE36-59CF212836AD}" type="sibTrans" cxnId="{BF2A7E04-0AA3-4147-B811-6AE75459E6E7}">
      <dgm:prSet/>
      <dgm:spPr/>
      <dgm:t>
        <a:bodyPr/>
        <a:lstStyle/>
        <a:p>
          <a:endParaRPr lang="en-IN"/>
        </a:p>
      </dgm:t>
    </dgm:pt>
    <dgm:pt modelId="{5F4A32A9-99F9-439C-BBD3-7A6572F8A67B}">
      <dgm:prSet phldrT="[Text]" custT="1"/>
      <dgm:spPr/>
      <dgm:t>
        <a:bodyPr/>
        <a:lstStyle/>
        <a:p>
          <a:r>
            <a:rPr lang="en-US" sz="900" dirty="0">
              <a:latin typeface="Arial Unicode MS" pitchFamily="34" charset="-128"/>
              <a:ea typeface="Arial Unicode MS" pitchFamily="34" charset="-128"/>
              <a:cs typeface="Arial Unicode MS" pitchFamily="34" charset="-128"/>
            </a:rPr>
            <a:t>Providing Information Sets with Confidence level</a:t>
          </a:r>
          <a:endParaRPr lang="en-IN" sz="900" dirty="0">
            <a:latin typeface="Arial Unicode MS" pitchFamily="34" charset="-128"/>
            <a:ea typeface="Arial Unicode MS" pitchFamily="34" charset="-128"/>
            <a:cs typeface="Arial Unicode MS" pitchFamily="34" charset="-128"/>
          </a:endParaRPr>
        </a:p>
      </dgm:t>
    </dgm:pt>
    <dgm:pt modelId="{B529CA48-3E60-4428-A2C1-139E3B33BFDE}" type="parTrans" cxnId="{07EF4E5B-3097-4E87-8FB9-3542C16A3DEB}">
      <dgm:prSet/>
      <dgm:spPr/>
      <dgm:t>
        <a:bodyPr/>
        <a:lstStyle/>
        <a:p>
          <a:endParaRPr lang="en-IN"/>
        </a:p>
      </dgm:t>
    </dgm:pt>
    <dgm:pt modelId="{B6597E1C-0431-486E-A817-E0353403D84A}" type="sibTrans" cxnId="{07EF4E5B-3097-4E87-8FB9-3542C16A3DEB}">
      <dgm:prSet/>
      <dgm:spPr/>
      <dgm:t>
        <a:bodyPr/>
        <a:lstStyle/>
        <a:p>
          <a:endParaRPr lang="en-IN"/>
        </a:p>
      </dgm:t>
    </dgm:pt>
    <dgm:pt modelId="{138ED586-87B7-47C7-BC80-A93CCB6DBCEC}" type="pres">
      <dgm:prSet presAssocID="{DD058D4A-69D4-4EC7-9E60-4CEBAF7FF527}" presName="cycle" presStyleCnt="0">
        <dgm:presLayoutVars>
          <dgm:dir/>
          <dgm:resizeHandles val="exact"/>
        </dgm:presLayoutVars>
      </dgm:prSet>
      <dgm:spPr/>
      <dgm:t>
        <a:bodyPr/>
        <a:lstStyle/>
        <a:p>
          <a:endParaRPr lang="en-US"/>
        </a:p>
      </dgm:t>
    </dgm:pt>
    <dgm:pt modelId="{0D0A2C82-23EE-40A2-89B3-203F1811ED27}" type="pres">
      <dgm:prSet presAssocID="{7DFE3FFA-5155-44D7-AEC2-0F1F8F1274F8}" presName="node" presStyleLbl="node1" presStyleIdx="0" presStyleCnt="5">
        <dgm:presLayoutVars>
          <dgm:bulletEnabled val="1"/>
        </dgm:presLayoutVars>
      </dgm:prSet>
      <dgm:spPr/>
      <dgm:t>
        <a:bodyPr/>
        <a:lstStyle/>
        <a:p>
          <a:endParaRPr lang="en-US"/>
        </a:p>
      </dgm:t>
    </dgm:pt>
    <dgm:pt modelId="{A1143F8B-728E-4E74-8CA6-090B27C6E0C1}" type="pres">
      <dgm:prSet presAssocID="{7DFE3FFA-5155-44D7-AEC2-0F1F8F1274F8}" presName="spNode" presStyleCnt="0"/>
      <dgm:spPr/>
    </dgm:pt>
    <dgm:pt modelId="{2622EC2B-C937-4CC8-AB74-38D262639C8C}" type="pres">
      <dgm:prSet presAssocID="{DB108DC6-5A19-499A-A977-E489AB07FE29}" presName="sibTrans" presStyleLbl="sibTrans1D1" presStyleIdx="0" presStyleCnt="5"/>
      <dgm:spPr/>
      <dgm:t>
        <a:bodyPr/>
        <a:lstStyle/>
        <a:p>
          <a:endParaRPr lang="en-US"/>
        </a:p>
      </dgm:t>
    </dgm:pt>
    <dgm:pt modelId="{FBB925C0-4202-42E2-BC78-D66028EDC893}" type="pres">
      <dgm:prSet presAssocID="{69B5DDDA-E553-430B-BEE4-9437BC7B627F}" presName="node" presStyleLbl="node1" presStyleIdx="1" presStyleCnt="5">
        <dgm:presLayoutVars>
          <dgm:bulletEnabled val="1"/>
        </dgm:presLayoutVars>
      </dgm:prSet>
      <dgm:spPr/>
      <dgm:t>
        <a:bodyPr/>
        <a:lstStyle/>
        <a:p>
          <a:endParaRPr lang="en-US"/>
        </a:p>
      </dgm:t>
    </dgm:pt>
    <dgm:pt modelId="{F7068387-1A19-4414-8279-7A4B9AFA8756}" type="pres">
      <dgm:prSet presAssocID="{69B5DDDA-E553-430B-BEE4-9437BC7B627F}" presName="spNode" presStyleCnt="0"/>
      <dgm:spPr/>
    </dgm:pt>
    <dgm:pt modelId="{1C5AF9F8-C93D-456B-A631-8C78C4265E72}" type="pres">
      <dgm:prSet presAssocID="{BC982BB1-1A59-43F5-B18E-0A942DEC906D}" presName="sibTrans" presStyleLbl="sibTrans1D1" presStyleIdx="1" presStyleCnt="5"/>
      <dgm:spPr/>
      <dgm:t>
        <a:bodyPr/>
        <a:lstStyle/>
        <a:p>
          <a:endParaRPr lang="en-US"/>
        </a:p>
      </dgm:t>
    </dgm:pt>
    <dgm:pt modelId="{75EA8CF5-735A-4415-8A30-F483B5600FD8}" type="pres">
      <dgm:prSet presAssocID="{88A6AD64-7207-43C5-BE9A-4F16A6E3FECB}" presName="node" presStyleLbl="node1" presStyleIdx="2" presStyleCnt="5">
        <dgm:presLayoutVars>
          <dgm:bulletEnabled val="1"/>
        </dgm:presLayoutVars>
      </dgm:prSet>
      <dgm:spPr/>
      <dgm:t>
        <a:bodyPr/>
        <a:lstStyle/>
        <a:p>
          <a:endParaRPr lang="en-US"/>
        </a:p>
      </dgm:t>
    </dgm:pt>
    <dgm:pt modelId="{8A316E40-EE2D-4421-959A-42BC96ECF8A6}" type="pres">
      <dgm:prSet presAssocID="{88A6AD64-7207-43C5-BE9A-4F16A6E3FECB}" presName="spNode" presStyleCnt="0"/>
      <dgm:spPr/>
    </dgm:pt>
    <dgm:pt modelId="{9D47BF77-502E-4BE2-9FD4-A8FDA944559E}" type="pres">
      <dgm:prSet presAssocID="{C13C40A5-C23A-483C-8BCE-BC4BB53571D5}" presName="sibTrans" presStyleLbl="sibTrans1D1" presStyleIdx="2" presStyleCnt="5"/>
      <dgm:spPr/>
      <dgm:t>
        <a:bodyPr/>
        <a:lstStyle/>
        <a:p>
          <a:endParaRPr lang="en-US"/>
        </a:p>
      </dgm:t>
    </dgm:pt>
    <dgm:pt modelId="{46FDFFA1-96C7-4B8A-A89C-D2716FC22A81}" type="pres">
      <dgm:prSet presAssocID="{A819ED37-2A1F-4C96-832E-4E98D703BA6C}" presName="node" presStyleLbl="node1" presStyleIdx="3" presStyleCnt="5">
        <dgm:presLayoutVars>
          <dgm:bulletEnabled val="1"/>
        </dgm:presLayoutVars>
      </dgm:prSet>
      <dgm:spPr/>
      <dgm:t>
        <a:bodyPr/>
        <a:lstStyle/>
        <a:p>
          <a:endParaRPr lang="en-US"/>
        </a:p>
      </dgm:t>
    </dgm:pt>
    <dgm:pt modelId="{A62C9AFA-7DB9-4F49-8CD8-711E2E9057F1}" type="pres">
      <dgm:prSet presAssocID="{A819ED37-2A1F-4C96-832E-4E98D703BA6C}" presName="spNode" presStyleCnt="0"/>
      <dgm:spPr/>
    </dgm:pt>
    <dgm:pt modelId="{EDD165A9-71AC-4936-90E5-DE3F221881AC}" type="pres">
      <dgm:prSet presAssocID="{7A855C07-F061-4B1B-AE36-59CF212836AD}" presName="sibTrans" presStyleLbl="sibTrans1D1" presStyleIdx="3" presStyleCnt="5"/>
      <dgm:spPr/>
      <dgm:t>
        <a:bodyPr/>
        <a:lstStyle/>
        <a:p>
          <a:endParaRPr lang="en-US"/>
        </a:p>
      </dgm:t>
    </dgm:pt>
    <dgm:pt modelId="{B2A05F01-62C4-4257-8530-7B6CA4819533}" type="pres">
      <dgm:prSet presAssocID="{5F4A32A9-99F9-439C-BBD3-7A6572F8A67B}" presName="node" presStyleLbl="node1" presStyleIdx="4" presStyleCnt="5">
        <dgm:presLayoutVars>
          <dgm:bulletEnabled val="1"/>
        </dgm:presLayoutVars>
      </dgm:prSet>
      <dgm:spPr/>
      <dgm:t>
        <a:bodyPr/>
        <a:lstStyle/>
        <a:p>
          <a:endParaRPr lang="en-US"/>
        </a:p>
      </dgm:t>
    </dgm:pt>
    <dgm:pt modelId="{FA9DEB83-D8A9-4F06-94B3-7F19D99DBF7A}" type="pres">
      <dgm:prSet presAssocID="{5F4A32A9-99F9-439C-BBD3-7A6572F8A67B}" presName="spNode" presStyleCnt="0"/>
      <dgm:spPr/>
    </dgm:pt>
    <dgm:pt modelId="{72E4C13A-E239-49C5-A76B-274808E329BC}" type="pres">
      <dgm:prSet presAssocID="{B6597E1C-0431-486E-A817-E0353403D84A}" presName="sibTrans" presStyleLbl="sibTrans1D1" presStyleIdx="4" presStyleCnt="5"/>
      <dgm:spPr/>
      <dgm:t>
        <a:bodyPr/>
        <a:lstStyle/>
        <a:p>
          <a:endParaRPr lang="en-US"/>
        </a:p>
      </dgm:t>
    </dgm:pt>
  </dgm:ptLst>
  <dgm:cxnLst>
    <dgm:cxn modelId="{EC88E448-7D8E-4BFF-9C94-8B62605A99A8}" type="presOf" srcId="{5F4A32A9-99F9-439C-BBD3-7A6572F8A67B}" destId="{B2A05F01-62C4-4257-8530-7B6CA4819533}" srcOrd="0" destOrd="0" presId="urn:microsoft.com/office/officeart/2005/8/layout/cycle6"/>
    <dgm:cxn modelId="{C1958A22-71E0-4A41-BE13-270909955176}" type="presOf" srcId="{DD058D4A-69D4-4EC7-9E60-4CEBAF7FF527}" destId="{138ED586-87B7-47C7-BC80-A93CCB6DBCEC}" srcOrd="0" destOrd="0" presId="urn:microsoft.com/office/officeart/2005/8/layout/cycle6"/>
    <dgm:cxn modelId="{F87937F6-C092-4FEB-B7D2-316B956FE738}" type="presOf" srcId="{7DFE3FFA-5155-44D7-AEC2-0F1F8F1274F8}" destId="{0D0A2C82-23EE-40A2-89B3-203F1811ED27}" srcOrd="0" destOrd="0" presId="urn:microsoft.com/office/officeart/2005/8/layout/cycle6"/>
    <dgm:cxn modelId="{702068B1-95ED-4CB5-9AD3-E785B86B3C8B}" type="presOf" srcId="{88A6AD64-7207-43C5-BE9A-4F16A6E3FECB}" destId="{75EA8CF5-735A-4415-8A30-F483B5600FD8}" srcOrd="0" destOrd="0" presId="urn:microsoft.com/office/officeart/2005/8/layout/cycle6"/>
    <dgm:cxn modelId="{A36E9585-2B01-4483-AA39-D1EF763E729F}" type="presOf" srcId="{A819ED37-2A1F-4C96-832E-4E98D703BA6C}" destId="{46FDFFA1-96C7-4B8A-A89C-D2716FC22A81}" srcOrd="0" destOrd="0" presId="urn:microsoft.com/office/officeart/2005/8/layout/cycle6"/>
    <dgm:cxn modelId="{7EFC1021-DF85-4BC1-970C-F04A5141DCDA}" srcId="{DD058D4A-69D4-4EC7-9E60-4CEBAF7FF527}" destId="{7DFE3FFA-5155-44D7-AEC2-0F1F8F1274F8}" srcOrd="0" destOrd="0" parTransId="{1143167F-A3F0-46F8-8C3B-8DC5A64605CA}" sibTransId="{DB108DC6-5A19-499A-A977-E489AB07FE29}"/>
    <dgm:cxn modelId="{DF22D780-38C9-49DE-B2EB-2D82A3BADBB3}" type="presOf" srcId="{7A855C07-F061-4B1B-AE36-59CF212836AD}" destId="{EDD165A9-71AC-4936-90E5-DE3F221881AC}" srcOrd="0" destOrd="0" presId="urn:microsoft.com/office/officeart/2005/8/layout/cycle6"/>
    <dgm:cxn modelId="{283C0AA9-1B7A-41EC-9A45-7CE28D7C5CC5}" srcId="{DD058D4A-69D4-4EC7-9E60-4CEBAF7FF527}" destId="{69B5DDDA-E553-430B-BEE4-9437BC7B627F}" srcOrd="1" destOrd="0" parTransId="{8B03FD31-22D2-4475-A9D9-290F89EE4A29}" sibTransId="{BC982BB1-1A59-43F5-B18E-0A942DEC906D}"/>
    <dgm:cxn modelId="{566F2200-AA7F-47DE-8649-D0ED645B4057}" type="presOf" srcId="{69B5DDDA-E553-430B-BEE4-9437BC7B627F}" destId="{FBB925C0-4202-42E2-BC78-D66028EDC893}" srcOrd="0" destOrd="0" presId="urn:microsoft.com/office/officeart/2005/8/layout/cycle6"/>
    <dgm:cxn modelId="{B0D96F1B-174C-4D49-B21E-F0047416AA18}" type="presOf" srcId="{BC982BB1-1A59-43F5-B18E-0A942DEC906D}" destId="{1C5AF9F8-C93D-456B-A631-8C78C4265E72}" srcOrd="0" destOrd="0" presId="urn:microsoft.com/office/officeart/2005/8/layout/cycle6"/>
    <dgm:cxn modelId="{3A4B322A-1E16-4C39-B6D7-AFE95F3DFE6A}" type="presOf" srcId="{DB108DC6-5A19-499A-A977-E489AB07FE29}" destId="{2622EC2B-C937-4CC8-AB74-38D262639C8C}" srcOrd="0" destOrd="0" presId="urn:microsoft.com/office/officeart/2005/8/layout/cycle6"/>
    <dgm:cxn modelId="{BF2A7E04-0AA3-4147-B811-6AE75459E6E7}" srcId="{DD058D4A-69D4-4EC7-9E60-4CEBAF7FF527}" destId="{A819ED37-2A1F-4C96-832E-4E98D703BA6C}" srcOrd="3" destOrd="0" parTransId="{F9578782-D4BC-4649-914D-D6920EFB26A1}" sibTransId="{7A855C07-F061-4B1B-AE36-59CF212836AD}"/>
    <dgm:cxn modelId="{965231DC-23E7-4309-93F7-38D4DB45C258}" srcId="{DD058D4A-69D4-4EC7-9E60-4CEBAF7FF527}" destId="{88A6AD64-7207-43C5-BE9A-4F16A6E3FECB}" srcOrd="2" destOrd="0" parTransId="{569169F8-1EDD-43AF-B0A2-F4A75C4F015F}" sibTransId="{C13C40A5-C23A-483C-8BCE-BC4BB53571D5}"/>
    <dgm:cxn modelId="{07EF4E5B-3097-4E87-8FB9-3542C16A3DEB}" srcId="{DD058D4A-69D4-4EC7-9E60-4CEBAF7FF527}" destId="{5F4A32A9-99F9-439C-BBD3-7A6572F8A67B}" srcOrd="4" destOrd="0" parTransId="{B529CA48-3E60-4428-A2C1-139E3B33BFDE}" sibTransId="{B6597E1C-0431-486E-A817-E0353403D84A}"/>
    <dgm:cxn modelId="{9CFF6CC3-0A83-4B15-9237-BE9E605AC05C}" type="presOf" srcId="{B6597E1C-0431-486E-A817-E0353403D84A}" destId="{72E4C13A-E239-49C5-A76B-274808E329BC}" srcOrd="0" destOrd="0" presId="urn:microsoft.com/office/officeart/2005/8/layout/cycle6"/>
    <dgm:cxn modelId="{5D3F8A0E-BC70-4F1F-9E73-81539DDCA69A}" type="presOf" srcId="{C13C40A5-C23A-483C-8BCE-BC4BB53571D5}" destId="{9D47BF77-502E-4BE2-9FD4-A8FDA944559E}" srcOrd="0" destOrd="0" presId="urn:microsoft.com/office/officeart/2005/8/layout/cycle6"/>
    <dgm:cxn modelId="{8978C50D-E1E4-42C2-9F35-18C77470A37C}" type="presParOf" srcId="{138ED586-87B7-47C7-BC80-A93CCB6DBCEC}" destId="{0D0A2C82-23EE-40A2-89B3-203F1811ED27}" srcOrd="0" destOrd="0" presId="urn:microsoft.com/office/officeart/2005/8/layout/cycle6"/>
    <dgm:cxn modelId="{7E03D50B-BA0C-449B-8352-9BECC01150BD}" type="presParOf" srcId="{138ED586-87B7-47C7-BC80-A93CCB6DBCEC}" destId="{A1143F8B-728E-4E74-8CA6-090B27C6E0C1}" srcOrd="1" destOrd="0" presId="urn:microsoft.com/office/officeart/2005/8/layout/cycle6"/>
    <dgm:cxn modelId="{2974CF0C-097E-4D0F-B1F2-F8AD61DEE719}" type="presParOf" srcId="{138ED586-87B7-47C7-BC80-A93CCB6DBCEC}" destId="{2622EC2B-C937-4CC8-AB74-38D262639C8C}" srcOrd="2" destOrd="0" presId="urn:microsoft.com/office/officeart/2005/8/layout/cycle6"/>
    <dgm:cxn modelId="{8AF4A7C6-89BE-4DEF-8286-3E33E13640E8}" type="presParOf" srcId="{138ED586-87B7-47C7-BC80-A93CCB6DBCEC}" destId="{FBB925C0-4202-42E2-BC78-D66028EDC893}" srcOrd="3" destOrd="0" presId="urn:microsoft.com/office/officeart/2005/8/layout/cycle6"/>
    <dgm:cxn modelId="{A283D92C-7BA3-4F36-A0C7-D7517569ACFE}" type="presParOf" srcId="{138ED586-87B7-47C7-BC80-A93CCB6DBCEC}" destId="{F7068387-1A19-4414-8279-7A4B9AFA8756}" srcOrd="4" destOrd="0" presId="urn:microsoft.com/office/officeart/2005/8/layout/cycle6"/>
    <dgm:cxn modelId="{B014C872-3D83-42EB-9505-DF392F6579D4}" type="presParOf" srcId="{138ED586-87B7-47C7-BC80-A93CCB6DBCEC}" destId="{1C5AF9F8-C93D-456B-A631-8C78C4265E72}" srcOrd="5" destOrd="0" presId="urn:microsoft.com/office/officeart/2005/8/layout/cycle6"/>
    <dgm:cxn modelId="{0D476753-B374-4B62-BB0A-E4B934871738}" type="presParOf" srcId="{138ED586-87B7-47C7-BC80-A93CCB6DBCEC}" destId="{75EA8CF5-735A-4415-8A30-F483B5600FD8}" srcOrd="6" destOrd="0" presId="urn:microsoft.com/office/officeart/2005/8/layout/cycle6"/>
    <dgm:cxn modelId="{3D2DD3B7-9E4C-47E2-8807-ECD3844EBA11}" type="presParOf" srcId="{138ED586-87B7-47C7-BC80-A93CCB6DBCEC}" destId="{8A316E40-EE2D-4421-959A-42BC96ECF8A6}" srcOrd="7" destOrd="0" presId="urn:microsoft.com/office/officeart/2005/8/layout/cycle6"/>
    <dgm:cxn modelId="{FAD74DB3-4B8B-41D2-9192-94D533D3F406}" type="presParOf" srcId="{138ED586-87B7-47C7-BC80-A93CCB6DBCEC}" destId="{9D47BF77-502E-4BE2-9FD4-A8FDA944559E}" srcOrd="8" destOrd="0" presId="urn:microsoft.com/office/officeart/2005/8/layout/cycle6"/>
    <dgm:cxn modelId="{55687F4C-A8E2-424C-8317-B6FAC4A09814}" type="presParOf" srcId="{138ED586-87B7-47C7-BC80-A93CCB6DBCEC}" destId="{46FDFFA1-96C7-4B8A-A89C-D2716FC22A81}" srcOrd="9" destOrd="0" presId="urn:microsoft.com/office/officeart/2005/8/layout/cycle6"/>
    <dgm:cxn modelId="{C6CF27AF-6D0E-46D0-8A0A-B4094B765984}" type="presParOf" srcId="{138ED586-87B7-47C7-BC80-A93CCB6DBCEC}" destId="{A62C9AFA-7DB9-4F49-8CD8-711E2E9057F1}" srcOrd="10" destOrd="0" presId="urn:microsoft.com/office/officeart/2005/8/layout/cycle6"/>
    <dgm:cxn modelId="{A0433F02-2007-44BB-9067-8D10D6092076}" type="presParOf" srcId="{138ED586-87B7-47C7-BC80-A93CCB6DBCEC}" destId="{EDD165A9-71AC-4936-90E5-DE3F221881AC}" srcOrd="11" destOrd="0" presId="urn:microsoft.com/office/officeart/2005/8/layout/cycle6"/>
    <dgm:cxn modelId="{36E89095-1D47-4473-8FB7-BA8FC3BDB7DA}" type="presParOf" srcId="{138ED586-87B7-47C7-BC80-A93CCB6DBCEC}" destId="{B2A05F01-62C4-4257-8530-7B6CA4819533}" srcOrd="12" destOrd="0" presId="urn:microsoft.com/office/officeart/2005/8/layout/cycle6"/>
    <dgm:cxn modelId="{B45F7E8F-885E-4DB8-9CF6-A11843AF2A41}" type="presParOf" srcId="{138ED586-87B7-47C7-BC80-A93CCB6DBCEC}" destId="{FA9DEB83-D8A9-4F06-94B3-7F19D99DBF7A}" srcOrd="13" destOrd="0" presId="urn:microsoft.com/office/officeart/2005/8/layout/cycle6"/>
    <dgm:cxn modelId="{3A2836D8-5891-4917-902E-AD7229D3B88D}" type="presParOf" srcId="{138ED586-87B7-47C7-BC80-A93CCB6DBCEC}" destId="{72E4C13A-E239-49C5-A76B-274808E329BC}" srcOrd="14" destOrd="0" presId="urn:microsoft.com/office/officeart/2005/8/layout/cycle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0A2C82-23EE-40A2-89B3-203F1811ED27}">
      <dsp:nvSpPr>
        <dsp:cNvPr id="0" name=""/>
        <dsp:cNvSpPr/>
      </dsp:nvSpPr>
      <dsp:spPr>
        <a:xfrm>
          <a:off x="2436655" y="1820"/>
          <a:ext cx="1208675" cy="78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latin typeface="Arial Unicode MS" pitchFamily="34" charset="-128"/>
              <a:ea typeface="Arial Unicode MS" pitchFamily="34" charset="-128"/>
              <a:cs typeface="Arial Unicode MS" pitchFamily="34" charset="-128"/>
            </a:rPr>
            <a:t>Bypass IP Blocking using proxy chaining and dynamic IP addresses</a:t>
          </a:r>
          <a:endParaRPr lang="en-IN" sz="900" kern="1200" dirty="0">
            <a:latin typeface="Arial Unicode MS" pitchFamily="34" charset="-128"/>
            <a:ea typeface="Arial Unicode MS" pitchFamily="34" charset="-128"/>
            <a:cs typeface="Arial Unicode MS" pitchFamily="34" charset="-128"/>
          </a:endParaRPr>
        </a:p>
      </dsp:txBody>
      <dsp:txXfrm>
        <a:off x="2436655" y="1820"/>
        <a:ext cx="1208675" cy="785639"/>
      </dsp:txXfrm>
    </dsp:sp>
    <dsp:sp modelId="{2622EC2B-C937-4CC8-AB74-38D262639C8C}">
      <dsp:nvSpPr>
        <dsp:cNvPr id="0" name=""/>
        <dsp:cNvSpPr/>
      </dsp:nvSpPr>
      <dsp:spPr>
        <a:xfrm>
          <a:off x="1472287" y="394640"/>
          <a:ext cx="3137410" cy="3137410"/>
        </a:xfrm>
        <a:custGeom>
          <a:avLst/>
          <a:gdLst/>
          <a:ahLst/>
          <a:cxnLst/>
          <a:rect l="0" t="0" r="0" b="0"/>
          <a:pathLst>
            <a:path>
              <a:moveTo>
                <a:pt x="2181334" y="124571"/>
              </a:moveTo>
              <a:arcTo wR="1568705" hR="1568705" stAng="17579256" swAng="19600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B925C0-4202-42E2-BC78-D66028EDC893}">
      <dsp:nvSpPr>
        <dsp:cNvPr id="0" name=""/>
        <dsp:cNvSpPr/>
      </dsp:nvSpPr>
      <dsp:spPr>
        <a:xfrm>
          <a:off x="3928582" y="1085769"/>
          <a:ext cx="1208675" cy="78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latin typeface="Arial Unicode MS" pitchFamily="34" charset="-128"/>
              <a:ea typeface="Arial Unicode MS" pitchFamily="34" charset="-128"/>
              <a:cs typeface="Arial Unicode MS" pitchFamily="34" charset="-128"/>
            </a:rPr>
            <a:t>Scraping from multiple social media websites and ISP databases</a:t>
          </a:r>
          <a:endParaRPr lang="en-IN" sz="900" kern="1200" dirty="0">
            <a:latin typeface="Arial Unicode MS" pitchFamily="34" charset="-128"/>
            <a:ea typeface="Arial Unicode MS" pitchFamily="34" charset="-128"/>
            <a:cs typeface="Arial Unicode MS" pitchFamily="34" charset="-128"/>
          </a:endParaRPr>
        </a:p>
      </dsp:txBody>
      <dsp:txXfrm>
        <a:off x="3928582" y="1085769"/>
        <a:ext cx="1208675" cy="785639"/>
      </dsp:txXfrm>
    </dsp:sp>
    <dsp:sp modelId="{1C5AF9F8-C93D-456B-A631-8C78C4265E72}">
      <dsp:nvSpPr>
        <dsp:cNvPr id="0" name=""/>
        <dsp:cNvSpPr/>
      </dsp:nvSpPr>
      <dsp:spPr>
        <a:xfrm>
          <a:off x="1472287" y="394640"/>
          <a:ext cx="3137410" cy="3137410"/>
        </a:xfrm>
        <a:custGeom>
          <a:avLst/>
          <a:gdLst/>
          <a:ahLst/>
          <a:cxnLst/>
          <a:rect l="0" t="0" r="0" b="0"/>
          <a:pathLst>
            <a:path>
              <a:moveTo>
                <a:pt x="3135270" y="1486790"/>
              </a:moveTo>
              <a:arcTo wR="1568705" hR="1568705" stAng="21420407" swAng="219516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EA8CF5-735A-4415-8A30-F483B5600FD8}">
      <dsp:nvSpPr>
        <dsp:cNvPr id="0" name=""/>
        <dsp:cNvSpPr/>
      </dsp:nvSpPr>
      <dsp:spPr>
        <a:xfrm>
          <a:off x="3358716" y="2839634"/>
          <a:ext cx="1208675" cy="78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latin typeface="Arial Unicode MS" pitchFamily="34" charset="-128"/>
              <a:ea typeface="Arial Unicode MS" pitchFamily="34" charset="-128"/>
              <a:cs typeface="Arial Unicode MS" pitchFamily="34" charset="-128"/>
            </a:rPr>
            <a:t>Information Retrieval based on Phone Number and Email ID</a:t>
          </a:r>
          <a:endParaRPr lang="en-IN" sz="900" kern="1200" dirty="0">
            <a:latin typeface="Arial Unicode MS" pitchFamily="34" charset="-128"/>
            <a:ea typeface="Arial Unicode MS" pitchFamily="34" charset="-128"/>
            <a:cs typeface="Arial Unicode MS" pitchFamily="34" charset="-128"/>
          </a:endParaRPr>
        </a:p>
      </dsp:txBody>
      <dsp:txXfrm>
        <a:off x="3358716" y="2839634"/>
        <a:ext cx="1208675" cy="785639"/>
      </dsp:txXfrm>
    </dsp:sp>
    <dsp:sp modelId="{9D47BF77-502E-4BE2-9FD4-A8FDA944559E}">
      <dsp:nvSpPr>
        <dsp:cNvPr id="0" name=""/>
        <dsp:cNvSpPr/>
      </dsp:nvSpPr>
      <dsp:spPr>
        <a:xfrm>
          <a:off x="1472287" y="394640"/>
          <a:ext cx="3137410" cy="3137410"/>
        </a:xfrm>
        <a:custGeom>
          <a:avLst/>
          <a:gdLst/>
          <a:ahLst/>
          <a:cxnLst/>
          <a:rect l="0" t="0" r="0" b="0"/>
          <a:pathLst>
            <a:path>
              <a:moveTo>
                <a:pt x="1880203" y="3106172"/>
              </a:moveTo>
              <a:arcTo wR="1568705" hR="1568705" stAng="4712798" swAng="137440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FDFFA1-96C7-4B8A-A89C-D2716FC22A81}">
      <dsp:nvSpPr>
        <dsp:cNvPr id="0" name=""/>
        <dsp:cNvSpPr/>
      </dsp:nvSpPr>
      <dsp:spPr>
        <a:xfrm>
          <a:off x="1514593" y="2839634"/>
          <a:ext cx="1208675" cy="78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latin typeface="Arial Unicode MS" pitchFamily="34" charset="-128"/>
              <a:ea typeface="Arial Unicode MS" pitchFamily="34" charset="-128"/>
              <a:cs typeface="Arial Unicode MS" pitchFamily="34" charset="-128"/>
            </a:rPr>
            <a:t>Combining various Scraping APIs like </a:t>
          </a:r>
          <a:r>
            <a:rPr lang="en-US" sz="900" kern="1200" dirty="0" err="1">
              <a:latin typeface="Arial Unicode MS" pitchFamily="34" charset="-128"/>
              <a:ea typeface="Arial Unicode MS" pitchFamily="34" charset="-128"/>
              <a:cs typeface="Arial Unicode MS" pitchFamily="34" charset="-128"/>
            </a:rPr>
            <a:t>SocialScan</a:t>
          </a:r>
          <a:r>
            <a:rPr lang="en-US" sz="900" kern="1200" dirty="0">
              <a:latin typeface="Arial Unicode MS" pitchFamily="34" charset="-128"/>
              <a:ea typeface="Arial Unicode MS" pitchFamily="34" charset="-128"/>
              <a:cs typeface="Arial Unicode MS" pitchFamily="34" charset="-128"/>
            </a:rPr>
            <a:t> and </a:t>
          </a:r>
          <a:r>
            <a:rPr lang="en-US" sz="900" kern="1200" dirty="0" err="1">
              <a:latin typeface="Arial Unicode MS" pitchFamily="34" charset="-128"/>
              <a:ea typeface="Arial Unicode MS" pitchFamily="34" charset="-128"/>
              <a:cs typeface="Arial Unicode MS" pitchFamily="34" charset="-128"/>
            </a:rPr>
            <a:t>EmailHarvester</a:t>
          </a:r>
          <a:endParaRPr lang="en-IN" sz="900" kern="1200" dirty="0">
            <a:latin typeface="Arial Unicode MS" pitchFamily="34" charset="-128"/>
            <a:ea typeface="Arial Unicode MS" pitchFamily="34" charset="-128"/>
            <a:cs typeface="Arial Unicode MS" pitchFamily="34" charset="-128"/>
          </a:endParaRPr>
        </a:p>
      </dsp:txBody>
      <dsp:txXfrm>
        <a:off x="1514593" y="2839634"/>
        <a:ext cx="1208675" cy="785639"/>
      </dsp:txXfrm>
    </dsp:sp>
    <dsp:sp modelId="{EDD165A9-71AC-4936-90E5-DE3F221881AC}">
      <dsp:nvSpPr>
        <dsp:cNvPr id="0" name=""/>
        <dsp:cNvSpPr/>
      </dsp:nvSpPr>
      <dsp:spPr>
        <a:xfrm>
          <a:off x="1472287" y="394640"/>
          <a:ext cx="3137410" cy="3137410"/>
        </a:xfrm>
        <a:custGeom>
          <a:avLst/>
          <a:gdLst/>
          <a:ahLst/>
          <a:cxnLst/>
          <a:rect l="0" t="0" r="0" b="0"/>
          <a:pathLst>
            <a:path>
              <a:moveTo>
                <a:pt x="261989" y="2436650"/>
              </a:moveTo>
              <a:arcTo wR="1568705" hR="1568705" stAng="8784427" swAng="219516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A05F01-62C4-4257-8530-7B6CA4819533}">
      <dsp:nvSpPr>
        <dsp:cNvPr id="0" name=""/>
        <dsp:cNvSpPr/>
      </dsp:nvSpPr>
      <dsp:spPr>
        <a:xfrm>
          <a:off x="944727" y="1085769"/>
          <a:ext cx="1208675" cy="78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latin typeface="Arial Unicode MS" pitchFamily="34" charset="-128"/>
              <a:ea typeface="Arial Unicode MS" pitchFamily="34" charset="-128"/>
              <a:cs typeface="Arial Unicode MS" pitchFamily="34" charset="-128"/>
            </a:rPr>
            <a:t>Providing Information Sets with Confidence level</a:t>
          </a:r>
          <a:endParaRPr lang="en-IN" sz="900" kern="1200" dirty="0">
            <a:latin typeface="Arial Unicode MS" pitchFamily="34" charset="-128"/>
            <a:ea typeface="Arial Unicode MS" pitchFamily="34" charset="-128"/>
            <a:cs typeface="Arial Unicode MS" pitchFamily="34" charset="-128"/>
          </a:endParaRPr>
        </a:p>
      </dsp:txBody>
      <dsp:txXfrm>
        <a:off x="944727" y="1085769"/>
        <a:ext cx="1208675" cy="785639"/>
      </dsp:txXfrm>
    </dsp:sp>
    <dsp:sp modelId="{72E4C13A-E239-49C5-A76B-274808E329BC}">
      <dsp:nvSpPr>
        <dsp:cNvPr id="0" name=""/>
        <dsp:cNvSpPr/>
      </dsp:nvSpPr>
      <dsp:spPr>
        <a:xfrm>
          <a:off x="1472287" y="394640"/>
          <a:ext cx="3137410" cy="3137410"/>
        </a:xfrm>
        <a:custGeom>
          <a:avLst/>
          <a:gdLst/>
          <a:ahLst/>
          <a:cxnLst/>
          <a:rect l="0" t="0" r="0" b="0"/>
          <a:pathLst>
            <a:path>
              <a:moveTo>
                <a:pt x="273491" y="683686"/>
              </a:moveTo>
              <a:arcTo wR="1568705" hR="1568705" stAng="12860686" swAng="19600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89b9e1c6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489b9e1c68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89b9e1c6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489b9e1c68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89b9e1c6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489b9e1c68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89b9e1c6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489b9e1c68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89b9e1c6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489b9e1c68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89b9e1c6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489b9e1c6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89b9e1c6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489b9e1c68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89b9e1c68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489b9e1c68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0"/>
              </a:spcBef>
              <a:spcAft>
                <a:spcPts val="0"/>
              </a:spcAft>
              <a:buClr>
                <a:schemeClr val="lt1"/>
              </a:buClr>
              <a:buSzPts val="1400"/>
              <a:buChar char="○"/>
              <a:defRPr>
                <a:solidFill>
                  <a:schemeClr val="lt1"/>
                </a:solidFill>
              </a:defRPr>
            </a:lvl2pPr>
            <a:lvl3pPr marL="1371600" lvl="2" indent="-317500" algn="l" rtl="0">
              <a:lnSpc>
                <a:spcPct val="115000"/>
              </a:lnSpc>
              <a:spcBef>
                <a:spcPts val="0"/>
              </a:spcBef>
              <a:spcAft>
                <a:spcPts val="0"/>
              </a:spcAft>
              <a:buClr>
                <a:schemeClr val="lt1"/>
              </a:buClr>
              <a:buSzPts val="1400"/>
              <a:buChar char="■"/>
              <a:defRPr>
                <a:solidFill>
                  <a:schemeClr val="lt1"/>
                </a:solidFill>
              </a:defRPr>
            </a:lvl3pPr>
            <a:lvl4pPr marL="1828800" lvl="3" indent="-317500" algn="l" rtl="0">
              <a:lnSpc>
                <a:spcPct val="115000"/>
              </a:lnSpc>
              <a:spcBef>
                <a:spcPts val="0"/>
              </a:spcBef>
              <a:spcAft>
                <a:spcPts val="0"/>
              </a:spcAft>
              <a:buClr>
                <a:schemeClr val="lt1"/>
              </a:buClr>
              <a:buSzPts val="1400"/>
              <a:buChar char="●"/>
              <a:defRPr>
                <a:solidFill>
                  <a:schemeClr val="lt1"/>
                </a:solidFill>
              </a:defRPr>
            </a:lvl4pPr>
            <a:lvl5pPr marL="2286000" lvl="4" indent="-317500" algn="l" rtl="0">
              <a:lnSpc>
                <a:spcPct val="115000"/>
              </a:lnSpc>
              <a:spcBef>
                <a:spcPts val="0"/>
              </a:spcBef>
              <a:spcAft>
                <a:spcPts val="0"/>
              </a:spcAft>
              <a:buClr>
                <a:schemeClr val="lt1"/>
              </a:buClr>
              <a:buSzPts val="1400"/>
              <a:buChar char="○"/>
              <a:defRPr>
                <a:solidFill>
                  <a:schemeClr val="lt1"/>
                </a:solidFill>
              </a:defRPr>
            </a:lvl5pPr>
            <a:lvl6pPr marL="2743200" lvl="5" indent="-317500" algn="l" rtl="0">
              <a:lnSpc>
                <a:spcPct val="115000"/>
              </a:lnSpc>
              <a:spcBef>
                <a:spcPts val="0"/>
              </a:spcBef>
              <a:spcAft>
                <a:spcPts val="0"/>
              </a:spcAft>
              <a:buClr>
                <a:schemeClr val="lt1"/>
              </a:buClr>
              <a:buSzPts val="1400"/>
              <a:buChar char="■"/>
              <a:defRPr>
                <a:solidFill>
                  <a:schemeClr val="lt1"/>
                </a:solidFill>
              </a:defRPr>
            </a:lvl6pPr>
            <a:lvl7pPr marL="3200400" lvl="6" indent="-317500" algn="l" rtl="0">
              <a:lnSpc>
                <a:spcPct val="115000"/>
              </a:lnSpc>
              <a:spcBef>
                <a:spcPts val="0"/>
              </a:spcBef>
              <a:spcAft>
                <a:spcPts val="0"/>
              </a:spcAft>
              <a:buClr>
                <a:schemeClr val="lt1"/>
              </a:buClr>
              <a:buSzPts val="1400"/>
              <a:buChar char="●"/>
              <a:defRPr>
                <a:solidFill>
                  <a:schemeClr val="lt1"/>
                </a:solidFill>
              </a:defRPr>
            </a:lvl7pPr>
            <a:lvl8pPr marL="3657600" lvl="7" indent="-317500" algn="l" rtl="0">
              <a:lnSpc>
                <a:spcPct val="115000"/>
              </a:lnSpc>
              <a:spcBef>
                <a:spcPts val="0"/>
              </a:spcBef>
              <a:spcAft>
                <a:spcPts val="0"/>
              </a:spcAft>
              <a:buClr>
                <a:schemeClr val="lt1"/>
              </a:buClr>
              <a:buSzPts val="1400"/>
              <a:buChar char="○"/>
              <a:defRPr>
                <a:solidFill>
                  <a:schemeClr val="lt1"/>
                </a:solidFill>
              </a:defRPr>
            </a:lvl8pPr>
            <a:lvl9pPr marL="4114800" lvl="8" indent="-317500" algn="l"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3"/>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14000"/>
              <a:buNone/>
              <a:defRPr sz="14000" b="1"/>
            </a:lvl1pPr>
            <a:lvl2pPr lvl="1" algn="ctr" rtl="0">
              <a:lnSpc>
                <a:spcPct val="100000"/>
              </a:lnSpc>
              <a:spcBef>
                <a:spcPts val="0"/>
              </a:spcBef>
              <a:spcAft>
                <a:spcPts val="0"/>
              </a:spcAft>
              <a:buSzPts val="14000"/>
              <a:buNone/>
              <a:defRPr sz="14000" b="1"/>
            </a:lvl2pPr>
            <a:lvl3pPr lvl="2" algn="ctr" rtl="0">
              <a:lnSpc>
                <a:spcPct val="100000"/>
              </a:lnSpc>
              <a:spcBef>
                <a:spcPts val="0"/>
              </a:spcBef>
              <a:spcAft>
                <a:spcPts val="0"/>
              </a:spcAft>
              <a:buSzPts val="14000"/>
              <a:buNone/>
              <a:defRPr sz="14000" b="1"/>
            </a:lvl3pPr>
            <a:lvl4pPr lvl="3" algn="ctr" rtl="0">
              <a:lnSpc>
                <a:spcPct val="100000"/>
              </a:lnSpc>
              <a:spcBef>
                <a:spcPts val="0"/>
              </a:spcBef>
              <a:spcAft>
                <a:spcPts val="0"/>
              </a:spcAft>
              <a:buSzPts val="14000"/>
              <a:buNone/>
              <a:defRPr sz="14000" b="1"/>
            </a:lvl4pPr>
            <a:lvl5pPr lvl="4" algn="ctr" rtl="0">
              <a:lnSpc>
                <a:spcPct val="100000"/>
              </a:lnSpc>
              <a:spcBef>
                <a:spcPts val="0"/>
              </a:spcBef>
              <a:spcAft>
                <a:spcPts val="0"/>
              </a:spcAft>
              <a:buSzPts val="14000"/>
              <a:buNone/>
              <a:defRPr sz="14000" b="1"/>
            </a:lvl5pPr>
            <a:lvl6pPr lvl="5" algn="ctr" rtl="0">
              <a:lnSpc>
                <a:spcPct val="100000"/>
              </a:lnSpc>
              <a:spcBef>
                <a:spcPts val="0"/>
              </a:spcBef>
              <a:spcAft>
                <a:spcPts val="0"/>
              </a:spcAft>
              <a:buSzPts val="14000"/>
              <a:buNone/>
              <a:defRPr sz="14000" b="1"/>
            </a:lvl6pPr>
            <a:lvl7pPr lvl="6" algn="ctr" rtl="0">
              <a:lnSpc>
                <a:spcPct val="100000"/>
              </a:lnSpc>
              <a:spcBef>
                <a:spcPts val="0"/>
              </a:spcBef>
              <a:spcAft>
                <a:spcPts val="0"/>
              </a:spcAft>
              <a:buSzPts val="14000"/>
              <a:buNone/>
              <a:defRPr sz="14000" b="1"/>
            </a:lvl7pPr>
            <a:lvl8pPr lvl="7" algn="ctr" rtl="0">
              <a:lnSpc>
                <a:spcPct val="100000"/>
              </a:lnSpc>
              <a:spcBef>
                <a:spcPts val="0"/>
              </a:spcBef>
              <a:spcAft>
                <a:spcPts val="0"/>
              </a:spcAft>
              <a:buSzPts val="14000"/>
              <a:buNone/>
              <a:defRPr sz="14000" b="1"/>
            </a:lvl8pPr>
            <a:lvl9pPr lvl="8" algn="ctr" rtl="0">
              <a:lnSpc>
                <a:spcPct val="100000"/>
              </a:lnSpc>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idx="4294967295"/>
          </p:nvPr>
        </p:nvSpPr>
        <p:spPr>
          <a:xfrm>
            <a:off x="311700" y="3395504"/>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Team Name :</a:t>
            </a:r>
            <a:endParaRPr/>
          </a:p>
        </p:txBody>
      </p:sp>
      <p:sp>
        <p:nvSpPr>
          <p:cNvPr id="112" name="Google Shape;112;p26"/>
          <p:cNvSpPr txBox="1">
            <a:spLocks noGrp="1"/>
          </p:cNvSpPr>
          <p:nvPr>
            <p:ph type="title" idx="4294967295"/>
          </p:nvPr>
        </p:nvSpPr>
        <p:spPr>
          <a:xfrm>
            <a:off x="311700" y="39682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Problem Statement :</a:t>
            </a:r>
            <a:endParaRPr/>
          </a:p>
        </p:txBody>
      </p:sp>
      <p:pic>
        <p:nvPicPr>
          <p:cNvPr id="113" name="Google Shape;113;p26"/>
          <p:cNvPicPr preferRelativeResize="0"/>
          <p:nvPr/>
        </p:nvPicPr>
        <p:blipFill>
          <a:blip r:embed="rId3">
            <a:alphaModFix/>
          </a:blip>
          <a:stretch>
            <a:fillRect/>
          </a:stretch>
        </p:blipFill>
        <p:spPr>
          <a:xfrm>
            <a:off x="0" y="-4752"/>
            <a:ext cx="9144000" cy="5148252"/>
          </a:xfrm>
          <a:prstGeom prst="rect">
            <a:avLst/>
          </a:prstGeom>
          <a:noFill/>
          <a:ln>
            <a:noFill/>
          </a:ln>
        </p:spPr>
      </p:pic>
      <p:sp>
        <p:nvSpPr>
          <p:cNvPr id="6" name="TextBox 5"/>
          <p:cNvSpPr txBox="1"/>
          <p:nvPr/>
        </p:nvSpPr>
        <p:spPr>
          <a:xfrm>
            <a:off x="2406869" y="3457904"/>
            <a:ext cx="4939862" cy="400110"/>
          </a:xfrm>
          <a:prstGeom prst="rect">
            <a:avLst/>
          </a:prstGeom>
          <a:noFill/>
        </p:spPr>
        <p:txBody>
          <a:bodyPr wrap="square" rtlCol="0">
            <a:spAutoFit/>
          </a:bodyPr>
          <a:lstStyle/>
          <a:p>
            <a:r>
              <a:rPr lang="en-US" sz="2000" b="1" dirty="0" smtClean="0">
                <a:latin typeface="Bookman Old Style" pitchFamily="18" charset="0"/>
                <a:cs typeface="Arial" pitchFamily="34" charset="0"/>
              </a:rPr>
              <a:t>Runtimeterror</a:t>
            </a:r>
          </a:p>
        </p:txBody>
      </p:sp>
      <p:sp>
        <p:nvSpPr>
          <p:cNvPr id="7" name="TextBox 6"/>
          <p:cNvSpPr txBox="1"/>
          <p:nvPr/>
        </p:nvSpPr>
        <p:spPr>
          <a:xfrm>
            <a:off x="3300248" y="4025462"/>
            <a:ext cx="4813738" cy="861774"/>
          </a:xfrm>
          <a:prstGeom prst="rect">
            <a:avLst/>
          </a:prstGeom>
          <a:noFill/>
        </p:spPr>
        <p:txBody>
          <a:bodyPr wrap="square" rtlCol="0">
            <a:spAutoFit/>
          </a:bodyPr>
          <a:lstStyle/>
          <a:p>
            <a:r>
              <a:rPr lang="en-US" sz="1800" b="1" dirty="0" smtClean="0">
                <a:latin typeface="Bookman Old Style" pitchFamily="18" charset="0"/>
                <a:cs typeface="Arial" pitchFamily="34" charset="0"/>
              </a:rPr>
              <a:t>Solution for Crowd Sourcing of Records</a:t>
            </a:r>
          </a:p>
          <a:p>
            <a:endParaRPr lang="en-US" dirty="0">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body" idx="1"/>
          </p:nvPr>
        </p:nvSpPr>
        <p:spPr>
          <a:xfrm>
            <a:off x="311700" y="706450"/>
            <a:ext cx="8520600" cy="4001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a:t>Brief about the Idea:</a:t>
            </a:r>
            <a:endParaRPr b="1"/>
          </a:p>
        </p:txBody>
      </p:sp>
      <p:pic>
        <p:nvPicPr>
          <p:cNvPr id="119" name="Google Shape;119;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4" name="TextBox 3"/>
          <p:cNvSpPr txBox="1"/>
          <p:nvPr/>
        </p:nvSpPr>
        <p:spPr>
          <a:xfrm>
            <a:off x="262759" y="1093076"/>
            <a:ext cx="8492358" cy="3293209"/>
          </a:xfrm>
          <a:prstGeom prst="rect">
            <a:avLst/>
          </a:prstGeom>
          <a:noFill/>
        </p:spPr>
        <p:txBody>
          <a:bodyPr wrap="square" rtlCol="0">
            <a:spAutoFit/>
          </a:bodyPr>
          <a:lstStyle/>
          <a:p>
            <a:pPr>
              <a:buFont typeface="Arial" pitchFamily="34" charset="0"/>
              <a:buChar char="•"/>
            </a:pPr>
            <a:r>
              <a:rPr lang="en-US" sz="1600" dirty="0" smtClean="0">
                <a:latin typeface="Bookman Old Style" pitchFamily="18" charset="0"/>
                <a:cs typeface="Arial" pitchFamily="34" charset="0"/>
              </a:rPr>
              <a:t> Data crowdsourcing from the internet using phone numbers or email addresses involves two separate processes that must be automated and combined.</a:t>
            </a:r>
          </a:p>
          <a:p>
            <a:pPr>
              <a:buFont typeface="Arial" pitchFamily="34" charset="0"/>
              <a:buChar char="•"/>
            </a:pPr>
            <a:r>
              <a:rPr lang="en-US" sz="1600" dirty="0" smtClean="0">
                <a:latin typeface="Bookman Old Style" pitchFamily="18" charset="0"/>
                <a:cs typeface="Arial" pitchFamily="34" charset="0"/>
              </a:rPr>
              <a:t> The first step is to search the internet for information related to the email address or phone number in public domains, and then scrape those public domains with web scrapers enabled with proxy chains to obtain detailed information.</a:t>
            </a:r>
          </a:p>
          <a:p>
            <a:pPr>
              <a:buFont typeface="Arial" pitchFamily="34" charset="0"/>
              <a:buChar char="•"/>
            </a:pPr>
            <a:r>
              <a:rPr lang="en-US" sz="1600" dirty="0" smtClean="0">
                <a:latin typeface="Bookman Old Style" pitchFamily="18" charset="0"/>
                <a:cs typeface="Arial" pitchFamily="34" charset="0"/>
              </a:rPr>
              <a:t> To collect information related to email addresses and phone numbers, we use tools such as PhoneInfoga and UserRecon. We will use the web scrapper tool to scrape the web pages containing information relating to the given phone number or email address after collecting the list of domains and URLs. </a:t>
            </a:r>
          </a:p>
          <a:p>
            <a:pPr>
              <a:buFont typeface="Arial" pitchFamily="34" charset="0"/>
              <a:buChar char="•"/>
            </a:pPr>
            <a:r>
              <a:rPr lang="en-US" sz="1600" dirty="0" smtClean="0">
                <a:latin typeface="Bookman Old Style" pitchFamily="18" charset="0"/>
                <a:cs typeface="Arial" pitchFamily="34" charset="0"/>
              </a:rPr>
              <a:t> In most cases, social media websites will block IP addresses after a few attempts at web scraping. Proxy chains are a possible solution to this problem.</a:t>
            </a:r>
          </a:p>
          <a:p>
            <a:pPr>
              <a:buFont typeface="Arial" pitchFamily="34" charset="0"/>
              <a:buChar char="•"/>
            </a:pPr>
            <a:r>
              <a:rPr lang="en-US" sz="1600" dirty="0" smtClean="0">
                <a:latin typeface="Bookman Old Style" pitchFamily="18" charset="0"/>
                <a:cs typeface="Arial" pitchFamily="34" charset="0"/>
              </a:rPr>
              <a:t> Data scraped from these sources will be analyzed and processed to make the information more understandable.</a:t>
            </a:r>
            <a:endParaRPr lang="en-US" sz="1600" dirty="0">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body" idx="1"/>
          </p:nvPr>
        </p:nvSpPr>
        <p:spPr>
          <a:xfrm>
            <a:off x="311700" y="71630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b="1"/>
              <a:t>Opportunity :</a:t>
            </a:r>
            <a:endParaRPr b="1"/>
          </a:p>
          <a:p>
            <a:pPr marL="0" lvl="0" indent="0" algn="l" rtl="0">
              <a:lnSpc>
                <a:spcPct val="115000"/>
              </a:lnSpc>
              <a:spcBef>
                <a:spcPts val="1200"/>
              </a:spcBef>
              <a:spcAft>
                <a:spcPts val="0"/>
              </a:spcAft>
              <a:buSzPts val="1800"/>
              <a:buNone/>
            </a:pPr>
            <a:endParaRPr b="1"/>
          </a:p>
          <a:p>
            <a:pPr marL="0" lvl="0" indent="0" algn="l" rtl="0">
              <a:lnSpc>
                <a:spcPct val="115000"/>
              </a:lnSpc>
              <a:spcBef>
                <a:spcPts val="1200"/>
              </a:spcBef>
              <a:spcAft>
                <a:spcPts val="0"/>
              </a:spcAft>
              <a:buSzPts val="1800"/>
              <a:buNone/>
            </a:pPr>
            <a:r>
              <a:rPr lang="en-GB"/>
              <a:t>Opportunity should be able to explain the following:</a:t>
            </a:r>
            <a:endParaRPr/>
          </a:p>
          <a:p>
            <a:pPr marL="0" lvl="0" indent="0" algn="l" rtl="0">
              <a:lnSpc>
                <a:spcPct val="115000"/>
              </a:lnSpc>
              <a:spcBef>
                <a:spcPts val="1200"/>
              </a:spcBef>
              <a:spcAft>
                <a:spcPts val="0"/>
              </a:spcAft>
              <a:buSzPts val="1800"/>
              <a:buNone/>
            </a:pPr>
            <a:r>
              <a:rPr lang="en-GB"/>
              <a:t>How different is it from any other existing ideas out there?</a:t>
            </a:r>
            <a:endParaRPr/>
          </a:p>
          <a:p>
            <a:pPr marL="0" lvl="0" indent="0" algn="l" rtl="0">
              <a:lnSpc>
                <a:spcPct val="115000"/>
              </a:lnSpc>
              <a:spcBef>
                <a:spcPts val="1200"/>
              </a:spcBef>
              <a:spcAft>
                <a:spcPts val="1200"/>
              </a:spcAft>
              <a:buSzPts val="1800"/>
              <a:buNone/>
            </a:pPr>
            <a:r>
              <a:rPr lang="en-GB"/>
              <a:t>How will it be able to solve the problem?</a:t>
            </a:r>
            <a:endParaRPr/>
          </a:p>
        </p:txBody>
      </p:sp>
      <p:pic>
        <p:nvPicPr>
          <p:cNvPr id="125" name="Google Shape;125;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6" name="Rectangle 5"/>
          <p:cNvSpPr/>
          <p:nvPr/>
        </p:nvSpPr>
        <p:spPr>
          <a:xfrm>
            <a:off x="294290" y="1417396"/>
            <a:ext cx="6390290" cy="1975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0209" y="1082565"/>
            <a:ext cx="8292662" cy="3954929"/>
          </a:xfrm>
          <a:prstGeom prst="rect">
            <a:avLst/>
          </a:prstGeom>
          <a:noFill/>
        </p:spPr>
        <p:txBody>
          <a:bodyPr wrap="square" rtlCol="0">
            <a:spAutoFit/>
          </a:bodyPr>
          <a:lstStyle/>
          <a:p>
            <a:r>
              <a:rPr lang="en-US" sz="1600" b="1" dirty="0" smtClean="0">
                <a:latin typeface="Bookman Old Style" pitchFamily="18" charset="0"/>
              </a:rPr>
              <a:t>How different is it from any other existing ideas out there? How will it be able to solve the problem?</a:t>
            </a:r>
          </a:p>
          <a:p>
            <a:pPr>
              <a:buFont typeface="Arial" pitchFamily="34" charset="0"/>
              <a:buChar char="•"/>
            </a:pPr>
            <a:r>
              <a:rPr lang="en-US" sz="1600" dirty="0" smtClean="0">
                <a:latin typeface="Bookman Old Style" pitchFamily="18" charset="0"/>
              </a:rPr>
              <a:t> Existing crowd-sourcing tools fail to provide complete information about the phone number/email entered. In this case, they are just providing information regarding the usage of a specific email address in a domain.</a:t>
            </a:r>
          </a:p>
          <a:p>
            <a:pPr>
              <a:buFont typeface="Arial" pitchFamily="34" charset="0"/>
              <a:buChar char="•"/>
            </a:pPr>
            <a:r>
              <a:rPr lang="en-US" sz="1600" dirty="0" smtClean="0">
                <a:latin typeface="Bookman Old Style" pitchFamily="18" charset="0"/>
              </a:rPr>
              <a:t>  Our development project will offer one-stop access to all internet information available in public domains. In this approach, both the presence of an account is detected as well as the public information associated with it is extracted. There also exists the problem of websites blocking IP addresses of the scrappers who scrape heavy loads of publicly available data from the sites. This can be solved by making use proxy chain technique to extract complete information.</a:t>
            </a:r>
          </a:p>
          <a:p>
            <a:pPr>
              <a:buFont typeface="Arial" pitchFamily="34" charset="0"/>
              <a:buChar char="•"/>
            </a:pPr>
            <a:r>
              <a:rPr lang="en-US" sz="1600" dirty="0" smtClean="0">
                <a:latin typeface="Bookman Old Style" pitchFamily="18" charset="0"/>
              </a:rPr>
              <a:t> There is also a lack of a universal web scraping service for scraping different types of websites. The application that we develop will solve this problem and provide a convenient and time-efficient solution for extracting information and analysis of extracted information.</a:t>
            </a:r>
          </a:p>
          <a:p>
            <a:endParaRPr lang="en-US" sz="1100" dirty="0" smtClean="0">
              <a:latin typeface="Bookman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body" idx="1"/>
          </p:nvPr>
        </p:nvSpPr>
        <p:spPr>
          <a:xfrm>
            <a:off x="311700" y="716300"/>
            <a:ext cx="8520600"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b="1"/>
              <a:t>List of features offered by the solution :</a:t>
            </a:r>
            <a:endParaRPr b="1"/>
          </a:p>
          <a:p>
            <a:pPr marL="0" lvl="0" indent="0" algn="l" rtl="0">
              <a:lnSpc>
                <a:spcPct val="115000"/>
              </a:lnSpc>
              <a:spcBef>
                <a:spcPts val="1200"/>
              </a:spcBef>
              <a:spcAft>
                <a:spcPts val="0"/>
              </a:spcAft>
              <a:buSzPts val="1800"/>
              <a:buNone/>
            </a:pPr>
            <a:endParaRPr b="1"/>
          </a:p>
          <a:p>
            <a:pPr marL="0" lvl="0" indent="0" algn="l" rtl="0">
              <a:lnSpc>
                <a:spcPct val="115000"/>
              </a:lnSpc>
              <a:spcBef>
                <a:spcPts val="1200"/>
              </a:spcBef>
              <a:spcAft>
                <a:spcPts val="1200"/>
              </a:spcAft>
              <a:buSzPts val="1800"/>
              <a:buNone/>
            </a:pPr>
            <a:r>
              <a:rPr lang="en-GB"/>
              <a:t>It is always better to add a few visual representations (drawings/sketches/illustrations etc.) to your presentation, it adds to the power through which it reaches the audience.</a:t>
            </a:r>
            <a:endParaRPr/>
          </a:p>
        </p:txBody>
      </p:sp>
      <p:pic>
        <p:nvPicPr>
          <p:cNvPr id="131" name="Google Shape;131;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5" name="Rectangle 4"/>
          <p:cNvSpPr/>
          <p:nvPr/>
        </p:nvSpPr>
        <p:spPr>
          <a:xfrm>
            <a:off x="262759" y="1387365"/>
            <a:ext cx="8660524" cy="32371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 xmlns:a16="http://schemas.microsoft.com/office/drawing/2014/main" id="{1B609B54-4A2F-F851-FB3A-3ACDA0AC3ABF}"/>
              </a:ext>
            </a:extLst>
          </p:cNvPr>
          <p:cNvGraphicFramePr/>
          <p:nvPr>
            <p:extLst>
              <p:ext uri="{D42A27DB-BD31-4B8C-83A1-F6EECF244321}">
                <p14:modId xmlns="" xmlns:p14="http://schemas.microsoft.com/office/powerpoint/2010/main" val="1226918871"/>
              </p:ext>
            </p:extLst>
          </p:nvPr>
        </p:nvGraphicFramePr>
        <p:xfrm>
          <a:off x="2617076" y="945931"/>
          <a:ext cx="6081986" cy="3678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527125" y="1559858"/>
            <a:ext cx="2840019" cy="3108543"/>
          </a:xfrm>
          <a:prstGeom prst="rect">
            <a:avLst/>
          </a:prstGeom>
          <a:noFill/>
        </p:spPr>
        <p:txBody>
          <a:bodyPr wrap="square" rtlCol="0">
            <a:spAutoFit/>
          </a:bodyPr>
          <a:lstStyle/>
          <a:p>
            <a:r>
              <a:rPr lang="en-US" dirty="0" smtClean="0">
                <a:latin typeface="Bookman Old Style" pitchFamily="18" charset="0"/>
              </a:rPr>
              <a:t>All the features listed in the figure will be </a:t>
            </a:r>
            <a:r>
              <a:rPr lang="en-US" b="1" i="1" dirty="0" smtClean="0">
                <a:latin typeface="Bookman Old Style" pitchFamily="18" charset="0"/>
              </a:rPr>
              <a:t>integrated into a single application</a:t>
            </a:r>
            <a:r>
              <a:rPr lang="en-US" dirty="0" smtClean="0">
                <a:latin typeface="Bookman Old Style" pitchFamily="18" charset="0"/>
              </a:rPr>
              <a:t>, which will be an one stop </a:t>
            </a:r>
            <a:r>
              <a:rPr lang="en-US" dirty="0" smtClean="0">
                <a:latin typeface="Bookman Old Style" pitchFamily="18" charset="0"/>
              </a:rPr>
              <a:t>solution </a:t>
            </a:r>
            <a:r>
              <a:rPr lang="en-US" dirty="0" smtClean="0">
                <a:latin typeface="Bookman Old Style" pitchFamily="18" charset="0"/>
              </a:rPr>
              <a:t>for the crowd sourcing of the data from publicly available domains of the </a:t>
            </a:r>
            <a:r>
              <a:rPr lang="en-US" dirty="0" smtClean="0">
                <a:latin typeface="Bookman Old Style" pitchFamily="18" charset="0"/>
              </a:rPr>
              <a:t>internet.</a:t>
            </a:r>
          </a:p>
          <a:p>
            <a:endParaRPr lang="en-US" dirty="0" smtClean="0">
              <a:latin typeface="Bookman Old Style" pitchFamily="18" charset="0"/>
            </a:endParaRPr>
          </a:p>
          <a:p>
            <a:r>
              <a:rPr lang="en-US" dirty="0" smtClean="0">
                <a:latin typeface="Bookman Old Style" pitchFamily="18" charset="0"/>
              </a:rPr>
              <a:t>The </a:t>
            </a:r>
            <a:r>
              <a:rPr lang="en-US" b="1" i="1" dirty="0" smtClean="0">
                <a:latin typeface="Bookman Old Style" pitchFamily="18" charset="0"/>
              </a:rPr>
              <a:t>user interface </a:t>
            </a:r>
            <a:r>
              <a:rPr lang="en-US" dirty="0" smtClean="0">
                <a:latin typeface="Bookman Old Style" pitchFamily="18" charset="0"/>
              </a:rPr>
              <a:t>of the application will make it easy  and convinient for the usage of tool to gather all the required information </a:t>
            </a:r>
            <a:r>
              <a:rPr lang="en-US" b="1" i="1" dirty="0" smtClean="0">
                <a:latin typeface="Bookman Old Style" pitchFamily="18" charset="0"/>
              </a:rPr>
              <a:t>with a single click</a:t>
            </a:r>
            <a:endParaRPr lang="en-US" b="1" i="1" dirty="0" smtClean="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body" idx="1"/>
          </p:nvPr>
        </p:nvSpPr>
        <p:spPr>
          <a:xfrm>
            <a:off x="311700" y="69660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a:t>Business Logic of the solution :</a:t>
            </a:r>
            <a:endParaRPr b="1"/>
          </a:p>
        </p:txBody>
      </p:sp>
      <p:pic>
        <p:nvPicPr>
          <p:cNvPr id="137" name="Google Shape;137;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4" name="TextBox 3"/>
          <p:cNvSpPr txBox="1"/>
          <p:nvPr/>
        </p:nvSpPr>
        <p:spPr>
          <a:xfrm>
            <a:off x="441434" y="1355834"/>
            <a:ext cx="7966842" cy="3293209"/>
          </a:xfrm>
          <a:prstGeom prst="rect">
            <a:avLst/>
          </a:prstGeom>
          <a:noFill/>
        </p:spPr>
        <p:txBody>
          <a:bodyPr wrap="square" rtlCol="0">
            <a:spAutoFit/>
          </a:bodyPr>
          <a:lstStyle/>
          <a:p>
            <a:pPr>
              <a:buFont typeface="Arial" pitchFamily="34" charset="0"/>
              <a:buChar char="•"/>
            </a:pPr>
            <a:r>
              <a:rPr lang="en-US" sz="1600" dirty="0" smtClean="0">
                <a:latin typeface="Bookman Old Style" pitchFamily="18" charset="0"/>
              </a:rPr>
              <a:t> The business logic for the solution is to filter out relevant information from all the information available on the internet by writing our algorithm to identify the relevant information for the entered mobile number or email.</a:t>
            </a:r>
          </a:p>
          <a:p>
            <a:pPr>
              <a:buFont typeface="Arial" pitchFamily="34" charset="0"/>
              <a:buChar char="•"/>
            </a:pPr>
            <a:r>
              <a:rPr lang="en-US" sz="1600" dirty="0" smtClean="0">
                <a:latin typeface="Bookman Old Style" pitchFamily="18" charset="0"/>
              </a:rPr>
              <a:t> The filtering will be done based on the websites, section of the profile, relevancy, authenticity, etc.</a:t>
            </a:r>
          </a:p>
          <a:p>
            <a:pPr>
              <a:buFont typeface="Arial" pitchFamily="34" charset="0"/>
              <a:buChar char="•"/>
            </a:pPr>
            <a:r>
              <a:rPr lang="en-US" sz="1600" dirty="0" smtClean="0">
                <a:latin typeface="Bookman Old Style" pitchFamily="18" charset="0"/>
              </a:rPr>
              <a:t> For example, two people might have email addresses with slight tweaks in the address, so there is a high chance that the information from other emails is also extracted by the web scraper. Therefore once the information is extracted, it has to be processed with help of an algorithm before presenting it.</a:t>
            </a:r>
          </a:p>
          <a:p>
            <a:pPr>
              <a:buFont typeface="Arial" pitchFamily="34" charset="0"/>
              <a:buChar char="•"/>
            </a:pPr>
            <a:r>
              <a:rPr lang="en-US" sz="1600" dirty="0" smtClean="0">
                <a:latin typeface="Bookman Old Style" pitchFamily="18" charset="0"/>
              </a:rPr>
              <a:t> We can label the information obtained with a confidence interval, and only the information above certain confidence value will be taken into consideration for further processing.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body" idx="1"/>
          </p:nvPr>
        </p:nvSpPr>
        <p:spPr>
          <a:xfrm>
            <a:off x="311700" y="7064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a:t>Technology used :</a:t>
            </a:r>
            <a:endParaRPr b="1"/>
          </a:p>
        </p:txBody>
      </p:sp>
      <p:pic>
        <p:nvPicPr>
          <p:cNvPr id="143" name="Google Shape;143;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4" name="TextBox 3"/>
          <p:cNvSpPr txBox="1"/>
          <p:nvPr/>
        </p:nvSpPr>
        <p:spPr>
          <a:xfrm>
            <a:off x="273270" y="1114096"/>
            <a:ext cx="8639503" cy="3754874"/>
          </a:xfrm>
          <a:prstGeom prst="rect">
            <a:avLst/>
          </a:prstGeom>
          <a:noFill/>
        </p:spPr>
        <p:txBody>
          <a:bodyPr wrap="square" rtlCol="0">
            <a:spAutoFit/>
          </a:bodyPr>
          <a:lstStyle/>
          <a:p>
            <a:pPr marL="342900" indent="-342900">
              <a:buFont typeface="+mj-lt"/>
              <a:buAutoNum type="arabicPeriod"/>
            </a:pPr>
            <a:r>
              <a:rPr lang="en-US" dirty="0" smtClean="0">
                <a:latin typeface="Bookman Old Style" pitchFamily="18" charset="0"/>
              </a:rPr>
              <a:t>We use </a:t>
            </a:r>
            <a:r>
              <a:rPr lang="en-US" b="1" dirty="0" smtClean="0">
                <a:latin typeface="Bookman Old Style" pitchFamily="18" charset="0"/>
              </a:rPr>
              <a:t>python</a:t>
            </a:r>
            <a:r>
              <a:rPr lang="en-US" dirty="0" smtClean="0">
                <a:latin typeface="Bookman Old Style" pitchFamily="18" charset="0"/>
              </a:rPr>
              <a:t> and </a:t>
            </a:r>
            <a:r>
              <a:rPr lang="en-US" b="1" dirty="0" smtClean="0">
                <a:latin typeface="Bookman Old Style" pitchFamily="18" charset="0"/>
              </a:rPr>
              <a:t>shell scripting </a:t>
            </a:r>
            <a:r>
              <a:rPr lang="en-US" dirty="0" smtClean="0">
                <a:latin typeface="Bookman Old Style" pitchFamily="18" charset="0"/>
              </a:rPr>
              <a:t>to integrate existing tool and our novel module for data acquisitoin and data processing.</a:t>
            </a:r>
          </a:p>
          <a:p>
            <a:pPr marL="342900" indent="-342900">
              <a:buFont typeface="+mj-lt"/>
              <a:buAutoNum type="arabicPeriod"/>
            </a:pPr>
            <a:r>
              <a:rPr lang="en-US" dirty="0" smtClean="0">
                <a:latin typeface="Bookman Old Style" pitchFamily="18" charset="0"/>
              </a:rPr>
              <a:t>We make use of  tools such as </a:t>
            </a:r>
            <a:r>
              <a:rPr lang="en-US" b="1" dirty="0" smtClean="0">
                <a:latin typeface="Bookman Old Style" pitchFamily="18" charset="0"/>
              </a:rPr>
              <a:t>PhoneInfoga</a:t>
            </a:r>
            <a:r>
              <a:rPr lang="en-US" dirty="0" smtClean="0">
                <a:latin typeface="Bookman Old Style" pitchFamily="18" charset="0"/>
              </a:rPr>
              <a:t> which is  one of the most advanced tools to scan international phone numbers. It allows you to first gather standard information such as country, area, carrier, and line type on any international phone number, then searches for footprints on search engines to try to find the VoIP provider or identify the owner</a:t>
            </a:r>
          </a:p>
          <a:p>
            <a:pPr marL="342900" indent="-342900">
              <a:buFont typeface="+mj-lt"/>
              <a:buAutoNum type="arabicPeriod"/>
            </a:pPr>
            <a:r>
              <a:rPr lang="en-US" dirty="0" smtClean="0">
                <a:latin typeface="Bookman Old Style" pitchFamily="18" charset="0"/>
              </a:rPr>
              <a:t>We can also make use of tools such as </a:t>
            </a:r>
            <a:r>
              <a:rPr lang="en-US" b="1" dirty="0" smtClean="0">
                <a:latin typeface="Bookman Old Style" pitchFamily="18" charset="0"/>
              </a:rPr>
              <a:t>Emailharvester</a:t>
            </a:r>
            <a:r>
              <a:rPr lang="en-US" dirty="0" smtClean="0">
                <a:latin typeface="Bookman Old Style" pitchFamily="18" charset="0"/>
              </a:rPr>
              <a:t> and </a:t>
            </a:r>
            <a:r>
              <a:rPr lang="en-US" b="1" dirty="0" smtClean="0">
                <a:latin typeface="Bookman Old Style" pitchFamily="18" charset="0"/>
              </a:rPr>
              <a:t>SocialScan</a:t>
            </a:r>
            <a:r>
              <a:rPr lang="en-US" dirty="0" smtClean="0">
                <a:latin typeface="Bookman Old Style" pitchFamily="18" charset="0"/>
              </a:rPr>
              <a:t> to  identify the domains in which  a given email address is  being used .</a:t>
            </a:r>
          </a:p>
          <a:p>
            <a:pPr marL="342900" indent="-342900">
              <a:buFont typeface="+mj-lt"/>
              <a:buAutoNum type="arabicPeriod"/>
            </a:pPr>
            <a:r>
              <a:rPr lang="en-US" dirty="0" smtClean="0">
                <a:latin typeface="Bookman Old Style" pitchFamily="18" charset="0"/>
              </a:rPr>
              <a:t>The </a:t>
            </a:r>
            <a:r>
              <a:rPr lang="en-US" b="1" dirty="0" smtClean="0">
                <a:latin typeface="Bookman Old Style" pitchFamily="18" charset="0"/>
              </a:rPr>
              <a:t>UserRecon</a:t>
            </a:r>
            <a:r>
              <a:rPr lang="en-US" dirty="0" smtClean="0">
                <a:latin typeface="Bookman Old Style" pitchFamily="18" charset="0"/>
              </a:rPr>
              <a:t> tool is used to find usernames across over several social networks. It is very useful when you are running an investigation to determine the usage of the same username across different social media platforms such as Twitter, Instagram, MySpace, Youtube, Reddit, WordPress, GitHub, and many more.When we have  the links by using the above tools, the pages can  be scrapped  using  web scrapper tools such as octaparse ,  scrapy etc. </a:t>
            </a:r>
          </a:p>
          <a:p>
            <a:pPr marL="342900" indent="-342900">
              <a:buFont typeface="+mj-lt"/>
              <a:buAutoNum type="arabicPeriod"/>
            </a:pPr>
            <a:r>
              <a:rPr lang="en-US" dirty="0" smtClean="0">
                <a:latin typeface="Bookman Old Style" pitchFamily="18" charset="0"/>
              </a:rPr>
              <a:t>However scrappers may get blocked from any of the websites. Hence we can use </a:t>
            </a:r>
            <a:r>
              <a:rPr lang="en-US" b="1" dirty="0" smtClean="0">
                <a:latin typeface="Bookman Old Style" pitchFamily="18" charset="0"/>
              </a:rPr>
              <a:t>proxy chains  </a:t>
            </a:r>
            <a:r>
              <a:rPr lang="en-US" dirty="0" smtClean="0">
                <a:latin typeface="Bookman Old Style" pitchFamily="18" charset="0"/>
              </a:rPr>
              <a:t>on the browsers that redirects connections to periodically assign dynamic IP addresses. ProxyChains can string multiple proxies together to make it harder to identify the original IP address Thus making enabling efficient scraping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485476" y="2735376"/>
            <a:ext cx="5361585" cy="2228306"/>
          </a:xfrm>
          <a:prstGeom prst="rect">
            <a:avLst/>
          </a:prstGeom>
          <a:noFill/>
          <a:ln w="9525">
            <a:noFill/>
            <a:miter lim="800000"/>
            <a:headEnd/>
            <a:tailEnd/>
          </a:ln>
          <a:effectLst/>
        </p:spPr>
      </p:pic>
      <p:sp>
        <p:nvSpPr>
          <p:cNvPr id="3" name="TextBox 2"/>
          <p:cNvSpPr txBox="1"/>
          <p:nvPr/>
        </p:nvSpPr>
        <p:spPr>
          <a:xfrm>
            <a:off x="430306" y="774550"/>
            <a:ext cx="8304903" cy="2031325"/>
          </a:xfrm>
          <a:prstGeom prst="rect">
            <a:avLst/>
          </a:prstGeom>
          <a:noFill/>
        </p:spPr>
        <p:txBody>
          <a:bodyPr wrap="square" rtlCol="0">
            <a:spAutoFit/>
          </a:bodyPr>
          <a:lstStyle/>
          <a:p>
            <a:r>
              <a:rPr lang="en-US" dirty="0" smtClean="0"/>
              <a:t>The  </a:t>
            </a:r>
            <a:r>
              <a:rPr lang="en-US" b="1" dirty="0" smtClean="0">
                <a:latin typeface="Bookman Old Style" pitchFamily="18" charset="0"/>
              </a:rPr>
              <a:t>PhoneInfoga</a:t>
            </a:r>
            <a:r>
              <a:rPr lang="en-US" dirty="0" smtClean="0">
                <a:latin typeface="Bookman Old Style" pitchFamily="18" charset="0"/>
              </a:rPr>
              <a:t>  can be invoked automatically using </a:t>
            </a:r>
            <a:r>
              <a:rPr lang="en-US" b="1" dirty="0" smtClean="0">
                <a:latin typeface="Bookman Old Style" pitchFamily="18" charset="0"/>
              </a:rPr>
              <a:t>python</a:t>
            </a:r>
            <a:r>
              <a:rPr lang="en-US" dirty="0" smtClean="0">
                <a:latin typeface="Bookman Old Style" pitchFamily="18" charset="0"/>
              </a:rPr>
              <a:t> </a:t>
            </a:r>
            <a:r>
              <a:rPr lang="en-US" b="1" dirty="0" smtClean="0">
                <a:latin typeface="Bookman Old Style" pitchFamily="18" charset="0"/>
              </a:rPr>
              <a:t>shell</a:t>
            </a:r>
            <a:r>
              <a:rPr lang="en-US" dirty="0" smtClean="0">
                <a:latin typeface="Bookman Old Style" pitchFamily="18" charset="0"/>
              </a:rPr>
              <a:t> </a:t>
            </a:r>
            <a:r>
              <a:rPr lang="en-US" b="1" dirty="0" smtClean="0">
                <a:latin typeface="Bookman Old Style" pitchFamily="18" charset="0"/>
              </a:rPr>
              <a:t>scripting</a:t>
            </a:r>
            <a:r>
              <a:rPr lang="en-US" dirty="0" smtClean="0">
                <a:latin typeface="Bookman Old Style" pitchFamily="18" charset="0"/>
              </a:rPr>
              <a:t> and the result of  the PhoneInfoga, which is the list of all the </a:t>
            </a:r>
            <a:r>
              <a:rPr lang="en-US" b="1" i="1" dirty="0" smtClean="0">
                <a:latin typeface="Bookman Old Style" pitchFamily="18" charset="0"/>
              </a:rPr>
              <a:t>websites with the digital footprint </a:t>
            </a:r>
            <a:r>
              <a:rPr lang="en-US" dirty="0" smtClean="0">
                <a:latin typeface="Bookman Old Style" pitchFamily="18" charset="0"/>
              </a:rPr>
              <a:t>of the entered number will be redirected to an intermediatery file and then this output will be further processed by the </a:t>
            </a:r>
            <a:r>
              <a:rPr lang="en-US" b="1" dirty="0" smtClean="0">
                <a:latin typeface="Bookman Old Style" pitchFamily="18" charset="0"/>
              </a:rPr>
              <a:t>webscraper (BeautifulSoup module</a:t>
            </a:r>
            <a:r>
              <a:rPr lang="en-US" b="1" dirty="0" smtClean="0"/>
              <a:t>)</a:t>
            </a:r>
            <a:r>
              <a:rPr lang="en-US" b="1" dirty="0" smtClean="0">
                <a:latin typeface="Bookman Old Style" pitchFamily="18" charset="0"/>
              </a:rPr>
              <a:t> </a:t>
            </a:r>
            <a:r>
              <a:rPr lang="en-US" dirty="0" smtClean="0">
                <a:latin typeface="Bookman Old Style" pitchFamily="18" charset="0"/>
              </a:rPr>
              <a:t>to gather all the required data from the website with the presence of that phone number.</a:t>
            </a:r>
          </a:p>
          <a:p>
            <a:r>
              <a:rPr lang="en-US" dirty="0" smtClean="0">
                <a:latin typeface="Bookman Old Style" pitchFamily="18" charset="0"/>
              </a:rPr>
              <a:t>Similarly email address can also be used to crowdsource the publicly available data from the internet by integrating different open-source tools like </a:t>
            </a:r>
            <a:r>
              <a:rPr lang="en-US" b="1" dirty="0" smtClean="0">
                <a:latin typeface="Bookman Old Style" pitchFamily="18" charset="0"/>
              </a:rPr>
              <a:t>Emailharvester </a:t>
            </a:r>
            <a:r>
              <a:rPr lang="en-US" dirty="0" smtClean="0">
                <a:latin typeface="Bookman Old Style" pitchFamily="18" charset="0"/>
              </a:rPr>
              <a:t>and </a:t>
            </a:r>
            <a:r>
              <a:rPr lang="en-US" b="1" dirty="0" smtClean="0">
                <a:latin typeface="Bookman Old Style" pitchFamily="18" charset="0"/>
              </a:rPr>
              <a:t>SocialScan</a:t>
            </a:r>
            <a:r>
              <a:rPr lang="en-US" dirty="0" smtClean="0">
                <a:latin typeface="Bookman Old Style" pitchFamily="18" charset="0"/>
              </a:rPr>
              <a:t>  with the inhouse module developed to </a:t>
            </a:r>
            <a:r>
              <a:rPr lang="en-US" b="1" i="1" dirty="0" smtClean="0">
                <a:latin typeface="Bookman Old Style" pitchFamily="18" charset="0"/>
              </a:rPr>
              <a:t>create an application</a:t>
            </a:r>
            <a:r>
              <a:rPr lang="en-US" dirty="0" smtClean="0">
                <a:latin typeface="Bookman Old Style" pitchFamily="18" charset="0"/>
              </a:rPr>
              <a:t> for data gathering from all the available sources.</a:t>
            </a:r>
            <a:endParaRPr lang="en-US" dirty="0"/>
          </a:p>
        </p:txBody>
      </p:sp>
      <p:sp>
        <p:nvSpPr>
          <p:cNvPr id="10" name="TextBox 9"/>
          <p:cNvSpPr txBox="1"/>
          <p:nvPr/>
        </p:nvSpPr>
        <p:spPr>
          <a:xfrm>
            <a:off x="602428" y="4109422"/>
            <a:ext cx="2796989" cy="769441"/>
          </a:xfrm>
          <a:prstGeom prst="rect">
            <a:avLst/>
          </a:prstGeom>
          <a:noFill/>
        </p:spPr>
        <p:txBody>
          <a:bodyPr wrap="square" rtlCol="0">
            <a:spAutoFit/>
          </a:bodyPr>
          <a:lstStyle/>
          <a:p>
            <a:r>
              <a:rPr lang="en-US" sz="1100" i="1" dirty="0" smtClean="0"/>
              <a:t>The figure shows the output of PhoneInfoga which is going to be further processed by the python code to extract data.</a:t>
            </a:r>
            <a:endParaRPr lang="en-US" sz="1100" i="1" dirty="0"/>
          </a:p>
        </p:txBody>
      </p:sp>
      <p:pic>
        <p:nvPicPr>
          <p:cNvPr id="13" name="Google Shape;143;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body" idx="1"/>
          </p:nvPr>
        </p:nvSpPr>
        <p:spPr>
          <a:xfrm>
            <a:off x="311700" y="716275"/>
            <a:ext cx="8520600" cy="4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a:t>Estimated cost of/after implementing the solution :</a:t>
            </a:r>
            <a:endParaRPr b="1"/>
          </a:p>
        </p:txBody>
      </p:sp>
      <p:pic>
        <p:nvPicPr>
          <p:cNvPr id="149" name="Google Shape;149;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4" name="TextBox 3"/>
          <p:cNvSpPr txBox="1"/>
          <p:nvPr/>
        </p:nvSpPr>
        <p:spPr>
          <a:xfrm>
            <a:off x="315310" y="1397876"/>
            <a:ext cx="8324193" cy="3046988"/>
          </a:xfrm>
          <a:prstGeom prst="rect">
            <a:avLst/>
          </a:prstGeom>
          <a:noFill/>
        </p:spPr>
        <p:txBody>
          <a:bodyPr wrap="square" rtlCol="0">
            <a:spAutoFit/>
          </a:bodyPr>
          <a:lstStyle/>
          <a:p>
            <a:pPr>
              <a:buFont typeface="Arial" pitchFamily="34" charset="0"/>
              <a:buChar char="•"/>
            </a:pPr>
            <a:r>
              <a:rPr lang="en-US" sz="1600" dirty="0" smtClean="0">
                <a:latin typeface="Bookman Old Style" pitchFamily="18" charset="0"/>
              </a:rPr>
              <a:t> The application makes use of open-source libraries and tools, hence it requires absolutely </a:t>
            </a:r>
            <a:r>
              <a:rPr lang="en-US" sz="1600" b="1" dirty="0" smtClean="0">
                <a:latin typeface="Bookman Old Style" pitchFamily="18" charset="0"/>
              </a:rPr>
              <a:t>zero investment</a:t>
            </a:r>
            <a:r>
              <a:rPr lang="en-US" sz="1600" dirty="0" smtClean="0">
                <a:latin typeface="Bookman Old Style" pitchFamily="18" charset="0"/>
              </a:rPr>
              <a:t> for development (Developer salary is exempted).</a:t>
            </a:r>
          </a:p>
          <a:p>
            <a:pPr>
              <a:buFont typeface="Arial" pitchFamily="34" charset="0"/>
              <a:buChar char="•"/>
            </a:pPr>
            <a:r>
              <a:rPr lang="en-US" sz="1600" dirty="0" smtClean="0">
                <a:latin typeface="Bookman Old Style" pitchFamily="18" charset="0"/>
              </a:rPr>
              <a:t> As discussed in the technology slide, the entire project will be python based and will also make use of open-source libraries which are</a:t>
            </a:r>
            <a:r>
              <a:rPr lang="en-US" sz="1600" b="1" dirty="0" smtClean="0">
                <a:latin typeface="Bookman Old Style" pitchFamily="18" charset="0"/>
              </a:rPr>
              <a:t> free</a:t>
            </a:r>
            <a:r>
              <a:rPr lang="en-US" sz="1600" dirty="0" smtClean="0">
                <a:latin typeface="Bookman Old Style" pitchFamily="18" charset="0"/>
              </a:rPr>
              <a:t> to use. This application doesn’t require hosting any online platform, therefore there is no cost of purchasing a domain or a database as it does not require any huge amount of storage. It directly scrapes data from the internet each time and processes it in the local system.</a:t>
            </a:r>
          </a:p>
          <a:p>
            <a:pPr>
              <a:buFont typeface="Arial" pitchFamily="34" charset="0"/>
              <a:buChar char="•"/>
            </a:pPr>
            <a:r>
              <a:rPr lang="en-US" sz="1600" dirty="0" smtClean="0">
                <a:latin typeface="Bookman Old Style" pitchFamily="18" charset="0"/>
              </a:rPr>
              <a:t> In case of high usage of the tool, there might be a requirement of a cloud platform for processing the information which might cost about Rs.1 Lakh in AWS platform (it is free for the period of first 12 months).</a:t>
            </a:r>
          </a:p>
          <a:p>
            <a:pPr>
              <a:buFont typeface="Arial" pitchFamily="34" charset="0"/>
              <a:buChar char="•"/>
            </a:pPr>
            <a:endParaRPr lang="en-US" sz="1600" dirty="0">
              <a:latin typeface="Bookman Old Styl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33"/>
          <p:cNvPicPr preferRelativeResize="0"/>
          <p:nvPr/>
        </p:nvPicPr>
        <p:blipFill>
          <a:blip r:embed="rId3">
            <a:alphaModFix/>
          </a:blip>
          <a:stretch>
            <a:fillRect/>
          </a:stretch>
        </p:blipFill>
        <p:spPr>
          <a:xfrm>
            <a:off x="0" y="-4763"/>
            <a:ext cx="9144000" cy="514826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1007</Words>
  <Application>Microsoft Office PowerPoint</Application>
  <PresentationFormat>On-screen Show (16:9)</PresentationFormat>
  <Paragraphs>48</Paragraphs>
  <Slides>9</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Proxima Nova</vt:lpstr>
      <vt:lpstr>Bookman Old Style</vt:lpstr>
      <vt:lpstr>Arial Unicode MS</vt:lpstr>
      <vt:lpstr>Simple Light</vt:lpstr>
      <vt:lpstr>Spearmint</vt:lpstr>
      <vt:lpstr>Team Name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cp:lastModifiedBy>Ghanashyam Bhat</cp:lastModifiedBy>
  <cp:revision>24</cp:revision>
  <dcterms:modified xsi:type="dcterms:W3CDTF">2023-01-21T14:41:26Z</dcterms:modified>
</cp:coreProperties>
</file>